
<file path=[Content_Types].xml><?xml version="1.0" encoding="utf-8"?>
<Types xmlns="http://schemas.openxmlformats.org/package/2006/content-types">
  <Default Extension="jfif" ContentType="image/jpeg"/>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407" r:id="rId2"/>
    <p:sldId id="268" r:id="rId3"/>
    <p:sldId id="274" r:id="rId4"/>
    <p:sldId id="269" r:id="rId5"/>
    <p:sldId id="285" r:id="rId6"/>
    <p:sldId id="342" r:id="rId7"/>
    <p:sldId id="343" r:id="rId8"/>
    <p:sldId id="331" r:id="rId9"/>
    <p:sldId id="339" r:id="rId10"/>
    <p:sldId id="341" r:id="rId11"/>
    <p:sldId id="346" r:id="rId12"/>
    <p:sldId id="394" r:id="rId13"/>
    <p:sldId id="317" r:id="rId14"/>
    <p:sldId id="318" r:id="rId15"/>
    <p:sldId id="319" r:id="rId16"/>
    <p:sldId id="337" r:id="rId17"/>
    <p:sldId id="321" r:id="rId18"/>
    <p:sldId id="387" r:id="rId19"/>
    <p:sldId id="332" r:id="rId20"/>
    <p:sldId id="401" r:id="rId21"/>
    <p:sldId id="383" r:id="rId22"/>
    <p:sldId id="406" r:id="rId2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98" autoAdjust="0"/>
    <p:restoredTop sz="94660"/>
  </p:normalViewPr>
  <p:slideViewPr>
    <p:cSldViewPr snapToGrid="0">
      <p:cViewPr>
        <p:scale>
          <a:sx n="79" d="100"/>
          <a:sy n="79" d="100"/>
        </p:scale>
        <p:origin x="568" y="576"/>
      </p:cViewPr>
      <p:guideLst/>
    </p:cSldViewPr>
  </p:slideViewPr>
  <p:notesTextViewPr>
    <p:cViewPr>
      <p:scale>
        <a:sx n="1" d="1"/>
        <a:sy n="1" d="1"/>
      </p:scale>
      <p:origin x="0" y="0"/>
    </p:cViewPr>
  </p:notesTextViewPr>
  <p:notesViewPr>
    <p:cSldViewPr snapToGrid="0">
      <p:cViewPr varScale="1">
        <p:scale>
          <a:sx n="71" d="100"/>
          <a:sy n="71" d="100"/>
        </p:scale>
        <p:origin x="2947"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AD683A-789D-4A30-B1FD-3C17D5CC1D25}" type="datetimeFigureOut">
              <a:rPr kumimoji="1" lang="ja-JP" altLang="en-US" smtClean="0"/>
              <a:t>2020/11/25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970A54-618D-4703-949E-E6F0CCE5AF3F}" type="slidenum">
              <a:rPr kumimoji="1" lang="ja-JP" altLang="en-US" smtClean="0"/>
              <a:t>‹#›</a:t>
            </a:fld>
            <a:endParaRPr kumimoji="1" lang="ja-JP" altLang="en-US"/>
          </a:p>
        </p:txBody>
      </p:sp>
    </p:spTree>
    <p:extLst>
      <p:ext uri="{BB962C8B-B14F-4D97-AF65-F5344CB8AC3E}">
        <p14:creationId xmlns:p14="http://schemas.microsoft.com/office/powerpoint/2010/main" val="14332188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正方形/長方形 5"/>
          <p:cNvSpPr/>
          <p:nvPr userDrawn="1"/>
        </p:nvSpPr>
        <p:spPr>
          <a:xfrm>
            <a:off x="0" y="307910"/>
            <a:ext cx="12192000" cy="64008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3867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1780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715134"/>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684298838"/>
      </p:ext>
    </p:extLst>
  </p:cSld>
  <p:clrMap bg1="lt1" tx1="dk1" bg2="lt2" tx2="dk2" accent1="accent1" accent2="accent2" accent3="accent3" accent4="accent4" accent5="accent5" accent6="accent6" hlink="hlink" folHlink="folHlink"/>
  <p:sldLayoutIdLst>
    <p:sldLayoutId id="2147483654" r:id="rId1"/>
    <p:sldLayoutId id="2147483655" r:id="rId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iges.or.jp/jp/pub/china2060netzero/j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gendainoriron.jp/vol.24/feature/matsushita.ph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テキスト ボックス 6"/>
          <p:cNvSpPr txBox="1"/>
          <p:nvPr/>
        </p:nvSpPr>
        <p:spPr>
          <a:xfrm>
            <a:off x="1398640" y="3304136"/>
            <a:ext cx="9144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FF0000"/>
                </a:solidFill>
                <a:effectLst/>
                <a:uLnTx/>
                <a:uFillTx/>
                <a:latin typeface="游ゴシック Medium" panose="020B0500000000000000" pitchFamily="50" charset="-128"/>
                <a:ea typeface="游ゴシック Medium" panose="020B0500000000000000" pitchFamily="50" charset="-128"/>
                <a:cs typeface="+mn-cs"/>
              </a:rPr>
              <a:t>（緑の復興から脱炭素社会へ）</a:t>
            </a:r>
            <a:endParaRPr kumimoji="1" lang="ja-JP" altLang="en-US" sz="2800" b="1" i="0" u="none" strike="noStrike" kern="1200" cap="none" spc="0" normalizeH="0" baseline="0" noProof="0" dirty="0">
              <a:ln>
                <a:noFill/>
              </a:ln>
              <a:solidFill>
                <a:prstClr val="black">
                  <a:lumMod val="85000"/>
                  <a:lumOff val="15000"/>
                </a:prstClr>
              </a:solidFill>
              <a:effectLst/>
              <a:uLnTx/>
              <a:uFillTx/>
              <a:latin typeface="游ゴシック Medium" panose="020B0500000000000000" pitchFamily="50" charset="-128"/>
              <a:ea typeface="游ゴシック Medium" panose="020B0500000000000000" pitchFamily="50" charset="-128"/>
              <a:cs typeface="+mn-cs"/>
            </a:endParaRPr>
          </a:p>
        </p:txBody>
      </p:sp>
      <p:sp>
        <p:nvSpPr>
          <p:cNvPr id="9" name="テキスト ボックス 8"/>
          <p:cNvSpPr txBox="1"/>
          <p:nvPr/>
        </p:nvSpPr>
        <p:spPr>
          <a:xfrm>
            <a:off x="1925215" y="4516016"/>
            <a:ext cx="8090851" cy="233910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游ゴシック Medium" panose="020B0500000000000000" pitchFamily="50" charset="-128"/>
                <a:ea typeface="游ゴシック Medium" panose="020B0500000000000000" pitchFamily="50" charset="-128"/>
                <a:cs typeface="+mn-cs"/>
              </a:rPr>
              <a:t>　　　　　　　　　　　　　　　　　　　　</a:t>
            </a:r>
            <a:r>
              <a:rPr kumimoji="1" lang="ja-JP" altLang="en-US" sz="2400" b="1"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松下和夫</a:t>
            </a:r>
            <a:endParaRPr kumimoji="1" lang="en-US" altLang="ja-JP" sz="2400" b="1"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zh-CN" altLang="en-US" sz="1600" b="1"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京都大学名誉教授</a:t>
            </a:r>
            <a:endParaRPr kumimoji="1" lang="en-US" altLang="zh-CN" sz="1600" b="1"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国際アジア共同体学会（</a:t>
            </a:r>
            <a:r>
              <a:rPr kumimoji="1" lang="en-US" altLang="ja-JP" sz="1600" b="1"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ISAC)</a:t>
            </a:r>
            <a:r>
              <a:rPr kumimoji="1" lang="ja-JP" altLang="en-US" sz="1600" b="1"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共同理事長</a:t>
            </a:r>
            <a:endParaRPr kumimoji="1" lang="en-US" altLang="zh-CN" sz="1600" b="1"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（公財）地球環境戦略研究機関シニアフェロー</a:t>
            </a:r>
            <a:endParaRPr kumimoji="1" lang="en-US" altLang="ja-JP" sz="1200" b="1"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https://48peacepine.wixsite.com/matsushitakazuo</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endParaRPr kumimoji="1" lang="en-US" altLang="ja-JP" sz="2000" b="1"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endParaRPr kumimoji="1" lang="ja-JP" altLang="en-US" sz="2400" b="1"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dirty="0">
              <a:ln>
                <a:noFill/>
              </a:ln>
              <a:solidFill>
                <a:prstClr val="black">
                  <a:lumMod val="85000"/>
                  <a:lumOff val="15000"/>
                </a:prstClr>
              </a:solidFill>
              <a:effectLst/>
              <a:uLnTx/>
              <a:uFillTx/>
              <a:latin typeface="游ゴシック Medium" panose="020B0500000000000000" pitchFamily="50" charset="-128"/>
              <a:ea typeface="游ゴシック Medium" panose="020B0500000000000000" pitchFamily="50" charset="-128"/>
              <a:cs typeface="+mn-cs"/>
            </a:endParaRPr>
          </a:p>
        </p:txBody>
      </p:sp>
      <p:sp>
        <p:nvSpPr>
          <p:cNvPr id="10" name="タイトル 1"/>
          <p:cNvSpPr txBox="1">
            <a:spLocks/>
          </p:cNvSpPr>
          <p:nvPr/>
        </p:nvSpPr>
        <p:spPr>
          <a:xfrm>
            <a:off x="1524000" y="895739"/>
            <a:ext cx="9144000" cy="2194281"/>
          </a:xfrm>
          <a:prstGeom prst="rect">
            <a:avLst/>
          </a:prstGeom>
        </p:spPr>
        <p:txBody>
          <a:bodyPr anchor="b"/>
          <a:lstStyle>
            <a:lvl1pPr algn="ctr" defTabSz="914400" rtl="0" eaLnBrk="1" latinLnBrk="0" hangingPunct="1">
              <a:lnSpc>
                <a:spcPct val="90000"/>
              </a:lnSpc>
              <a:spcBef>
                <a:spcPct val="0"/>
              </a:spcBef>
              <a:buNone/>
              <a:defRPr kumimoji="1" sz="4000" b="1" kern="1200">
                <a:solidFill>
                  <a:schemeClr val="tx1"/>
                </a:solidFill>
                <a:latin typeface="+mn-ea"/>
                <a:ea typeface="+mn-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j-cs"/>
              </a:rPr>
              <a:t>ネットゼロへの世界の潮流と</a:t>
            </a:r>
            <a:endParaRPr kumimoji="1" lang="en-US" altLang="ja-JP" sz="4000" b="1"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j-cs"/>
              </a:rPr>
              <a:t>日本の課題</a:t>
            </a:r>
          </a:p>
        </p:txBody>
      </p:sp>
      <p:sp>
        <p:nvSpPr>
          <p:cNvPr id="11" name="サブタイトル 2">
            <a:extLst>
              <a:ext uri="{FF2B5EF4-FFF2-40B4-BE49-F238E27FC236}">
                <a16:creationId xmlns:a16="http://schemas.microsoft.com/office/drawing/2014/main" id="{CFC1B44D-435A-4ABC-A185-59C2F7A1236E}"/>
              </a:ext>
            </a:extLst>
          </p:cNvPr>
          <p:cNvSpPr txBox="1">
            <a:spLocks/>
          </p:cNvSpPr>
          <p:nvPr/>
        </p:nvSpPr>
        <p:spPr>
          <a:xfrm>
            <a:off x="2690326" y="253580"/>
            <a:ext cx="9144000" cy="287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2020</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年</a:t>
            </a: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11</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月</a:t>
            </a: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7</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日</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 </a:t>
            </a:r>
          </a:p>
        </p:txBody>
      </p:sp>
    </p:spTree>
    <p:extLst>
      <p:ext uri="{BB962C8B-B14F-4D97-AF65-F5344CB8AC3E}">
        <p14:creationId xmlns:p14="http://schemas.microsoft.com/office/powerpoint/2010/main" val="234210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 y="545432"/>
            <a:ext cx="4892841" cy="5940088"/>
          </a:xfrm>
          <a:prstGeom prst="rect">
            <a:avLst/>
          </a:prstGeom>
        </p:spPr>
        <p:txBody>
          <a:bodyPr wrap="square">
            <a:spAutoFit/>
          </a:bodyPr>
          <a:lstStyle/>
          <a:p>
            <a:pPr algn="ctr"/>
            <a:r>
              <a:rPr lang="ja-JP" altLang="en-US" dirty="0">
                <a:solidFill>
                  <a:srgbClr val="FF0000"/>
                </a:solidFill>
              </a:rPr>
              <a:t> </a:t>
            </a:r>
            <a:r>
              <a:rPr lang="ja-JP" altLang="en-US" sz="2800" b="1" dirty="0">
                <a:solidFill>
                  <a:srgbClr val="FF0000"/>
                </a:solidFill>
              </a:rPr>
              <a:t>欧州グリーンディール</a:t>
            </a:r>
            <a:endParaRPr lang="en-US" altLang="ja-JP" sz="2800" b="1" dirty="0">
              <a:solidFill>
                <a:srgbClr val="FF0000"/>
              </a:solidFill>
            </a:endParaRPr>
          </a:p>
          <a:p>
            <a:pPr algn="ctr"/>
            <a:endParaRPr lang="en-US" altLang="ja-JP" sz="2800" b="1" dirty="0"/>
          </a:p>
          <a:p>
            <a:r>
              <a:rPr lang="ja-JP" altLang="en-US" dirty="0"/>
              <a:t> </a:t>
            </a:r>
            <a:r>
              <a:rPr lang="en-US" altLang="ja-JP" dirty="0"/>
              <a:t>• </a:t>
            </a:r>
            <a:r>
              <a:rPr lang="ja-JP" altLang="en-US" dirty="0"/>
              <a:t>欧州委員会：「</a:t>
            </a:r>
            <a:r>
              <a:rPr lang="en-US" altLang="ja-JP" b="1" dirty="0">
                <a:solidFill>
                  <a:srgbClr val="FF0000"/>
                </a:solidFill>
              </a:rPr>
              <a:t>2050</a:t>
            </a:r>
            <a:r>
              <a:rPr lang="ja-JP" altLang="en-US" b="1" dirty="0">
                <a:solidFill>
                  <a:srgbClr val="FF0000"/>
                </a:solidFill>
              </a:rPr>
              <a:t>年までに正味排出量ゼロ・気候中立</a:t>
            </a:r>
            <a:r>
              <a:rPr lang="ja-JP" altLang="en-US" dirty="0"/>
              <a:t>」目標発表 （</a:t>
            </a:r>
            <a:r>
              <a:rPr lang="en-US" altLang="ja-JP" dirty="0"/>
              <a:t>2019</a:t>
            </a:r>
            <a:r>
              <a:rPr lang="ja-JP" altLang="en-US" dirty="0"/>
              <a:t>年</a:t>
            </a:r>
            <a:r>
              <a:rPr lang="en-US" altLang="ja-JP" dirty="0"/>
              <a:t>12</a:t>
            </a:r>
            <a:r>
              <a:rPr lang="ja-JP" altLang="en-US" dirty="0"/>
              <a:t>月）。</a:t>
            </a:r>
            <a:endParaRPr lang="en-US" altLang="ja-JP" dirty="0"/>
          </a:p>
          <a:p>
            <a:r>
              <a:rPr lang="ja-JP" altLang="en-US" dirty="0"/>
              <a:t>・　欧州議会・閣僚理事会に</a:t>
            </a:r>
            <a:r>
              <a:rPr lang="ja-JP" altLang="en-US" b="1" dirty="0">
                <a:solidFill>
                  <a:srgbClr val="FF0000"/>
                </a:solidFill>
              </a:rPr>
              <a:t>「欧州気候法」</a:t>
            </a:r>
            <a:r>
              <a:rPr lang="ja-JP" altLang="en-US" dirty="0"/>
              <a:t>を提案（</a:t>
            </a:r>
            <a:r>
              <a:rPr lang="en-US" altLang="ja-JP" dirty="0"/>
              <a:t>20</a:t>
            </a:r>
            <a:r>
              <a:rPr lang="ja-JP" altLang="en-US" dirty="0"/>
              <a:t>年 </a:t>
            </a:r>
            <a:r>
              <a:rPr lang="en-US" altLang="ja-JP" dirty="0"/>
              <a:t>3</a:t>
            </a:r>
            <a:r>
              <a:rPr lang="ja-JP" altLang="en-US" dirty="0"/>
              <a:t>月）、</a:t>
            </a:r>
            <a:r>
              <a:rPr lang="en-US" altLang="ja-JP" b="1" dirty="0">
                <a:solidFill>
                  <a:srgbClr val="FF0000"/>
                </a:solidFill>
              </a:rPr>
              <a:t>2050</a:t>
            </a:r>
            <a:r>
              <a:rPr lang="ja-JP" altLang="en-US" b="1" dirty="0">
                <a:solidFill>
                  <a:srgbClr val="FF0000"/>
                </a:solidFill>
              </a:rPr>
              <a:t>年気候中立性目標</a:t>
            </a:r>
            <a:r>
              <a:rPr lang="ja-JP" altLang="en-US" dirty="0"/>
              <a:t>を</a:t>
            </a:r>
            <a:r>
              <a:rPr lang="ja-JP" altLang="en-US" b="1" dirty="0">
                <a:solidFill>
                  <a:srgbClr val="FF0000"/>
                </a:solidFill>
              </a:rPr>
              <a:t>法定</a:t>
            </a:r>
            <a:endParaRPr lang="en-US" altLang="ja-JP" b="1" dirty="0">
              <a:solidFill>
                <a:srgbClr val="FF0000"/>
              </a:solidFill>
            </a:endParaRPr>
          </a:p>
          <a:p>
            <a:r>
              <a:rPr lang="ja-JP" altLang="en-US" dirty="0"/>
              <a:t>・</a:t>
            </a:r>
            <a:r>
              <a:rPr lang="en-US" altLang="ja-JP" b="1" dirty="0">
                <a:solidFill>
                  <a:srgbClr val="FF0000"/>
                </a:solidFill>
              </a:rPr>
              <a:t>2030</a:t>
            </a:r>
            <a:r>
              <a:rPr lang="ja-JP" altLang="en-US" b="1" dirty="0">
                <a:solidFill>
                  <a:srgbClr val="FF0000"/>
                </a:solidFill>
              </a:rPr>
              <a:t>年目標</a:t>
            </a:r>
            <a:r>
              <a:rPr lang="ja-JP" altLang="en-US" dirty="0"/>
              <a:t>（</a:t>
            </a:r>
            <a:r>
              <a:rPr lang="en-US" altLang="ja-JP" dirty="0"/>
              <a:t>40</a:t>
            </a:r>
            <a:r>
              <a:rPr lang="ja-JP" altLang="en-US" dirty="0"/>
              <a:t>％削減）の </a:t>
            </a:r>
            <a:r>
              <a:rPr lang="en-US" altLang="ja-JP" b="1" dirty="0">
                <a:solidFill>
                  <a:srgbClr val="FF0000"/>
                </a:solidFill>
              </a:rPr>
              <a:t>50</a:t>
            </a:r>
            <a:r>
              <a:rPr lang="ja-JP" altLang="en-US" b="1" dirty="0">
                <a:solidFill>
                  <a:srgbClr val="FF0000"/>
                </a:solidFill>
              </a:rPr>
              <a:t>～</a:t>
            </a:r>
            <a:r>
              <a:rPr lang="en-US" altLang="ja-JP" b="1" dirty="0">
                <a:solidFill>
                  <a:srgbClr val="FF0000"/>
                </a:solidFill>
              </a:rPr>
              <a:t>55</a:t>
            </a:r>
            <a:r>
              <a:rPr lang="ja-JP" altLang="en-US" b="1" dirty="0">
                <a:solidFill>
                  <a:srgbClr val="FF0000"/>
                </a:solidFill>
              </a:rPr>
              <a:t>％削減</a:t>
            </a:r>
            <a:r>
              <a:rPr lang="ja-JP" altLang="en-US" dirty="0"/>
              <a:t>への引き上げ目指す。</a:t>
            </a:r>
            <a:endParaRPr lang="en-US" altLang="ja-JP" dirty="0"/>
          </a:p>
          <a:p>
            <a:r>
              <a:rPr lang="ja-JP" altLang="en-US" dirty="0"/>
              <a:t> </a:t>
            </a:r>
            <a:r>
              <a:rPr lang="en-US" altLang="ja-JP" dirty="0"/>
              <a:t>• </a:t>
            </a:r>
            <a:r>
              <a:rPr lang="ja-JP" altLang="en-US" dirty="0"/>
              <a:t>追加投資の目標：今後</a:t>
            </a:r>
            <a:r>
              <a:rPr lang="en-US" altLang="ja-JP" dirty="0"/>
              <a:t>10</a:t>
            </a:r>
            <a:r>
              <a:rPr lang="ja-JP" altLang="en-US" dirty="0"/>
              <a:t>年間で毎年</a:t>
            </a:r>
            <a:r>
              <a:rPr lang="en-US" altLang="ja-JP" dirty="0"/>
              <a:t>2,600</a:t>
            </a:r>
            <a:r>
              <a:rPr lang="ja-JP" altLang="en-US" dirty="0"/>
              <a:t>億㌦ （官民合わせ）</a:t>
            </a:r>
            <a:endParaRPr lang="en-US" altLang="ja-JP" dirty="0"/>
          </a:p>
          <a:p>
            <a:r>
              <a:rPr lang="ja-JP" altLang="en-US" dirty="0"/>
              <a:t> </a:t>
            </a:r>
            <a:r>
              <a:rPr lang="en-US" altLang="ja-JP" dirty="0"/>
              <a:t>• </a:t>
            </a:r>
            <a:r>
              <a:rPr lang="ja-JP" altLang="en-US" dirty="0"/>
              <a:t>投資案件が環境的に持続可能であることを 明確化する規則（ </a:t>
            </a:r>
            <a:r>
              <a:rPr lang="ja-JP" altLang="en-US" b="1" dirty="0">
                <a:solidFill>
                  <a:srgbClr val="FF0000"/>
                </a:solidFill>
              </a:rPr>
              <a:t>グリーン・タクソノミー </a:t>
            </a:r>
            <a:r>
              <a:rPr lang="ja-JP" altLang="en-US" dirty="0"/>
              <a:t>） を決定（</a:t>
            </a:r>
            <a:r>
              <a:rPr lang="en-US" altLang="ja-JP" dirty="0"/>
              <a:t>6</a:t>
            </a:r>
            <a:r>
              <a:rPr lang="ja-JP" altLang="en-US" dirty="0"/>
              <a:t>月欧州議会）</a:t>
            </a:r>
            <a:endParaRPr lang="en-US" altLang="ja-JP" dirty="0"/>
          </a:p>
          <a:p>
            <a:r>
              <a:rPr lang="ja-JP" altLang="en-US" dirty="0"/>
              <a:t> </a:t>
            </a:r>
            <a:r>
              <a:rPr lang="en-US" altLang="ja-JP" dirty="0"/>
              <a:t>• </a:t>
            </a:r>
            <a:r>
              <a:rPr lang="ja-JP" altLang="en-US" dirty="0"/>
              <a:t>気候変動の緩和など</a:t>
            </a:r>
            <a:r>
              <a:rPr lang="en-US" altLang="ja-JP" dirty="0"/>
              <a:t>6</a:t>
            </a:r>
            <a:r>
              <a:rPr lang="ja-JP" altLang="en-US" dirty="0" err="1"/>
              <a:t>つの</a:t>
            </a:r>
            <a:r>
              <a:rPr lang="ja-JP" altLang="en-US" dirty="0"/>
              <a:t>環境目標の</a:t>
            </a:r>
            <a:r>
              <a:rPr lang="en-US" altLang="ja-JP" dirty="0"/>
              <a:t>1</a:t>
            </a:r>
            <a:r>
              <a:rPr lang="ja-JP" altLang="en-US" dirty="0"/>
              <a:t>つ以上に 実質的に貢献、他の目標に重大な損害をもたら さない（</a:t>
            </a:r>
            <a:r>
              <a:rPr lang="en-US" altLang="ja-JP" dirty="0"/>
              <a:t>DNSH</a:t>
            </a:r>
            <a:r>
              <a:rPr lang="ja-JP" altLang="en-US" dirty="0"/>
              <a:t>）など</a:t>
            </a:r>
            <a:r>
              <a:rPr lang="en-US" altLang="ja-JP" dirty="0"/>
              <a:t>4</a:t>
            </a:r>
            <a:r>
              <a:rPr lang="ja-JP" altLang="en-US" dirty="0" err="1"/>
              <a:t>つの</a:t>
            </a:r>
            <a:r>
              <a:rPr lang="ja-JP" altLang="en-US" dirty="0"/>
              <a:t>要件を満たす必要。</a:t>
            </a:r>
            <a:endParaRPr lang="en-US" altLang="ja-JP" dirty="0"/>
          </a:p>
          <a:p>
            <a:r>
              <a:rPr lang="ja-JP" altLang="en-US" dirty="0"/>
              <a:t> </a:t>
            </a:r>
            <a:endParaRPr lang="en-US" altLang="ja-JP" dirty="0"/>
          </a:p>
          <a:p>
            <a:r>
              <a:rPr lang="ja-JP" altLang="en-US" dirty="0"/>
              <a:t>出典：</a:t>
            </a:r>
            <a:r>
              <a:rPr lang="en-US" altLang="ja-JP" dirty="0"/>
              <a:t>EU</a:t>
            </a:r>
            <a:r>
              <a:rPr lang="ja-JP" altLang="en-US" dirty="0"/>
              <a:t>代表部作成資料</a:t>
            </a:r>
            <a:endParaRPr lang="en-US" altLang="ja-JP" dirty="0"/>
          </a:p>
        </p:txBody>
      </p:sp>
      <p:pic>
        <p:nvPicPr>
          <p:cNvPr id="3" name="図 2"/>
          <p:cNvPicPr>
            <a:picLocks noChangeAspect="1"/>
          </p:cNvPicPr>
          <p:nvPr/>
        </p:nvPicPr>
        <p:blipFill>
          <a:blip r:embed="rId2"/>
          <a:stretch>
            <a:fillRect/>
          </a:stretch>
        </p:blipFill>
        <p:spPr>
          <a:xfrm>
            <a:off x="5166073" y="954505"/>
            <a:ext cx="6961760" cy="4989095"/>
          </a:xfrm>
          <a:prstGeom prst="rect">
            <a:avLst/>
          </a:prstGeom>
        </p:spPr>
      </p:pic>
    </p:spTree>
    <p:extLst>
      <p:ext uri="{BB962C8B-B14F-4D97-AF65-F5344CB8AC3E}">
        <p14:creationId xmlns:p14="http://schemas.microsoft.com/office/powerpoint/2010/main" val="1596064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88758" y="489283"/>
            <a:ext cx="11614483" cy="6355586"/>
          </a:xfrm>
          <a:prstGeom prst="rect">
            <a:avLst/>
          </a:prstGeom>
        </p:spPr>
        <p:txBody>
          <a:bodyPr wrap="square">
            <a:spAutoFit/>
          </a:bodyPr>
          <a:lstStyle/>
          <a:p>
            <a:pPr algn="ctr"/>
            <a:r>
              <a:rPr lang="en-US" altLang="ja-JP" sz="3600" b="1" dirty="0">
                <a:solidFill>
                  <a:srgbClr val="FF0000"/>
                </a:solidFill>
                <a:latin typeface="游ゴシック" panose="020B0400000000000000" pitchFamily="50" charset="-128"/>
              </a:rPr>
              <a:t>EU</a:t>
            </a:r>
            <a:r>
              <a:rPr lang="ja-JP" altLang="en-US" sz="3600" b="1" dirty="0">
                <a:solidFill>
                  <a:srgbClr val="FF0000"/>
                </a:solidFill>
                <a:latin typeface="游ゴシック" panose="020B0400000000000000" pitchFamily="50" charset="-128"/>
              </a:rPr>
              <a:t>グリーンリカバリー＝次世代</a:t>
            </a:r>
            <a:r>
              <a:rPr lang="en-US" altLang="ja-JP" sz="3600" b="1" dirty="0">
                <a:solidFill>
                  <a:srgbClr val="FF0000"/>
                </a:solidFill>
                <a:latin typeface="游ゴシック" panose="020B0400000000000000" pitchFamily="50" charset="-128"/>
              </a:rPr>
              <a:t>EU</a:t>
            </a:r>
            <a:r>
              <a:rPr lang="ja-JP" altLang="en-US" sz="3600" b="1" dirty="0">
                <a:solidFill>
                  <a:srgbClr val="FF0000"/>
                </a:solidFill>
                <a:latin typeface="游ゴシック" panose="020B0400000000000000" pitchFamily="50" charset="-128"/>
              </a:rPr>
              <a:t>（</a:t>
            </a:r>
            <a:r>
              <a:rPr lang="en-US" altLang="ja-JP" sz="3600" b="1" dirty="0">
                <a:solidFill>
                  <a:srgbClr val="FF0000"/>
                </a:solidFill>
                <a:latin typeface="游ゴシック" panose="020B0400000000000000" pitchFamily="50" charset="-128"/>
              </a:rPr>
              <a:t>2020.7.21</a:t>
            </a:r>
            <a:r>
              <a:rPr lang="ja-JP" altLang="en-US" sz="3600" b="1" dirty="0">
                <a:solidFill>
                  <a:srgbClr val="FF0000"/>
                </a:solidFill>
                <a:latin typeface="游ゴシック" panose="020B0400000000000000" pitchFamily="50" charset="-128"/>
              </a:rPr>
              <a:t>合意）</a:t>
            </a:r>
            <a:endParaRPr lang="en-US" altLang="ja-JP" sz="3600" b="1" dirty="0">
              <a:solidFill>
                <a:srgbClr val="FF0000"/>
              </a:solidFill>
              <a:latin typeface="游ゴシック" panose="020B0400000000000000" pitchFamily="50" charset="-128"/>
            </a:endParaRPr>
          </a:p>
          <a:p>
            <a:pPr algn="ctr"/>
            <a:endParaRPr lang="ja-JP" altLang="en-US" sz="3600" dirty="0">
              <a:solidFill>
                <a:srgbClr val="009900"/>
              </a:solidFill>
              <a:latin typeface="游ゴシック" panose="020B0400000000000000" pitchFamily="50" charset="-128"/>
            </a:endParaRPr>
          </a:p>
          <a:p>
            <a:pPr lvl="1"/>
            <a:r>
              <a:rPr lang="en-US" altLang="ja-JP" sz="2800" b="1" dirty="0">
                <a:solidFill>
                  <a:srgbClr val="6E2E9F"/>
                </a:solidFill>
                <a:latin typeface="游ゴシック" panose="020B0400000000000000" pitchFamily="50" charset="-128"/>
              </a:rPr>
              <a:t>EU</a:t>
            </a:r>
            <a:r>
              <a:rPr lang="ja-JP" altLang="en-US" sz="2800" b="1" dirty="0">
                <a:solidFill>
                  <a:srgbClr val="6E2E9F"/>
                </a:solidFill>
                <a:latin typeface="游ゴシック" panose="020B0400000000000000" pitchFamily="50" charset="-128"/>
              </a:rPr>
              <a:t>首脳会議</a:t>
            </a:r>
            <a:r>
              <a:rPr lang="ja-JP" altLang="en-US" sz="2800" dirty="0">
                <a:solidFill>
                  <a:srgbClr val="000000"/>
                </a:solidFill>
                <a:latin typeface="游ゴシック" panose="020B0400000000000000" pitchFamily="50" charset="-128"/>
              </a:rPr>
              <a:t>：</a:t>
            </a:r>
            <a:r>
              <a:rPr lang="ja-JP" altLang="en-US" sz="2800" b="1" dirty="0">
                <a:solidFill>
                  <a:srgbClr val="6E2E9F"/>
                </a:solidFill>
                <a:latin typeface="游ゴシック" panose="020B0400000000000000" pitchFamily="50" charset="-128"/>
              </a:rPr>
              <a:t>中期予算</a:t>
            </a:r>
            <a:r>
              <a:rPr lang="ja-JP" altLang="en-US" sz="2800" dirty="0">
                <a:solidFill>
                  <a:srgbClr val="000000"/>
                </a:solidFill>
                <a:latin typeface="游ゴシック" panose="020B0400000000000000" pitchFamily="50" charset="-128"/>
              </a:rPr>
              <a:t>（</a:t>
            </a:r>
            <a:r>
              <a:rPr lang="en-US" altLang="ja-JP" sz="2500" dirty="0">
                <a:solidFill>
                  <a:srgbClr val="000000"/>
                </a:solidFill>
                <a:latin typeface="游ゴシック" panose="020B0400000000000000" pitchFamily="50" charset="-128"/>
              </a:rPr>
              <a:t>2021~27</a:t>
            </a:r>
            <a:r>
              <a:rPr lang="ja-JP" altLang="en-US" sz="2500" dirty="0">
                <a:solidFill>
                  <a:srgbClr val="000000"/>
                </a:solidFill>
                <a:latin typeface="游ゴシック" panose="020B0400000000000000" pitchFamily="50" charset="-128"/>
              </a:rPr>
              <a:t>年</a:t>
            </a:r>
            <a:r>
              <a:rPr lang="ja-JP" altLang="en-US" sz="2800" dirty="0">
                <a:solidFill>
                  <a:srgbClr val="000000"/>
                </a:solidFill>
                <a:latin typeface="游ゴシック" panose="020B0400000000000000" pitchFamily="50" charset="-128"/>
              </a:rPr>
              <a:t>、</a:t>
            </a:r>
            <a:r>
              <a:rPr lang="ja-JP" altLang="en-US" sz="2800" b="1" dirty="0">
                <a:solidFill>
                  <a:srgbClr val="FF0000"/>
                </a:solidFill>
                <a:latin typeface="游ゴシック" panose="020B0400000000000000" pitchFamily="50" charset="-128"/>
              </a:rPr>
              <a:t>復興基金</a:t>
            </a:r>
            <a:r>
              <a:rPr lang="ja-JP" altLang="en-US" sz="2800" dirty="0">
                <a:solidFill>
                  <a:srgbClr val="000000"/>
                </a:solidFill>
                <a:latin typeface="游ゴシック" panose="020B0400000000000000" pitchFamily="50" charset="-128"/>
              </a:rPr>
              <a:t>を含む）案に合意</a:t>
            </a:r>
            <a:endParaRPr lang="en-US" altLang="ja-JP" sz="2800" dirty="0">
              <a:solidFill>
                <a:srgbClr val="000000"/>
              </a:solidFill>
              <a:latin typeface="游ゴシック" panose="020B0400000000000000" pitchFamily="50" charset="-128"/>
            </a:endParaRPr>
          </a:p>
          <a:p>
            <a:pPr lvl="1"/>
            <a:r>
              <a:rPr lang="ja-JP" altLang="en-US" sz="2600" dirty="0">
                <a:solidFill>
                  <a:srgbClr val="000000"/>
                </a:solidFill>
                <a:latin typeface="游ゴシック" panose="020B0400000000000000" pitchFamily="50" charset="-128"/>
              </a:rPr>
              <a:t>経済の再生は</a:t>
            </a:r>
            <a:r>
              <a:rPr lang="ja-JP" altLang="en-US" sz="2600" b="1" dirty="0">
                <a:solidFill>
                  <a:srgbClr val="008000"/>
                </a:solidFill>
                <a:latin typeface="游ゴシック" panose="020B0400000000000000" pitchFamily="50" charset="-128"/>
              </a:rPr>
              <a:t>環境</a:t>
            </a:r>
            <a:r>
              <a:rPr lang="ja-JP" altLang="en-US" sz="2600" dirty="0">
                <a:solidFill>
                  <a:srgbClr val="000000"/>
                </a:solidFill>
                <a:latin typeface="游ゴシック" panose="020B0400000000000000" pitchFamily="50" charset="-128"/>
              </a:rPr>
              <a:t>と</a:t>
            </a:r>
            <a:r>
              <a:rPr lang="ja-JP" altLang="en-US" sz="2600" b="1" dirty="0">
                <a:solidFill>
                  <a:srgbClr val="008000"/>
                </a:solidFill>
                <a:latin typeface="游ゴシック" panose="020B0400000000000000" pitchFamily="50" charset="-128"/>
              </a:rPr>
              <a:t>デジタル化</a:t>
            </a:r>
            <a:r>
              <a:rPr lang="ja-JP" altLang="en-US" sz="2600" dirty="0">
                <a:solidFill>
                  <a:srgbClr val="000000"/>
                </a:solidFill>
                <a:latin typeface="游ゴシック" panose="020B0400000000000000" pitchFamily="50" charset="-128"/>
              </a:rPr>
              <a:t>中心</a:t>
            </a:r>
            <a:endParaRPr lang="en-US" altLang="ja-JP" sz="2600" dirty="0">
              <a:solidFill>
                <a:srgbClr val="000000"/>
              </a:solidFill>
              <a:latin typeface="游ゴシック" panose="020B0400000000000000" pitchFamily="50" charset="-128"/>
            </a:endParaRPr>
          </a:p>
          <a:p>
            <a:pPr lvl="1"/>
            <a:r>
              <a:rPr lang="ja-JP" altLang="en-US" sz="2600" dirty="0">
                <a:solidFill>
                  <a:srgbClr val="000000"/>
                </a:solidFill>
                <a:latin typeface="游ゴシック" panose="020B0400000000000000" pitchFamily="50" charset="-128"/>
              </a:rPr>
              <a:t>（復興基金（次世代</a:t>
            </a:r>
            <a:r>
              <a:rPr lang="en-US" altLang="ja-JP" sz="2600" dirty="0">
                <a:solidFill>
                  <a:srgbClr val="000000"/>
                </a:solidFill>
                <a:latin typeface="游ゴシック" panose="020B0400000000000000" pitchFamily="50" charset="-128"/>
              </a:rPr>
              <a:t>EU)2021-2023</a:t>
            </a:r>
            <a:r>
              <a:rPr lang="ja-JP" altLang="en-US" sz="2600" dirty="0">
                <a:solidFill>
                  <a:srgbClr val="000000"/>
                </a:solidFill>
                <a:latin typeface="游ゴシック" panose="020B0400000000000000" pitchFamily="50" charset="-128"/>
              </a:rPr>
              <a:t>年、€</a:t>
            </a:r>
            <a:r>
              <a:rPr lang="en-US" altLang="ja-JP" sz="2600" dirty="0">
                <a:solidFill>
                  <a:srgbClr val="000000"/>
                </a:solidFill>
                <a:latin typeface="游ゴシック" panose="020B0400000000000000" pitchFamily="50" charset="-128"/>
              </a:rPr>
              <a:t>7500</a:t>
            </a:r>
            <a:r>
              <a:rPr lang="ja-JP" altLang="en-US" sz="2600" dirty="0">
                <a:solidFill>
                  <a:srgbClr val="000000"/>
                </a:solidFill>
                <a:latin typeface="游ゴシック" panose="020B0400000000000000" pitchFamily="50" charset="-128"/>
              </a:rPr>
              <a:t>億（内贈与€</a:t>
            </a:r>
            <a:r>
              <a:rPr lang="en-US" altLang="ja-JP" sz="2600" dirty="0">
                <a:solidFill>
                  <a:srgbClr val="000000"/>
                </a:solidFill>
                <a:latin typeface="游ゴシック" panose="020B0400000000000000" pitchFamily="50" charset="-128"/>
              </a:rPr>
              <a:t>3900</a:t>
            </a:r>
            <a:r>
              <a:rPr lang="ja-JP" altLang="en-US" sz="2600" dirty="0">
                <a:solidFill>
                  <a:srgbClr val="000000"/>
                </a:solidFill>
                <a:latin typeface="游ゴシック" panose="020B0400000000000000" pitchFamily="50" charset="-128"/>
              </a:rPr>
              <a:t>億、融資€</a:t>
            </a:r>
            <a:r>
              <a:rPr lang="en-US" altLang="ja-JP" sz="2600" dirty="0">
                <a:solidFill>
                  <a:srgbClr val="000000"/>
                </a:solidFill>
                <a:latin typeface="游ゴシック" panose="020B0400000000000000" pitchFamily="50" charset="-128"/>
              </a:rPr>
              <a:t>3600</a:t>
            </a:r>
            <a:r>
              <a:rPr lang="ja-JP" altLang="en-US" sz="2600" dirty="0">
                <a:solidFill>
                  <a:srgbClr val="000000"/>
                </a:solidFill>
                <a:latin typeface="游ゴシック" panose="020B0400000000000000" pitchFamily="50" charset="-128"/>
              </a:rPr>
              <a:t>億）、（次期多年度財政枠組（</a:t>
            </a:r>
            <a:r>
              <a:rPr lang="en-US" altLang="ja-JP" sz="2600" dirty="0">
                <a:solidFill>
                  <a:srgbClr val="000000"/>
                </a:solidFill>
                <a:latin typeface="游ゴシック" panose="020B0400000000000000" pitchFamily="50" charset="-128"/>
              </a:rPr>
              <a:t>MFF) 2021-2027</a:t>
            </a:r>
            <a:r>
              <a:rPr lang="ja-JP" altLang="en-US" sz="2600" dirty="0">
                <a:solidFill>
                  <a:srgbClr val="000000"/>
                </a:solidFill>
                <a:latin typeface="游ゴシック" panose="020B0400000000000000" pitchFamily="50" charset="-128"/>
              </a:rPr>
              <a:t>年、€</a:t>
            </a:r>
            <a:r>
              <a:rPr lang="en-US" altLang="ja-JP" sz="2600" dirty="0">
                <a:solidFill>
                  <a:srgbClr val="000000"/>
                </a:solidFill>
                <a:latin typeface="游ゴシック" panose="020B0400000000000000" pitchFamily="50" charset="-128"/>
              </a:rPr>
              <a:t>1</a:t>
            </a:r>
            <a:r>
              <a:rPr lang="ja-JP" altLang="en-US" sz="2600" dirty="0">
                <a:solidFill>
                  <a:srgbClr val="000000"/>
                </a:solidFill>
                <a:latin typeface="游ゴシック" panose="020B0400000000000000" pitchFamily="50" charset="-128"/>
              </a:rPr>
              <a:t>兆</a:t>
            </a:r>
            <a:r>
              <a:rPr lang="en-US" altLang="ja-JP" sz="2600" dirty="0">
                <a:solidFill>
                  <a:srgbClr val="000000"/>
                </a:solidFill>
                <a:latin typeface="游ゴシック" panose="020B0400000000000000" pitchFamily="50" charset="-128"/>
              </a:rPr>
              <a:t>743</a:t>
            </a:r>
            <a:r>
              <a:rPr lang="ja-JP" altLang="en-US" sz="2600" dirty="0">
                <a:solidFill>
                  <a:srgbClr val="000000"/>
                </a:solidFill>
                <a:latin typeface="游ゴシック" panose="020B0400000000000000" pitchFamily="50" charset="-128"/>
              </a:rPr>
              <a:t>億）</a:t>
            </a:r>
            <a:endParaRPr lang="en-US" altLang="ja-JP" sz="2600" dirty="0">
              <a:solidFill>
                <a:srgbClr val="000000"/>
              </a:solidFill>
              <a:latin typeface="游ゴシック" panose="020B0400000000000000" pitchFamily="50" charset="-128"/>
            </a:endParaRPr>
          </a:p>
          <a:p>
            <a:pPr lvl="1"/>
            <a:r>
              <a:rPr lang="ja-JP" altLang="en-US" sz="2600" dirty="0">
                <a:solidFill>
                  <a:srgbClr val="FF0000"/>
                </a:solidFill>
                <a:latin typeface="游ゴシック" panose="020B0400000000000000" pitchFamily="50" charset="-128"/>
              </a:rPr>
              <a:t>欧州委に</a:t>
            </a:r>
            <a:r>
              <a:rPr lang="ja-JP" altLang="en-US" sz="2600" b="1" dirty="0">
                <a:solidFill>
                  <a:srgbClr val="FF0000"/>
                </a:solidFill>
                <a:latin typeface="游ゴシック" panose="020B0400000000000000" pitchFamily="50" charset="-128"/>
              </a:rPr>
              <a:t>市場からの資金調達</a:t>
            </a:r>
            <a:r>
              <a:rPr lang="ja-JP" altLang="en-US" sz="2600" dirty="0">
                <a:solidFill>
                  <a:srgbClr val="FF0000"/>
                </a:solidFill>
                <a:latin typeface="游ゴシック" panose="020B0400000000000000" pitchFamily="50" charset="-128"/>
              </a:rPr>
              <a:t>のための起債権限付与</a:t>
            </a:r>
            <a:endParaRPr lang="en-US" altLang="ja-JP" sz="2600" dirty="0">
              <a:solidFill>
                <a:srgbClr val="FF0000"/>
              </a:solidFill>
              <a:latin typeface="游ゴシック" panose="020B0400000000000000" pitchFamily="50" charset="-128"/>
            </a:endParaRPr>
          </a:p>
          <a:p>
            <a:pPr lvl="1"/>
            <a:endParaRPr lang="en-US" altLang="ja-JP" sz="2600" b="1" dirty="0">
              <a:solidFill>
                <a:srgbClr val="000000"/>
              </a:solidFill>
              <a:latin typeface="游ゴシック" panose="020B0400000000000000" pitchFamily="50" charset="-128"/>
            </a:endParaRPr>
          </a:p>
          <a:p>
            <a:pPr lvl="1"/>
            <a:r>
              <a:rPr lang="ja-JP" altLang="en-US" sz="2600" b="1" dirty="0">
                <a:solidFill>
                  <a:srgbClr val="6E2E9F"/>
                </a:solidFill>
                <a:latin typeface="游ゴシック" panose="020B0400000000000000" pitchFamily="50" charset="-128"/>
              </a:rPr>
              <a:t>総額€</a:t>
            </a:r>
            <a:r>
              <a:rPr lang="en-US" altLang="ja-JP" sz="2600" b="1" dirty="0">
                <a:solidFill>
                  <a:srgbClr val="6E2E9F"/>
                </a:solidFill>
                <a:latin typeface="游ゴシック" panose="020B0400000000000000" pitchFamily="50" charset="-128"/>
              </a:rPr>
              <a:t>1.8</a:t>
            </a:r>
            <a:r>
              <a:rPr lang="ja-JP" altLang="en-US" sz="2600" b="1" dirty="0">
                <a:solidFill>
                  <a:srgbClr val="6E2E9F"/>
                </a:solidFill>
                <a:latin typeface="游ゴシック" panose="020B0400000000000000" pitchFamily="50" charset="-128"/>
              </a:rPr>
              <a:t>兆</a:t>
            </a:r>
            <a:r>
              <a:rPr lang="ja-JP" altLang="en-US" sz="2600" dirty="0">
                <a:solidFill>
                  <a:srgbClr val="000000"/>
                </a:solidFill>
                <a:latin typeface="游ゴシック" panose="020B0400000000000000" pitchFamily="50" charset="-128"/>
              </a:rPr>
              <a:t>の</a:t>
            </a:r>
            <a:r>
              <a:rPr lang="en-US" altLang="ja-JP" sz="2600" b="1" dirty="0">
                <a:solidFill>
                  <a:srgbClr val="FF0000"/>
                </a:solidFill>
                <a:latin typeface="游ゴシック" panose="020B0400000000000000" pitchFamily="50" charset="-128"/>
              </a:rPr>
              <a:t>30</a:t>
            </a:r>
            <a:r>
              <a:rPr lang="ja-JP" altLang="en-US" sz="2600" b="1" dirty="0">
                <a:solidFill>
                  <a:srgbClr val="FF0000"/>
                </a:solidFill>
                <a:latin typeface="游ゴシック" panose="020B0400000000000000" pitchFamily="50" charset="-128"/>
              </a:rPr>
              <a:t>％</a:t>
            </a:r>
            <a:r>
              <a:rPr lang="ja-JP" altLang="en-US" sz="2600" dirty="0">
                <a:solidFill>
                  <a:srgbClr val="FF0000"/>
                </a:solidFill>
                <a:latin typeface="游ゴシック" panose="020B0400000000000000" pitchFamily="50" charset="-128"/>
              </a:rPr>
              <a:t>を</a:t>
            </a:r>
            <a:r>
              <a:rPr lang="ja-JP" altLang="en-US" sz="2600" b="1" dirty="0">
                <a:solidFill>
                  <a:srgbClr val="FF0000"/>
                </a:solidFill>
                <a:latin typeface="游ゴシック" panose="020B0400000000000000" pitchFamily="50" charset="-128"/>
              </a:rPr>
              <a:t>気候変動対策</a:t>
            </a:r>
            <a:r>
              <a:rPr lang="ja-JP" altLang="en-US" sz="2600" dirty="0">
                <a:solidFill>
                  <a:srgbClr val="000000"/>
                </a:solidFill>
                <a:latin typeface="游ゴシック" panose="020B0400000000000000" pitchFamily="50" charset="-128"/>
              </a:rPr>
              <a:t>に充てる：</a:t>
            </a:r>
            <a:r>
              <a:rPr lang="ja-JP" altLang="en-US" sz="2600" b="1" dirty="0">
                <a:solidFill>
                  <a:srgbClr val="008000"/>
                </a:solidFill>
                <a:latin typeface="游ゴシック" panose="020B0400000000000000" pitchFamily="50" charset="-128"/>
              </a:rPr>
              <a:t>再生可能エネ</a:t>
            </a:r>
            <a:r>
              <a:rPr lang="ja-JP" altLang="en-US" sz="2600" dirty="0">
                <a:solidFill>
                  <a:srgbClr val="000000"/>
                </a:solidFill>
                <a:latin typeface="游ゴシック" panose="020B0400000000000000" pitchFamily="50" charset="-128"/>
              </a:rPr>
              <a:t>ルギー・</a:t>
            </a:r>
            <a:r>
              <a:rPr lang="ja-JP" altLang="en-US" sz="2600" b="1" dirty="0">
                <a:solidFill>
                  <a:srgbClr val="008000"/>
                </a:solidFill>
                <a:latin typeface="游ゴシック" panose="020B0400000000000000" pitchFamily="50" charset="-128"/>
              </a:rPr>
              <a:t>電気自動車</a:t>
            </a:r>
            <a:r>
              <a:rPr lang="ja-JP" altLang="en-US" sz="2600" dirty="0">
                <a:solidFill>
                  <a:srgbClr val="000000"/>
                </a:solidFill>
                <a:latin typeface="游ゴシック" panose="020B0400000000000000" pitchFamily="50" charset="-128"/>
              </a:rPr>
              <a:t>普及、</a:t>
            </a:r>
            <a:r>
              <a:rPr lang="ja-JP" altLang="en-US" sz="2600" b="1" dirty="0">
                <a:solidFill>
                  <a:srgbClr val="008000"/>
                </a:solidFill>
                <a:latin typeface="游ゴシック" panose="020B0400000000000000" pitchFamily="50" charset="-128"/>
              </a:rPr>
              <a:t>水素・燃料電池</a:t>
            </a:r>
            <a:r>
              <a:rPr lang="ja-JP" altLang="en-US" sz="2600" dirty="0">
                <a:solidFill>
                  <a:srgbClr val="000000"/>
                </a:solidFill>
                <a:latin typeface="游ゴシック" panose="020B0400000000000000" pitchFamily="50" charset="-128"/>
              </a:rPr>
              <a:t>の研究開発、ビルの</a:t>
            </a:r>
            <a:r>
              <a:rPr lang="ja-JP" altLang="en-US" sz="2600" b="1" dirty="0">
                <a:solidFill>
                  <a:srgbClr val="008000"/>
                </a:solidFill>
                <a:latin typeface="游ゴシック" panose="020B0400000000000000" pitchFamily="50" charset="-128"/>
              </a:rPr>
              <a:t>省エネ</a:t>
            </a:r>
            <a:r>
              <a:rPr lang="ja-JP" altLang="en-US" sz="2600" dirty="0">
                <a:solidFill>
                  <a:srgbClr val="000000"/>
                </a:solidFill>
                <a:latin typeface="游ゴシック" panose="020B0400000000000000" pitchFamily="50" charset="-128"/>
              </a:rPr>
              <a:t>推進</a:t>
            </a:r>
            <a:r>
              <a:rPr lang="ja-JP" altLang="en-US" sz="2000" dirty="0">
                <a:solidFill>
                  <a:srgbClr val="000000"/>
                </a:solidFill>
                <a:latin typeface="游ゴシック" panose="020B0400000000000000" pitchFamily="50" charset="-128"/>
              </a:rPr>
              <a:t>など</a:t>
            </a:r>
            <a:endParaRPr lang="en-US" altLang="ja-JP" sz="2000" dirty="0">
              <a:solidFill>
                <a:srgbClr val="000000"/>
              </a:solidFill>
              <a:latin typeface="游ゴシック" panose="020B0400000000000000" pitchFamily="50" charset="-128"/>
            </a:endParaRPr>
          </a:p>
          <a:p>
            <a:pPr lvl="1"/>
            <a:endParaRPr lang="ja-JP" altLang="en-US" sz="2000" dirty="0">
              <a:solidFill>
                <a:srgbClr val="000000"/>
              </a:solidFill>
              <a:latin typeface="游ゴシック" panose="020B0400000000000000" pitchFamily="50" charset="-128"/>
            </a:endParaRPr>
          </a:p>
          <a:p>
            <a:pPr lvl="1"/>
            <a:r>
              <a:rPr lang="ja-JP" altLang="en-US" sz="2600" b="1" dirty="0">
                <a:solidFill>
                  <a:srgbClr val="7030A0"/>
                </a:solidFill>
                <a:latin typeface="游ゴシック" panose="020B0400000000000000" pitchFamily="50" charset="-128"/>
              </a:rPr>
              <a:t>新たな財源</a:t>
            </a:r>
            <a:r>
              <a:rPr lang="ja-JP" altLang="en-US" sz="2600" dirty="0">
                <a:solidFill>
                  <a:srgbClr val="000000"/>
                </a:solidFill>
                <a:latin typeface="游ゴシック" panose="020B0400000000000000" pitchFamily="50" charset="-128"/>
              </a:rPr>
              <a:t>：使い捨てプラスチック賦課金（</a:t>
            </a:r>
            <a:r>
              <a:rPr lang="en-US" altLang="ja-JP" sz="2600" dirty="0">
                <a:solidFill>
                  <a:srgbClr val="000000"/>
                </a:solidFill>
                <a:latin typeface="游ゴシック" panose="020B0400000000000000" pitchFamily="50" charset="-128"/>
              </a:rPr>
              <a:t>2021</a:t>
            </a:r>
            <a:r>
              <a:rPr lang="ja-JP" altLang="en-US" sz="2600" dirty="0">
                <a:solidFill>
                  <a:srgbClr val="000000"/>
                </a:solidFill>
                <a:latin typeface="游ゴシック" panose="020B0400000000000000" pitchFamily="50" charset="-128"/>
              </a:rPr>
              <a:t>年導入目標）、デジタル賦課金、</a:t>
            </a:r>
            <a:r>
              <a:rPr lang="ja-JP" altLang="en-US" sz="2600" b="1" dirty="0">
                <a:solidFill>
                  <a:srgbClr val="FF0000"/>
                </a:solidFill>
                <a:latin typeface="游ゴシック" panose="020B0400000000000000" pitchFamily="50" charset="-128"/>
              </a:rPr>
              <a:t>炭素国境調整措置</a:t>
            </a:r>
            <a:r>
              <a:rPr lang="zh-TW" altLang="en-US" sz="2600" dirty="0">
                <a:latin typeface="游ゴシック" panose="020B0400000000000000" pitchFamily="50" charset="-128"/>
              </a:rPr>
              <a:t>（</a:t>
            </a:r>
            <a:r>
              <a:rPr lang="en-US" altLang="zh-TW" sz="2600" dirty="0">
                <a:latin typeface="游ゴシック" panose="020B0400000000000000" pitchFamily="50" charset="-128"/>
              </a:rPr>
              <a:t>202</a:t>
            </a:r>
            <a:r>
              <a:rPr lang="en-US" altLang="ja-JP" sz="2600" dirty="0">
                <a:latin typeface="游ゴシック" panose="020B0400000000000000" pitchFamily="50" charset="-128"/>
              </a:rPr>
              <a:t>3</a:t>
            </a:r>
            <a:r>
              <a:rPr lang="ja-JP" altLang="en-US" sz="2600" dirty="0">
                <a:latin typeface="游ゴシック" panose="020B0400000000000000" pitchFamily="50" charset="-128"/>
              </a:rPr>
              <a:t>年導入目標</a:t>
            </a:r>
            <a:r>
              <a:rPr lang="zh-TW" altLang="en-US" sz="2600" dirty="0">
                <a:latin typeface="游ゴシック" panose="020B0400000000000000" pitchFamily="50" charset="-128"/>
              </a:rPr>
              <a:t>）</a:t>
            </a:r>
            <a:r>
              <a:rPr lang="ja-JP" altLang="en-US" sz="2200" dirty="0">
                <a:solidFill>
                  <a:srgbClr val="000000"/>
                </a:solidFill>
                <a:latin typeface="游ゴシック" panose="020B0400000000000000" pitchFamily="50" charset="-128"/>
              </a:rPr>
              <a:t>なども</a:t>
            </a:r>
            <a:r>
              <a:rPr lang="ja-JP" altLang="en-US" sz="2600" dirty="0">
                <a:solidFill>
                  <a:srgbClr val="000000"/>
                </a:solidFill>
                <a:latin typeface="游ゴシック" panose="020B0400000000000000" pitchFamily="50" charset="-128"/>
              </a:rPr>
              <a:t>検討</a:t>
            </a:r>
            <a:endParaRPr lang="en-US" altLang="ja-JP" sz="2600" dirty="0">
              <a:solidFill>
                <a:srgbClr val="000000"/>
              </a:solidFill>
              <a:latin typeface="游ゴシック" panose="020B0400000000000000" pitchFamily="50" charset="-128"/>
            </a:endParaRPr>
          </a:p>
          <a:p>
            <a:pPr lvl="1"/>
            <a:endParaRPr lang="en-US" altLang="ja-JP" sz="2600" dirty="0">
              <a:solidFill>
                <a:srgbClr val="000000"/>
              </a:solidFill>
              <a:latin typeface="游ゴシック" panose="020B0400000000000000" pitchFamily="50" charset="-128"/>
            </a:endParaRPr>
          </a:p>
          <a:p>
            <a:pPr marR="78740"/>
            <a:r>
              <a:rPr lang="ja-JP" altLang="en-US" sz="1600" b="1" dirty="0">
                <a:solidFill>
                  <a:srgbClr val="000000"/>
                </a:solidFill>
                <a:latin typeface="游ゴシック" panose="020B0400000000000000" pitchFamily="50" charset="-128"/>
              </a:rPr>
              <a:t>出典： </a:t>
            </a:r>
            <a:r>
              <a:rPr lang="en-US" altLang="ja-JP" sz="1600" b="1" dirty="0">
                <a:solidFill>
                  <a:srgbClr val="000000"/>
                </a:solidFill>
                <a:latin typeface="游ゴシック" panose="020B0400000000000000" pitchFamily="50" charset="-128"/>
              </a:rPr>
              <a:t>https://www.consilium.europa.eu/media/45109/210720-euco-final-conclusions-en.pdf</a:t>
            </a:r>
            <a:endParaRPr lang="ja-JP" altLang="en-US" sz="1600" dirty="0">
              <a:solidFill>
                <a:srgbClr val="000000"/>
              </a:solidFill>
              <a:latin typeface="游ゴシック" panose="020B0400000000000000" pitchFamily="50" charset="-128"/>
            </a:endParaRPr>
          </a:p>
          <a:p>
            <a:r>
              <a:rPr lang="en-US" altLang="ja-JP" sz="1100" dirty="0">
                <a:solidFill>
                  <a:srgbClr val="898989"/>
                </a:solidFill>
                <a:latin typeface="游ゴシック" panose="020B0400000000000000" pitchFamily="50" charset="-128"/>
              </a:rPr>
              <a:t>26 </a:t>
            </a:r>
            <a:endParaRPr lang="ja-JP" altLang="en-US" dirty="0"/>
          </a:p>
        </p:txBody>
      </p:sp>
    </p:spTree>
    <p:extLst>
      <p:ext uri="{BB962C8B-B14F-4D97-AF65-F5344CB8AC3E}">
        <p14:creationId xmlns:p14="http://schemas.microsoft.com/office/powerpoint/2010/main" val="1805940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159540" y="447472"/>
            <a:ext cx="7422205" cy="523220"/>
          </a:xfrm>
          <a:prstGeom prst="rect">
            <a:avLst/>
          </a:prstGeom>
        </p:spPr>
        <p:txBody>
          <a:bodyPr wrap="square">
            <a:spAutoFit/>
          </a:bodyPr>
          <a:lstStyle/>
          <a:p>
            <a:pPr algn="ctr"/>
            <a:r>
              <a:rPr lang="ja-JP" altLang="en-US" sz="2800" b="1" dirty="0"/>
              <a:t>英国・フランスの気候危機への取り組み</a:t>
            </a:r>
          </a:p>
        </p:txBody>
      </p:sp>
      <p:sp>
        <p:nvSpPr>
          <p:cNvPr id="3" name="正方形/長方形 2"/>
          <p:cNvSpPr/>
          <p:nvPr/>
        </p:nvSpPr>
        <p:spPr>
          <a:xfrm>
            <a:off x="622570" y="1070043"/>
            <a:ext cx="11264630" cy="6032421"/>
          </a:xfrm>
          <a:prstGeom prst="rect">
            <a:avLst/>
          </a:prstGeom>
        </p:spPr>
        <p:txBody>
          <a:bodyPr wrap="square">
            <a:spAutoFit/>
          </a:bodyPr>
          <a:lstStyle/>
          <a:p>
            <a:r>
              <a:rPr lang="ja-JP" altLang="en-US" sz="2800" b="1" dirty="0"/>
              <a:t>英国：</a:t>
            </a:r>
            <a:r>
              <a:rPr lang="ja-JP" altLang="en-US" sz="2000" dirty="0"/>
              <a:t>　</a:t>
            </a:r>
            <a:endParaRPr lang="en-US" altLang="ja-JP" sz="2000" dirty="0"/>
          </a:p>
          <a:p>
            <a:pPr lvl="1"/>
            <a:r>
              <a:rPr lang="ja-JP" altLang="en-US" sz="2000" dirty="0"/>
              <a:t>・　</a:t>
            </a:r>
            <a:r>
              <a:rPr lang="en-US" altLang="ja-JP" sz="2000" b="1" dirty="0">
                <a:solidFill>
                  <a:srgbClr val="FF0000"/>
                </a:solidFill>
              </a:rPr>
              <a:t>2050</a:t>
            </a:r>
            <a:r>
              <a:rPr lang="ja-JP" altLang="en-US" sz="2000" b="1" dirty="0">
                <a:solidFill>
                  <a:srgbClr val="FF0000"/>
                </a:solidFill>
              </a:rPr>
              <a:t>年までの実質排出ゼロ目標</a:t>
            </a:r>
            <a:r>
              <a:rPr lang="ja-JP" altLang="en-US" sz="2000" dirty="0"/>
              <a:t>を決定 （</a:t>
            </a:r>
            <a:r>
              <a:rPr lang="en-US" altLang="ja-JP" sz="2000" dirty="0"/>
              <a:t>2019</a:t>
            </a:r>
            <a:r>
              <a:rPr lang="ja-JP" altLang="en-US" sz="2000" dirty="0"/>
              <a:t>年６月）</a:t>
            </a:r>
            <a:endParaRPr lang="en-US" altLang="ja-JP" sz="2000" dirty="0"/>
          </a:p>
          <a:p>
            <a:pPr lvl="1"/>
            <a:r>
              <a:rPr lang="ja-JP" altLang="en-US" sz="2000" dirty="0"/>
              <a:t>・　</a:t>
            </a:r>
            <a:r>
              <a:rPr lang="en-US" altLang="ja-JP" sz="2000" dirty="0"/>
              <a:t>2035</a:t>
            </a:r>
            <a:r>
              <a:rPr lang="ja-JP" altLang="en-US" sz="2000" dirty="0"/>
              <a:t>年に</a:t>
            </a:r>
            <a:r>
              <a:rPr lang="ja-JP" altLang="en-US" sz="2000" b="1" dirty="0">
                <a:solidFill>
                  <a:srgbClr val="FF0000"/>
                </a:solidFill>
              </a:rPr>
              <a:t>内燃機関自動車販売禁止</a:t>
            </a:r>
            <a:r>
              <a:rPr lang="ja-JP" altLang="en-US" sz="2000" dirty="0"/>
              <a:t>（</a:t>
            </a:r>
            <a:r>
              <a:rPr lang="en-US" altLang="ja-JP" sz="2000" dirty="0"/>
              <a:t>5</a:t>
            </a:r>
            <a:r>
              <a:rPr lang="ja-JP" altLang="en-US" sz="2000" dirty="0"/>
              <a:t>年前倒し）</a:t>
            </a:r>
            <a:endParaRPr lang="en-US" altLang="ja-JP" sz="2000" dirty="0"/>
          </a:p>
          <a:p>
            <a:pPr lvl="1"/>
            <a:r>
              <a:rPr lang="ja-JP" altLang="en-US" sz="2000" dirty="0"/>
              <a:t>・　議会が</a:t>
            </a:r>
            <a:r>
              <a:rPr lang="ja-JP" altLang="en-US" sz="2000" b="1" dirty="0">
                <a:solidFill>
                  <a:srgbClr val="FF0000"/>
                </a:solidFill>
              </a:rPr>
              <a:t>英国気候市民会議</a:t>
            </a:r>
            <a:r>
              <a:rPr lang="ja-JP" altLang="en-US" sz="2000" dirty="0"/>
              <a:t>（</a:t>
            </a:r>
            <a:r>
              <a:rPr lang="en-US" altLang="ja-JP" sz="2000" dirty="0"/>
              <a:t>UK Climate Assembly</a:t>
            </a:r>
            <a:r>
              <a:rPr lang="ja-JP" altLang="en-US" sz="2000" dirty="0"/>
              <a:t>）設置、</a:t>
            </a:r>
            <a:endParaRPr lang="en-US" altLang="ja-JP" sz="2000" dirty="0"/>
          </a:p>
          <a:p>
            <a:pPr lvl="1"/>
            <a:r>
              <a:rPr lang="ja-JP" altLang="en-US" sz="2000" dirty="0"/>
              <a:t>　市民</a:t>
            </a:r>
            <a:r>
              <a:rPr lang="en-US" altLang="ja-JP" sz="2000" dirty="0"/>
              <a:t>108</a:t>
            </a:r>
            <a:r>
              <a:rPr lang="ja-JP" altLang="en-US" sz="2000" dirty="0"/>
              <a:t>名 が</a:t>
            </a:r>
            <a:r>
              <a:rPr lang="en-US" altLang="ja-JP" sz="2000" dirty="0"/>
              <a:t>2050</a:t>
            </a:r>
            <a:r>
              <a:rPr lang="ja-JP" altLang="en-US" sz="2000" dirty="0"/>
              <a:t>年実質排出ゼロ達成の手段や政策を議論</a:t>
            </a:r>
            <a:endParaRPr lang="en-US" altLang="ja-JP" sz="2000" dirty="0"/>
          </a:p>
          <a:p>
            <a:pPr lvl="1"/>
            <a:r>
              <a:rPr lang="ja-JP" altLang="en-US" sz="2000" dirty="0"/>
              <a:t>（</a:t>
            </a:r>
            <a:r>
              <a:rPr lang="en-US" altLang="ja-JP" sz="2000" dirty="0"/>
              <a:t>6</a:t>
            </a:r>
            <a:r>
              <a:rPr lang="ja-JP" altLang="en-US" sz="2000" dirty="0"/>
              <a:t>月</a:t>
            </a:r>
            <a:r>
              <a:rPr lang="en-US" altLang="ja-JP" sz="2000" dirty="0"/>
              <a:t>23</a:t>
            </a:r>
            <a:r>
              <a:rPr lang="ja-JP" altLang="en-US" sz="2000" dirty="0"/>
              <a:t>日「ロックダウン 後の経済回復策はネットゼロ排出目標への進捗を促進するものとすべき」旨 の中間報告を下院</a:t>
            </a:r>
            <a:r>
              <a:rPr lang="en-US" altLang="ja-JP" sz="2000" dirty="0"/>
              <a:t>6</a:t>
            </a:r>
            <a:r>
              <a:rPr lang="ja-JP" altLang="en-US" sz="2000" dirty="0"/>
              <a:t>特別委員会に提出。最終報告</a:t>
            </a:r>
            <a:r>
              <a:rPr lang="en-US" altLang="ja-JP" sz="2000" dirty="0"/>
              <a:t>9</a:t>
            </a:r>
            <a:r>
              <a:rPr lang="ja-JP" altLang="en-US" sz="2000" dirty="0"/>
              <a:t>月公表）</a:t>
            </a:r>
            <a:endParaRPr lang="en-US" altLang="ja-JP" sz="2000" dirty="0"/>
          </a:p>
          <a:p>
            <a:pPr lvl="1"/>
            <a:endParaRPr lang="ja-JP" altLang="en-US" sz="2000" dirty="0"/>
          </a:p>
          <a:p>
            <a:r>
              <a:rPr lang="ja-JP" altLang="en-US" sz="2800" b="1" dirty="0"/>
              <a:t>フランス：</a:t>
            </a:r>
            <a:endParaRPr lang="en-US" altLang="ja-JP" sz="2800" b="1" dirty="0"/>
          </a:p>
          <a:p>
            <a:pPr lvl="1"/>
            <a:r>
              <a:rPr lang="ja-JP" altLang="en-US" sz="2000" dirty="0"/>
              <a:t>・　</a:t>
            </a:r>
            <a:r>
              <a:rPr lang="en-US" altLang="ja-JP" sz="2000" b="1" dirty="0">
                <a:solidFill>
                  <a:srgbClr val="FF0000"/>
                </a:solidFill>
              </a:rPr>
              <a:t>2050</a:t>
            </a:r>
            <a:r>
              <a:rPr lang="ja-JP" altLang="en-US" sz="2000" b="1" dirty="0">
                <a:solidFill>
                  <a:srgbClr val="FF0000"/>
                </a:solidFill>
              </a:rPr>
              <a:t>年までに炭素中立実現</a:t>
            </a:r>
            <a:r>
              <a:rPr lang="ja-JP" altLang="en-US" sz="2000" dirty="0"/>
              <a:t>などを盛り込んだ「気候計画」策定（</a:t>
            </a:r>
            <a:r>
              <a:rPr lang="en-US" altLang="ja-JP" sz="2000" dirty="0"/>
              <a:t>2017</a:t>
            </a:r>
            <a:r>
              <a:rPr lang="ja-JP" altLang="en-US" sz="2000" dirty="0"/>
              <a:t>年）</a:t>
            </a:r>
            <a:endParaRPr lang="en-US" altLang="ja-JP" sz="2000" dirty="0"/>
          </a:p>
          <a:p>
            <a:pPr lvl="1"/>
            <a:r>
              <a:rPr lang="ja-JP" altLang="en-US" sz="2000" dirty="0"/>
              <a:t> </a:t>
            </a:r>
            <a:r>
              <a:rPr lang="en-US" altLang="ja-JP" sz="2000" dirty="0"/>
              <a:t>• </a:t>
            </a:r>
            <a:r>
              <a:rPr lang="ja-JP" altLang="en-US" sz="2000" dirty="0"/>
              <a:t>　</a:t>
            </a:r>
            <a:r>
              <a:rPr lang="en-US" altLang="ja-JP" sz="2000" dirty="0"/>
              <a:t>2022</a:t>
            </a:r>
            <a:r>
              <a:rPr lang="ja-JP" altLang="en-US" sz="2000" dirty="0"/>
              <a:t>年までに</a:t>
            </a:r>
            <a:r>
              <a:rPr lang="ja-JP" altLang="en-US" sz="2000" b="1" dirty="0">
                <a:solidFill>
                  <a:srgbClr val="FF0000"/>
                </a:solidFill>
              </a:rPr>
              <a:t>石炭火力全廃</a:t>
            </a:r>
            <a:r>
              <a:rPr lang="ja-JP" altLang="en-US" sz="2000" dirty="0"/>
              <a:t>、</a:t>
            </a:r>
            <a:r>
              <a:rPr lang="en-US" altLang="ja-JP" sz="2000" dirty="0"/>
              <a:t>2040</a:t>
            </a:r>
            <a:r>
              <a:rPr lang="ja-JP" altLang="en-US" sz="2000" dirty="0"/>
              <a:t>年に</a:t>
            </a:r>
            <a:r>
              <a:rPr lang="ja-JP" altLang="en-US" sz="2000" b="1" dirty="0">
                <a:solidFill>
                  <a:srgbClr val="FF0000"/>
                </a:solidFill>
              </a:rPr>
              <a:t>内燃機関自動車販売禁止</a:t>
            </a:r>
            <a:r>
              <a:rPr lang="ja-JP" altLang="en-US" sz="2000" dirty="0"/>
              <a:t>。</a:t>
            </a:r>
            <a:endParaRPr lang="en-US" altLang="ja-JP" sz="2000" dirty="0"/>
          </a:p>
          <a:p>
            <a:pPr lvl="1"/>
            <a:r>
              <a:rPr lang="ja-JP" altLang="en-US" sz="2000" dirty="0"/>
              <a:t> </a:t>
            </a:r>
            <a:r>
              <a:rPr lang="en-US" altLang="ja-JP" sz="2000" dirty="0"/>
              <a:t>• </a:t>
            </a:r>
            <a:r>
              <a:rPr lang="ja-JP" altLang="en-US" sz="2000" dirty="0"/>
              <a:t>「</a:t>
            </a:r>
            <a:r>
              <a:rPr lang="ja-JP" altLang="en-US" sz="2000" b="1" dirty="0">
                <a:solidFill>
                  <a:srgbClr val="FF0000"/>
                </a:solidFill>
              </a:rPr>
              <a:t>気候市民会議</a:t>
            </a:r>
            <a:r>
              <a:rPr lang="ja-JP" altLang="en-US" sz="2000" dirty="0"/>
              <a:t>」創設。市民</a:t>
            </a:r>
            <a:r>
              <a:rPr lang="en-US" altLang="ja-JP" sz="2000" dirty="0"/>
              <a:t>150</a:t>
            </a:r>
            <a:r>
              <a:rPr lang="ja-JP" altLang="en-US" sz="2000" dirty="0"/>
              <a:t>名（くじ引きで選出）が討議。</a:t>
            </a:r>
            <a:r>
              <a:rPr lang="en-US" altLang="ja-JP" sz="2000" dirty="0"/>
              <a:t>2030</a:t>
            </a:r>
            <a:r>
              <a:rPr lang="ja-JP" altLang="en-US" sz="2000" dirty="0"/>
              <a:t>年 </a:t>
            </a:r>
            <a:r>
              <a:rPr lang="en-US" altLang="ja-JP" sz="2000" dirty="0"/>
              <a:t>40</a:t>
            </a:r>
            <a:r>
              <a:rPr lang="ja-JP" altLang="en-US" sz="2000" dirty="0"/>
              <a:t>％削減に向け</a:t>
            </a:r>
            <a:r>
              <a:rPr lang="en-US" altLang="ja-JP" sz="2000" dirty="0"/>
              <a:t>149</a:t>
            </a:r>
            <a:r>
              <a:rPr lang="ja-JP" altLang="en-US" sz="2000" dirty="0"/>
              <a:t>の提案を</a:t>
            </a:r>
            <a:r>
              <a:rPr lang="ja-JP" altLang="en-US" sz="2000" b="1" dirty="0">
                <a:solidFill>
                  <a:srgbClr val="FF0000"/>
                </a:solidFill>
              </a:rPr>
              <a:t>マクロン大統領</a:t>
            </a:r>
            <a:r>
              <a:rPr lang="ja-JP" altLang="en-US" sz="2000" dirty="0"/>
              <a:t>に提出（</a:t>
            </a:r>
            <a:r>
              <a:rPr lang="en-US" altLang="ja-JP" sz="2000" dirty="0"/>
              <a:t>6</a:t>
            </a:r>
            <a:r>
              <a:rPr lang="ja-JP" altLang="en-US" sz="2000" dirty="0"/>
              <a:t>月。政府は提言を国民 投票又は議会採決に付す、もしくは行政命令とする考え）。</a:t>
            </a:r>
          </a:p>
          <a:p>
            <a:pPr lvl="1"/>
            <a:endParaRPr lang="en-US" altLang="ja-JP" dirty="0"/>
          </a:p>
          <a:p>
            <a:endParaRPr lang="en-US" altLang="ja-JP" dirty="0"/>
          </a:p>
          <a:p>
            <a:endParaRPr lang="ja-JP" altLang="en-US" dirty="0"/>
          </a:p>
          <a:p>
            <a:r>
              <a:rPr lang="ja-JP" altLang="en-US" dirty="0"/>
              <a:t> </a:t>
            </a:r>
          </a:p>
          <a:p>
            <a:endParaRPr lang="ja-JP" altLang="en-US" dirty="0"/>
          </a:p>
        </p:txBody>
      </p:sp>
    </p:spTree>
    <p:extLst>
      <p:ext uri="{BB962C8B-B14F-4D97-AF65-F5344CB8AC3E}">
        <p14:creationId xmlns:p14="http://schemas.microsoft.com/office/powerpoint/2010/main" val="3268337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97276" y="486383"/>
            <a:ext cx="7830767" cy="9079409"/>
          </a:xfrm>
          <a:prstGeom prst="rect">
            <a:avLst/>
          </a:prstGeom>
        </p:spPr>
        <p:txBody>
          <a:bodyPr wrap="square">
            <a:spAutoFit/>
          </a:bodyPr>
          <a:lstStyle/>
          <a:p>
            <a:r>
              <a:rPr lang="ja-JP" altLang="en-US" sz="3200" b="1" dirty="0">
                <a:solidFill>
                  <a:srgbClr val="FF0000"/>
                </a:solidFill>
              </a:rPr>
              <a:t>　米国：バイデン大統領で何が変わるか</a:t>
            </a:r>
            <a:r>
              <a:rPr lang="ja-JP" altLang="en-US" sz="2800" b="1" dirty="0"/>
              <a:t>。</a:t>
            </a:r>
            <a:endParaRPr lang="en-US" altLang="ja-JP" sz="2800" b="1" dirty="0"/>
          </a:p>
          <a:p>
            <a:endParaRPr lang="ja-JP" altLang="en-US" sz="2800" b="1" dirty="0"/>
          </a:p>
          <a:p>
            <a:r>
              <a:rPr lang="ja-JP" altLang="en-US" sz="2800" dirty="0"/>
              <a:t>・</a:t>
            </a:r>
            <a:r>
              <a:rPr lang="ja-JP" altLang="en-US" sz="2800" b="1" dirty="0"/>
              <a:t>パリ協定</a:t>
            </a:r>
            <a:r>
              <a:rPr lang="ja-JP" altLang="en-US" sz="2800" dirty="0"/>
              <a:t>復帰。</a:t>
            </a:r>
            <a:endParaRPr lang="en-US" altLang="ja-JP" sz="2800" dirty="0"/>
          </a:p>
          <a:p>
            <a:endParaRPr lang="ja-JP" altLang="en-US" sz="2800" dirty="0"/>
          </a:p>
          <a:p>
            <a:r>
              <a:rPr lang="ja-JP" altLang="en-US" sz="2800" dirty="0"/>
              <a:t>・選挙公約実現へ</a:t>
            </a:r>
            <a:endParaRPr lang="en-US" altLang="ja-JP" sz="2800" dirty="0"/>
          </a:p>
          <a:p>
            <a:r>
              <a:rPr lang="ja-JP" altLang="en-US" sz="2800" dirty="0"/>
              <a:t>①　</a:t>
            </a:r>
            <a:r>
              <a:rPr lang="en-US" altLang="ja-JP" sz="2800" b="1" dirty="0">
                <a:solidFill>
                  <a:srgbClr val="FF0000"/>
                </a:solidFill>
              </a:rPr>
              <a:t>2050</a:t>
            </a:r>
            <a:r>
              <a:rPr lang="ja-JP" altLang="en-US" sz="2800" b="1" dirty="0">
                <a:solidFill>
                  <a:srgbClr val="FF0000"/>
                </a:solidFill>
              </a:rPr>
              <a:t>年まで</a:t>
            </a:r>
            <a:r>
              <a:rPr lang="ja-JP" altLang="en-US" sz="2800" dirty="0"/>
              <a:t>に経済全体で温室効果ガスの</a:t>
            </a:r>
            <a:r>
              <a:rPr lang="ja-JP" altLang="en-US" sz="2800" b="1" dirty="0">
                <a:solidFill>
                  <a:srgbClr val="FF0000"/>
                </a:solidFill>
              </a:rPr>
              <a:t>ネットゼロ</a:t>
            </a:r>
            <a:r>
              <a:rPr lang="ja-JP" altLang="en-US" sz="2800" b="1" dirty="0"/>
              <a:t>排出</a:t>
            </a:r>
            <a:r>
              <a:rPr lang="ja-JP" altLang="en-US" sz="2800" dirty="0"/>
              <a:t>、</a:t>
            </a:r>
            <a:r>
              <a:rPr lang="en-US" altLang="ja-JP" sz="2800" b="1" dirty="0">
                <a:solidFill>
                  <a:srgbClr val="FF0000"/>
                </a:solidFill>
              </a:rPr>
              <a:t>2035</a:t>
            </a:r>
            <a:r>
              <a:rPr lang="ja-JP" altLang="en-US" sz="2800" b="1" dirty="0"/>
              <a:t>年まで</a:t>
            </a:r>
            <a:r>
              <a:rPr lang="ja-JP" altLang="en-US" sz="2800" dirty="0"/>
              <a:t>に、</a:t>
            </a:r>
            <a:r>
              <a:rPr lang="ja-JP" altLang="en-US" sz="2800" b="1" dirty="0">
                <a:solidFill>
                  <a:srgbClr val="FF0000"/>
                </a:solidFill>
              </a:rPr>
              <a:t>発電からの排出ゼロ</a:t>
            </a:r>
            <a:endParaRPr lang="en-US" altLang="ja-JP" sz="2800" b="1" dirty="0">
              <a:solidFill>
                <a:srgbClr val="FF0000"/>
              </a:solidFill>
            </a:endParaRPr>
          </a:p>
          <a:p>
            <a:r>
              <a:rPr lang="ja-JP" altLang="en-US" sz="2800" dirty="0"/>
              <a:t>②　持続可能な</a:t>
            </a:r>
            <a:r>
              <a:rPr lang="ja-JP" altLang="en-US" sz="2800" b="1" dirty="0"/>
              <a:t>インフラとクリーンエネルギー</a:t>
            </a:r>
            <a:r>
              <a:rPr lang="ja-JP" altLang="en-US" sz="2800" dirty="0"/>
              <a:t>への投資：</a:t>
            </a:r>
            <a:r>
              <a:rPr lang="en-US" altLang="ja-JP" sz="2800" b="1" dirty="0">
                <a:solidFill>
                  <a:srgbClr val="FF0000"/>
                </a:solidFill>
              </a:rPr>
              <a:t>4</a:t>
            </a:r>
            <a:r>
              <a:rPr lang="ja-JP" altLang="en-US" sz="2800" b="1" dirty="0">
                <a:solidFill>
                  <a:srgbClr val="FF0000"/>
                </a:solidFill>
              </a:rPr>
              <a:t>年間で</a:t>
            </a:r>
            <a:r>
              <a:rPr lang="en-US" altLang="ja-JP" sz="2800" b="1" dirty="0">
                <a:solidFill>
                  <a:srgbClr val="FF0000"/>
                </a:solidFill>
              </a:rPr>
              <a:t>2</a:t>
            </a:r>
            <a:r>
              <a:rPr lang="ja-JP" altLang="en-US" sz="2800" b="1" dirty="0">
                <a:solidFill>
                  <a:srgbClr val="FF0000"/>
                </a:solidFill>
              </a:rPr>
              <a:t>兆ドル</a:t>
            </a:r>
            <a:r>
              <a:rPr lang="ja-JP" altLang="en-US" sz="2800" dirty="0"/>
              <a:t>（</a:t>
            </a:r>
            <a:r>
              <a:rPr lang="en-US" altLang="ja-JP" sz="2800" dirty="0"/>
              <a:t>211</a:t>
            </a:r>
            <a:r>
              <a:rPr lang="ja-JP" altLang="en-US" sz="2800" dirty="0"/>
              <a:t>兆円）</a:t>
            </a:r>
            <a:endParaRPr lang="en-US" altLang="ja-JP" sz="2800" dirty="0"/>
          </a:p>
          <a:p>
            <a:r>
              <a:rPr lang="ja-JP" altLang="en-US" sz="2800" dirty="0"/>
              <a:t>③　温室効果ガスの</a:t>
            </a:r>
            <a:r>
              <a:rPr lang="ja-JP" altLang="en-US" sz="2800" b="1" dirty="0"/>
              <a:t>排出規制とインセンティブ</a:t>
            </a:r>
            <a:r>
              <a:rPr lang="ja-JP" altLang="en-US" sz="2800" dirty="0"/>
              <a:t>の再強化</a:t>
            </a:r>
          </a:p>
          <a:p>
            <a:pPr marL="514350" indent="-514350">
              <a:buAutoNum type="circleNumDbPlain" startAt="4"/>
            </a:pPr>
            <a:r>
              <a:rPr lang="ja-JP" altLang="en-US" sz="2800" b="1" dirty="0"/>
              <a:t>環境正義</a:t>
            </a:r>
            <a:r>
              <a:rPr lang="ja-JP" altLang="en-US" sz="2800" dirty="0"/>
              <a:t>の実現</a:t>
            </a:r>
            <a:endParaRPr lang="en-US" altLang="ja-JP" sz="2800" dirty="0"/>
          </a:p>
          <a:p>
            <a:r>
              <a:rPr lang="ja-JP" altLang="en-US" sz="2000" dirty="0"/>
              <a:t>（注：</a:t>
            </a:r>
            <a:r>
              <a:rPr lang="ja-JP" altLang="en-US" sz="2000" dirty="0">
                <a:solidFill>
                  <a:srgbClr val="FF0000"/>
                </a:solidFill>
              </a:rPr>
              <a:t>公約実現には議会、最高裁等いくつかの条件あり</a:t>
            </a:r>
            <a:r>
              <a:rPr lang="ja-JP" altLang="en-US" sz="2000" dirty="0"/>
              <a:t>）</a:t>
            </a:r>
          </a:p>
          <a:p>
            <a:endParaRPr lang="ja-JP" altLang="en-US" sz="2800" dirty="0"/>
          </a:p>
          <a:p>
            <a:endParaRPr lang="ja-JP" altLang="en-US" sz="2800" dirty="0"/>
          </a:p>
          <a:p>
            <a:endParaRPr lang="en-US" altLang="ja-JP" sz="2800" dirty="0"/>
          </a:p>
          <a:p>
            <a:endParaRPr lang="en-US" altLang="ja-JP" sz="2800" dirty="0"/>
          </a:p>
          <a:p>
            <a:endParaRPr lang="en-US" altLang="ja-JP" sz="2800" dirty="0"/>
          </a:p>
          <a:p>
            <a:endParaRPr lang="en-US" altLang="ja-JP" sz="2800" dirty="0"/>
          </a:p>
          <a:p>
            <a:r>
              <a:rPr lang="ja-JP" altLang="en-US" sz="2800" dirty="0"/>
              <a:t>こ</a:t>
            </a:r>
          </a:p>
        </p:txBody>
      </p:sp>
      <p:pic>
        <p:nvPicPr>
          <p:cNvPr id="1026" name="Picture 2" descr="最後のテレビ討論会はバイデン氏に軍配？ 直後のCNN調査で14ポイントリード：東京新聞 TOKYO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9592" y="2157663"/>
            <a:ext cx="4442408" cy="3096126"/>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7770865" y="5253789"/>
            <a:ext cx="4640094" cy="276999"/>
          </a:xfrm>
          <a:prstGeom prst="rect">
            <a:avLst/>
          </a:prstGeom>
        </p:spPr>
        <p:txBody>
          <a:bodyPr wrap="square">
            <a:spAutoFit/>
          </a:bodyPr>
          <a:lstStyle/>
          <a:p>
            <a:r>
              <a:rPr lang="en-US" altLang="ja-JP" sz="1200" dirty="0"/>
              <a:t>(</a:t>
            </a:r>
            <a:r>
              <a:rPr lang="ja-JP" altLang="en-US" sz="1200"/>
              <a:t>東京新聞</a:t>
            </a:r>
            <a:r>
              <a:rPr lang="en-US" altLang="ja-JP" sz="1200" dirty="0"/>
              <a:t>)</a:t>
            </a:r>
            <a:r>
              <a:rPr lang="ja-JP" altLang="en-US" sz="1200" dirty="0"/>
              <a:t>　</a:t>
            </a:r>
            <a:r>
              <a:rPr lang="en-US" altLang="ja-JP" sz="1200" dirty="0"/>
              <a:t>https://www.tokyo-np.co.jp/article/63844</a:t>
            </a:r>
            <a:endParaRPr lang="ja-JP" altLang="en-US" sz="1200" dirty="0"/>
          </a:p>
        </p:txBody>
      </p:sp>
    </p:spTree>
    <p:extLst>
      <p:ext uri="{BB962C8B-B14F-4D97-AF65-F5344CB8AC3E}">
        <p14:creationId xmlns:p14="http://schemas.microsoft.com/office/powerpoint/2010/main" val="2368237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8562" y="428017"/>
            <a:ext cx="11486802" cy="6124754"/>
          </a:xfrm>
          <a:prstGeom prst="rect">
            <a:avLst/>
          </a:prstGeom>
        </p:spPr>
        <p:txBody>
          <a:bodyPr wrap="square">
            <a:spAutoFit/>
          </a:bodyPr>
          <a:lstStyle/>
          <a:p>
            <a:pPr marL="457200" indent="-457200">
              <a:buAutoNum type="circleNumDbPlain"/>
            </a:pPr>
            <a:r>
              <a:rPr lang="en-US" altLang="ja-JP" sz="2400" b="1" dirty="0"/>
              <a:t>2050</a:t>
            </a:r>
            <a:r>
              <a:rPr lang="ja-JP" altLang="en-US" sz="2400" b="1" dirty="0"/>
              <a:t>年までに経済全体で温室効果ガスのネットゼロ排出</a:t>
            </a:r>
            <a:endParaRPr lang="en-US" altLang="ja-JP" sz="2400" b="1" dirty="0"/>
          </a:p>
          <a:p>
            <a:r>
              <a:rPr lang="ja-JP" altLang="en-US" sz="2400" b="1" dirty="0"/>
              <a:t>　 </a:t>
            </a:r>
            <a:r>
              <a:rPr lang="en-US" altLang="ja-JP" sz="2400" b="1" dirty="0"/>
              <a:t>2035</a:t>
            </a:r>
            <a:r>
              <a:rPr lang="ja-JP" altLang="en-US" sz="2400" b="1" dirty="0"/>
              <a:t>年までに、発電からの排出ゼロ</a:t>
            </a:r>
          </a:p>
          <a:p>
            <a:pPr marL="342900" indent="-342900">
              <a:buAutoNum type="circleNumDbPlain"/>
            </a:pPr>
            <a:endParaRPr lang="ja-JP" altLang="en-US" sz="2000" dirty="0"/>
          </a:p>
          <a:p>
            <a:r>
              <a:rPr lang="ja-JP" altLang="en-US" sz="2000" dirty="0"/>
              <a:t>②　</a:t>
            </a:r>
            <a:r>
              <a:rPr lang="ja-JP" altLang="en-US" sz="2400" b="1" dirty="0"/>
              <a:t>持続可能なインフラとクリーンエネルギーへの投資</a:t>
            </a:r>
            <a:endParaRPr lang="ja-JP" altLang="en-US" sz="2000" b="1" dirty="0"/>
          </a:p>
          <a:p>
            <a:pPr lvl="1"/>
            <a:r>
              <a:rPr lang="ja-JP" altLang="en-US" sz="2000" dirty="0"/>
              <a:t>・政権発足後</a:t>
            </a:r>
            <a:r>
              <a:rPr lang="en-US" altLang="ja-JP" sz="2000" b="1" dirty="0">
                <a:solidFill>
                  <a:srgbClr val="FF0000"/>
                </a:solidFill>
              </a:rPr>
              <a:t>4</a:t>
            </a:r>
            <a:r>
              <a:rPr lang="ja-JP" altLang="en-US" sz="2000" b="1" dirty="0">
                <a:solidFill>
                  <a:srgbClr val="FF0000"/>
                </a:solidFill>
              </a:rPr>
              <a:t>年間で</a:t>
            </a:r>
            <a:r>
              <a:rPr lang="en-US" altLang="ja-JP" sz="2000" b="1" dirty="0">
                <a:solidFill>
                  <a:srgbClr val="FF0000"/>
                </a:solidFill>
              </a:rPr>
              <a:t>2</a:t>
            </a:r>
            <a:r>
              <a:rPr lang="ja-JP" altLang="en-US" sz="2000" b="1" dirty="0">
                <a:solidFill>
                  <a:srgbClr val="FF0000"/>
                </a:solidFill>
              </a:rPr>
              <a:t>兆ドル（</a:t>
            </a:r>
            <a:r>
              <a:rPr lang="en-US" altLang="ja-JP" sz="2000" b="1" dirty="0">
                <a:solidFill>
                  <a:srgbClr val="FF0000"/>
                </a:solidFill>
              </a:rPr>
              <a:t>211</a:t>
            </a:r>
            <a:r>
              <a:rPr lang="ja-JP" altLang="en-US" sz="2000" b="1" dirty="0">
                <a:solidFill>
                  <a:srgbClr val="FF0000"/>
                </a:solidFill>
              </a:rPr>
              <a:t>兆円）投資</a:t>
            </a:r>
            <a:r>
              <a:rPr lang="ja-JP" altLang="en-US" sz="2000" dirty="0"/>
              <a:t>。インフラの刷新や電気自動車やクリーン技術などの開発を支援。取り組みを通じ</a:t>
            </a:r>
            <a:r>
              <a:rPr lang="ja-JP" altLang="en-US" sz="2000" b="1" dirty="0">
                <a:solidFill>
                  <a:srgbClr val="FF0000"/>
                </a:solidFill>
              </a:rPr>
              <a:t>数百万人の雇用創出</a:t>
            </a:r>
            <a:r>
              <a:rPr lang="ja-JP" altLang="en-US" sz="2000" dirty="0"/>
              <a:t>。</a:t>
            </a:r>
            <a:endParaRPr lang="en-US" altLang="ja-JP" sz="2000" dirty="0"/>
          </a:p>
          <a:p>
            <a:pPr lvl="1"/>
            <a:endParaRPr lang="ja-JP" altLang="en-US" sz="2000" dirty="0"/>
          </a:p>
          <a:p>
            <a:pPr lvl="1"/>
            <a:r>
              <a:rPr lang="ja-JP" altLang="en-US" sz="2000" dirty="0"/>
              <a:t>・老朽化した道路や橋などの刷新。鉄道などの交通機関の</a:t>
            </a:r>
            <a:r>
              <a:rPr lang="ja-JP" altLang="en-US" sz="2000" b="1" dirty="0">
                <a:solidFill>
                  <a:srgbClr val="FF0000"/>
                </a:solidFill>
              </a:rPr>
              <a:t>動力源のクリーンエネルギーへの置き換え</a:t>
            </a:r>
            <a:r>
              <a:rPr lang="ja-JP" altLang="en-US" sz="2000" dirty="0"/>
              <a:t>。上下水道の改修や次世代第</a:t>
            </a:r>
            <a:r>
              <a:rPr lang="en-US" altLang="ja-JP" sz="2000" dirty="0"/>
              <a:t>5</a:t>
            </a:r>
            <a:r>
              <a:rPr lang="ja-JP" altLang="en-US" sz="2000" dirty="0"/>
              <a:t>世代移動通信システム（</a:t>
            </a:r>
            <a:r>
              <a:rPr lang="en-US" altLang="ja-JP" sz="2000" dirty="0"/>
              <a:t>5G</a:t>
            </a:r>
            <a:r>
              <a:rPr lang="ja-JP" altLang="en-US" sz="2000" dirty="0"/>
              <a:t>）ネットワークの全国普及。</a:t>
            </a:r>
            <a:endParaRPr lang="en-US" altLang="ja-JP" sz="2000" dirty="0"/>
          </a:p>
          <a:p>
            <a:pPr lvl="1"/>
            <a:endParaRPr lang="ja-JP" altLang="en-US" sz="2000" dirty="0"/>
          </a:p>
          <a:p>
            <a:pPr lvl="1"/>
            <a:r>
              <a:rPr lang="ja-JP" altLang="en-US" sz="2000" dirty="0"/>
              <a:t>・</a:t>
            </a:r>
            <a:r>
              <a:rPr lang="en-US" altLang="ja-JP" sz="2000" dirty="0"/>
              <a:t>2030</a:t>
            </a:r>
            <a:r>
              <a:rPr lang="ja-JP" altLang="en-US" sz="2000" dirty="0"/>
              <a:t>年までに人口</a:t>
            </a:r>
            <a:r>
              <a:rPr lang="en-US" altLang="ja-JP" sz="2000" dirty="0"/>
              <a:t>10</a:t>
            </a:r>
            <a:r>
              <a:rPr lang="ja-JP" altLang="en-US" sz="2000" dirty="0"/>
              <a:t>万人以上の都市全てに</a:t>
            </a:r>
            <a:r>
              <a:rPr lang="ja-JP" altLang="en-US" sz="2000" b="1" dirty="0">
                <a:solidFill>
                  <a:srgbClr val="FF0000"/>
                </a:solidFill>
              </a:rPr>
              <a:t>温室効果ガス排出ゼロの公共交通機関</a:t>
            </a:r>
            <a:r>
              <a:rPr lang="ja-JP" altLang="en-US" sz="2000" dirty="0"/>
              <a:t>の提供。</a:t>
            </a:r>
            <a:endParaRPr lang="en-US" altLang="ja-JP" sz="2000" dirty="0"/>
          </a:p>
          <a:p>
            <a:pPr lvl="1"/>
            <a:endParaRPr lang="ja-JP" altLang="en-US" sz="2000" dirty="0"/>
          </a:p>
          <a:p>
            <a:pPr lvl="1"/>
            <a:r>
              <a:rPr lang="ja-JP" altLang="en-US" sz="2000" dirty="0"/>
              <a:t>・電気自動車（</a:t>
            </a:r>
            <a:r>
              <a:rPr lang="en-US" altLang="ja-JP" sz="2000" dirty="0"/>
              <a:t>EV</a:t>
            </a:r>
            <a:r>
              <a:rPr lang="ja-JP" altLang="en-US" sz="2000" dirty="0"/>
              <a:t>）普及のため、</a:t>
            </a:r>
            <a:r>
              <a:rPr lang="ja-JP" altLang="en-US" sz="2000" b="1" dirty="0">
                <a:solidFill>
                  <a:srgbClr val="FF0000"/>
                </a:solidFill>
              </a:rPr>
              <a:t>充電施設</a:t>
            </a:r>
            <a:r>
              <a:rPr lang="en-US" altLang="ja-JP" sz="2000" b="1" dirty="0">
                <a:solidFill>
                  <a:srgbClr val="FF0000"/>
                </a:solidFill>
              </a:rPr>
              <a:t>50</a:t>
            </a:r>
            <a:r>
              <a:rPr lang="ja-JP" altLang="en-US" sz="2000" b="1" dirty="0">
                <a:solidFill>
                  <a:srgbClr val="FF0000"/>
                </a:solidFill>
              </a:rPr>
              <a:t>万カ所設置</a:t>
            </a:r>
            <a:r>
              <a:rPr lang="ja-JP" altLang="en-US" sz="2000" dirty="0"/>
              <a:t>、排ガスゼロ車（</a:t>
            </a:r>
            <a:r>
              <a:rPr lang="en-US" altLang="ja-JP" sz="2000" dirty="0"/>
              <a:t>ZEV</a:t>
            </a:r>
            <a:r>
              <a:rPr lang="ja-JP" altLang="en-US" sz="2000" dirty="0"/>
              <a:t>）や電気自動車（</a:t>
            </a:r>
            <a:r>
              <a:rPr lang="en-US" altLang="ja-JP" sz="2000" dirty="0"/>
              <a:t>EV</a:t>
            </a:r>
            <a:r>
              <a:rPr lang="ja-JP" altLang="en-US" sz="2000" dirty="0"/>
              <a:t>）の充電ステーションなどへの投資により、自動車産業とそのサプライチェーン・自動車インフラ分野で</a:t>
            </a:r>
            <a:r>
              <a:rPr lang="en-US" altLang="ja-JP" sz="2000" b="1" dirty="0">
                <a:solidFill>
                  <a:srgbClr val="FF0000"/>
                </a:solidFill>
              </a:rPr>
              <a:t>100</a:t>
            </a:r>
            <a:r>
              <a:rPr lang="ja-JP" altLang="en-US" sz="2000" b="1" dirty="0">
                <a:solidFill>
                  <a:srgbClr val="FF0000"/>
                </a:solidFill>
              </a:rPr>
              <a:t>万人の新規雇用創出</a:t>
            </a:r>
            <a:r>
              <a:rPr lang="ja-JP" altLang="en-US" sz="2000" dirty="0"/>
              <a:t>。</a:t>
            </a:r>
            <a:endParaRPr lang="en-US" altLang="ja-JP" sz="2000" dirty="0"/>
          </a:p>
          <a:p>
            <a:pPr lvl="1"/>
            <a:endParaRPr lang="ja-JP" altLang="en-US" sz="2000" dirty="0"/>
          </a:p>
          <a:p>
            <a:pPr lvl="1"/>
            <a:r>
              <a:rPr lang="ja-JP" altLang="en-US" sz="2000" dirty="0"/>
              <a:t>・再生可能エネルギーは、</a:t>
            </a:r>
            <a:r>
              <a:rPr lang="ja-JP" altLang="en-US" sz="2000" b="1" dirty="0">
                <a:solidFill>
                  <a:srgbClr val="FF0000"/>
                </a:solidFill>
              </a:rPr>
              <a:t>太陽光パネル数百万枚や風力発電タービン数万基の設置</a:t>
            </a:r>
            <a:r>
              <a:rPr lang="ja-JP" altLang="en-US" sz="2000" dirty="0"/>
              <a:t>などを推進。</a:t>
            </a:r>
          </a:p>
          <a:p>
            <a:pPr lvl="1"/>
            <a:r>
              <a:rPr lang="ja-JP" altLang="en-US" sz="2000" dirty="0"/>
              <a:t>・	クリーン技術の実用化やコスト削減のため、蓄電池や次世代素材・エネルギー設備などの開発に</a:t>
            </a:r>
            <a:r>
              <a:rPr lang="en-US" altLang="ja-JP" sz="2000" b="1" dirty="0">
                <a:solidFill>
                  <a:srgbClr val="FF0000"/>
                </a:solidFill>
              </a:rPr>
              <a:t>4,000</a:t>
            </a:r>
            <a:r>
              <a:rPr lang="ja-JP" altLang="en-US" sz="2000" b="1" dirty="0">
                <a:solidFill>
                  <a:srgbClr val="FF0000"/>
                </a:solidFill>
              </a:rPr>
              <a:t>億ドルの政府調達</a:t>
            </a:r>
            <a:r>
              <a:rPr lang="ja-JP" altLang="en-US" sz="2000" dirty="0"/>
              <a:t>を充てる。</a:t>
            </a:r>
          </a:p>
        </p:txBody>
      </p:sp>
    </p:spTree>
    <p:extLst>
      <p:ext uri="{BB962C8B-B14F-4D97-AF65-F5344CB8AC3E}">
        <p14:creationId xmlns:p14="http://schemas.microsoft.com/office/powerpoint/2010/main" val="331899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37745" y="612845"/>
            <a:ext cx="11459183" cy="5755422"/>
          </a:xfrm>
          <a:prstGeom prst="rect">
            <a:avLst/>
          </a:prstGeom>
        </p:spPr>
        <p:txBody>
          <a:bodyPr wrap="square">
            <a:spAutoFit/>
          </a:bodyPr>
          <a:lstStyle/>
          <a:p>
            <a:r>
              <a:rPr lang="ja-JP" altLang="en-US" dirty="0"/>
              <a:t>③	</a:t>
            </a:r>
            <a:r>
              <a:rPr lang="ja-JP" altLang="en-US" sz="2400" b="1" dirty="0"/>
              <a:t>温室効果ガスの排出規制とインセンティブ再強化</a:t>
            </a:r>
            <a:endParaRPr lang="ja-JP" altLang="en-US" sz="2000" b="1" dirty="0"/>
          </a:p>
          <a:p>
            <a:pPr lvl="1"/>
            <a:r>
              <a:rPr lang="ja-JP" altLang="en-US" sz="2000" dirty="0"/>
              <a:t>・</a:t>
            </a:r>
            <a:r>
              <a:rPr lang="en-US" altLang="ja-JP" sz="2000" b="1" dirty="0">
                <a:solidFill>
                  <a:srgbClr val="FF0000"/>
                </a:solidFill>
              </a:rPr>
              <a:t>2035</a:t>
            </a:r>
            <a:r>
              <a:rPr lang="ja-JP" altLang="en-US" sz="2000" b="1" dirty="0">
                <a:solidFill>
                  <a:srgbClr val="FF0000"/>
                </a:solidFill>
              </a:rPr>
              <a:t>年までに発電分野からの温室効果ガス排出をゼロ</a:t>
            </a:r>
            <a:r>
              <a:rPr lang="ja-JP" altLang="en-US" sz="2000" dirty="0"/>
              <a:t>にすべく、エネルギー効率や発電源のクリーン化に関わる基準導入。基準を満たす事業者に</a:t>
            </a:r>
            <a:r>
              <a:rPr lang="ja-JP" altLang="en-US" sz="2000" dirty="0">
                <a:solidFill>
                  <a:srgbClr val="FF0000"/>
                </a:solidFill>
              </a:rPr>
              <a:t>税控除</a:t>
            </a:r>
            <a:r>
              <a:rPr lang="ja-JP" altLang="en-US" sz="2000" dirty="0"/>
              <a:t>。</a:t>
            </a:r>
            <a:endParaRPr lang="en-US" altLang="ja-JP" sz="2000" dirty="0"/>
          </a:p>
          <a:p>
            <a:pPr lvl="1"/>
            <a:endParaRPr lang="ja-JP" altLang="en-US" sz="2000" dirty="0"/>
          </a:p>
          <a:p>
            <a:pPr lvl="1"/>
            <a:r>
              <a:rPr lang="ja-JP" altLang="en-US" sz="2000" dirty="0"/>
              <a:t>・運輸部門には、野心的な燃費基準を設定し、</a:t>
            </a:r>
            <a:r>
              <a:rPr lang="ja-JP" altLang="en-US" sz="2000" b="1" dirty="0">
                <a:solidFill>
                  <a:srgbClr val="FF0000"/>
                </a:solidFill>
              </a:rPr>
              <a:t>ゼロ排出車の導入加速</a:t>
            </a:r>
            <a:endParaRPr lang="en-US" altLang="ja-JP" sz="2000" b="1" dirty="0">
              <a:solidFill>
                <a:srgbClr val="FF0000"/>
              </a:solidFill>
            </a:endParaRPr>
          </a:p>
          <a:p>
            <a:pPr lvl="1"/>
            <a:endParaRPr lang="ja-JP" altLang="en-US" sz="2000" dirty="0"/>
          </a:p>
          <a:p>
            <a:pPr lvl="1"/>
            <a:r>
              <a:rPr lang="ja-JP" altLang="en-US" sz="2000" dirty="0"/>
              <a:t>・</a:t>
            </a:r>
            <a:r>
              <a:rPr lang="en-US" altLang="ja-JP" sz="2000" dirty="0"/>
              <a:t>30</a:t>
            </a:r>
            <a:r>
              <a:rPr lang="ja-JP" altLang="en-US" sz="2000" dirty="0"/>
              <a:t>年までに全ての</a:t>
            </a:r>
            <a:r>
              <a:rPr lang="ja-JP" altLang="en-US" sz="2000" b="1" dirty="0">
                <a:solidFill>
                  <a:srgbClr val="FF0000"/>
                </a:solidFill>
              </a:rPr>
              <a:t>新設商用ビルをゼロ排出化</a:t>
            </a:r>
            <a:r>
              <a:rPr lang="ja-JP" altLang="en-US" sz="2000" dirty="0"/>
              <a:t>する新基準立法。商業用建物</a:t>
            </a:r>
            <a:r>
              <a:rPr lang="en-US" altLang="ja-JP" sz="2000" dirty="0"/>
              <a:t>400</a:t>
            </a:r>
            <a:r>
              <a:rPr lang="ja-JP" altLang="en-US" sz="2000" dirty="0"/>
              <a:t>万棟のエネルギー・空調システム刷新。</a:t>
            </a:r>
            <a:endParaRPr lang="en-US" altLang="ja-JP" sz="2000" dirty="0"/>
          </a:p>
          <a:p>
            <a:pPr lvl="1"/>
            <a:endParaRPr lang="en-US" altLang="ja-JP" sz="2000" dirty="0"/>
          </a:p>
          <a:p>
            <a:pPr lvl="1"/>
            <a:r>
              <a:rPr lang="ja-JP" altLang="en-US" sz="2000" dirty="0"/>
              <a:t>・</a:t>
            </a:r>
            <a:r>
              <a:rPr lang="ja-JP" altLang="en-US" sz="2000" b="1" dirty="0">
                <a:solidFill>
                  <a:srgbClr val="FF0000"/>
                </a:solidFill>
              </a:rPr>
              <a:t>住宅</a:t>
            </a:r>
            <a:r>
              <a:rPr lang="en-US" altLang="ja-JP" sz="2000" b="1" dirty="0">
                <a:solidFill>
                  <a:srgbClr val="FF0000"/>
                </a:solidFill>
              </a:rPr>
              <a:t>200</a:t>
            </a:r>
            <a:r>
              <a:rPr lang="ja-JP" altLang="en-US" sz="2000" b="1" dirty="0">
                <a:solidFill>
                  <a:srgbClr val="FF0000"/>
                </a:solidFill>
              </a:rPr>
              <a:t>万戸の耐候性向上</a:t>
            </a:r>
            <a:r>
              <a:rPr lang="ja-JP" altLang="en-US" sz="2000" dirty="0"/>
              <a:t>を目指す。個人住宅の改修に対し現金給付および低金利融資を提供。建物改修や住宅の耐候化への投資で</a:t>
            </a:r>
            <a:r>
              <a:rPr lang="en-US" altLang="ja-JP" sz="2000" b="1" dirty="0">
                <a:solidFill>
                  <a:srgbClr val="FF0000"/>
                </a:solidFill>
              </a:rPr>
              <a:t>100</a:t>
            </a:r>
            <a:r>
              <a:rPr lang="ja-JP" altLang="en-US" sz="2000" b="1" dirty="0">
                <a:solidFill>
                  <a:srgbClr val="FF0000"/>
                </a:solidFill>
              </a:rPr>
              <a:t>万人以上の雇用</a:t>
            </a:r>
            <a:r>
              <a:rPr lang="ja-JP" altLang="en-US" sz="2000" dirty="0"/>
              <a:t>創出。</a:t>
            </a:r>
            <a:endParaRPr lang="en-US" altLang="ja-JP" sz="2000" dirty="0"/>
          </a:p>
          <a:p>
            <a:pPr lvl="1"/>
            <a:endParaRPr lang="en-US" altLang="ja-JP" sz="2000" dirty="0"/>
          </a:p>
          <a:p>
            <a:endParaRPr lang="ja-JP" altLang="en-US" sz="2000" dirty="0"/>
          </a:p>
          <a:p>
            <a:r>
              <a:rPr lang="ja-JP" altLang="en-US" sz="2000" dirty="0"/>
              <a:t>④	</a:t>
            </a:r>
            <a:r>
              <a:rPr lang="ja-JP" altLang="en-US" sz="2400" b="1" dirty="0"/>
              <a:t>環境正義実現</a:t>
            </a:r>
          </a:p>
          <a:p>
            <a:pPr lvl="1"/>
            <a:r>
              <a:rPr lang="ja-JP" altLang="en-US" sz="2000" dirty="0"/>
              <a:t>・</a:t>
            </a:r>
            <a:r>
              <a:rPr lang="ja-JP" altLang="en-US" sz="2000" b="1" dirty="0">
                <a:solidFill>
                  <a:srgbClr val="FF0000"/>
                </a:solidFill>
              </a:rPr>
              <a:t>社会的に不利な状況に置かれているコミュニティ</a:t>
            </a:r>
            <a:r>
              <a:rPr lang="ja-JP" altLang="en-US" sz="2000" dirty="0"/>
              <a:t>が気候変動対策による恩恵から取り残されないように重点支援。</a:t>
            </a:r>
            <a:endParaRPr lang="en-US" altLang="ja-JP" sz="2000" dirty="0"/>
          </a:p>
          <a:p>
            <a:pPr lvl="1"/>
            <a:r>
              <a:rPr lang="ja-JP" altLang="en-US" sz="2000" dirty="0"/>
              <a:t>・具体的には、連邦政府によるクリーンエネルギー、クリーン交通、サステナブル住宅などへの投資による</a:t>
            </a:r>
            <a:r>
              <a:rPr lang="ja-JP" altLang="en-US" sz="2000" b="1" dirty="0">
                <a:solidFill>
                  <a:srgbClr val="FF0000"/>
                </a:solidFill>
              </a:rPr>
              <a:t>便益の</a:t>
            </a:r>
            <a:r>
              <a:rPr lang="en-US" altLang="ja-JP" sz="2000" b="1" dirty="0">
                <a:solidFill>
                  <a:srgbClr val="FF0000"/>
                </a:solidFill>
              </a:rPr>
              <a:t>40%</a:t>
            </a:r>
            <a:r>
              <a:rPr lang="ja-JP" altLang="en-US" sz="2000" b="1" dirty="0">
                <a:solidFill>
                  <a:srgbClr val="FF0000"/>
                </a:solidFill>
              </a:rPr>
              <a:t>をこうしたコミュニティ</a:t>
            </a:r>
            <a:r>
              <a:rPr lang="ja-JP" altLang="en-US" sz="2000" dirty="0"/>
              <a:t>が享受できるようにする。</a:t>
            </a:r>
          </a:p>
        </p:txBody>
      </p:sp>
    </p:spTree>
    <p:extLst>
      <p:ext uri="{BB962C8B-B14F-4D97-AF65-F5344CB8AC3E}">
        <p14:creationId xmlns:p14="http://schemas.microsoft.com/office/powerpoint/2010/main" val="181377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847215" y="630285"/>
            <a:ext cx="7454412" cy="646331"/>
          </a:xfrm>
          <a:prstGeom prst="rect">
            <a:avLst/>
          </a:prstGeom>
        </p:spPr>
        <p:txBody>
          <a:bodyPr wrap="square">
            <a:spAutoFit/>
          </a:bodyPr>
          <a:lstStyle/>
          <a:p>
            <a:pPr algn="ctr"/>
            <a:r>
              <a:rPr lang="ja-JP" altLang="en-US" dirty="0"/>
              <a:t> </a:t>
            </a:r>
            <a:r>
              <a:rPr lang="ja-JP" altLang="en-US" sz="3600" b="1" dirty="0"/>
              <a:t>中国も</a:t>
            </a:r>
            <a:r>
              <a:rPr lang="en-US" altLang="ja-JP" sz="3600" b="1" dirty="0"/>
              <a:t>2060</a:t>
            </a:r>
            <a:r>
              <a:rPr lang="ja-JP" altLang="en-US" sz="3600" b="1" dirty="0"/>
              <a:t>年ネットゼロを表明</a:t>
            </a:r>
          </a:p>
        </p:txBody>
      </p:sp>
      <p:sp>
        <p:nvSpPr>
          <p:cNvPr id="3" name="正方形/長方形 2"/>
          <p:cNvSpPr/>
          <p:nvPr/>
        </p:nvSpPr>
        <p:spPr>
          <a:xfrm>
            <a:off x="350196" y="1391055"/>
            <a:ext cx="7154624" cy="4801314"/>
          </a:xfrm>
          <a:prstGeom prst="rect">
            <a:avLst/>
          </a:prstGeom>
        </p:spPr>
        <p:txBody>
          <a:bodyPr wrap="square">
            <a:spAutoFit/>
          </a:bodyPr>
          <a:lstStyle/>
          <a:p>
            <a:r>
              <a:rPr lang="ja-JP" altLang="en-US" sz="2400" dirty="0"/>
              <a:t>・　習近平国家主席：</a:t>
            </a:r>
            <a:r>
              <a:rPr lang="en-US" altLang="ja-JP" sz="2400" dirty="0"/>
              <a:t>2020</a:t>
            </a:r>
            <a:r>
              <a:rPr lang="ja-JP" altLang="en-US" sz="2400" dirty="0"/>
              <a:t>年</a:t>
            </a:r>
            <a:r>
              <a:rPr lang="en-US" altLang="ja-JP" sz="2400" dirty="0"/>
              <a:t>9</a:t>
            </a:r>
            <a:r>
              <a:rPr lang="ja-JP" altLang="en-US" sz="2400" dirty="0"/>
              <a:t>月</a:t>
            </a:r>
            <a:r>
              <a:rPr lang="en-US" altLang="ja-JP" sz="2400" dirty="0"/>
              <a:t>22</a:t>
            </a:r>
            <a:r>
              <a:rPr lang="ja-JP" altLang="en-US" sz="2400" dirty="0"/>
              <a:t>日の国連総会で、</a:t>
            </a:r>
            <a:r>
              <a:rPr lang="en-US" altLang="ja-JP" sz="2400" b="1" dirty="0">
                <a:solidFill>
                  <a:srgbClr val="FF0000"/>
                </a:solidFill>
              </a:rPr>
              <a:t>CO2</a:t>
            </a:r>
            <a:r>
              <a:rPr lang="ja-JP" altLang="en-US" sz="2400" b="1" dirty="0">
                <a:solidFill>
                  <a:srgbClr val="FF0000"/>
                </a:solidFill>
              </a:rPr>
              <a:t>排出量を</a:t>
            </a:r>
            <a:r>
              <a:rPr lang="en-US" altLang="ja-JP" sz="2400" b="1" dirty="0">
                <a:solidFill>
                  <a:srgbClr val="FF0000"/>
                </a:solidFill>
              </a:rPr>
              <a:t>2030</a:t>
            </a:r>
            <a:r>
              <a:rPr lang="ja-JP" altLang="en-US" sz="2400" b="1" dirty="0">
                <a:solidFill>
                  <a:srgbClr val="FF0000"/>
                </a:solidFill>
              </a:rPr>
              <a:t>年までに減少</a:t>
            </a:r>
            <a:r>
              <a:rPr lang="ja-JP" altLang="en-US" sz="2400" dirty="0"/>
              <a:t>に転じさせ、</a:t>
            </a:r>
            <a:r>
              <a:rPr lang="en-US" altLang="ja-JP" sz="2400" b="1" dirty="0">
                <a:solidFill>
                  <a:srgbClr val="FF0000"/>
                </a:solidFill>
              </a:rPr>
              <a:t>2060</a:t>
            </a:r>
            <a:r>
              <a:rPr lang="ja-JP" altLang="en-US" sz="2400" b="1" dirty="0">
                <a:solidFill>
                  <a:srgbClr val="FF0000"/>
                </a:solidFill>
              </a:rPr>
              <a:t>年までに</a:t>
            </a:r>
            <a:r>
              <a:rPr lang="en-US" altLang="ja-JP" sz="2400" b="1" dirty="0">
                <a:solidFill>
                  <a:srgbClr val="FF0000"/>
                </a:solidFill>
              </a:rPr>
              <a:t>CO2</a:t>
            </a:r>
            <a:r>
              <a:rPr lang="ja-JP" altLang="en-US" sz="2400" b="1" dirty="0">
                <a:solidFill>
                  <a:srgbClr val="FF0000"/>
                </a:solidFill>
              </a:rPr>
              <a:t>排出量ネットゼロ</a:t>
            </a:r>
            <a:r>
              <a:rPr lang="ja-JP" altLang="en-US" sz="2400" dirty="0"/>
              <a:t>・炭素中立にし、脱炭素社会の実現を目指す、と表明 。</a:t>
            </a:r>
            <a:endParaRPr lang="en-US" altLang="ja-JP" sz="2400" dirty="0"/>
          </a:p>
          <a:p>
            <a:r>
              <a:rPr lang="ja-JP" altLang="en-US" sz="2400" dirty="0"/>
              <a:t>中国は世界最大の</a:t>
            </a:r>
            <a:r>
              <a:rPr lang="en-US" altLang="ja-JP" sz="2400" dirty="0"/>
              <a:t>CO2</a:t>
            </a:r>
            <a:r>
              <a:rPr lang="ja-JP" altLang="en-US" sz="2400" dirty="0"/>
              <a:t>排出国（世界全体の</a:t>
            </a:r>
            <a:r>
              <a:rPr lang="en-US" altLang="ja-JP" sz="2400" dirty="0"/>
              <a:t>28%</a:t>
            </a:r>
            <a:r>
              <a:rPr lang="ja-JP" altLang="en-US" sz="2400" dirty="0"/>
              <a:t>）。</a:t>
            </a:r>
            <a:endParaRPr lang="en-US" altLang="ja-JP" sz="2400" dirty="0"/>
          </a:p>
          <a:p>
            <a:endParaRPr lang="en-US" altLang="ja-JP" sz="2400" dirty="0"/>
          </a:p>
          <a:p>
            <a:r>
              <a:rPr lang="ja-JP" altLang="en-US" sz="2400" dirty="0"/>
              <a:t>・この発表は世界から驚きをもって迎えられた。</a:t>
            </a:r>
            <a:endParaRPr lang="en-US" altLang="ja-JP" sz="2400" dirty="0"/>
          </a:p>
          <a:p>
            <a:endParaRPr lang="en-US" altLang="ja-JP" sz="2400" dirty="0"/>
          </a:p>
          <a:p>
            <a:r>
              <a:rPr lang="ja-JP" altLang="en-US" sz="2400" dirty="0"/>
              <a:t>・中国はこれまでの国際交渉では、先進国の歴史的排出責任を厳しく批判。自らは途上国であるとして総量削減目標に踏み込まなかった。</a:t>
            </a:r>
            <a:r>
              <a:rPr lang="ja-JP" altLang="en-US" sz="2400" b="1" dirty="0">
                <a:solidFill>
                  <a:srgbClr val="FF0000"/>
                </a:solidFill>
              </a:rPr>
              <a:t>今回の方針転換は大きな意味。</a:t>
            </a:r>
          </a:p>
          <a:p>
            <a:endParaRPr lang="ja-JP" altLang="en-US" dirty="0"/>
          </a:p>
        </p:txBody>
      </p:sp>
      <p:pic>
        <p:nvPicPr>
          <p:cNvPr id="2050" name="Picture 2" descr=" 22日の国連総会一般討論で放映されたビデオで演説する中国の習近平国家主席=新華社・共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1280" y="1894008"/>
            <a:ext cx="4382380" cy="2921586"/>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7504820" y="4854102"/>
            <a:ext cx="4197554" cy="461665"/>
          </a:xfrm>
          <a:prstGeom prst="rect">
            <a:avLst/>
          </a:prstGeom>
        </p:spPr>
        <p:txBody>
          <a:bodyPr wrap="square">
            <a:spAutoFit/>
          </a:bodyPr>
          <a:lstStyle/>
          <a:p>
            <a:r>
              <a:rPr lang="en-US" altLang="ja-JP" sz="1200" dirty="0"/>
              <a:t>(</a:t>
            </a:r>
            <a:r>
              <a:rPr lang="ja-JP" altLang="en-US" sz="1200"/>
              <a:t>新華社＝共同</a:t>
            </a:r>
            <a:r>
              <a:rPr lang="en-US" altLang="ja-JP" sz="1200" dirty="0"/>
              <a:t>)</a:t>
            </a:r>
            <a:r>
              <a:rPr lang="ja-JP" altLang="en-US" sz="1200" dirty="0"/>
              <a:t>　</a:t>
            </a:r>
            <a:r>
              <a:rPr lang="en-US" altLang="ja-JP" sz="1200" dirty="0"/>
              <a:t>https://www.47news.jp/5289480.html</a:t>
            </a:r>
          </a:p>
          <a:p>
            <a:endParaRPr lang="ja-JP" altLang="en-US" sz="1200" dirty="0"/>
          </a:p>
        </p:txBody>
      </p:sp>
      <p:sp>
        <p:nvSpPr>
          <p:cNvPr id="6" name="正方形/長方形 5"/>
          <p:cNvSpPr/>
          <p:nvPr/>
        </p:nvSpPr>
        <p:spPr>
          <a:xfrm>
            <a:off x="3973463" y="3244334"/>
            <a:ext cx="4245073" cy="369332"/>
          </a:xfrm>
          <a:prstGeom prst="rect">
            <a:avLst/>
          </a:prstGeom>
        </p:spPr>
        <p:txBody>
          <a:bodyPr wrap="none">
            <a:spAutoFit/>
          </a:bodyPr>
          <a:lstStyle/>
          <a:p>
            <a:r>
              <a:rPr lang="en-US" altLang="ja-JP" dirty="0"/>
              <a:t>https://www.47news.jp/5289480.html</a:t>
            </a:r>
          </a:p>
        </p:txBody>
      </p:sp>
    </p:spTree>
    <p:extLst>
      <p:ext uri="{BB962C8B-B14F-4D97-AF65-F5344CB8AC3E}">
        <p14:creationId xmlns:p14="http://schemas.microsoft.com/office/powerpoint/2010/main" val="2385726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80936" y="787940"/>
            <a:ext cx="11060349" cy="6124754"/>
          </a:xfrm>
          <a:prstGeom prst="rect">
            <a:avLst/>
          </a:prstGeom>
        </p:spPr>
        <p:txBody>
          <a:bodyPr wrap="square">
            <a:spAutoFit/>
          </a:bodyPr>
          <a:lstStyle/>
          <a:p>
            <a:r>
              <a:rPr lang="ja-JP" altLang="en-US" sz="2000" dirty="0"/>
              <a:t>・　今般の国連演説：</a:t>
            </a:r>
            <a:r>
              <a:rPr lang="ja-JP" altLang="en-US" sz="2000" b="1" dirty="0">
                <a:solidFill>
                  <a:srgbClr val="FF0000"/>
                </a:solidFill>
              </a:rPr>
              <a:t>多国間主義に基づく国際協調</a:t>
            </a:r>
            <a:r>
              <a:rPr lang="ja-JP" altLang="en-US" sz="2000" dirty="0"/>
              <a:t>の重要性訴え、</a:t>
            </a:r>
            <a:r>
              <a:rPr lang="ja-JP" altLang="en-US" sz="2000" b="1" dirty="0">
                <a:solidFill>
                  <a:srgbClr val="FF0000"/>
                </a:solidFill>
              </a:rPr>
              <a:t>責任ある大国</a:t>
            </a:r>
            <a:r>
              <a:rPr lang="ja-JP" altLang="en-US" sz="2000" dirty="0"/>
              <a:t>の立場をアピール。米国に対して気候変動分野での協力の用意があることの意思表示ともとらえられる。</a:t>
            </a:r>
            <a:endParaRPr lang="en-US" altLang="ja-JP" sz="2000" dirty="0"/>
          </a:p>
          <a:p>
            <a:endParaRPr lang="ja-JP" altLang="en-US" sz="2000" dirty="0"/>
          </a:p>
          <a:p>
            <a:r>
              <a:rPr lang="ja-JP" altLang="en-US" sz="2000" dirty="0"/>
              <a:t>・　一方、今後の</a:t>
            </a:r>
            <a:r>
              <a:rPr lang="ja-JP" altLang="en-US" sz="2000" b="1" dirty="0">
                <a:solidFill>
                  <a:srgbClr val="FF0000"/>
                </a:solidFill>
              </a:rPr>
              <a:t>脱炭素社会への移行を見すえた経済成長策</a:t>
            </a:r>
            <a:r>
              <a:rPr lang="ja-JP" altLang="en-US" sz="2000" dirty="0"/>
              <a:t>として意味も。習主席演説では、コロナ禍からの経済回復に際し、パリ協定に沿い脱炭素を目指す経済発展進めるべきとし、</a:t>
            </a:r>
            <a:r>
              <a:rPr lang="ja-JP" altLang="en-US" sz="2000" b="1" dirty="0">
                <a:solidFill>
                  <a:srgbClr val="FF0000"/>
                </a:solidFill>
              </a:rPr>
              <a:t>「グリーン革命」を提唱</a:t>
            </a:r>
            <a:r>
              <a:rPr lang="ja-JP" altLang="en-US" sz="2000" dirty="0"/>
              <a:t>、国際協力を呼び掛けている。</a:t>
            </a:r>
            <a:endParaRPr lang="en-US" altLang="ja-JP" sz="2000" dirty="0"/>
          </a:p>
          <a:p>
            <a:endParaRPr lang="ja-JP" altLang="en-US" sz="2000" dirty="0"/>
          </a:p>
          <a:p>
            <a:r>
              <a:rPr lang="ja-JP" altLang="en-US" sz="2000" dirty="0"/>
              <a:t>・　中国は、すでに</a:t>
            </a:r>
            <a:r>
              <a:rPr lang="ja-JP" altLang="en-US" sz="2000" b="1" dirty="0">
                <a:solidFill>
                  <a:srgbClr val="FF0000"/>
                </a:solidFill>
              </a:rPr>
              <a:t>太陽光パネルと風力発電設備生産では世界トップ</a:t>
            </a:r>
            <a:r>
              <a:rPr lang="ja-JP" altLang="en-US" sz="2000" dirty="0"/>
              <a:t>で、太陽光発電と風力発電の導入量はともに世界</a:t>
            </a:r>
            <a:r>
              <a:rPr lang="en-US" altLang="ja-JP" sz="2000" dirty="0"/>
              <a:t>1</a:t>
            </a:r>
            <a:r>
              <a:rPr lang="ja-JP" altLang="en-US" sz="2000" dirty="0" err="1"/>
              <a:t>。</a:t>
            </a:r>
            <a:r>
              <a:rPr lang="ja-JP" altLang="en-US" sz="2000" dirty="0"/>
              <a:t>風力発電設備容量は世界の約</a:t>
            </a:r>
            <a:r>
              <a:rPr lang="en-US" altLang="ja-JP" sz="2000" dirty="0"/>
              <a:t>30%</a:t>
            </a:r>
            <a:r>
              <a:rPr lang="ja-JP" altLang="en-US" sz="2000" dirty="0" err="1"/>
              <a:t>、</a:t>
            </a:r>
            <a:r>
              <a:rPr lang="ja-JP" altLang="en-US" sz="2000" b="1" dirty="0">
                <a:solidFill>
                  <a:srgbClr val="FF0000"/>
                </a:solidFill>
              </a:rPr>
              <a:t>電気自動車生産台数も世界一</a:t>
            </a:r>
            <a:r>
              <a:rPr lang="ja-JP" altLang="en-US" sz="2000" dirty="0"/>
              <a:t>。脱炭素社会への移行の加速には</a:t>
            </a:r>
            <a:r>
              <a:rPr lang="ja-JP" altLang="en-US" sz="2000" b="1" dirty="0">
                <a:solidFill>
                  <a:srgbClr val="FF0000"/>
                </a:solidFill>
              </a:rPr>
              <a:t>中国産業の国際競争力を高める狙い</a:t>
            </a:r>
            <a:r>
              <a:rPr lang="ja-JP" altLang="en-US" sz="2000" dirty="0"/>
              <a:t>。</a:t>
            </a:r>
            <a:endParaRPr lang="en-US" altLang="ja-JP" sz="2000" dirty="0"/>
          </a:p>
          <a:p>
            <a:endParaRPr lang="ja-JP" altLang="en-US" sz="2000" dirty="0"/>
          </a:p>
          <a:p>
            <a:r>
              <a:rPr lang="ja-JP" altLang="en-US" sz="2000" dirty="0"/>
              <a:t>・　ただし、習主席演説には</a:t>
            </a:r>
            <a:r>
              <a:rPr lang="ja-JP" altLang="en-US" sz="2000" b="1" dirty="0">
                <a:solidFill>
                  <a:srgbClr val="FF0000"/>
                </a:solidFill>
              </a:rPr>
              <a:t>炭素中立実現の具体策への言及は全くなし</a:t>
            </a:r>
            <a:r>
              <a:rPr lang="ja-JP" altLang="en-US" sz="2000" dirty="0"/>
              <a:t>。また、現在中国が公表している経済復興策は「グリーンリカバリー」には程遠い。特に、最近増加傾向にある</a:t>
            </a:r>
            <a:r>
              <a:rPr lang="ja-JP" altLang="en-US" sz="2000" b="1" dirty="0">
                <a:solidFill>
                  <a:srgbClr val="FF0000"/>
                </a:solidFill>
              </a:rPr>
              <a:t>石炭火力発電所の建設動向</a:t>
            </a:r>
            <a:r>
              <a:rPr lang="ja-JP" altLang="en-US" sz="2000" dirty="0"/>
              <a:t>も炭素中立の目標とは相いれない。</a:t>
            </a:r>
            <a:endParaRPr lang="en-US" altLang="ja-JP" sz="2000" dirty="0"/>
          </a:p>
          <a:p>
            <a:endParaRPr lang="en-US" altLang="ja-JP" sz="2000" dirty="0"/>
          </a:p>
          <a:p>
            <a:r>
              <a:rPr lang="ja-JP" altLang="en-US" sz="2000" dirty="0"/>
              <a:t>・　今後、どのように</a:t>
            </a:r>
            <a:r>
              <a:rPr lang="ja-JP" altLang="en-US" sz="2000" b="1" dirty="0">
                <a:solidFill>
                  <a:srgbClr val="FF0000"/>
                </a:solidFill>
              </a:rPr>
              <a:t>実現性ある具体策</a:t>
            </a:r>
            <a:r>
              <a:rPr lang="ja-JP" altLang="en-US" sz="2000" dirty="0"/>
              <a:t>を示せるかどうかが焦点。現在準備中の第</a:t>
            </a:r>
            <a:r>
              <a:rPr lang="en-US" altLang="ja-JP" sz="2000" dirty="0"/>
              <a:t>14</a:t>
            </a:r>
            <a:r>
              <a:rPr lang="ja-JP" altLang="en-US" sz="2000" dirty="0"/>
              <a:t>次五カ年計画（</a:t>
            </a:r>
            <a:r>
              <a:rPr lang="en-US" altLang="ja-JP" sz="2000" dirty="0"/>
              <a:t>2021</a:t>
            </a:r>
            <a:r>
              <a:rPr lang="ja-JP" altLang="en-US" sz="2000" dirty="0"/>
              <a:t>～</a:t>
            </a:r>
            <a:r>
              <a:rPr lang="en-US" altLang="ja-JP" sz="2000" dirty="0"/>
              <a:t>2026</a:t>
            </a:r>
            <a:r>
              <a:rPr lang="ja-JP" altLang="en-US" sz="2000" dirty="0"/>
              <a:t>年）が注目される。</a:t>
            </a:r>
            <a:endParaRPr lang="en-US" altLang="ja-JP" sz="2000" dirty="0"/>
          </a:p>
          <a:p>
            <a:endParaRPr lang="en-US" altLang="ja-JP" sz="2000" dirty="0"/>
          </a:p>
          <a:p>
            <a:r>
              <a:rPr lang="ja-JP" altLang="en-US" sz="1400" dirty="0"/>
              <a:t>参考：田村他、「中国</a:t>
            </a:r>
            <a:r>
              <a:rPr lang="en-US" altLang="ja-JP" sz="1400" dirty="0"/>
              <a:t>2060</a:t>
            </a:r>
            <a:r>
              <a:rPr lang="ja-JP" altLang="en-US" sz="1400" dirty="0"/>
              <a:t>年炭素中立宣言についての解説」、</a:t>
            </a:r>
            <a:r>
              <a:rPr lang="en-US" altLang="ja-JP" sz="1400" dirty="0">
                <a:hlinkClick r:id="rId2"/>
              </a:rPr>
              <a:t>https://www.iges.or.jp/jp/pub/china2060netzero/ja</a:t>
            </a:r>
            <a:endParaRPr lang="en-US" altLang="ja-JP" sz="1400" dirty="0"/>
          </a:p>
          <a:p>
            <a:endParaRPr lang="ja-JP" altLang="en-US" sz="1600" dirty="0"/>
          </a:p>
        </p:txBody>
      </p:sp>
    </p:spTree>
    <p:extLst>
      <p:ext uri="{BB962C8B-B14F-4D97-AF65-F5344CB8AC3E}">
        <p14:creationId xmlns:p14="http://schemas.microsoft.com/office/powerpoint/2010/main" val="2302093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9074" y="336884"/>
            <a:ext cx="10668000" cy="461665"/>
          </a:xfrm>
          <a:prstGeom prst="rect">
            <a:avLst/>
          </a:prstGeom>
        </p:spPr>
        <p:txBody>
          <a:bodyPr wrap="square">
            <a:spAutoFit/>
          </a:bodyPr>
          <a:lstStyle/>
          <a:p>
            <a:pPr algn="ctr"/>
            <a:r>
              <a:rPr lang="ja-JP" altLang="en-US" sz="2400" b="1" dirty="0"/>
              <a:t>（韓国）炭素中立とポストコロナの経済再建計画（</a:t>
            </a:r>
            <a:r>
              <a:rPr lang="ja-JP" altLang="en-US" sz="2400" b="1" dirty="0">
                <a:solidFill>
                  <a:srgbClr val="FF0000"/>
                </a:solidFill>
              </a:rPr>
              <a:t>韓国版ニューディール</a:t>
            </a:r>
            <a:r>
              <a:rPr lang="ja-JP" altLang="en-US" sz="2400" b="1" dirty="0"/>
              <a:t>）</a:t>
            </a:r>
          </a:p>
        </p:txBody>
      </p:sp>
      <p:sp>
        <p:nvSpPr>
          <p:cNvPr id="3" name="正方形/長方形 2"/>
          <p:cNvSpPr/>
          <p:nvPr/>
        </p:nvSpPr>
        <p:spPr>
          <a:xfrm>
            <a:off x="192505" y="978568"/>
            <a:ext cx="7988457" cy="6155531"/>
          </a:xfrm>
          <a:prstGeom prst="rect">
            <a:avLst/>
          </a:prstGeom>
        </p:spPr>
        <p:txBody>
          <a:bodyPr wrap="square">
            <a:spAutoFit/>
          </a:bodyPr>
          <a:lstStyle/>
          <a:p>
            <a:r>
              <a:rPr lang="ja-JP" altLang="en-US" dirty="0"/>
              <a:t>・　</a:t>
            </a:r>
            <a:r>
              <a:rPr lang="en-US" altLang="ja-JP" dirty="0"/>
              <a:t>2020</a:t>
            </a:r>
            <a:r>
              <a:rPr lang="ja-JP" altLang="en-US" dirty="0"/>
              <a:t>年</a:t>
            </a:r>
            <a:r>
              <a:rPr lang="en-US" altLang="ja-JP" dirty="0"/>
              <a:t>10</a:t>
            </a:r>
            <a:r>
              <a:rPr lang="ja-JP" altLang="en-US" dirty="0"/>
              <a:t>月</a:t>
            </a:r>
            <a:r>
              <a:rPr lang="en-US" altLang="ja-JP" dirty="0"/>
              <a:t>28</a:t>
            </a:r>
            <a:r>
              <a:rPr lang="ja-JP" altLang="en-US" dirty="0"/>
              <a:t>日、文大統領、国会施政演説で、「国際社会とともに気候変動に積極的に対応し、</a:t>
            </a:r>
            <a:r>
              <a:rPr lang="en-US" altLang="ja-JP" dirty="0"/>
              <a:t>2050</a:t>
            </a:r>
            <a:r>
              <a:rPr lang="ja-JP" altLang="en-US" dirty="0"/>
              <a:t>年にカーボンニュートラルを目指したい」。</a:t>
            </a:r>
            <a:endParaRPr lang="en-US" altLang="ja-JP" dirty="0"/>
          </a:p>
          <a:p>
            <a:endParaRPr lang="en-US" altLang="ja-JP" dirty="0"/>
          </a:p>
          <a:p>
            <a:r>
              <a:rPr lang="ja-JP" altLang="en-US" dirty="0"/>
              <a:t>・　</a:t>
            </a:r>
            <a:r>
              <a:rPr lang="en-US" altLang="ja-JP" dirty="0"/>
              <a:t>2020</a:t>
            </a:r>
            <a:r>
              <a:rPr lang="ja-JP" altLang="en-US" dirty="0"/>
              <a:t>年</a:t>
            </a:r>
            <a:r>
              <a:rPr lang="en-US" altLang="ja-JP" dirty="0"/>
              <a:t>7</a:t>
            </a:r>
            <a:r>
              <a:rPr lang="ja-JP" altLang="en-US" dirty="0"/>
              <a:t>月</a:t>
            </a:r>
            <a:r>
              <a:rPr lang="en-US" altLang="ja-JP" dirty="0"/>
              <a:t>14</a:t>
            </a:r>
            <a:r>
              <a:rPr lang="ja-JP" altLang="en-US" dirty="0"/>
              <a:t>日、ポストコロナ経済再建計画として「韓国版ニューディール」公表。</a:t>
            </a:r>
            <a:endParaRPr lang="en-US" altLang="ja-JP" dirty="0"/>
          </a:p>
          <a:p>
            <a:r>
              <a:rPr lang="ja-JP" altLang="en-US" dirty="0"/>
              <a:t>・　環境分野での雇用創出などを目指した</a:t>
            </a:r>
            <a:r>
              <a:rPr lang="ja-JP" altLang="en-US" b="1" dirty="0">
                <a:solidFill>
                  <a:srgbClr val="FF0000"/>
                </a:solidFill>
              </a:rPr>
              <a:t>「グリーンニューディール」政策に</a:t>
            </a:r>
            <a:r>
              <a:rPr lang="en-US" altLang="ja-JP" b="1" dirty="0">
                <a:solidFill>
                  <a:srgbClr val="FF0000"/>
                </a:solidFill>
              </a:rPr>
              <a:t>114</a:t>
            </a:r>
            <a:r>
              <a:rPr lang="ja-JP" altLang="en-US" b="1" dirty="0">
                <a:solidFill>
                  <a:srgbClr val="FF0000"/>
                </a:solidFill>
              </a:rPr>
              <a:t>兆</a:t>
            </a:r>
            <a:r>
              <a:rPr lang="en-US" altLang="ja-JP" b="1" dirty="0">
                <a:solidFill>
                  <a:srgbClr val="FF0000"/>
                </a:solidFill>
              </a:rPr>
              <a:t>1000</a:t>
            </a:r>
            <a:r>
              <a:rPr lang="ja-JP" altLang="en-US" b="1" dirty="0">
                <a:solidFill>
                  <a:srgbClr val="FF0000"/>
                </a:solidFill>
              </a:rPr>
              <a:t>億ウォン（</a:t>
            </a:r>
            <a:r>
              <a:rPr lang="en-US" altLang="ja-JP" b="1" dirty="0">
                <a:solidFill>
                  <a:srgbClr val="FF0000"/>
                </a:solidFill>
              </a:rPr>
              <a:t>946</a:t>
            </a:r>
            <a:r>
              <a:rPr lang="ja-JP" altLang="en-US" b="1" dirty="0">
                <a:solidFill>
                  <a:srgbClr val="FF0000"/>
                </a:solidFill>
              </a:rPr>
              <a:t>億ドル）</a:t>
            </a:r>
            <a:r>
              <a:rPr lang="ja-JP" altLang="en-US" dirty="0"/>
              <a:t>を投じる。</a:t>
            </a:r>
            <a:endParaRPr lang="en-US" altLang="ja-JP" dirty="0"/>
          </a:p>
          <a:p>
            <a:r>
              <a:rPr lang="ja-JP" altLang="en-US" dirty="0"/>
              <a:t>・　化石燃料依存から脱却し、電気自動車、水素自動車、スマートグリッド（次世代送電網）などデジタル技術を活用して、環境に優しい産業育成。新規プロジェクトを通じ</a:t>
            </a:r>
            <a:r>
              <a:rPr lang="en-US" altLang="ja-JP" dirty="0"/>
              <a:t>2025</a:t>
            </a:r>
            <a:r>
              <a:rPr lang="ja-JP" altLang="en-US" dirty="0"/>
              <a:t>年までに</a:t>
            </a:r>
            <a:r>
              <a:rPr lang="en-US" altLang="ja-JP" b="1" dirty="0">
                <a:solidFill>
                  <a:srgbClr val="FF0000"/>
                </a:solidFill>
              </a:rPr>
              <a:t>190</a:t>
            </a:r>
            <a:r>
              <a:rPr lang="ja-JP" altLang="en-US" b="1" dirty="0">
                <a:solidFill>
                  <a:srgbClr val="FF0000"/>
                </a:solidFill>
              </a:rPr>
              <a:t>万人の雇用を創出</a:t>
            </a:r>
            <a:r>
              <a:rPr lang="ja-JP" altLang="en-US" dirty="0"/>
              <a:t>する計画。</a:t>
            </a:r>
            <a:endParaRPr lang="en-US" altLang="ja-JP" dirty="0"/>
          </a:p>
          <a:p>
            <a:r>
              <a:rPr lang="ja-JP" altLang="en-US" dirty="0"/>
              <a:t>　</a:t>
            </a:r>
            <a:r>
              <a:rPr lang="ja-JP" altLang="en-US" sz="1400" dirty="0"/>
              <a:t>出典：</a:t>
            </a:r>
            <a:r>
              <a:rPr lang="en-US" altLang="ja-JP" sz="1400" dirty="0"/>
              <a:t>http://www.asahi.com/international/reuters/CRWKCN24F0SY.html</a:t>
            </a:r>
          </a:p>
          <a:p>
            <a:endParaRPr lang="en-US" altLang="ja-JP" sz="1400" dirty="0"/>
          </a:p>
          <a:p>
            <a:r>
              <a:rPr lang="en-US" altLang="ja-JP" dirty="0"/>
              <a:t>※</a:t>
            </a:r>
            <a:r>
              <a:rPr lang="ja-JP" altLang="en-US" dirty="0"/>
              <a:t>グリーンニューディール：与党韓国民主党が</a:t>
            </a:r>
            <a:r>
              <a:rPr lang="en-US" altLang="ja-JP" dirty="0"/>
              <a:t>2020</a:t>
            </a:r>
            <a:r>
              <a:rPr lang="ja-JP" altLang="en-US" dirty="0"/>
              <a:t>年</a:t>
            </a:r>
            <a:r>
              <a:rPr lang="en-US" altLang="ja-JP" dirty="0"/>
              <a:t>3</a:t>
            </a:r>
            <a:r>
              <a:rPr lang="ja-JP" altLang="en-US" dirty="0"/>
              <a:t>月</a:t>
            </a:r>
            <a:r>
              <a:rPr lang="en-US" altLang="ja-JP" dirty="0"/>
              <a:t>16</a:t>
            </a:r>
            <a:r>
              <a:rPr lang="ja-JP" altLang="en-US" dirty="0"/>
              <a:t>日に法制化を公約した環境施策。</a:t>
            </a:r>
          </a:p>
          <a:p>
            <a:r>
              <a:rPr lang="ja-JP" altLang="en-US" dirty="0"/>
              <a:t>①</a:t>
            </a:r>
            <a:r>
              <a:rPr lang="en-US" altLang="ja-JP" b="1" dirty="0">
                <a:solidFill>
                  <a:srgbClr val="FF0000"/>
                </a:solidFill>
              </a:rPr>
              <a:t>2050</a:t>
            </a:r>
            <a:r>
              <a:rPr lang="ja-JP" altLang="en-US" b="1" dirty="0">
                <a:solidFill>
                  <a:srgbClr val="FF0000"/>
                </a:solidFill>
              </a:rPr>
              <a:t>年までの排出量ネットゼロ</a:t>
            </a:r>
            <a:r>
              <a:rPr lang="ja-JP" altLang="en-US" dirty="0"/>
              <a:t>（アジア初の炭素中立）</a:t>
            </a:r>
          </a:p>
          <a:p>
            <a:r>
              <a:rPr lang="ja-JP" altLang="en-US" dirty="0"/>
              <a:t>②</a:t>
            </a:r>
            <a:r>
              <a:rPr lang="ja-JP" altLang="en-US" b="1" dirty="0">
                <a:solidFill>
                  <a:srgbClr val="FF0000"/>
                </a:solidFill>
              </a:rPr>
              <a:t>再エネ</a:t>
            </a:r>
            <a:r>
              <a:rPr lang="ja-JP" altLang="en-US" dirty="0"/>
              <a:t>への大規模投資</a:t>
            </a:r>
          </a:p>
          <a:p>
            <a:r>
              <a:rPr lang="ja-JP" altLang="en-US" dirty="0"/>
              <a:t>③</a:t>
            </a:r>
            <a:r>
              <a:rPr lang="ja-JP" altLang="en-US" b="1" dirty="0">
                <a:solidFill>
                  <a:srgbClr val="FF0000"/>
                </a:solidFill>
              </a:rPr>
              <a:t>炭素税</a:t>
            </a:r>
            <a:r>
              <a:rPr lang="ja-JP" altLang="en-US" dirty="0"/>
              <a:t>導入</a:t>
            </a:r>
          </a:p>
          <a:p>
            <a:r>
              <a:rPr lang="ja-JP" altLang="en-US" dirty="0"/>
              <a:t>④</a:t>
            </a:r>
            <a:r>
              <a:rPr lang="ja-JP" altLang="en-US" b="1" dirty="0">
                <a:solidFill>
                  <a:srgbClr val="FF0000"/>
                </a:solidFill>
              </a:rPr>
              <a:t>石炭融資の段階的廃止</a:t>
            </a:r>
          </a:p>
          <a:p>
            <a:r>
              <a:rPr lang="ja-JP" altLang="en-US" dirty="0"/>
              <a:t>⑤</a:t>
            </a:r>
            <a:r>
              <a:rPr lang="ja-JP" altLang="en-US" b="1" dirty="0">
                <a:solidFill>
                  <a:srgbClr val="FF0000"/>
                </a:solidFill>
              </a:rPr>
              <a:t>グリーンジョブ</a:t>
            </a:r>
            <a:r>
              <a:rPr lang="ja-JP" altLang="en-US" dirty="0"/>
              <a:t>への移行、の</a:t>
            </a:r>
            <a:r>
              <a:rPr lang="en-US" altLang="ja-JP" dirty="0"/>
              <a:t>5</a:t>
            </a:r>
            <a:r>
              <a:rPr lang="ja-JP" altLang="en-US" dirty="0" err="1"/>
              <a:t>つの</a:t>
            </a:r>
            <a:r>
              <a:rPr lang="ja-JP" altLang="en-US" dirty="0"/>
              <a:t>施策。 </a:t>
            </a:r>
          </a:p>
          <a:p>
            <a:r>
              <a:rPr lang="en-US" altLang="ja-JP" dirty="0"/>
              <a:t>2020</a:t>
            </a:r>
            <a:r>
              <a:rPr lang="ja-JP" altLang="en-US" dirty="0"/>
              <a:t>年</a:t>
            </a:r>
            <a:r>
              <a:rPr lang="en-US" altLang="ja-JP" dirty="0"/>
              <a:t>4</a:t>
            </a:r>
            <a:r>
              <a:rPr lang="ja-JP" altLang="en-US" dirty="0"/>
              <a:t>月</a:t>
            </a:r>
            <a:r>
              <a:rPr lang="en-US" altLang="ja-JP" dirty="0"/>
              <a:t>15</a:t>
            </a:r>
            <a:r>
              <a:rPr lang="ja-JP" altLang="en-US" dirty="0"/>
              <a:t>日の選挙で同党が勝利。</a:t>
            </a:r>
          </a:p>
          <a:p>
            <a:endParaRPr lang="en-US" altLang="ja-JP" sz="2000" dirty="0"/>
          </a:p>
          <a:p>
            <a:endParaRPr lang="ja-JP" altLang="en-US" dirty="0"/>
          </a:p>
        </p:txBody>
      </p:sp>
      <p:sp>
        <p:nvSpPr>
          <p:cNvPr id="5" name="正方形/長方形 4"/>
          <p:cNvSpPr/>
          <p:nvPr/>
        </p:nvSpPr>
        <p:spPr>
          <a:xfrm>
            <a:off x="8593921" y="4238946"/>
            <a:ext cx="3385224" cy="276999"/>
          </a:xfrm>
          <a:prstGeom prst="rect">
            <a:avLst/>
          </a:prstGeom>
        </p:spPr>
        <p:txBody>
          <a:bodyPr wrap="square">
            <a:spAutoFit/>
          </a:bodyPr>
          <a:lstStyle/>
          <a:p>
            <a:r>
              <a:rPr lang="en-US" altLang="ja-JP" sz="1200" dirty="0"/>
              <a:t>(Reuters)</a:t>
            </a:r>
            <a:endParaRPr lang="ja-JP" altLang="en-US" sz="1200" dirty="0"/>
          </a:p>
        </p:txBody>
      </p:sp>
      <p:pic>
        <p:nvPicPr>
          <p:cNvPr id="4" name="Picture 3">
            <a:extLst>
              <a:ext uri="{FF2B5EF4-FFF2-40B4-BE49-F238E27FC236}">
                <a16:creationId xmlns:a16="http://schemas.microsoft.com/office/drawing/2014/main" id="{D725F709-03BC-7F46-855A-B78249A2540A}"/>
              </a:ext>
            </a:extLst>
          </p:cNvPr>
          <p:cNvPicPr>
            <a:picLocks noChangeAspect="1"/>
          </p:cNvPicPr>
          <p:nvPr/>
        </p:nvPicPr>
        <p:blipFill>
          <a:blip r:embed="rId2"/>
          <a:stretch>
            <a:fillRect/>
          </a:stretch>
        </p:blipFill>
        <p:spPr>
          <a:xfrm>
            <a:off x="8593921" y="1732547"/>
            <a:ext cx="3269216" cy="2506399"/>
          </a:xfrm>
          <a:prstGeom prst="rect">
            <a:avLst/>
          </a:prstGeom>
        </p:spPr>
      </p:pic>
    </p:spTree>
    <p:extLst>
      <p:ext uri="{BB962C8B-B14F-4D97-AF65-F5344CB8AC3E}">
        <p14:creationId xmlns:p14="http://schemas.microsoft.com/office/powerpoint/2010/main" val="2176785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130357" y="2175107"/>
            <a:ext cx="7684852" cy="1200329"/>
          </a:xfrm>
          <a:prstGeom prst="rect">
            <a:avLst/>
          </a:prstGeom>
        </p:spPr>
        <p:txBody>
          <a:bodyPr wrap="square">
            <a:spAutoFit/>
          </a:bodyPr>
          <a:lstStyle/>
          <a:p>
            <a:pPr algn="ctr"/>
            <a:r>
              <a:rPr lang="ja-JP" altLang="en-US" sz="3600" b="1" dirty="0"/>
              <a:t>脱炭素を目指す日本の課題</a:t>
            </a:r>
            <a:endParaRPr lang="en-US" altLang="ja-JP" sz="3600" b="1" dirty="0"/>
          </a:p>
          <a:p>
            <a:pPr algn="ctr"/>
            <a:r>
              <a:rPr lang="ja-JP" altLang="en-US" sz="3600" b="1" dirty="0"/>
              <a:t>（世界から取り残されないために）</a:t>
            </a:r>
          </a:p>
        </p:txBody>
      </p:sp>
    </p:spTree>
    <p:extLst>
      <p:ext uri="{BB962C8B-B14F-4D97-AF65-F5344CB8AC3E}">
        <p14:creationId xmlns:p14="http://schemas.microsoft.com/office/powerpoint/2010/main" val="4153154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16168" y="1171918"/>
            <a:ext cx="11296996" cy="3847207"/>
          </a:xfrm>
          <a:prstGeom prst="rect">
            <a:avLst/>
          </a:prstGeom>
        </p:spPr>
        <p:txBody>
          <a:bodyPr wrap="square">
            <a:spAutoFit/>
          </a:bodyPr>
          <a:lstStyle/>
          <a:p>
            <a:pPr marL="534988" indent="-534988"/>
            <a:r>
              <a:rPr lang="ja-JP" altLang="en-US" sz="2400" b="1" dirty="0"/>
              <a:t>・</a:t>
            </a:r>
            <a:r>
              <a:rPr lang="en-US" altLang="ja-JP" sz="2400" b="1" dirty="0"/>
              <a:t>	</a:t>
            </a:r>
            <a:r>
              <a:rPr lang="ja-JP" altLang="en-US" sz="2000" b="1" dirty="0"/>
              <a:t>新型コロナウイルスと気候変動問題：人類の生存に関わり、国際社会が協調して取り組むべき</a:t>
            </a:r>
            <a:r>
              <a:rPr lang="ja-JP" altLang="en-US" sz="2000" b="1" dirty="0">
                <a:solidFill>
                  <a:srgbClr val="FF0000"/>
                </a:solidFill>
              </a:rPr>
              <a:t>重要問題</a:t>
            </a:r>
            <a:endParaRPr lang="en-US" altLang="ja-JP" sz="2000" b="1" dirty="0">
              <a:solidFill>
                <a:srgbClr val="FF0000"/>
              </a:solidFill>
            </a:endParaRPr>
          </a:p>
          <a:p>
            <a:pPr marL="534988" indent="-534988"/>
            <a:endParaRPr lang="en-US" altLang="ja-JP" sz="2000" b="1" dirty="0"/>
          </a:p>
          <a:p>
            <a:pPr marL="534988" indent="-534988"/>
            <a:r>
              <a:rPr lang="ja-JP" altLang="en-US" sz="2000" b="1" dirty="0"/>
              <a:t>・</a:t>
            </a:r>
            <a:r>
              <a:rPr lang="en-US" altLang="ja-JP" sz="2000" b="1" dirty="0"/>
              <a:t>	</a:t>
            </a:r>
            <a:r>
              <a:rPr lang="ja-JP" altLang="en-US" sz="2000" b="1" dirty="0"/>
              <a:t>経済の</a:t>
            </a:r>
            <a:r>
              <a:rPr lang="ja-JP" altLang="en-US" sz="2000" b="1" dirty="0">
                <a:solidFill>
                  <a:srgbClr val="FF0000"/>
                </a:solidFill>
              </a:rPr>
              <a:t>グローバリゼーション</a:t>
            </a:r>
            <a:r>
              <a:rPr lang="ja-JP" altLang="en-US" sz="2000" b="1" dirty="0"/>
              <a:t>（利潤極大を求めるヒト・モノ・金・情報移動の世界化と自由化）と</a:t>
            </a:r>
            <a:r>
              <a:rPr lang="ja-JP" altLang="en-US" sz="2000" b="1" dirty="0">
                <a:solidFill>
                  <a:srgbClr val="FF0000"/>
                </a:solidFill>
              </a:rPr>
              <a:t>都市集中</a:t>
            </a:r>
            <a:r>
              <a:rPr lang="ja-JP" altLang="en-US" sz="2000" b="1" dirty="0"/>
              <a:t>に</a:t>
            </a:r>
            <a:r>
              <a:rPr lang="ja-JP" altLang="en-US" sz="2000" b="1" dirty="0">
                <a:solidFill>
                  <a:srgbClr val="FF0000"/>
                </a:solidFill>
              </a:rPr>
              <a:t>深く関連</a:t>
            </a:r>
          </a:p>
          <a:p>
            <a:pPr marL="534988" indent="-534988"/>
            <a:endParaRPr lang="ja-JP" altLang="en-US" sz="2000" b="1" dirty="0"/>
          </a:p>
          <a:p>
            <a:pPr marL="534988" indent="-534988"/>
            <a:r>
              <a:rPr lang="ja-JP" altLang="en-US" sz="2000" b="1" dirty="0"/>
              <a:t>・	</a:t>
            </a:r>
            <a:r>
              <a:rPr lang="en-US" altLang="ja-JP" sz="2000" b="1" dirty="0"/>
              <a:t>2002</a:t>
            </a:r>
            <a:r>
              <a:rPr lang="ja-JP" altLang="en-US" sz="2000" b="1" dirty="0"/>
              <a:t>年</a:t>
            </a:r>
            <a:r>
              <a:rPr lang="en-US" altLang="ja-JP" sz="2000" b="1" dirty="0"/>
              <a:t>SARS</a:t>
            </a:r>
            <a:r>
              <a:rPr lang="ja-JP" altLang="en-US" sz="2000" b="1" dirty="0" err="1"/>
              <a:t>、</a:t>
            </a:r>
            <a:r>
              <a:rPr lang="en-US" altLang="ja-JP" sz="2000" b="1" dirty="0"/>
              <a:t>2012</a:t>
            </a:r>
            <a:r>
              <a:rPr lang="ja-JP" altLang="en-US" sz="2000" b="1" dirty="0"/>
              <a:t>年</a:t>
            </a:r>
            <a:r>
              <a:rPr lang="en-US" altLang="ja-JP" sz="2000" b="1" dirty="0"/>
              <a:t>MERS</a:t>
            </a:r>
            <a:r>
              <a:rPr lang="ja-JP" altLang="en-US" sz="2000" b="1" dirty="0"/>
              <a:t>に続き、</a:t>
            </a:r>
            <a:r>
              <a:rPr lang="en-US" altLang="ja-JP" sz="2000" b="1" dirty="0"/>
              <a:t>20</a:t>
            </a:r>
            <a:r>
              <a:rPr lang="ja-JP" altLang="en-US" sz="2000" b="1" dirty="0"/>
              <a:t>年間で</a:t>
            </a:r>
            <a:r>
              <a:rPr lang="en-US" altLang="ja-JP" sz="2000" b="1" dirty="0"/>
              <a:t>3</a:t>
            </a:r>
            <a:r>
              <a:rPr lang="ja-JP" altLang="en-US" sz="2000" b="1" dirty="0"/>
              <a:t>度目の</a:t>
            </a:r>
            <a:r>
              <a:rPr lang="ja-JP" altLang="en-US" sz="2000" b="1" dirty="0">
                <a:solidFill>
                  <a:srgbClr val="FF0000"/>
                </a:solidFill>
              </a:rPr>
              <a:t>新型コロナウイルスの出現は異常な頻度</a:t>
            </a:r>
            <a:r>
              <a:rPr lang="ja-JP" altLang="en-US" sz="2000" b="1" dirty="0"/>
              <a:t>。</a:t>
            </a:r>
            <a:r>
              <a:rPr lang="ja-JP" altLang="en-US" sz="2000" b="1" dirty="0">
                <a:solidFill>
                  <a:srgbClr val="FF0000"/>
                </a:solidFill>
              </a:rPr>
              <a:t>気候変動</a:t>
            </a:r>
            <a:r>
              <a:rPr lang="ja-JP" altLang="en-US" sz="2000" b="1" dirty="0"/>
              <a:t>や無秩序な開発による</a:t>
            </a:r>
            <a:r>
              <a:rPr lang="ja-JP" altLang="en-US" sz="2000" b="1" dirty="0">
                <a:solidFill>
                  <a:srgbClr val="FF0000"/>
                </a:solidFill>
              </a:rPr>
              <a:t>生態系変化</a:t>
            </a:r>
            <a:r>
              <a:rPr lang="ja-JP" altLang="en-US" sz="2000" b="1" dirty="0"/>
              <a:t>、</a:t>
            </a:r>
            <a:r>
              <a:rPr lang="ja-JP" altLang="en-US" sz="2000" b="1" dirty="0">
                <a:solidFill>
                  <a:srgbClr val="FF0000"/>
                </a:solidFill>
              </a:rPr>
              <a:t>ヒトと野生動物の距離の変化が要因</a:t>
            </a:r>
            <a:r>
              <a:rPr lang="ja-JP" altLang="en-US" sz="2000" b="1" dirty="0"/>
              <a:t>の可能性。</a:t>
            </a:r>
            <a:endParaRPr lang="en-US" altLang="ja-JP" sz="2000" b="1" dirty="0"/>
          </a:p>
          <a:p>
            <a:pPr marL="534988" indent="-534988"/>
            <a:r>
              <a:rPr lang="ja-JP" altLang="en-US" sz="2000" b="1" dirty="0"/>
              <a:t>・　格差の拡大→</a:t>
            </a:r>
            <a:r>
              <a:rPr lang="ja-JP" altLang="en-US" sz="2000" b="1" dirty="0">
                <a:solidFill>
                  <a:srgbClr val="FF0000"/>
                </a:solidFill>
              </a:rPr>
              <a:t>貧困層、弱者</a:t>
            </a:r>
            <a:r>
              <a:rPr lang="ja-JP" altLang="en-US" sz="2000" b="1" dirty="0"/>
              <a:t>への影響大</a:t>
            </a:r>
          </a:p>
          <a:p>
            <a:pPr marL="534988" indent="-534988"/>
            <a:endParaRPr lang="en-US" altLang="ja-JP" sz="2000" b="1" dirty="0"/>
          </a:p>
          <a:p>
            <a:r>
              <a:rPr lang="ja-JP" altLang="en-US" sz="2000" b="1" dirty="0"/>
              <a:t>→　</a:t>
            </a:r>
            <a:r>
              <a:rPr lang="ja-JP" altLang="en-US" sz="2000" b="1" dirty="0">
                <a:solidFill>
                  <a:srgbClr val="FF0000"/>
                </a:solidFill>
              </a:rPr>
              <a:t>いずれの問題</a:t>
            </a:r>
            <a:r>
              <a:rPr lang="ja-JP" altLang="en-US" sz="2000" b="1" dirty="0"/>
              <a:t>にも</a:t>
            </a:r>
            <a:r>
              <a:rPr lang="ja-JP" altLang="en-US" sz="2000" b="1" dirty="0">
                <a:solidFill>
                  <a:srgbClr val="FF0000"/>
                </a:solidFill>
              </a:rPr>
              <a:t>高い危機意識</a:t>
            </a:r>
            <a:r>
              <a:rPr lang="ja-JP" altLang="en-US" sz="2000" b="1" dirty="0"/>
              <a:t>と</a:t>
            </a:r>
            <a:r>
              <a:rPr lang="ja-JP" altLang="en-US" sz="2000" b="1" dirty="0">
                <a:solidFill>
                  <a:srgbClr val="FF0000"/>
                </a:solidFill>
              </a:rPr>
              <a:t>実効性のある措置</a:t>
            </a:r>
            <a:r>
              <a:rPr lang="ja-JP" altLang="en-US" sz="2000" b="1" dirty="0"/>
              <a:t>が必要。</a:t>
            </a:r>
          </a:p>
        </p:txBody>
      </p:sp>
      <p:sp>
        <p:nvSpPr>
          <p:cNvPr id="3" name="正方形/長方形 2"/>
          <p:cNvSpPr/>
          <p:nvPr/>
        </p:nvSpPr>
        <p:spPr>
          <a:xfrm>
            <a:off x="507076" y="490451"/>
            <a:ext cx="10864735" cy="523220"/>
          </a:xfrm>
          <a:prstGeom prst="rect">
            <a:avLst/>
          </a:prstGeom>
        </p:spPr>
        <p:txBody>
          <a:bodyPr wrap="square">
            <a:spAutoFit/>
          </a:bodyPr>
          <a:lstStyle/>
          <a:p>
            <a:pPr lvl="0" algn="ctr">
              <a:defRPr/>
            </a:pPr>
            <a:r>
              <a:rPr lang="ja-JP" altLang="en-US" sz="2800" b="1" dirty="0">
                <a:solidFill>
                  <a:prstClr val="black"/>
                </a:solidFill>
                <a:ea typeface="游ゴシック" panose="020B0400000000000000" pitchFamily="34" charset="-128"/>
              </a:rPr>
              <a:t>気候変動問題とコロナウイルス</a:t>
            </a:r>
          </a:p>
        </p:txBody>
      </p:sp>
      <p:pic>
        <p:nvPicPr>
          <p:cNvPr id="9" name="図 8">
            <a:extLst>
              <a:ext uri="{FF2B5EF4-FFF2-40B4-BE49-F238E27FC236}">
                <a16:creationId xmlns:a16="http://schemas.microsoft.com/office/drawing/2014/main" id="{800F5BB3-0A32-45AC-9CBC-9C9A9D1F3C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084" b="28811"/>
          <a:stretch/>
        </p:blipFill>
        <p:spPr>
          <a:xfrm>
            <a:off x="2297740" y="4929710"/>
            <a:ext cx="3144209" cy="1536994"/>
          </a:xfrm>
          <a:prstGeom prst="rect">
            <a:avLst/>
          </a:prstGeom>
        </p:spPr>
      </p:pic>
      <p:pic>
        <p:nvPicPr>
          <p:cNvPr id="2050" name="Picture 2" descr="Covid-19, ウイルス, Coronavirus, パンデミック, 感染症, 検疫">
            <a:extLst>
              <a:ext uri="{FF2B5EF4-FFF2-40B4-BE49-F238E27FC236}">
                <a16:creationId xmlns:a16="http://schemas.microsoft.com/office/drawing/2014/main" id="{2F385805-7791-4912-B519-404230F98F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3388" y="4929711"/>
            <a:ext cx="2859524" cy="1536994"/>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720E4A3F-7E55-4347-A02D-E73E9656B721}"/>
              </a:ext>
            </a:extLst>
          </p:cNvPr>
          <p:cNvSpPr txBox="1"/>
          <p:nvPr/>
        </p:nvSpPr>
        <p:spPr>
          <a:xfrm>
            <a:off x="11412256" y="6276650"/>
            <a:ext cx="669421" cy="369332"/>
          </a:xfrm>
          <a:prstGeom prst="rect">
            <a:avLst/>
          </a:prstGeom>
          <a:noFill/>
        </p:spPr>
        <p:txBody>
          <a:bodyPr wrap="square" rtlCol="0">
            <a:spAutoFit/>
          </a:bodyPr>
          <a:lstStyle/>
          <a:p>
            <a:pPr algn="r"/>
            <a:r>
              <a:rPr kumimoji="1" lang="en-US" altLang="ja-JP" dirty="0"/>
              <a:t>2</a:t>
            </a:r>
            <a:endParaRPr kumimoji="1" lang="ja-JP" altLang="en-US" dirty="0"/>
          </a:p>
        </p:txBody>
      </p:sp>
    </p:spTree>
    <p:extLst>
      <p:ext uri="{BB962C8B-B14F-4D97-AF65-F5344CB8AC3E}">
        <p14:creationId xmlns:p14="http://schemas.microsoft.com/office/powerpoint/2010/main" val="51256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41252" y="466928"/>
            <a:ext cx="6870822" cy="523220"/>
          </a:xfrm>
          <a:prstGeom prst="rect">
            <a:avLst/>
          </a:prstGeom>
        </p:spPr>
        <p:txBody>
          <a:bodyPr wrap="square">
            <a:spAutoFit/>
          </a:bodyPr>
          <a:lstStyle/>
          <a:p>
            <a:pPr algn="ctr"/>
            <a:r>
              <a:rPr lang="ja-JP" altLang="en-US" sz="2800" b="1" dirty="0"/>
              <a:t>菅首相所信表明：</a:t>
            </a:r>
            <a:r>
              <a:rPr lang="en-US" altLang="ja-JP" sz="2800" b="1" dirty="0"/>
              <a:t>2050</a:t>
            </a:r>
            <a:r>
              <a:rPr lang="ja-JP" altLang="en-US" sz="2800" b="1" dirty="0"/>
              <a:t>年にネットゼロ</a:t>
            </a:r>
          </a:p>
        </p:txBody>
      </p:sp>
      <p:sp>
        <p:nvSpPr>
          <p:cNvPr id="3" name="正方形/長方形 2"/>
          <p:cNvSpPr/>
          <p:nvPr/>
        </p:nvSpPr>
        <p:spPr>
          <a:xfrm>
            <a:off x="309067" y="1070359"/>
            <a:ext cx="7743217" cy="6956389"/>
          </a:xfrm>
          <a:prstGeom prst="rect">
            <a:avLst/>
          </a:prstGeom>
        </p:spPr>
        <p:txBody>
          <a:bodyPr wrap="square">
            <a:spAutoFit/>
          </a:bodyPr>
          <a:lstStyle/>
          <a:p>
            <a:r>
              <a:rPr lang="ja-JP" altLang="en-US" dirty="0"/>
              <a:t>・　所信表明演説で、「</a:t>
            </a:r>
            <a:r>
              <a:rPr lang="en-US" altLang="ja-JP" b="1" dirty="0">
                <a:solidFill>
                  <a:srgbClr val="FF0000"/>
                </a:solidFill>
              </a:rPr>
              <a:t>2050</a:t>
            </a:r>
            <a:r>
              <a:rPr lang="ja-JP" altLang="en-US" b="1" dirty="0">
                <a:solidFill>
                  <a:srgbClr val="FF0000"/>
                </a:solidFill>
              </a:rPr>
              <a:t>年までに、温室効果ガスの排出を全体としてゼロにする</a:t>
            </a:r>
            <a:r>
              <a:rPr lang="ja-JP" altLang="en-US" dirty="0"/>
              <a:t>（カーボンニュートラル）、脱炭素社会の実現を目指すこと」を宣言（</a:t>
            </a:r>
            <a:r>
              <a:rPr lang="en-US" altLang="ja-JP" dirty="0"/>
              <a:t>2020</a:t>
            </a:r>
            <a:r>
              <a:rPr lang="ja-JP" altLang="en-US" dirty="0"/>
              <a:t>年</a:t>
            </a:r>
            <a:r>
              <a:rPr lang="en-US" altLang="ja-JP" dirty="0"/>
              <a:t>10</a:t>
            </a:r>
            <a:r>
              <a:rPr lang="ja-JP" altLang="en-US" dirty="0"/>
              <a:t>月</a:t>
            </a:r>
            <a:r>
              <a:rPr lang="en-US" altLang="ja-JP" dirty="0"/>
              <a:t>26</a:t>
            </a:r>
            <a:r>
              <a:rPr lang="ja-JP" altLang="en-US" dirty="0"/>
              <a:t>日）</a:t>
            </a:r>
            <a:endParaRPr lang="en-US" altLang="ja-JP" dirty="0"/>
          </a:p>
          <a:p>
            <a:r>
              <a:rPr lang="ja-JP" altLang="en-US" dirty="0"/>
              <a:t>・　</a:t>
            </a:r>
            <a:r>
              <a:rPr lang="ja-JP" altLang="en-US" b="1" dirty="0"/>
              <a:t>遅まきではあるが、</a:t>
            </a:r>
            <a:r>
              <a:rPr lang="ja-JP" altLang="en-US" dirty="0"/>
              <a:t>日本政府がようやくパリ協定実現に必要な長期目標を掲げたことは前進</a:t>
            </a:r>
            <a:endParaRPr lang="en-US" altLang="ja-JP" dirty="0"/>
          </a:p>
          <a:p>
            <a:r>
              <a:rPr lang="ja-JP" altLang="en-US" dirty="0"/>
              <a:t>・ただし、その前提とし、少なくとも次の</a:t>
            </a:r>
            <a:r>
              <a:rPr lang="en-US" altLang="ja-JP" dirty="0"/>
              <a:t>4</a:t>
            </a:r>
            <a:r>
              <a:rPr lang="ja-JP" altLang="en-US" dirty="0"/>
              <a:t>点が必要</a:t>
            </a:r>
            <a:endParaRPr lang="en-US" altLang="ja-JP" dirty="0"/>
          </a:p>
          <a:p>
            <a:r>
              <a:rPr lang="ja-JP" altLang="en-US" dirty="0"/>
              <a:t>①　</a:t>
            </a:r>
            <a:r>
              <a:rPr lang="en-US" altLang="ja-JP" dirty="0"/>
              <a:t>2030</a:t>
            </a:r>
            <a:r>
              <a:rPr lang="ja-JP" altLang="en-US" dirty="0"/>
              <a:t>年までの温室効果ガス削減目標の強化：</a:t>
            </a:r>
          </a:p>
          <a:p>
            <a:r>
              <a:rPr lang="ja-JP" altLang="en-US" dirty="0"/>
              <a:t>　・　</a:t>
            </a:r>
            <a:r>
              <a:rPr lang="en-US" altLang="ja-JP" b="1" dirty="0">
                <a:solidFill>
                  <a:srgbClr val="FF0000"/>
                </a:solidFill>
              </a:rPr>
              <a:t>2030</a:t>
            </a:r>
            <a:r>
              <a:rPr lang="ja-JP" altLang="en-US" b="1" dirty="0">
                <a:solidFill>
                  <a:srgbClr val="FF0000"/>
                </a:solidFill>
              </a:rPr>
              <a:t>年までに</a:t>
            </a:r>
            <a:r>
              <a:rPr lang="en-US" altLang="ja-JP" b="1" dirty="0">
                <a:solidFill>
                  <a:srgbClr val="FF0000"/>
                </a:solidFill>
              </a:rPr>
              <a:t>1990</a:t>
            </a:r>
            <a:r>
              <a:rPr lang="ja-JP" altLang="en-US" b="1" dirty="0">
                <a:solidFill>
                  <a:srgbClr val="FF0000"/>
                </a:solidFill>
              </a:rPr>
              <a:t>年比で少なくとも</a:t>
            </a:r>
            <a:r>
              <a:rPr lang="en-US" altLang="ja-JP" b="1" dirty="0">
                <a:solidFill>
                  <a:srgbClr val="FF0000"/>
                </a:solidFill>
              </a:rPr>
              <a:t>45%</a:t>
            </a:r>
            <a:r>
              <a:rPr lang="ja-JP" altLang="en-US" b="1" dirty="0">
                <a:solidFill>
                  <a:srgbClr val="FF0000"/>
                </a:solidFill>
              </a:rPr>
              <a:t>削減</a:t>
            </a:r>
          </a:p>
          <a:p>
            <a:r>
              <a:rPr lang="ja-JP" altLang="en-US" dirty="0"/>
              <a:t>　</a:t>
            </a:r>
          </a:p>
          <a:p>
            <a:r>
              <a:rPr lang="ja-JP" altLang="en-US" dirty="0"/>
              <a:t>②　地球温暖化対策計画及びエネルギー基本計画の改定で：</a:t>
            </a:r>
          </a:p>
          <a:p>
            <a:r>
              <a:rPr lang="ja-JP" altLang="en-US" dirty="0"/>
              <a:t>　・　</a:t>
            </a:r>
            <a:r>
              <a:rPr lang="ja-JP" altLang="en-US" b="1" dirty="0">
                <a:solidFill>
                  <a:srgbClr val="FF0000"/>
                </a:solidFill>
              </a:rPr>
              <a:t>再生可能エネルギーを増やし、石炭と原子力を減らす</a:t>
            </a:r>
            <a:r>
              <a:rPr lang="ja-JP" altLang="en-US" dirty="0">
                <a:solidFill>
                  <a:srgbClr val="FF0000"/>
                </a:solidFill>
              </a:rPr>
              <a:t>、</a:t>
            </a:r>
          </a:p>
          <a:p>
            <a:r>
              <a:rPr lang="ja-JP" altLang="en-US" dirty="0"/>
              <a:t>　・　エネルギー使用の徹底した効率化</a:t>
            </a:r>
            <a:endParaRPr lang="en-US" altLang="ja-JP" dirty="0"/>
          </a:p>
          <a:p>
            <a:endParaRPr lang="ja-JP" altLang="en-US" dirty="0"/>
          </a:p>
          <a:p>
            <a:r>
              <a:rPr lang="ja-JP" altLang="en-US" dirty="0"/>
              <a:t>③　</a:t>
            </a:r>
            <a:r>
              <a:rPr lang="ja-JP" altLang="en-US" b="1" dirty="0">
                <a:solidFill>
                  <a:srgbClr val="FF0000"/>
                </a:solidFill>
              </a:rPr>
              <a:t>石炭火力からの撤退：</a:t>
            </a:r>
          </a:p>
          <a:p>
            <a:r>
              <a:rPr lang="ja-JP" altLang="en-US" dirty="0"/>
              <a:t>　・　国内での石炭火力発電のフェーズ・アウト（新設石炭火力</a:t>
            </a:r>
            <a:endParaRPr lang="en-US" altLang="ja-JP" dirty="0"/>
          </a:p>
          <a:p>
            <a:r>
              <a:rPr lang="ja-JP" altLang="en-US" dirty="0"/>
              <a:t>　　　発電所の建設中止、既存石炭火力発電所段階的廃止）</a:t>
            </a:r>
          </a:p>
          <a:p>
            <a:r>
              <a:rPr lang="ja-JP" altLang="en-US" dirty="0"/>
              <a:t>　・　海外の石炭火力発電所建設への支援の停止</a:t>
            </a:r>
          </a:p>
          <a:p>
            <a:endParaRPr lang="ja-JP" altLang="en-US" dirty="0"/>
          </a:p>
          <a:p>
            <a:r>
              <a:rPr lang="ja-JP" altLang="en-US" dirty="0"/>
              <a:t>④　</a:t>
            </a:r>
            <a:r>
              <a:rPr lang="ja-JP" altLang="en-US" b="1" dirty="0">
                <a:solidFill>
                  <a:srgbClr val="FF0000"/>
                </a:solidFill>
              </a:rPr>
              <a:t>炭素の価格付け（</a:t>
            </a:r>
            <a:r>
              <a:rPr lang="en-US" altLang="ja-JP" b="1" dirty="0">
                <a:solidFill>
                  <a:srgbClr val="FF0000"/>
                </a:solidFill>
              </a:rPr>
              <a:t>carbon pricing</a:t>
            </a:r>
            <a:r>
              <a:rPr lang="ja-JP" altLang="en-US" b="1" dirty="0">
                <a:solidFill>
                  <a:srgbClr val="FF0000"/>
                </a:solidFill>
              </a:rPr>
              <a:t>）</a:t>
            </a:r>
            <a:r>
              <a:rPr lang="ja-JP" altLang="en-US" dirty="0"/>
              <a:t>：</a:t>
            </a:r>
          </a:p>
          <a:p>
            <a:r>
              <a:rPr lang="ja-JP" altLang="en-US" dirty="0"/>
              <a:t>　・　本格的炭素税の導入</a:t>
            </a:r>
          </a:p>
          <a:p>
            <a:r>
              <a:rPr lang="ja-JP" altLang="en-US" dirty="0"/>
              <a:t>　</a:t>
            </a:r>
          </a:p>
          <a:p>
            <a:endParaRPr lang="en-US" altLang="ja-JP" dirty="0"/>
          </a:p>
          <a:p>
            <a:endParaRPr lang="en-US" altLang="ja-JP" dirty="0"/>
          </a:p>
          <a:p>
            <a:endParaRPr lang="ja-JP" altLang="en-US" dirty="0"/>
          </a:p>
        </p:txBody>
      </p:sp>
      <p:sp>
        <p:nvSpPr>
          <p:cNvPr id="5" name="正方形/長方形 4"/>
          <p:cNvSpPr/>
          <p:nvPr/>
        </p:nvSpPr>
        <p:spPr>
          <a:xfrm>
            <a:off x="7462248" y="4911829"/>
            <a:ext cx="4641520" cy="461665"/>
          </a:xfrm>
          <a:prstGeom prst="rect">
            <a:avLst/>
          </a:prstGeom>
        </p:spPr>
        <p:txBody>
          <a:bodyPr wrap="square">
            <a:spAutoFit/>
          </a:bodyPr>
          <a:lstStyle/>
          <a:p>
            <a:r>
              <a:rPr lang="en-US" altLang="ja-JP" sz="1200" dirty="0"/>
              <a:t>(NHK) https://www.nhk.or.jp/politics/articles/statement/47186.html</a:t>
            </a:r>
          </a:p>
        </p:txBody>
      </p:sp>
      <p:pic>
        <p:nvPicPr>
          <p:cNvPr id="6" name="図 5"/>
          <p:cNvPicPr>
            <a:picLocks noChangeAspect="1"/>
          </p:cNvPicPr>
          <p:nvPr/>
        </p:nvPicPr>
        <p:blipFill>
          <a:blip r:embed="rId2"/>
          <a:stretch>
            <a:fillRect/>
          </a:stretch>
        </p:blipFill>
        <p:spPr>
          <a:xfrm>
            <a:off x="7462248" y="2230353"/>
            <a:ext cx="4641520" cy="2610855"/>
          </a:xfrm>
          <a:prstGeom prst="rect">
            <a:avLst/>
          </a:prstGeom>
        </p:spPr>
      </p:pic>
    </p:spTree>
    <p:extLst>
      <p:ext uri="{BB962C8B-B14F-4D97-AF65-F5344CB8AC3E}">
        <p14:creationId xmlns:p14="http://schemas.microsoft.com/office/powerpoint/2010/main" val="3965284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16732" y="408563"/>
            <a:ext cx="12075268" cy="7478970"/>
          </a:xfrm>
          <a:prstGeom prst="rect">
            <a:avLst/>
          </a:prstGeom>
        </p:spPr>
        <p:txBody>
          <a:bodyPr wrap="square">
            <a:spAutoFit/>
          </a:bodyPr>
          <a:lstStyle/>
          <a:p>
            <a:pPr algn="ctr"/>
            <a:r>
              <a:rPr lang="ja-JP" altLang="en-US" sz="3600" b="1" dirty="0"/>
              <a:t>日本版緑の復興からネットゼロへ</a:t>
            </a:r>
            <a:endParaRPr lang="en-US" altLang="ja-JP" sz="3600" b="1" dirty="0"/>
          </a:p>
          <a:p>
            <a:endParaRPr lang="ja-JP" altLang="en-US" sz="2400" dirty="0"/>
          </a:p>
          <a:p>
            <a:r>
              <a:rPr lang="ja-JP" altLang="en-US" sz="2400" b="1" dirty="0"/>
              <a:t>脱炭素社会</a:t>
            </a:r>
            <a:r>
              <a:rPr lang="ja-JP" altLang="en-US" sz="2400" b="1" dirty="0">
                <a:solidFill>
                  <a:srgbClr val="FF0000"/>
                </a:solidFill>
              </a:rPr>
              <a:t>ビジョン</a:t>
            </a:r>
            <a:r>
              <a:rPr lang="ja-JP" altLang="en-US" sz="2400" b="1" dirty="0"/>
              <a:t>の明確化</a:t>
            </a:r>
          </a:p>
          <a:p>
            <a:pPr lvl="1"/>
            <a:r>
              <a:rPr lang="en-US" altLang="ja-JP" sz="2000" dirty="0"/>
              <a:t> • </a:t>
            </a:r>
            <a:r>
              <a:rPr lang="ja-JP" altLang="en-US" sz="2000" b="1" dirty="0">
                <a:solidFill>
                  <a:srgbClr val="FF0000"/>
                </a:solidFill>
              </a:rPr>
              <a:t>気候危機共有</a:t>
            </a:r>
            <a:r>
              <a:rPr lang="ja-JP" altLang="en-US" sz="2000" dirty="0"/>
              <a:t>し世界と日本の脱炭素化を目指すことを国家目標に</a:t>
            </a:r>
            <a:endParaRPr lang="en-US" altLang="ja-JP" sz="2000" dirty="0"/>
          </a:p>
          <a:p>
            <a:pPr lvl="1"/>
            <a:r>
              <a:rPr lang="ja-JP" altLang="en-US" sz="2000" dirty="0"/>
              <a:t>・</a:t>
            </a:r>
            <a:r>
              <a:rPr lang="ja-JP" altLang="en-US" sz="2000" b="1" dirty="0">
                <a:solidFill>
                  <a:srgbClr val="FF0000"/>
                </a:solidFill>
              </a:rPr>
              <a:t>日本版緑の復興策</a:t>
            </a:r>
            <a:r>
              <a:rPr lang="ja-JP" altLang="en-US" sz="2000" dirty="0"/>
              <a:t>：技術、社会システム、ライフスタイルの転換によるゼロカーボンで持続可能な経済への移行を目指し、社会のあらゆる分野で施策導入。</a:t>
            </a:r>
            <a:r>
              <a:rPr lang="en-US" altLang="ja-JP" sz="2000" dirty="0"/>
              <a:t>(</a:t>
            </a:r>
            <a:r>
              <a:rPr lang="ja-JP" altLang="en-US" sz="2000" dirty="0"/>
              <a:t>持続可能なエネルギーへの転換、資源効率改善、物的消費に依存しないライフスタイルへの転換、コンパクトシティー、公共交通、</a:t>
            </a:r>
            <a:r>
              <a:rPr lang="en-US" altLang="ja-JP" sz="2000" dirty="0" err="1"/>
              <a:t>Iot</a:t>
            </a:r>
            <a:r>
              <a:rPr lang="en-US" altLang="ja-JP" sz="2000" dirty="0"/>
              <a:t>/AI/ICT</a:t>
            </a:r>
            <a:r>
              <a:rPr lang="ja-JP" altLang="en-US" sz="2000" dirty="0"/>
              <a:t>の活用）</a:t>
            </a:r>
            <a:endParaRPr lang="en-US" altLang="ja-JP" sz="2000" dirty="0"/>
          </a:p>
          <a:p>
            <a:pPr lvl="1"/>
            <a:r>
              <a:rPr lang="ja-JP" altLang="en-US" sz="2000" dirty="0"/>
              <a:t>・日本のすべての利害関係者が連携し、</a:t>
            </a:r>
            <a:r>
              <a:rPr lang="ja-JP" altLang="en-US" sz="2000" b="1" dirty="0">
                <a:solidFill>
                  <a:srgbClr val="FF0000"/>
                </a:solidFill>
              </a:rPr>
              <a:t>民主的プロセスを経て形成・実施</a:t>
            </a:r>
            <a:r>
              <a:rPr lang="ja-JP" altLang="en-US" sz="2000" dirty="0"/>
              <a:t>すべき国家戦略。</a:t>
            </a:r>
          </a:p>
          <a:p>
            <a:r>
              <a:rPr lang="ja-JP" altLang="en-US" sz="2400" b="1" dirty="0"/>
              <a:t>経済再生の軸にエネルギー転換政策を</a:t>
            </a:r>
          </a:p>
          <a:p>
            <a:pPr lvl="1"/>
            <a:r>
              <a:rPr lang="en-US" altLang="ja-JP" sz="2000" dirty="0"/>
              <a:t>• </a:t>
            </a:r>
            <a:r>
              <a:rPr lang="ja-JP" altLang="en-US" sz="2000" dirty="0"/>
              <a:t>カーボン・プライシング（本格的炭素税）</a:t>
            </a:r>
          </a:p>
          <a:p>
            <a:pPr lvl="1"/>
            <a:r>
              <a:rPr lang="en-US" altLang="ja-JP" sz="2000" dirty="0"/>
              <a:t>• </a:t>
            </a:r>
            <a:r>
              <a:rPr lang="ja-JP" altLang="en-US" sz="2000" dirty="0"/>
              <a:t>再生可能エネルギー大幅拡大策（再エネ優先拡大策（優先給電・系統強化・市場設計）</a:t>
            </a:r>
          </a:p>
          <a:p>
            <a:pPr lvl="1"/>
            <a:r>
              <a:rPr lang="en-US" altLang="ja-JP" sz="2000" dirty="0"/>
              <a:t>• </a:t>
            </a:r>
            <a:r>
              <a:rPr lang="ja-JP" altLang="en-US" sz="2000" dirty="0"/>
              <a:t>脱化石燃料の加速（石炭火力計画中止・既存石炭火力廃止）</a:t>
            </a:r>
            <a:endParaRPr lang="en-US" altLang="ja-JP" sz="2000" dirty="0"/>
          </a:p>
          <a:p>
            <a:pPr lvl="1"/>
            <a:endParaRPr lang="ja-JP" altLang="en-US" sz="2000" dirty="0"/>
          </a:p>
          <a:p>
            <a:r>
              <a:rPr lang="en-US" altLang="ja-JP" sz="2400" b="1" dirty="0"/>
              <a:t> </a:t>
            </a:r>
            <a:r>
              <a:rPr lang="ja-JP" altLang="en-US" sz="2400" b="1" dirty="0"/>
              <a:t>脱炭素化への移行と併せた労働・雇用の移行支援（</a:t>
            </a:r>
            <a:r>
              <a:rPr lang="ja-JP" altLang="en-US" sz="2400" b="1" dirty="0">
                <a:solidFill>
                  <a:srgbClr val="FF0000"/>
                </a:solidFill>
              </a:rPr>
              <a:t>公正な移行</a:t>
            </a:r>
            <a:r>
              <a:rPr lang="ja-JP" altLang="en-US" sz="2400" b="1" dirty="0"/>
              <a:t>）</a:t>
            </a:r>
          </a:p>
          <a:p>
            <a:pPr lvl="1"/>
            <a:r>
              <a:rPr lang="en-US" altLang="ja-JP" sz="2000" dirty="0"/>
              <a:t>• </a:t>
            </a:r>
            <a:r>
              <a:rPr lang="ja-JP" altLang="en-US" sz="2000" dirty="0"/>
              <a:t>エネルギー多消費産業からクリーンな産業への労働の移行支援</a:t>
            </a:r>
          </a:p>
          <a:p>
            <a:pPr lvl="1"/>
            <a:r>
              <a:rPr lang="en-US" altLang="ja-JP" sz="2000" dirty="0"/>
              <a:t>•</a:t>
            </a:r>
            <a:r>
              <a:rPr lang="ja-JP" altLang="en-US" sz="2000" dirty="0"/>
              <a:t>「公正な移行」戦略</a:t>
            </a:r>
            <a:r>
              <a:rPr lang="en-US" altLang="ja-JP" sz="2000" dirty="0"/>
              <a:t>•</a:t>
            </a:r>
            <a:r>
              <a:rPr lang="ja-JP" altLang="en-US" sz="2000" dirty="0"/>
              <a:t>教育訓練機会提供</a:t>
            </a:r>
          </a:p>
          <a:p>
            <a:pPr lvl="1"/>
            <a:r>
              <a:rPr lang="en-US" altLang="ja-JP" sz="2000" dirty="0"/>
              <a:t>• </a:t>
            </a:r>
            <a:r>
              <a:rPr lang="ja-JP" altLang="en-US" sz="2000" dirty="0"/>
              <a:t>地域社会との対話とグリーンな雇用創出</a:t>
            </a:r>
          </a:p>
          <a:p>
            <a:pPr lvl="1"/>
            <a:endParaRPr lang="ja-JP" altLang="en-US" sz="2000" dirty="0"/>
          </a:p>
          <a:p>
            <a:pPr lvl="1"/>
            <a:endParaRPr lang="ja-JP" altLang="en-US" sz="2000" dirty="0"/>
          </a:p>
          <a:p>
            <a:endParaRPr lang="ja-JP" altLang="en-US" sz="2400" b="1" dirty="0"/>
          </a:p>
          <a:p>
            <a:pPr lvl="1"/>
            <a:endParaRPr lang="ja-JP" altLang="en-US" sz="2400" dirty="0"/>
          </a:p>
        </p:txBody>
      </p:sp>
    </p:spTree>
    <p:extLst>
      <p:ext uri="{BB962C8B-B14F-4D97-AF65-F5344CB8AC3E}">
        <p14:creationId xmlns:p14="http://schemas.microsoft.com/office/powerpoint/2010/main" val="3880129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65747" y="1122947"/>
            <a:ext cx="10988842" cy="52014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ご清聴ありがとうございました！</a:t>
            </a:r>
            <a:endParaRPr kumimoji="1" lang="en-US" altLang="ja-JP" sz="2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本発表内容の詳細は下記に掲載されています。</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松下和夫</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lvl="0">
              <a:defRPr/>
            </a:pPr>
            <a:r>
              <a:rPr lang="ja-JP" altLang="en-US" dirty="0">
                <a:solidFill>
                  <a:prstClr val="black"/>
                </a:solidFill>
              </a:rPr>
              <a:t>「ネットゼロへの世界の潮流と日本の課題：「緑の復興」（グリーンリカバリー）から脱炭素社会へ 」</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現代の理論</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第</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24</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号（</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2020</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年秋号）</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lvl="0">
              <a:defRPr/>
            </a:pPr>
            <a:r>
              <a:rPr lang="en-US" altLang="ja-JP" dirty="0">
                <a:solidFill>
                  <a:prstClr val="black"/>
                </a:solidFill>
                <a:hlinkClick r:id="rId2"/>
              </a:rPr>
              <a:t>http://gendainoriron.jp/vol.24/feature/matsushita.php</a:t>
            </a:r>
            <a:endParaRPr lang="en-US" altLang="ja-JP" dirty="0">
              <a:solidFill>
                <a:prstClr val="black"/>
              </a:solidFill>
            </a:endParaRPr>
          </a:p>
          <a:p>
            <a:pPr lvl="0">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31378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6768662" y="941894"/>
            <a:ext cx="5318234" cy="5682642"/>
          </a:xfrm>
          <a:prstGeom prst="roundRect">
            <a:avLst>
              <a:gd name="adj" fmla="val 6991"/>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 name="角丸四角形 4"/>
          <p:cNvSpPr/>
          <p:nvPr/>
        </p:nvSpPr>
        <p:spPr>
          <a:xfrm>
            <a:off x="136634" y="941894"/>
            <a:ext cx="6395182" cy="5682642"/>
          </a:xfrm>
          <a:prstGeom prst="roundRect">
            <a:avLst>
              <a:gd name="adj" fmla="val 6991"/>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正方形/長方形 1"/>
          <p:cNvSpPr/>
          <p:nvPr/>
        </p:nvSpPr>
        <p:spPr>
          <a:xfrm>
            <a:off x="443754" y="418674"/>
            <a:ext cx="11296996" cy="523220"/>
          </a:xfrm>
          <a:prstGeom prst="rect">
            <a:avLst/>
          </a:prstGeom>
        </p:spPr>
        <p:txBody>
          <a:bodyPr wrap="square">
            <a:spAutoFit/>
          </a:bodyPr>
          <a:lstStyle/>
          <a:p>
            <a:r>
              <a:rPr lang="ja-JP" altLang="en-US" sz="2800" b="1" dirty="0"/>
              <a:t>　　　　　気候変動問題とコロナウイルスへの対策の比較 </a:t>
            </a:r>
            <a:endParaRPr lang="en-US" altLang="ja-JP" sz="2800" b="1" dirty="0"/>
          </a:p>
        </p:txBody>
      </p:sp>
      <p:sp>
        <p:nvSpPr>
          <p:cNvPr id="3" name="テキスト ボックス 2"/>
          <p:cNvSpPr txBox="1"/>
          <p:nvPr/>
        </p:nvSpPr>
        <p:spPr>
          <a:xfrm>
            <a:off x="316209" y="1069484"/>
            <a:ext cx="6215607" cy="5439951"/>
          </a:xfrm>
          <a:prstGeom prst="rect">
            <a:avLst/>
          </a:prstGeom>
          <a:noFill/>
        </p:spPr>
        <p:txBody>
          <a:bodyPr wrap="square" rtlCol="0">
            <a:spAutoFit/>
          </a:bodyPr>
          <a:lstStyle/>
          <a:p>
            <a:pPr algn="ctr"/>
            <a:r>
              <a:rPr kumimoji="1" lang="ja-JP" altLang="en-US" sz="2000" b="1" dirty="0"/>
              <a:t>気候変動対策（脱炭素社会実現）</a:t>
            </a:r>
            <a:endParaRPr kumimoji="1" lang="en-US" altLang="ja-JP" sz="2000" b="1" dirty="0"/>
          </a:p>
          <a:p>
            <a:endParaRPr kumimoji="1" lang="en-US" altLang="ja-JP" sz="2000" b="1" u="sng" dirty="0"/>
          </a:p>
          <a:p>
            <a:endParaRPr lang="en-US" altLang="ja-JP" sz="2000" b="1" u="sng" dirty="0"/>
          </a:p>
          <a:p>
            <a:endParaRPr kumimoji="1" lang="en-US" altLang="ja-JP" sz="2000" b="1" u="sng" dirty="0"/>
          </a:p>
          <a:p>
            <a:endParaRPr lang="en-US" altLang="ja-JP" sz="2000" b="1" u="sng" dirty="0"/>
          </a:p>
          <a:p>
            <a:endParaRPr kumimoji="1" lang="en-US" altLang="ja-JP" sz="2000" b="1" u="sng" dirty="0"/>
          </a:p>
          <a:p>
            <a:endParaRPr lang="en-US" altLang="ja-JP" sz="2000" b="1" u="sng" dirty="0"/>
          </a:p>
          <a:p>
            <a:pPr>
              <a:spcBef>
                <a:spcPts val="300"/>
              </a:spcBef>
            </a:pPr>
            <a:r>
              <a:rPr lang="ja-JP" altLang="en-US" sz="1600" dirty="0"/>
              <a:t>財政出動規模：世界で約</a:t>
            </a:r>
            <a:r>
              <a:rPr lang="en-US" altLang="ja-JP" sz="1600" dirty="0"/>
              <a:t>30</a:t>
            </a:r>
            <a:r>
              <a:rPr lang="ja-JP" altLang="en-US" sz="1600" dirty="0"/>
              <a:t>兆円</a:t>
            </a:r>
            <a:r>
              <a:rPr lang="en-US" altLang="ja-JP" sz="1600" dirty="0"/>
              <a:t>/</a:t>
            </a:r>
            <a:r>
              <a:rPr lang="ja-JP" altLang="en-US" sz="1600" dirty="0"/>
              <a:t>年（</a:t>
            </a:r>
            <a:r>
              <a:rPr lang="en-US" altLang="ja-JP" sz="1600" dirty="0"/>
              <a:t>IEA</a:t>
            </a:r>
            <a:r>
              <a:rPr lang="ja-JP" altLang="en-US" sz="1600" dirty="0"/>
              <a:t>による</a:t>
            </a:r>
            <a:r>
              <a:rPr lang="en-US" altLang="ja-JP" sz="1600" dirty="0"/>
              <a:t>2016</a:t>
            </a:r>
            <a:r>
              <a:rPr lang="ja-JP" altLang="en-US" sz="1600" dirty="0"/>
              <a:t>年</a:t>
            </a:r>
            <a:r>
              <a:rPr lang="en-US" altLang="ja-JP" sz="1600" dirty="0"/>
              <a:t>―2050</a:t>
            </a:r>
            <a:r>
              <a:rPr lang="ja-JP" altLang="en-US" sz="1600" dirty="0"/>
              <a:t>年の電力部門脱炭素化費用試算）</a:t>
            </a:r>
            <a:endParaRPr kumimoji="1" lang="en-US" altLang="ja-JP" sz="1600" b="1" u="sng" dirty="0"/>
          </a:p>
          <a:p>
            <a:pPr>
              <a:spcBef>
                <a:spcPts val="1600"/>
              </a:spcBef>
            </a:pPr>
            <a:r>
              <a:rPr kumimoji="1" lang="ja-JP" altLang="en-US" sz="2000" b="1" u="sng" dirty="0"/>
              <a:t>相違点</a:t>
            </a:r>
            <a:endParaRPr kumimoji="1" lang="en-US" altLang="ja-JP" sz="2000" b="1" u="sng" dirty="0"/>
          </a:p>
          <a:p>
            <a:pPr marL="285750" indent="-285750">
              <a:buFont typeface="Arial" panose="020B0604020202020204" pitchFamily="34" charset="0"/>
              <a:buChar char="•"/>
            </a:pPr>
            <a:r>
              <a:rPr lang="ja-JP" altLang="en-US" sz="2000" dirty="0"/>
              <a:t>持続可能な</a:t>
            </a:r>
            <a:r>
              <a:rPr lang="ja-JP" altLang="en-US" sz="2000" dirty="0">
                <a:solidFill>
                  <a:srgbClr val="FF0000"/>
                </a:solidFill>
              </a:rPr>
              <a:t>エネルギーへの転換</a:t>
            </a:r>
            <a:r>
              <a:rPr lang="ja-JP" altLang="en-US" sz="2000" dirty="0"/>
              <a:t>、エネルギー・資源</a:t>
            </a:r>
            <a:r>
              <a:rPr lang="ja-JP" altLang="en-US" sz="2000" dirty="0">
                <a:solidFill>
                  <a:srgbClr val="FF0000"/>
                </a:solidFill>
              </a:rPr>
              <a:t>効率改善</a:t>
            </a:r>
            <a:r>
              <a:rPr lang="ja-JP" altLang="en-US" sz="2000" dirty="0"/>
              <a:t>、物的消費に依存しない</a:t>
            </a:r>
            <a:r>
              <a:rPr lang="ja-JP" altLang="en-US" sz="2000" dirty="0">
                <a:solidFill>
                  <a:srgbClr val="FF0000"/>
                </a:solidFill>
              </a:rPr>
              <a:t>ライフスタイルへの転換</a:t>
            </a:r>
            <a:r>
              <a:rPr lang="ja-JP" altLang="en-US" sz="2000" dirty="0"/>
              <a:t>など、</a:t>
            </a:r>
            <a:r>
              <a:rPr lang="ja-JP" altLang="en-US" sz="2000" b="1" dirty="0">
                <a:solidFill>
                  <a:srgbClr val="FF0000"/>
                </a:solidFill>
              </a:rPr>
              <a:t>より質の高い暮らし</a:t>
            </a:r>
            <a:r>
              <a:rPr lang="ja-JP" altLang="en-US" sz="2000" dirty="0"/>
              <a:t>、</a:t>
            </a:r>
            <a:r>
              <a:rPr lang="ja-JP" altLang="en-US" sz="2000" dirty="0">
                <a:solidFill>
                  <a:srgbClr val="FF0000"/>
                </a:solidFill>
              </a:rPr>
              <a:t>人々の幸福に貢献する経済システム</a:t>
            </a:r>
            <a:r>
              <a:rPr lang="ja-JP" altLang="en-US" sz="2000" dirty="0"/>
              <a:t>への転換。</a:t>
            </a:r>
            <a:endParaRPr lang="en-US" altLang="ja-JP" sz="2000" dirty="0"/>
          </a:p>
          <a:p>
            <a:pPr marL="285750" indent="-285750">
              <a:buFont typeface="Arial" panose="020B0604020202020204" pitchFamily="34" charset="0"/>
              <a:buChar char="•"/>
            </a:pPr>
            <a:r>
              <a:rPr kumimoji="1" lang="ja-JP" altLang="en-US" sz="2000" dirty="0"/>
              <a:t>財政出動は</a:t>
            </a:r>
            <a:r>
              <a:rPr kumimoji="1" lang="ja-JP" altLang="en-US" sz="2000" dirty="0">
                <a:solidFill>
                  <a:srgbClr val="FF0000"/>
                </a:solidFill>
              </a:rPr>
              <a:t>持続可能なインフラ</a:t>
            </a:r>
            <a:r>
              <a:rPr kumimoji="1" lang="ja-JP" altLang="en-US" sz="2000" dirty="0"/>
              <a:t>整備、</a:t>
            </a:r>
            <a:r>
              <a:rPr kumimoji="1" lang="ja-JP" altLang="en-US" sz="2000" dirty="0">
                <a:solidFill>
                  <a:srgbClr val="FF0000"/>
                </a:solidFill>
              </a:rPr>
              <a:t>新技術</a:t>
            </a:r>
            <a:r>
              <a:rPr kumimoji="1" lang="ja-JP" altLang="en-US" sz="2000" dirty="0"/>
              <a:t>開発など、</a:t>
            </a:r>
            <a:r>
              <a:rPr kumimoji="1" lang="ja-JP" altLang="en-US" sz="2000" b="1" dirty="0">
                <a:solidFill>
                  <a:srgbClr val="FF0000"/>
                </a:solidFill>
              </a:rPr>
              <a:t>投資</a:t>
            </a:r>
            <a:r>
              <a:rPr kumimoji="1" lang="ja-JP" altLang="en-US" sz="2000" dirty="0"/>
              <a:t>と捉えられる。より大きな経済的リターンが期待できる。</a:t>
            </a:r>
          </a:p>
        </p:txBody>
      </p:sp>
      <p:sp>
        <p:nvSpPr>
          <p:cNvPr id="4" name="テキスト ボックス 3"/>
          <p:cNvSpPr txBox="1"/>
          <p:nvPr/>
        </p:nvSpPr>
        <p:spPr>
          <a:xfrm>
            <a:off x="6909133" y="1069484"/>
            <a:ext cx="4940919" cy="5124480"/>
          </a:xfrm>
          <a:prstGeom prst="rect">
            <a:avLst/>
          </a:prstGeom>
          <a:noFill/>
        </p:spPr>
        <p:txBody>
          <a:bodyPr wrap="square" rtlCol="0">
            <a:spAutoFit/>
          </a:bodyPr>
          <a:lstStyle/>
          <a:p>
            <a:pPr algn="ctr"/>
            <a:r>
              <a:rPr kumimoji="1" lang="ja-JP" altLang="en-US" sz="2000" b="1" dirty="0"/>
              <a:t>新型コロナウイルス対策</a:t>
            </a:r>
            <a:endParaRPr kumimoji="1" lang="en-US" altLang="ja-JP" sz="2000" b="1" dirty="0"/>
          </a:p>
          <a:p>
            <a:endParaRPr lang="en-US" altLang="ja-JP" sz="2000" b="1" u="sng" dirty="0"/>
          </a:p>
          <a:p>
            <a:pPr marL="285750" indent="-285750">
              <a:buFont typeface="Arial" panose="020B0604020202020204" pitchFamily="34" charset="0"/>
              <a:buChar char="•"/>
            </a:pPr>
            <a:endParaRPr kumimoji="1" lang="en-US" altLang="ja-JP" sz="2000" dirty="0"/>
          </a:p>
          <a:p>
            <a:pPr marL="285750" indent="-285750">
              <a:buFont typeface="Arial" panose="020B0604020202020204" pitchFamily="34" charset="0"/>
              <a:buChar char="•"/>
            </a:pPr>
            <a:endParaRPr lang="en-US" altLang="ja-JP" sz="2000" dirty="0"/>
          </a:p>
          <a:p>
            <a:pPr marL="285750" indent="-285750">
              <a:buFont typeface="Arial" panose="020B0604020202020204" pitchFamily="34" charset="0"/>
              <a:buChar char="•"/>
            </a:pPr>
            <a:endParaRPr kumimoji="1" lang="en-US" altLang="ja-JP" sz="2000" dirty="0"/>
          </a:p>
          <a:p>
            <a:pPr marL="285750" indent="-285750">
              <a:buFont typeface="Arial" panose="020B0604020202020204" pitchFamily="34" charset="0"/>
              <a:buChar char="•"/>
            </a:pPr>
            <a:endParaRPr lang="en-US" altLang="ja-JP" sz="2000" dirty="0"/>
          </a:p>
          <a:p>
            <a:pPr marL="285750" indent="-285750">
              <a:buFont typeface="Arial" panose="020B0604020202020204" pitchFamily="34" charset="0"/>
              <a:buChar char="•"/>
            </a:pPr>
            <a:endParaRPr kumimoji="1" lang="en-US" altLang="ja-JP" sz="2000" dirty="0"/>
          </a:p>
          <a:p>
            <a:pPr>
              <a:spcBef>
                <a:spcPts val="300"/>
              </a:spcBef>
            </a:pPr>
            <a:r>
              <a:rPr kumimoji="1" lang="ja-JP" altLang="en-US" sz="1600" dirty="0"/>
              <a:t>財政出動規模：世界で約</a:t>
            </a:r>
            <a:r>
              <a:rPr kumimoji="1" lang="en-US" altLang="ja-JP" sz="1600" dirty="0"/>
              <a:t>800</a:t>
            </a:r>
            <a:r>
              <a:rPr kumimoji="1" lang="ja-JP" altLang="en-US" sz="1600" dirty="0"/>
              <a:t>兆円（</a:t>
            </a:r>
            <a:r>
              <a:rPr lang="en-US" altLang="ja-JP" sz="1600" dirty="0"/>
              <a:t> 4</a:t>
            </a:r>
            <a:r>
              <a:rPr lang="ja-JP" altLang="en-US" sz="1600" dirty="0"/>
              <a:t>月</a:t>
            </a:r>
            <a:r>
              <a:rPr lang="en-US" altLang="ja-JP" sz="1600" dirty="0"/>
              <a:t>15</a:t>
            </a:r>
            <a:r>
              <a:rPr lang="ja-JP" altLang="en-US" sz="1600" dirty="0"/>
              <a:t>日時点）</a:t>
            </a:r>
            <a:endParaRPr lang="en-US" altLang="ja-JP" sz="1600" dirty="0"/>
          </a:p>
          <a:p>
            <a:pPr>
              <a:spcBef>
                <a:spcPts val="300"/>
              </a:spcBef>
            </a:pPr>
            <a:endParaRPr lang="en-US" altLang="ja-JP" sz="1600" b="1" u="sng" dirty="0"/>
          </a:p>
          <a:p>
            <a:pPr>
              <a:spcBef>
                <a:spcPts val="1200"/>
              </a:spcBef>
            </a:pPr>
            <a:r>
              <a:rPr lang="ja-JP" altLang="en-US" sz="2000" b="1" u="sng" dirty="0"/>
              <a:t>相違点</a:t>
            </a:r>
            <a:endParaRPr kumimoji="1" lang="en-US" altLang="ja-JP" sz="2000" dirty="0"/>
          </a:p>
          <a:p>
            <a:pPr marL="285750" indent="-285750">
              <a:buFont typeface="Arial" panose="020B0604020202020204" pitchFamily="34" charset="0"/>
              <a:buChar char="•"/>
            </a:pPr>
            <a:r>
              <a:rPr lang="ja-JP" altLang="en-US" sz="2000" dirty="0"/>
              <a:t>人と人との接触を避けることが基本、経済活動や人の移動、会合を制限する必要。</a:t>
            </a:r>
            <a:r>
              <a:rPr lang="ja-JP" altLang="en-US" sz="2000" b="1" dirty="0">
                <a:solidFill>
                  <a:srgbClr val="FF0000"/>
                </a:solidFill>
              </a:rPr>
              <a:t>質の高い暮らしを犠牲</a:t>
            </a:r>
            <a:r>
              <a:rPr lang="ja-JP" altLang="en-US" sz="2000" dirty="0"/>
              <a:t>にすることが必要。</a:t>
            </a:r>
            <a:endParaRPr lang="en-US" altLang="ja-JP" sz="2000" dirty="0"/>
          </a:p>
          <a:p>
            <a:pPr marL="285750" indent="-285750">
              <a:buFont typeface="Arial" panose="020B0604020202020204" pitchFamily="34" charset="0"/>
              <a:buChar char="•"/>
            </a:pPr>
            <a:r>
              <a:rPr kumimoji="1" lang="ja-JP" altLang="en-US" sz="2000" dirty="0"/>
              <a:t>財政出動は経済損失への補償（休業補償など）、経済的</a:t>
            </a:r>
            <a:r>
              <a:rPr kumimoji="1" lang="ja-JP" altLang="en-US" sz="2000" b="1" dirty="0">
                <a:solidFill>
                  <a:srgbClr val="FF0000"/>
                </a:solidFill>
              </a:rPr>
              <a:t>コスト</a:t>
            </a:r>
            <a:r>
              <a:rPr kumimoji="1" lang="ja-JP" altLang="en-US" sz="2000" dirty="0"/>
              <a:t>。</a:t>
            </a:r>
          </a:p>
        </p:txBody>
      </p:sp>
      <p:sp>
        <p:nvSpPr>
          <p:cNvPr id="8" name="角丸四角形 7"/>
          <p:cNvSpPr/>
          <p:nvPr/>
        </p:nvSpPr>
        <p:spPr>
          <a:xfrm>
            <a:off x="235975" y="1465114"/>
            <a:ext cx="11729884" cy="1778681"/>
          </a:xfrm>
          <a:prstGeom prst="roundRect">
            <a:avLst>
              <a:gd name="adj" fmla="val 3583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680768" y="1604933"/>
            <a:ext cx="10932270" cy="1631216"/>
          </a:xfrm>
          <a:prstGeom prst="rect">
            <a:avLst/>
          </a:prstGeom>
          <a:noFill/>
          <a:ln w="12700">
            <a:noFill/>
          </a:ln>
        </p:spPr>
        <p:txBody>
          <a:bodyPr wrap="square" rtlCol="0">
            <a:spAutoFit/>
          </a:bodyPr>
          <a:lstStyle/>
          <a:p>
            <a:r>
              <a:rPr lang="ja-JP" altLang="en-US" sz="2000" b="1" u="sng" dirty="0"/>
              <a:t>共通点</a:t>
            </a:r>
            <a:endParaRPr lang="en-US" altLang="ja-JP" sz="2000" b="1" u="sng" dirty="0"/>
          </a:p>
          <a:p>
            <a:pPr marL="285750" indent="-285750">
              <a:buFont typeface="Arial" panose="020B0604020202020204" pitchFamily="34" charset="0"/>
              <a:buChar char="•"/>
            </a:pPr>
            <a:r>
              <a:rPr lang="ja-JP" altLang="en-US" sz="2000" b="1" dirty="0"/>
              <a:t>信頼できる</a:t>
            </a:r>
            <a:r>
              <a:rPr lang="ja-JP" altLang="en-US" sz="2000" b="1" dirty="0">
                <a:solidFill>
                  <a:srgbClr val="FF0000"/>
                </a:solidFill>
              </a:rPr>
              <a:t>科学的知見</a:t>
            </a:r>
            <a:r>
              <a:rPr lang="ja-JP" altLang="en-US" sz="2000" b="1" dirty="0"/>
              <a:t>の重要性</a:t>
            </a:r>
            <a:endParaRPr lang="en-US" altLang="ja-JP" sz="2000" b="1" dirty="0"/>
          </a:p>
          <a:p>
            <a:pPr marL="285750" indent="-285750">
              <a:buFont typeface="Arial" panose="020B0604020202020204" pitchFamily="34" charset="0"/>
              <a:buChar char="•"/>
            </a:pPr>
            <a:r>
              <a:rPr lang="ja-JP" altLang="en-US" sz="2000" b="1" dirty="0"/>
              <a:t>日常生活・経済のあり方を大きく変える必要</a:t>
            </a:r>
            <a:endParaRPr lang="en-US" altLang="ja-JP" sz="2000" b="1" dirty="0"/>
          </a:p>
          <a:p>
            <a:pPr marL="285750" indent="-285750">
              <a:buFont typeface="Arial" panose="020B0604020202020204" pitchFamily="34" charset="0"/>
              <a:buChar char="•"/>
            </a:pPr>
            <a:r>
              <a:rPr lang="ja-JP" altLang="en-US" sz="2000" b="1" dirty="0">
                <a:solidFill>
                  <a:srgbClr val="FF0000"/>
                </a:solidFill>
              </a:rPr>
              <a:t>国際社会による協調的対策</a:t>
            </a:r>
            <a:r>
              <a:rPr lang="ja-JP" altLang="en-US" sz="2000" b="1" dirty="0"/>
              <a:t>が必要</a:t>
            </a:r>
            <a:endParaRPr lang="en-US" altLang="ja-JP" sz="2000" b="1" dirty="0"/>
          </a:p>
          <a:p>
            <a:pPr marL="285750" indent="-285750">
              <a:buFont typeface="Arial" panose="020B0604020202020204" pitchFamily="34" charset="0"/>
              <a:buChar char="•"/>
            </a:pPr>
            <a:r>
              <a:rPr lang="ja-JP" altLang="en-US" sz="2000" b="1" dirty="0">
                <a:solidFill>
                  <a:srgbClr val="FF0000"/>
                </a:solidFill>
              </a:rPr>
              <a:t>社会全体での取り組み</a:t>
            </a:r>
            <a:r>
              <a:rPr lang="ja-JP" altLang="en-US" sz="2000" b="1" dirty="0"/>
              <a:t>とそれを支える</a:t>
            </a:r>
            <a:r>
              <a:rPr lang="ja-JP" altLang="en-US" sz="2000" b="1" dirty="0">
                <a:solidFill>
                  <a:srgbClr val="FF0000"/>
                </a:solidFill>
              </a:rPr>
              <a:t>大規模な財政出動</a:t>
            </a:r>
            <a:r>
              <a:rPr lang="ja-JP" altLang="en-US" sz="2000" b="1" dirty="0"/>
              <a:t>が必要（財政出動規模には相違）</a:t>
            </a:r>
            <a:endParaRPr kumimoji="1" lang="ja-JP" altLang="en-US" sz="2000" b="1" dirty="0"/>
          </a:p>
        </p:txBody>
      </p:sp>
      <p:sp>
        <p:nvSpPr>
          <p:cNvPr id="9" name="テキスト ボックス 8"/>
          <p:cNvSpPr txBox="1"/>
          <p:nvPr/>
        </p:nvSpPr>
        <p:spPr>
          <a:xfrm>
            <a:off x="11515341" y="6255204"/>
            <a:ext cx="669421" cy="369332"/>
          </a:xfrm>
          <a:prstGeom prst="rect">
            <a:avLst/>
          </a:prstGeom>
          <a:noFill/>
        </p:spPr>
        <p:txBody>
          <a:bodyPr wrap="square" rtlCol="0">
            <a:spAutoFit/>
          </a:bodyPr>
          <a:lstStyle/>
          <a:p>
            <a:r>
              <a:rPr kumimoji="1" lang="ja-JP" altLang="en-US" dirty="0"/>
              <a:t>３</a:t>
            </a:r>
          </a:p>
        </p:txBody>
      </p:sp>
    </p:spTree>
    <p:extLst>
      <p:ext uri="{BB962C8B-B14F-4D97-AF65-F5344CB8AC3E}">
        <p14:creationId xmlns:p14="http://schemas.microsoft.com/office/powerpoint/2010/main" val="160836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04800" y="285135"/>
            <a:ext cx="11611583" cy="523220"/>
          </a:xfrm>
          <a:prstGeom prst="rect">
            <a:avLst/>
          </a:prstGeom>
        </p:spPr>
        <p:txBody>
          <a:bodyPr wrap="square">
            <a:spAutoFit/>
          </a:bodyPr>
          <a:lstStyle/>
          <a:p>
            <a:pPr algn="ctr"/>
            <a:r>
              <a:rPr lang="ja-JP" altLang="en-US" sz="2800" b="1" dirty="0"/>
              <a:t>　新型コロナウイルス対策による経済活動の縮小（変化）</a:t>
            </a:r>
            <a:endParaRPr lang="en-US" altLang="ja-JP" sz="2800" b="1" dirty="0"/>
          </a:p>
        </p:txBody>
      </p:sp>
      <p:pic>
        <p:nvPicPr>
          <p:cNvPr id="4"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4551" y="1275602"/>
            <a:ext cx="5524820" cy="4183078"/>
          </a:xfrm>
          <a:prstGeom prst="rect">
            <a:avLst/>
          </a:prstGeom>
        </p:spPr>
      </p:pic>
      <p:sp>
        <p:nvSpPr>
          <p:cNvPr id="5" name="正方形/長方形 4"/>
          <p:cNvSpPr/>
          <p:nvPr/>
        </p:nvSpPr>
        <p:spPr>
          <a:xfrm>
            <a:off x="0" y="884903"/>
            <a:ext cx="5605135" cy="5940088"/>
          </a:xfrm>
          <a:prstGeom prst="rect">
            <a:avLst/>
          </a:prstGeom>
        </p:spPr>
        <p:txBody>
          <a:bodyPr wrap="square">
            <a:spAutoFit/>
          </a:bodyPr>
          <a:lstStyle/>
          <a:p>
            <a:pPr marL="719138" indent="-534988"/>
            <a:r>
              <a:rPr lang="ja-JP" altLang="en-US" sz="2000" b="1" dirty="0"/>
              <a:t>・　短期的：大気汚染物質や温室効果ガス排出量減少（例えば中国 ）</a:t>
            </a:r>
            <a:endParaRPr lang="en-US" altLang="ja-JP" sz="2000" b="1" dirty="0"/>
          </a:p>
          <a:p>
            <a:pPr marL="719138" indent="-534988"/>
            <a:endParaRPr lang="en-US" altLang="ja-JP" sz="2000" b="1" dirty="0"/>
          </a:p>
          <a:p>
            <a:pPr marL="719138" indent="-534988"/>
            <a:r>
              <a:rPr lang="ja-JP" altLang="en-US" sz="2000" b="1" dirty="0"/>
              <a:t>・　</a:t>
            </a:r>
            <a:r>
              <a:rPr lang="ja-JP" altLang="en-US" sz="2000" b="1" dirty="0">
                <a:solidFill>
                  <a:srgbClr val="FF0000"/>
                </a:solidFill>
              </a:rPr>
              <a:t>環境改善は一時的</a:t>
            </a:r>
            <a:r>
              <a:rPr lang="ja-JP" altLang="en-US" sz="2000" b="1" dirty="0"/>
              <a:t>：パンデミック収束後、経済活動が元に戻ると汚染物質や温室効果ガスの排出もリバウンド。</a:t>
            </a:r>
            <a:endParaRPr lang="en-US" altLang="ja-JP" sz="2000" b="1" dirty="0"/>
          </a:p>
          <a:p>
            <a:pPr marL="719138" indent="-534988"/>
            <a:endParaRPr lang="en-US" altLang="ja-JP" sz="2000" b="1" dirty="0"/>
          </a:p>
          <a:p>
            <a:pPr marL="719138" indent="-534988"/>
            <a:r>
              <a:rPr lang="ja-JP" altLang="en-US" sz="2000" b="1" dirty="0"/>
              <a:t>・　新型コロナウイルス対策による経済の停滞と縮小</a:t>
            </a:r>
            <a:endParaRPr lang="en-US" altLang="ja-JP" sz="2000" b="1" dirty="0"/>
          </a:p>
          <a:p>
            <a:pPr marL="719138" indent="-534988"/>
            <a:r>
              <a:rPr lang="en-US" altLang="ja-JP" sz="2000" b="1" dirty="0"/>
              <a:t>       </a:t>
            </a:r>
            <a:r>
              <a:rPr lang="ja-JP" altLang="en-US" sz="2000" b="1" dirty="0"/>
              <a:t>→短期的には</a:t>
            </a:r>
            <a:r>
              <a:rPr lang="ja-JP" altLang="en-US" sz="2000" b="1" dirty="0">
                <a:solidFill>
                  <a:srgbClr val="FF0000"/>
                </a:solidFill>
              </a:rPr>
              <a:t>気候変動対策実施を遅らせる可能性</a:t>
            </a:r>
            <a:r>
              <a:rPr lang="ja-JP" altLang="en-US" sz="2000" b="1" dirty="0"/>
              <a:t>。</a:t>
            </a:r>
            <a:endParaRPr lang="en-US" altLang="ja-JP" sz="2000" b="1" dirty="0"/>
          </a:p>
          <a:p>
            <a:pPr marL="719138" indent="-534988"/>
            <a:endParaRPr lang="en-US" altLang="ja-JP" sz="2000" b="1" dirty="0"/>
          </a:p>
          <a:p>
            <a:pPr marL="719138" indent="-534988"/>
            <a:r>
              <a:rPr lang="ja-JP" altLang="en-US" sz="2000" b="1" dirty="0"/>
              <a:t>・　新型コロナウイルス対策による経済活動・日常生活の変化（在宅勤務、時差通勤、遠隔会議など）→</a:t>
            </a:r>
            <a:r>
              <a:rPr lang="ja-JP" altLang="en-US" sz="2000" b="1" dirty="0">
                <a:solidFill>
                  <a:srgbClr val="FF0000"/>
                </a:solidFill>
              </a:rPr>
              <a:t>環境負荷の少ない経済活動・ライフスタイル・ワークスタイル</a:t>
            </a:r>
            <a:r>
              <a:rPr lang="ja-JP" altLang="en-US" sz="2000" b="1" dirty="0"/>
              <a:t>の導入。</a:t>
            </a:r>
            <a:endParaRPr lang="en-US" altLang="ja-JP" sz="2000" b="1" dirty="0"/>
          </a:p>
          <a:p>
            <a:pPr marL="719138" indent="-534988"/>
            <a:r>
              <a:rPr lang="ja-JP" altLang="en-US" sz="2000" b="1" dirty="0"/>
              <a:t>　　→新型コロナウイルス後も適切な普及が望ましい。</a:t>
            </a:r>
          </a:p>
        </p:txBody>
      </p:sp>
      <p:sp>
        <p:nvSpPr>
          <p:cNvPr id="6" name="テキスト ボックス 5"/>
          <p:cNvSpPr txBox="1"/>
          <p:nvPr/>
        </p:nvSpPr>
        <p:spPr>
          <a:xfrm>
            <a:off x="5774551" y="5890228"/>
            <a:ext cx="5972416" cy="338554"/>
          </a:xfrm>
          <a:prstGeom prst="rect">
            <a:avLst/>
          </a:prstGeom>
          <a:noFill/>
          <a:ln>
            <a:solidFill>
              <a:schemeClr val="accent1">
                <a:lumMod val="75000"/>
              </a:schemeClr>
            </a:solidFill>
          </a:ln>
        </p:spPr>
        <p:txBody>
          <a:bodyPr wrap="square" rtlCol="0">
            <a:spAutoFit/>
          </a:bodyPr>
          <a:lstStyle/>
          <a:p>
            <a:pPr algn="ctr"/>
            <a:r>
              <a:rPr lang="ja-JP" altLang="en-US" sz="1600" b="1" dirty="0"/>
              <a:t>中国の</a:t>
            </a:r>
            <a:r>
              <a:rPr lang="en-US" altLang="ja-JP" sz="1600" b="1" dirty="0"/>
              <a:t>NO</a:t>
            </a:r>
            <a:r>
              <a:rPr lang="en-US" altLang="ja-JP" sz="1200" b="1" dirty="0"/>
              <a:t>2</a:t>
            </a:r>
            <a:r>
              <a:rPr lang="ja-JP" altLang="en-US" sz="1600" b="1" dirty="0"/>
              <a:t>汚染改善：</a:t>
            </a:r>
            <a:r>
              <a:rPr lang="en-US" altLang="ja-JP" sz="1600" b="1" dirty="0"/>
              <a:t>1</a:t>
            </a:r>
            <a:r>
              <a:rPr lang="ja-JP" altLang="en-US" sz="1600" b="1" dirty="0"/>
              <a:t>月</a:t>
            </a:r>
            <a:r>
              <a:rPr lang="en-US" altLang="ja-JP" sz="1600" b="1" dirty="0"/>
              <a:t>1</a:t>
            </a:r>
            <a:r>
              <a:rPr lang="ja-JP" altLang="en-US" sz="1600" b="1" dirty="0"/>
              <a:t>日</a:t>
            </a:r>
            <a:r>
              <a:rPr lang="en-US" altLang="ja-JP" sz="1600" b="1" dirty="0"/>
              <a:t>-20</a:t>
            </a:r>
            <a:r>
              <a:rPr lang="ja-JP" altLang="en-US" sz="1600" b="1" dirty="0"/>
              <a:t>日</a:t>
            </a:r>
            <a:r>
              <a:rPr lang="en-US" altLang="ja-JP" sz="1600" b="1" dirty="0"/>
              <a:t>(</a:t>
            </a:r>
            <a:r>
              <a:rPr lang="ja-JP" altLang="en-US" sz="1600" b="1" dirty="0"/>
              <a:t>左</a:t>
            </a:r>
            <a:r>
              <a:rPr lang="en-US" altLang="ja-JP" sz="1600" b="1" dirty="0"/>
              <a:t>)</a:t>
            </a:r>
            <a:r>
              <a:rPr lang="ja-JP" altLang="en-US" sz="1600" b="1" dirty="0" err="1"/>
              <a:t>、</a:t>
            </a:r>
            <a:r>
              <a:rPr lang="en-US" altLang="ja-JP" sz="1600" b="1" dirty="0"/>
              <a:t>2</a:t>
            </a:r>
            <a:r>
              <a:rPr lang="ja-JP" altLang="en-US" sz="1600" b="1" dirty="0"/>
              <a:t>月</a:t>
            </a:r>
            <a:r>
              <a:rPr lang="en-US" altLang="ja-JP" sz="1600" b="1" dirty="0"/>
              <a:t>10</a:t>
            </a:r>
            <a:r>
              <a:rPr lang="ja-JP" altLang="en-US" sz="1600" b="1" dirty="0"/>
              <a:t>日</a:t>
            </a:r>
            <a:r>
              <a:rPr lang="en-US" altLang="ja-JP" sz="1600" b="1" dirty="0"/>
              <a:t>-15</a:t>
            </a:r>
            <a:r>
              <a:rPr lang="ja-JP" altLang="en-US" sz="1600" b="1" dirty="0"/>
              <a:t>日</a:t>
            </a:r>
            <a:r>
              <a:rPr lang="en-US" altLang="ja-JP" sz="1600" b="1" dirty="0"/>
              <a:t>(</a:t>
            </a:r>
            <a:r>
              <a:rPr lang="ja-JP" altLang="en-US" sz="1600" b="1" dirty="0"/>
              <a:t>右</a:t>
            </a:r>
            <a:r>
              <a:rPr lang="en-US" altLang="ja-JP" sz="1600" b="1" dirty="0"/>
              <a:t>)</a:t>
            </a:r>
            <a:endParaRPr kumimoji="1" lang="ja-JP" altLang="en-US" sz="1600" b="1" dirty="0"/>
          </a:p>
        </p:txBody>
      </p:sp>
      <p:sp>
        <p:nvSpPr>
          <p:cNvPr id="7" name="テキスト ボックス 6"/>
          <p:cNvSpPr txBox="1"/>
          <p:nvPr/>
        </p:nvSpPr>
        <p:spPr>
          <a:xfrm>
            <a:off x="5774551" y="5339443"/>
            <a:ext cx="5720763" cy="461665"/>
          </a:xfrm>
          <a:prstGeom prst="rect">
            <a:avLst/>
          </a:prstGeom>
          <a:noFill/>
        </p:spPr>
        <p:txBody>
          <a:bodyPr wrap="square" rtlCol="0">
            <a:spAutoFit/>
          </a:bodyPr>
          <a:lstStyle/>
          <a:p>
            <a:r>
              <a:rPr lang="ja-JP" altLang="en-US" sz="1200" dirty="0"/>
              <a:t>出典：</a:t>
            </a:r>
            <a:r>
              <a:rPr lang="en-US" altLang="ja-JP" sz="1200" dirty="0"/>
              <a:t>https://earthobservatory.nasa.gov/images/146362/airborne-nitrogen-dioxide-plummets-over-china</a:t>
            </a:r>
            <a:endParaRPr kumimoji="1" lang="ja-JP" altLang="en-US" sz="1200" dirty="0"/>
          </a:p>
        </p:txBody>
      </p:sp>
      <p:sp>
        <p:nvSpPr>
          <p:cNvPr id="8" name="テキスト ボックス 7"/>
          <p:cNvSpPr txBox="1"/>
          <p:nvPr/>
        </p:nvSpPr>
        <p:spPr>
          <a:xfrm>
            <a:off x="11412256" y="6276650"/>
            <a:ext cx="669421" cy="369332"/>
          </a:xfrm>
          <a:prstGeom prst="rect">
            <a:avLst/>
          </a:prstGeom>
          <a:noFill/>
        </p:spPr>
        <p:txBody>
          <a:bodyPr wrap="square" rtlCol="0">
            <a:spAutoFit/>
          </a:bodyPr>
          <a:lstStyle/>
          <a:p>
            <a:pPr algn="r"/>
            <a:r>
              <a:rPr kumimoji="1" lang="ja-JP" altLang="en-US" dirty="0"/>
              <a:t>４</a:t>
            </a:r>
          </a:p>
        </p:txBody>
      </p:sp>
    </p:spTree>
    <p:extLst>
      <p:ext uri="{BB962C8B-B14F-4D97-AF65-F5344CB8AC3E}">
        <p14:creationId xmlns:p14="http://schemas.microsoft.com/office/powerpoint/2010/main" val="3947196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6547129" y="4176584"/>
            <a:ext cx="1719387" cy="967155"/>
          </a:xfrm>
          <a:prstGeom prst="rect">
            <a:avLst/>
          </a:prstGeom>
        </p:spPr>
      </p:pic>
      <p:sp>
        <p:nvSpPr>
          <p:cNvPr id="4" name="正方形/長方形 3"/>
          <p:cNvSpPr/>
          <p:nvPr/>
        </p:nvSpPr>
        <p:spPr>
          <a:xfrm>
            <a:off x="189470" y="494271"/>
            <a:ext cx="11755395" cy="1015663"/>
          </a:xfrm>
          <a:prstGeom prst="rect">
            <a:avLst/>
          </a:prstGeom>
        </p:spPr>
        <p:txBody>
          <a:bodyPr wrap="square">
            <a:spAutoFit/>
          </a:bodyPr>
          <a:lstStyle/>
          <a:p>
            <a:r>
              <a:rPr lang="ja-JP" altLang="en-US" b="1" dirty="0"/>
              <a:t>中国の</a:t>
            </a:r>
            <a:r>
              <a:rPr lang="en-US" altLang="ja-JP" b="1" dirty="0"/>
              <a:t>CO2</a:t>
            </a:r>
            <a:r>
              <a:rPr lang="ja-JP" altLang="en-US" b="1" dirty="0"/>
              <a:t>排出量：ロックダウン中（</a:t>
            </a:r>
            <a:r>
              <a:rPr lang="en-US" altLang="ja-JP" b="1" dirty="0"/>
              <a:t>2</a:t>
            </a:r>
            <a:r>
              <a:rPr lang="ja-JP" altLang="en-US" b="1" dirty="0"/>
              <a:t>月はじめから</a:t>
            </a:r>
            <a:r>
              <a:rPr lang="en-US" altLang="ja-JP" b="1" dirty="0"/>
              <a:t>3</a:t>
            </a:r>
            <a:r>
              <a:rPr lang="ja-JP" altLang="en-US" b="1" dirty="0"/>
              <a:t>月中旬）は</a:t>
            </a:r>
            <a:r>
              <a:rPr lang="en-US" altLang="ja-JP" b="1" dirty="0"/>
              <a:t>25%</a:t>
            </a:r>
            <a:r>
              <a:rPr lang="ja-JP" altLang="en-US" b="1" dirty="0"/>
              <a:t>減少、ところが</a:t>
            </a:r>
            <a:r>
              <a:rPr lang="en-US" altLang="ja-JP" b="1" dirty="0"/>
              <a:t>5</a:t>
            </a:r>
            <a:r>
              <a:rPr lang="ja-JP" altLang="en-US" b="1" dirty="0"/>
              <a:t>月は</a:t>
            </a:r>
            <a:r>
              <a:rPr lang="en-US" altLang="ja-JP" b="1" dirty="0"/>
              <a:t>5%</a:t>
            </a:r>
            <a:r>
              <a:rPr lang="ja-JP" altLang="en-US" b="1" dirty="0"/>
              <a:t>増加（昨年比</a:t>
            </a:r>
            <a:r>
              <a:rPr lang="ja-JP" altLang="en-US" dirty="0"/>
              <a:t>）</a:t>
            </a:r>
            <a:r>
              <a:rPr lang="en-US" altLang="ja-JP" sz="1100" dirty="0"/>
              <a:t>https://www.carbonbrief.org/analysis-chinas-co2-emissions-surged-past-pre-coronavirus-levels-in-May?utm_source=newsletter&amp;utm_medium=email&amp;utm_campaign=newsletter_axiosgenerate&amp;stream=top</a:t>
            </a:r>
          </a:p>
          <a:p>
            <a:endParaRPr lang="ja-JP" altLang="en-US" dirty="0"/>
          </a:p>
        </p:txBody>
      </p:sp>
      <p:pic>
        <p:nvPicPr>
          <p:cNvPr id="5" name="図 4"/>
          <p:cNvPicPr>
            <a:picLocks noChangeAspect="1"/>
          </p:cNvPicPr>
          <p:nvPr/>
        </p:nvPicPr>
        <p:blipFill>
          <a:blip r:embed="rId3"/>
          <a:stretch>
            <a:fillRect/>
          </a:stretch>
        </p:blipFill>
        <p:spPr>
          <a:xfrm>
            <a:off x="2875005" y="1130684"/>
            <a:ext cx="6040005" cy="5425922"/>
          </a:xfrm>
          <a:prstGeom prst="rect">
            <a:avLst/>
          </a:prstGeom>
        </p:spPr>
      </p:pic>
    </p:spTree>
    <p:extLst>
      <p:ext uri="{BB962C8B-B14F-4D97-AF65-F5344CB8AC3E}">
        <p14:creationId xmlns:p14="http://schemas.microsoft.com/office/powerpoint/2010/main" val="2161073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32611" y="272716"/>
            <a:ext cx="11729629" cy="6801862"/>
          </a:xfrm>
          <a:prstGeom prst="rect">
            <a:avLst/>
          </a:prstGeom>
        </p:spPr>
        <p:txBody>
          <a:bodyPr wrap="square">
            <a:spAutoFit/>
          </a:bodyPr>
          <a:lstStyle/>
          <a:p>
            <a:pPr algn="ctr"/>
            <a:r>
              <a:rPr lang="ja-JP" altLang="en-US" sz="2800" b="1" dirty="0"/>
              <a:t>コロナ禍からの「</a:t>
            </a:r>
            <a:r>
              <a:rPr lang="ja-JP" altLang="en-US" sz="2800" b="1" dirty="0">
                <a:solidFill>
                  <a:srgbClr val="FF0000"/>
                </a:solidFill>
              </a:rPr>
              <a:t>より良い回復</a:t>
            </a:r>
            <a:r>
              <a:rPr lang="ja-JP" altLang="en-US" sz="2800" b="1" dirty="0"/>
              <a:t>」</a:t>
            </a:r>
            <a:r>
              <a:rPr lang="en-US" altLang="ja-JP" sz="2800" b="1" dirty="0"/>
              <a:t>=</a:t>
            </a:r>
            <a:r>
              <a:rPr lang="ja-JP" altLang="en-US" sz="2800" b="1" dirty="0">
                <a:solidFill>
                  <a:srgbClr val="FF0000"/>
                </a:solidFill>
              </a:rPr>
              <a:t>グリーンリカバリー</a:t>
            </a:r>
            <a:r>
              <a:rPr lang="ja-JP" altLang="en-US" sz="2800" b="1" dirty="0"/>
              <a:t>（緑の復興策）</a:t>
            </a:r>
            <a:endParaRPr lang="en-US" altLang="ja-JP" sz="2800" b="1" dirty="0"/>
          </a:p>
          <a:p>
            <a:pPr algn="ctr"/>
            <a:endParaRPr lang="en-US" altLang="ja-JP" sz="2400" b="1" dirty="0"/>
          </a:p>
          <a:p>
            <a:pPr marL="457200" indent="-457200">
              <a:buAutoNum type="arabicPeriod"/>
            </a:pPr>
            <a:r>
              <a:rPr lang="ja-JP" altLang="en-US" sz="2000" b="1" dirty="0"/>
              <a:t>コロナ禍に対処する「回復」プログラムの基本的方向（国連）</a:t>
            </a:r>
            <a:endParaRPr lang="en-US" altLang="ja-JP" sz="2000" b="1" dirty="0"/>
          </a:p>
          <a:p>
            <a:endParaRPr lang="en-US" altLang="ja-JP" sz="2000" b="1" dirty="0"/>
          </a:p>
          <a:p>
            <a:r>
              <a:rPr lang="en-US" altLang="ja-JP" dirty="0"/>
              <a:t>• </a:t>
            </a:r>
            <a:r>
              <a:rPr lang="ja-JP" altLang="en-US" dirty="0"/>
              <a:t>強固かつ協力的な健康・医療システムの確保 </a:t>
            </a:r>
            <a:endParaRPr lang="en-US" altLang="ja-JP" dirty="0"/>
          </a:p>
          <a:p>
            <a:r>
              <a:rPr lang="en-US" altLang="ja-JP" dirty="0"/>
              <a:t>• </a:t>
            </a:r>
            <a:r>
              <a:rPr lang="ja-JP" altLang="en-US" dirty="0"/>
              <a:t>生命、生計と経済への影響の緩和：弱者</a:t>
            </a:r>
            <a:endParaRPr lang="en-US" altLang="ja-JP" dirty="0"/>
          </a:p>
          <a:p>
            <a:r>
              <a:rPr lang="en-US" altLang="ja-JP" dirty="0"/>
              <a:t>•</a:t>
            </a:r>
            <a:r>
              <a:rPr lang="ja-JP" altLang="en-US" dirty="0"/>
              <a:t> 逆境に耐える人々の支援、 雇用の確保</a:t>
            </a:r>
            <a:endParaRPr lang="en-US" altLang="ja-JP" dirty="0"/>
          </a:p>
          <a:p>
            <a:r>
              <a:rPr lang="en-US" altLang="ja-JP" dirty="0"/>
              <a:t>• </a:t>
            </a:r>
            <a:r>
              <a:rPr lang="ja-JP" altLang="en-US" dirty="0"/>
              <a:t>コロナ禍の教訓を学び、「より良い社会」の構築→ </a:t>
            </a:r>
            <a:r>
              <a:rPr lang="ja-JP" altLang="en-US" dirty="0">
                <a:solidFill>
                  <a:srgbClr val="FF0000"/>
                </a:solidFill>
              </a:rPr>
              <a:t>より平等かつ包摂的でグリー</a:t>
            </a:r>
            <a:endParaRPr lang="en-US" altLang="ja-JP" dirty="0">
              <a:solidFill>
                <a:srgbClr val="FF0000"/>
              </a:solidFill>
            </a:endParaRPr>
          </a:p>
          <a:p>
            <a:r>
              <a:rPr lang="ja-JP" altLang="en-US" dirty="0">
                <a:solidFill>
                  <a:srgbClr val="FF0000"/>
                </a:solidFill>
              </a:rPr>
              <a:t>ン、強靱な社会・経済への移行</a:t>
            </a:r>
            <a:r>
              <a:rPr lang="ja-JP" altLang="en-US" dirty="0"/>
              <a:t> </a:t>
            </a:r>
            <a:r>
              <a:rPr lang="en-US" altLang="ja-JP" dirty="0"/>
              <a:t>(“ </a:t>
            </a:r>
            <a:r>
              <a:rPr lang="en-US" altLang="ja-JP" dirty="0">
                <a:solidFill>
                  <a:srgbClr val="FF0000"/>
                </a:solidFill>
              </a:rPr>
              <a:t>Build Back Better </a:t>
            </a:r>
            <a:r>
              <a:rPr lang="en-US" altLang="ja-JP" dirty="0"/>
              <a:t>”)</a:t>
            </a:r>
          </a:p>
          <a:p>
            <a:endParaRPr lang="en-US" altLang="ja-JP" dirty="0"/>
          </a:p>
          <a:p>
            <a:r>
              <a:rPr lang="en-US" altLang="ja-JP" dirty="0"/>
              <a:t> </a:t>
            </a:r>
            <a:r>
              <a:rPr lang="en-US" altLang="ja-JP" sz="2000" b="1" dirty="0"/>
              <a:t>2.</a:t>
            </a:r>
            <a:r>
              <a:rPr lang="ja-JP" altLang="en-US" sz="2000" b="1" dirty="0"/>
              <a:t>「より良い社会」の構築＝気候危機の回避が不可欠</a:t>
            </a:r>
            <a:endParaRPr lang="en-US" altLang="ja-JP" sz="2000" b="1" dirty="0"/>
          </a:p>
          <a:p>
            <a:endParaRPr lang="en-US" altLang="ja-JP" sz="2000" b="1" dirty="0"/>
          </a:p>
          <a:p>
            <a:r>
              <a:rPr lang="ja-JP" altLang="en-US" dirty="0"/>
              <a:t> </a:t>
            </a:r>
            <a:r>
              <a:rPr lang="en-US" altLang="ja-JP" dirty="0"/>
              <a:t>• </a:t>
            </a:r>
            <a:r>
              <a:rPr lang="ja-JP" altLang="en-US" b="1" dirty="0">
                <a:solidFill>
                  <a:srgbClr val="FF0000"/>
                </a:solidFill>
              </a:rPr>
              <a:t>グリーンリカバリー</a:t>
            </a:r>
            <a:r>
              <a:rPr lang="ja-JP" altLang="en-US" dirty="0"/>
              <a:t>：</a:t>
            </a:r>
            <a:r>
              <a:rPr lang="en-US" altLang="ja-JP" dirty="0"/>
              <a:t> </a:t>
            </a:r>
            <a:r>
              <a:rPr lang="ja-JP" altLang="en-US" b="1" dirty="0"/>
              <a:t>コロナ禍により被害を受けた経済と社会を、環境に配慮した脱炭素で災害に強いレジリエントな社会・経済に、生態系と生物多様性を保全する、グリーンな復興。</a:t>
            </a:r>
            <a:endParaRPr lang="en-US" altLang="ja-JP" b="1" dirty="0"/>
          </a:p>
          <a:p>
            <a:r>
              <a:rPr lang="ja-JP" altLang="en-US" dirty="0"/>
              <a:t>　</a:t>
            </a:r>
            <a:endParaRPr lang="en-US" altLang="ja-JP" dirty="0"/>
          </a:p>
          <a:p>
            <a:r>
              <a:rPr lang="ja-JP" altLang="en-US" dirty="0"/>
              <a:t>・従来型経済復興策（化石燃料集約型産業、航空業等への支援、建設事業の拡大等）</a:t>
            </a:r>
          </a:p>
          <a:p>
            <a:r>
              <a:rPr lang="ja-JP" altLang="en-US" dirty="0"/>
              <a:t>　　→短期的経済回復には寄与、長期的な脱炭素社会への転換・構造変化は望めない</a:t>
            </a:r>
            <a:endParaRPr lang="en-US" altLang="ja-JP" dirty="0"/>
          </a:p>
          <a:p>
            <a:endParaRPr lang="en-US" altLang="ja-JP" dirty="0"/>
          </a:p>
          <a:p>
            <a:r>
              <a:rPr lang="ja-JP" altLang="en-US" dirty="0"/>
              <a:t>・</a:t>
            </a:r>
            <a:r>
              <a:rPr lang="ja-JP" altLang="en-US" b="1" dirty="0">
                <a:solidFill>
                  <a:srgbClr val="FF0000"/>
                </a:solidFill>
              </a:rPr>
              <a:t>新たな経済復興策</a:t>
            </a:r>
            <a:r>
              <a:rPr lang="ja-JP" altLang="en-US" dirty="0"/>
              <a:t>：同時に</a:t>
            </a:r>
            <a:r>
              <a:rPr lang="ja-JP" altLang="en-US" b="1" dirty="0">
                <a:solidFill>
                  <a:srgbClr val="FF0000"/>
                </a:solidFill>
              </a:rPr>
              <a:t>脱炭素社会への移行と</a:t>
            </a:r>
            <a:r>
              <a:rPr lang="en-US" altLang="ja-JP" b="1" dirty="0">
                <a:solidFill>
                  <a:srgbClr val="FF0000"/>
                </a:solidFill>
              </a:rPr>
              <a:t>SDGs</a:t>
            </a:r>
            <a:r>
              <a:rPr lang="ja-JP" altLang="en-US" b="1" dirty="0">
                <a:solidFill>
                  <a:srgbClr val="FF0000"/>
                </a:solidFill>
              </a:rPr>
              <a:t>実現に寄与するもの</a:t>
            </a:r>
            <a:r>
              <a:rPr lang="ja-JP" altLang="en-US" dirty="0"/>
              <a:t>であるべき。</a:t>
            </a:r>
          </a:p>
          <a:p>
            <a:r>
              <a:rPr lang="ja-JP" altLang="en-US" dirty="0"/>
              <a:t>　（</a:t>
            </a:r>
            <a:r>
              <a:rPr lang="ja-JP" altLang="en-US" dirty="0">
                <a:solidFill>
                  <a:srgbClr val="FF0000"/>
                </a:solidFill>
              </a:rPr>
              <a:t>低炭素雇用、再生可能エネルギー、テレワーク</a:t>
            </a:r>
            <a:r>
              <a:rPr lang="ja-JP" altLang="en-US" dirty="0"/>
              <a:t>などの新たなライフスタイル・ワークスタイル</a:t>
            </a:r>
            <a:r>
              <a:rPr lang="en-US" altLang="ja-JP" dirty="0"/>
              <a:t>)</a:t>
            </a:r>
            <a:endParaRPr lang="en-US" altLang="ja-JP" sz="1400" dirty="0"/>
          </a:p>
          <a:p>
            <a:endParaRPr lang="en-US" altLang="ja-JP" sz="1400" dirty="0"/>
          </a:p>
          <a:p>
            <a:r>
              <a:rPr lang="ja-JP" altLang="en-US" sz="1100" dirty="0"/>
              <a:t>参考：</a:t>
            </a:r>
            <a:r>
              <a:rPr lang="en-US" altLang="ja-JP" sz="1100" dirty="0"/>
              <a:t>GLOBAL POLICY INITIATIVES AND OPERATIONAL RESPONSE STRATEGIES, United Nations Comprehensive Response to COVID-19: Saving Lives, Protecting Societies and Recovering Better, June 2020, https://www.un.org/sites/un2.un.org/files/un_comprehensive_response_to_covid-19_june_2020.pdf </a:t>
            </a:r>
            <a:endParaRPr lang="ja-JP" altLang="en-US" sz="1100" dirty="0"/>
          </a:p>
          <a:p>
            <a:endParaRPr lang="en-US" altLang="ja-JP" sz="1600" dirty="0"/>
          </a:p>
        </p:txBody>
      </p:sp>
      <p:pic>
        <p:nvPicPr>
          <p:cNvPr id="4" name="図 3"/>
          <p:cNvPicPr>
            <a:picLocks noChangeAspect="1"/>
          </p:cNvPicPr>
          <p:nvPr/>
        </p:nvPicPr>
        <p:blipFill>
          <a:blip r:embed="rId2"/>
          <a:stretch>
            <a:fillRect/>
          </a:stretch>
        </p:blipFill>
        <p:spPr>
          <a:xfrm>
            <a:off x="9047746" y="1055060"/>
            <a:ext cx="2735179" cy="2731299"/>
          </a:xfrm>
          <a:prstGeom prst="rect">
            <a:avLst/>
          </a:prstGeom>
        </p:spPr>
      </p:pic>
    </p:spTree>
    <p:extLst>
      <p:ext uri="{BB962C8B-B14F-4D97-AF65-F5344CB8AC3E}">
        <p14:creationId xmlns:p14="http://schemas.microsoft.com/office/powerpoint/2010/main" val="3857840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197768" y="240632"/>
            <a:ext cx="7945277" cy="461665"/>
          </a:xfrm>
          <a:prstGeom prst="rect">
            <a:avLst/>
          </a:prstGeom>
        </p:spPr>
        <p:txBody>
          <a:bodyPr wrap="square">
            <a:spAutoFit/>
          </a:bodyPr>
          <a:lstStyle/>
          <a:p>
            <a:r>
              <a:rPr lang="ja-JP" altLang="en-US" sz="2400" b="1" dirty="0"/>
              <a:t>国際エネルギー機関（</a:t>
            </a:r>
            <a:r>
              <a:rPr lang="en-US" altLang="ja-JP" sz="2400" b="1" dirty="0"/>
              <a:t>IEA</a:t>
            </a:r>
            <a:r>
              <a:rPr lang="ja-JP" altLang="en-US" sz="2400" b="1" dirty="0"/>
              <a:t>）の「持続可能な復興計画」 </a:t>
            </a:r>
          </a:p>
        </p:txBody>
      </p:sp>
      <p:sp>
        <p:nvSpPr>
          <p:cNvPr id="3" name="正方形/長方形 2"/>
          <p:cNvSpPr/>
          <p:nvPr/>
        </p:nvSpPr>
        <p:spPr>
          <a:xfrm>
            <a:off x="269421" y="834696"/>
            <a:ext cx="10430663" cy="2215991"/>
          </a:xfrm>
          <a:prstGeom prst="rect">
            <a:avLst/>
          </a:prstGeom>
        </p:spPr>
        <p:txBody>
          <a:bodyPr wrap="square">
            <a:spAutoFit/>
          </a:bodyPr>
          <a:lstStyle/>
          <a:p>
            <a:r>
              <a:rPr lang="en-US" altLang="ja-JP" dirty="0"/>
              <a:t>•</a:t>
            </a:r>
            <a:r>
              <a:rPr lang="en-US" altLang="ja-JP" b="1" dirty="0"/>
              <a:t>2021~23</a:t>
            </a:r>
            <a:r>
              <a:rPr lang="ja-JP" altLang="en-US" b="1" dirty="0"/>
              <a:t>年の</a:t>
            </a:r>
            <a:r>
              <a:rPr lang="en-US" altLang="ja-JP" b="1" dirty="0"/>
              <a:t>3</a:t>
            </a:r>
            <a:r>
              <a:rPr lang="ja-JP" altLang="en-US" b="1" dirty="0"/>
              <a:t>年間に実施すべきエネルギー政策 </a:t>
            </a:r>
            <a:r>
              <a:rPr lang="ja-JP" altLang="en-US" dirty="0"/>
              <a:t>提言（</a:t>
            </a:r>
            <a:r>
              <a:rPr lang="en-US" altLang="ja-JP" dirty="0"/>
              <a:t>2020</a:t>
            </a:r>
            <a:r>
              <a:rPr lang="ja-JP" altLang="en-US" dirty="0"/>
              <a:t>年</a:t>
            </a:r>
            <a:r>
              <a:rPr lang="en-US" altLang="ja-JP" dirty="0"/>
              <a:t>6</a:t>
            </a:r>
            <a:r>
              <a:rPr lang="ja-JP" altLang="en-US" dirty="0"/>
              <a:t>月）</a:t>
            </a:r>
            <a:endParaRPr lang="en-US" altLang="ja-JP" dirty="0"/>
          </a:p>
          <a:p>
            <a:r>
              <a:rPr lang="ja-JP" altLang="en-US" dirty="0"/>
              <a:t> </a:t>
            </a:r>
            <a:r>
              <a:rPr lang="en-US" altLang="ja-JP" dirty="0"/>
              <a:t>• </a:t>
            </a:r>
            <a:r>
              <a:rPr lang="ja-JP" altLang="en-US" dirty="0"/>
              <a:t>電力、運輸、産業、建設、燃料、低炭素技術の </a:t>
            </a:r>
            <a:r>
              <a:rPr lang="en-US" altLang="ja-JP" dirty="0"/>
              <a:t>6</a:t>
            </a:r>
            <a:r>
              <a:rPr lang="ja-JP" altLang="en-US" dirty="0"/>
              <a:t>分野で経済成長、雇用創出、強靭・クリーンな エネルギーシステム構築の</a:t>
            </a:r>
            <a:r>
              <a:rPr lang="en-US" altLang="ja-JP" dirty="0"/>
              <a:t>3</a:t>
            </a:r>
            <a:r>
              <a:rPr lang="ja-JP" altLang="en-US" dirty="0" err="1"/>
              <a:t>つを</a:t>
            </a:r>
            <a:r>
              <a:rPr lang="ja-JP" altLang="en-US" dirty="0"/>
              <a:t>同時に達成する政策提言→ </a:t>
            </a:r>
            <a:r>
              <a:rPr lang="ja-JP" altLang="en-US" b="1" dirty="0">
                <a:solidFill>
                  <a:srgbClr val="FF0000"/>
                </a:solidFill>
              </a:rPr>
              <a:t>再エネ</a:t>
            </a:r>
            <a:r>
              <a:rPr lang="ja-JP" altLang="en-US" dirty="0"/>
              <a:t>の一層の拡大、</a:t>
            </a:r>
            <a:r>
              <a:rPr lang="ja-JP" altLang="en-US" b="1" dirty="0">
                <a:solidFill>
                  <a:srgbClr val="FF0000"/>
                </a:solidFill>
              </a:rPr>
              <a:t>電力系統</a:t>
            </a:r>
            <a:r>
              <a:rPr lang="ja-JP" altLang="en-US" dirty="0"/>
              <a:t>の近代化、 </a:t>
            </a:r>
            <a:r>
              <a:rPr lang="ja-JP" altLang="en-US" b="1" dirty="0">
                <a:solidFill>
                  <a:srgbClr val="FF0000"/>
                </a:solidFill>
              </a:rPr>
              <a:t>電気自動車・高速鉄道</a:t>
            </a:r>
            <a:r>
              <a:rPr lang="ja-JP" altLang="en-US" dirty="0"/>
              <a:t>への転換、 産業プロセス・建物のエネルギー効率改善など。</a:t>
            </a:r>
            <a:endParaRPr lang="en-US" altLang="ja-JP" dirty="0"/>
          </a:p>
          <a:p>
            <a:r>
              <a:rPr lang="ja-JP" altLang="en-US" dirty="0"/>
              <a:t> </a:t>
            </a:r>
            <a:r>
              <a:rPr lang="en-US" altLang="ja-JP" dirty="0"/>
              <a:t>• </a:t>
            </a:r>
            <a:r>
              <a:rPr lang="en-US" altLang="ja-JP" b="1" dirty="0">
                <a:solidFill>
                  <a:srgbClr val="FF0000"/>
                </a:solidFill>
              </a:rPr>
              <a:t>3</a:t>
            </a:r>
            <a:r>
              <a:rPr lang="ja-JP" altLang="en-US" b="1" dirty="0">
                <a:solidFill>
                  <a:srgbClr val="FF0000"/>
                </a:solidFill>
              </a:rPr>
              <a:t>年間で</a:t>
            </a:r>
            <a:r>
              <a:rPr lang="en-US" altLang="ja-JP" b="1" dirty="0">
                <a:solidFill>
                  <a:srgbClr val="FF0000"/>
                </a:solidFill>
              </a:rPr>
              <a:t>3</a:t>
            </a:r>
            <a:r>
              <a:rPr lang="ja-JP" altLang="en-US" b="1" dirty="0">
                <a:solidFill>
                  <a:srgbClr val="FF0000"/>
                </a:solidFill>
              </a:rPr>
              <a:t>兆㌦</a:t>
            </a:r>
            <a:r>
              <a:rPr lang="ja-JP" altLang="en-US" dirty="0"/>
              <a:t>（約</a:t>
            </a:r>
            <a:r>
              <a:rPr lang="en-US" altLang="ja-JP" dirty="0"/>
              <a:t>320</a:t>
            </a:r>
            <a:r>
              <a:rPr lang="ja-JP" altLang="en-US" dirty="0"/>
              <a:t>兆円、官民合わせ）投資→世界経済成長年率</a:t>
            </a:r>
            <a:r>
              <a:rPr lang="en-US" altLang="ja-JP" dirty="0"/>
              <a:t>1.1%</a:t>
            </a:r>
            <a:r>
              <a:rPr lang="ja-JP" altLang="en-US" dirty="0"/>
              <a:t>上積み、 毎年</a:t>
            </a:r>
            <a:r>
              <a:rPr lang="en-US" altLang="ja-JP" b="1" dirty="0">
                <a:solidFill>
                  <a:srgbClr val="FF0000"/>
                </a:solidFill>
              </a:rPr>
              <a:t>900</a:t>
            </a:r>
            <a:r>
              <a:rPr lang="ja-JP" altLang="en-US" b="1" dirty="0">
                <a:solidFill>
                  <a:srgbClr val="FF0000"/>
                </a:solidFill>
              </a:rPr>
              <a:t>万人の雇用</a:t>
            </a:r>
            <a:r>
              <a:rPr lang="ja-JP" altLang="en-US" dirty="0"/>
              <a:t>創出、 世界のエネルギー起源排出量が</a:t>
            </a:r>
            <a:r>
              <a:rPr lang="en-US" altLang="ja-JP" b="1" dirty="0">
                <a:solidFill>
                  <a:srgbClr val="FF0000"/>
                </a:solidFill>
              </a:rPr>
              <a:t>45</a:t>
            </a:r>
            <a:r>
              <a:rPr lang="ja-JP" altLang="en-US" b="1" dirty="0">
                <a:solidFill>
                  <a:srgbClr val="FF0000"/>
                </a:solidFill>
              </a:rPr>
              <a:t>億</a:t>
            </a:r>
            <a:r>
              <a:rPr lang="en-US" altLang="ja-JP" b="1" dirty="0">
                <a:solidFill>
                  <a:srgbClr val="FF0000"/>
                </a:solidFill>
              </a:rPr>
              <a:t>t</a:t>
            </a:r>
            <a:r>
              <a:rPr lang="ja-JP" altLang="en-US" b="1" dirty="0">
                <a:solidFill>
                  <a:srgbClr val="FF0000"/>
                </a:solidFill>
              </a:rPr>
              <a:t>（</a:t>
            </a:r>
            <a:r>
              <a:rPr lang="en-US" altLang="ja-JP" b="1" dirty="0">
                <a:solidFill>
                  <a:srgbClr val="FF0000"/>
                </a:solidFill>
              </a:rPr>
              <a:t>12</a:t>
            </a:r>
            <a:r>
              <a:rPr lang="ja-JP" altLang="en-US" b="1" dirty="0">
                <a:solidFill>
                  <a:srgbClr val="FF0000"/>
                </a:solidFill>
              </a:rPr>
              <a:t>％弱）削減</a:t>
            </a:r>
            <a:r>
              <a:rPr lang="ja-JP" altLang="en-US" dirty="0"/>
              <a:t>。</a:t>
            </a:r>
            <a:endParaRPr lang="en-US" altLang="ja-JP" dirty="0"/>
          </a:p>
          <a:p>
            <a:r>
              <a:rPr lang="ja-JP" altLang="en-US" dirty="0"/>
              <a:t> </a:t>
            </a:r>
            <a:r>
              <a:rPr lang="ja-JP" altLang="en-US" sz="1200" dirty="0"/>
              <a:t>出典：</a:t>
            </a:r>
            <a:r>
              <a:rPr lang="en-US" altLang="ja-JP" sz="1200" dirty="0"/>
              <a:t>International Energy Agency, https://www.iea.org/news/iea-offers-world-governments-a-sustainablerecovery-plan-to-boost-economic-growth-create-millions-of-jobs-and-put-emissions-into-structural-decline </a:t>
            </a:r>
            <a:endParaRPr lang="ja-JP" altLang="en-US" dirty="0"/>
          </a:p>
        </p:txBody>
      </p:sp>
      <p:pic>
        <p:nvPicPr>
          <p:cNvPr id="4" name="図 3"/>
          <p:cNvPicPr>
            <a:picLocks noChangeAspect="1"/>
          </p:cNvPicPr>
          <p:nvPr/>
        </p:nvPicPr>
        <p:blipFill>
          <a:blip r:embed="rId2"/>
          <a:stretch>
            <a:fillRect/>
          </a:stretch>
        </p:blipFill>
        <p:spPr>
          <a:xfrm>
            <a:off x="2775283" y="3314115"/>
            <a:ext cx="6615252" cy="3271169"/>
          </a:xfrm>
          <a:prstGeom prst="rect">
            <a:avLst/>
          </a:prstGeom>
        </p:spPr>
      </p:pic>
    </p:spTree>
    <p:extLst>
      <p:ext uri="{BB962C8B-B14F-4D97-AF65-F5344CB8AC3E}">
        <p14:creationId xmlns:p14="http://schemas.microsoft.com/office/powerpoint/2010/main" val="481510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237362" y="2188723"/>
            <a:ext cx="7791855" cy="1323439"/>
          </a:xfrm>
          <a:prstGeom prst="rect">
            <a:avLst/>
          </a:prstGeom>
        </p:spPr>
        <p:txBody>
          <a:bodyPr wrap="square">
            <a:spAutoFit/>
          </a:bodyPr>
          <a:lstStyle/>
          <a:p>
            <a:pPr algn="ctr"/>
            <a:r>
              <a:rPr lang="ja-JP" altLang="en-US" sz="4000" b="1" dirty="0"/>
              <a:t>新たな国家発展戦略としての</a:t>
            </a:r>
            <a:endParaRPr lang="en-US" altLang="ja-JP" sz="4000" b="1" dirty="0"/>
          </a:p>
          <a:p>
            <a:pPr algn="ctr"/>
            <a:r>
              <a:rPr lang="ja-JP" altLang="en-US" sz="4000" b="1" dirty="0"/>
              <a:t>ゼロエミッション</a:t>
            </a:r>
          </a:p>
        </p:txBody>
      </p:sp>
    </p:spTree>
    <p:extLst>
      <p:ext uri="{BB962C8B-B14F-4D97-AF65-F5344CB8AC3E}">
        <p14:creationId xmlns:p14="http://schemas.microsoft.com/office/powerpoint/2010/main" val="1436199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10126" y="586476"/>
            <a:ext cx="10250906" cy="523220"/>
          </a:xfrm>
          <a:prstGeom prst="rect">
            <a:avLst/>
          </a:prstGeom>
        </p:spPr>
        <p:txBody>
          <a:bodyPr wrap="square">
            <a:spAutoFit/>
          </a:bodyPr>
          <a:lstStyle/>
          <a:p>
            <a:r>
              <a:rPr lang="en-US" altLang="ja-JP" sz="2800" b="1" dirty="0">
                <a:solidFill>
                  <a:srgbClr val="FF0000"/>
                </a:solidFill>
              </a:rPr>
              <a:t>EU: European Green Deal </a:t>
            </a:r>
            <a:r>
              <a:rPr lang="ja-JP" altLang="en-US" sz="2800" b="1" dirty="0"/>
              <a:t>欧州を世界初の炭素中立の大陸へ</a:t>
            </a:r>
          </a:p>
        </p:txBody>
      </p:sp>
      <p:pic>
        <p:nvPicPr>
          <p:cNvPr id="3" name="図 2"/>
          <p:cNvPicPr>
            <a:picLocks noChangeAspect="1"/>
          </p:cNvPicPr>
          <p:nvPr/>
        </p:nvPicPr>
        <p:blipFill>
          <a:blip r:embed="rId2"/>
          <a:stretch>
            <a:fillRect/>
          </a:stretch>
        </p:blipFill>
        <p:spPr>
          <a:xfrm>
            <a:off x="343416" y="1232808"/>
            <a:ext cx="5085834" cy="4116114"/>
          </a:xfrm>
          <a:prstGeom prst="rect">
            <a:avLst/>
          </a:prstGeom>
        </p:spPr>
      </p:pic>
      <p:sp>
        <p:nvSpPr>
          <p:cNvPr id="4" name="正方形/長方形 3"/>
          <p:cNvSpPr/>
          <p:nvPr/>
        </p:nvSpPr>
        <p:spPr>
          <a:xfrm>
            <a:off x="5914417" y="1109696"/>
            <a:ext cx="6108970" cy="5170646"/>
          </a:xfrm>
          <a:prstGeom prst="rect">
            <a:avLst/>
          </a:prstGeom>
        </p:spPr>
        <p:txBody>
          <a:bodyPr wrap="square">
            <a:spAutoFit/>
          </a:bodyPr>
          <a:lstStyle/>
          <a:p>
            <a:endParaRPr lang="ja-JP" altLang="en-US" sz="1200" dirty="0">
              <a:solidFill>
                <a:srgbClr val="000000"/>
              </a:solidFill>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a:t>
            </a:r>
            <a:r>
              <a:rPr lang="en-US" altLang="ja-JP" sz="2400" dirty="0">
                <a:latin typeface="ＭＳ Ｐゴシック" panose="020B0600070205080204" pitchFamily="50" charset="-128"/>
                <a:ea typeface="ＭＳ Ｐゴシック" panose="020B0600070205080204" pitchFamily="50" charset="-128"/>
              </a:rPr>
              <a:t>EU</a:t>
            </a:r>
            <a:r>
              <a:rPr lang="ja-JP" altLang="en-US" sz="2400" dirty="0">
                <a:latin typeface="ＭＳ Ｐゴシック" panose="020B0600070205080204" pitchFamily="50" charset="-128"/>
                <a:ea typeface="ＭＳ Ｐゴシック" panose="020B0600070205080204" pitchFamily="50" charset="-128"/>
              </a:rPr>
              <a:t>の</a:t>
            </a:r>
            <a:r>
              <a:rPr lang="ja-JP" altLang="en-US" sz="2400" dirty="0">
                <a:solidFill>
                  <a:srgbClr val="FF0000"/>
                </a:solidFill>
                <a:latin typeface="ＭＳ Ｐゴシック" panose="020B0600070205080204" pitchFamily="50" charset="-128"/>
                <a:ea typeface="ＭＳ Ｐゴシック" panose="020B0600070205080204" pitchFamily="50" charset="-128"/>
              </a:rPr>
              <a:t>新たな成長戦略</a:t>
            </a:r>
            <a:r>
              <a:rPr lang="ja-JP" altLang="en-US" sz="2400" dirty="0">
                <a:latin typeface="ＭＳ Ｐゴシック" panose="020B0600070205080204" pitchFamily="50" charset="-128"/>
                <a:ea typeface="ＭＳ Ｐゴシック" panose="020B0600070205080204" pitchFamily="50" charset="-128"/>
              </a:rPr>
              <a:t>、排出をカットしながら雇用を創出</a:t>
            </a:r>
            <a:endParaRPr lang="en-US" altLang="ja-JP" sz="2400"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EGD</a:t>
            </a:r>
            <a:r>
              <a:rPr lang="ja-JP" altLang="en-US" dirty="0">
                <a:latin typeface="ＭＳ Ｐゴシック" panose="020B0600070205080204" pitchFamily="50" charset="-128"/>
                <a:ea typeface="ＭＳ Ｐゴシック" panose="020B0600070205080204" pitchFamily="50" charset="-128"/>
              </a:rPr>
              <a:t>は</a:t>
            </a:r>
            <a:r>
              <a:rPr lang="ja-JP" altLang="en-US" dirty="0">
                <a:solidFill>
                  <a:srgbClr val="FF0000"/>
                </a:solidFill>
                <a:latin typeface="ＭＳ Ｐゴシック" panose="020B0600070205080204" pitchFamily="50" charset="-128"/>
                <a:ea typeface="ＭＳ Ｐゴシック" panose="020B0600070205080204" pitchFamily="50" charset="-128"/>
              </a:rPr>
              <a:t>持続可能な社会への変革戦略</a:t>
            </a:r>
            <a:r>
              <a:rPr lang="ja-JP" altLang="en-US" dirty="0">
                <a:latin typeface="ＭＳ Ｐゴシック" panose="020B0600070205080204" pitchFamily="50" charset="-128"/>
                <a:ea typeface="ＭＳ Ｐゴシック" panose="020B0600070205080204" pitchFamily="50" charset="-128"/>
              </a:rPr>
              <a:t>。人々の福祉の向上に貢献し，将来世代に健全な地球を遺すための，</a:t>
            </a:r>
            <a:r>
              <a:rPr lang="ja-JP" altLang="en-US" dirty="0">
                <a:solidFill>
                  <a:srgbClr val="FF0000"/>
                </a:solidFill>
                <a:latin typeface="ＭＳ Ｐゴシック" panose="020B0600070205080204" pitchFamily="50" charset="-128"/>
                <a:ea typeface="ＭＳ Ｐゴシック" panose="020B0600070205080204" pitchFamily="50" charset="-128"/>
              </a:rPr>
              <a:t>グリーンで包摂的な提案</a:t>
            </a:r>
            <a:r>
              <a:rPr lang="ja-JP" altLang="en-US" dirty="0">
                <a:latin typeface="ＭＳ Ｐゴシック" panose="020B0600070205080204" pitchFamily="50" charset="-128"/>
                <a:ea typeface="ＭＳ Ｐゴシック" panose="020B0600070205080204" pitchFamily="50" charset="-128"/>
              </a:rPr>
              <a:t>）</a:t>
            </a:r>
            <a:endParaRPr lang="en-US" altLang="ja-JP" dirty="0">
              <a:latin typeface="ＭＳ Ｐゴシック" panose="020B0600070205080204" pitchFamily="50" charset="-128"/>
              <a:ea typeface="ＭＳ Ｐゴシック" panose="020B0600070205080204" pitchFamily="50" charset="-128"/>
            </a:endParaRPr>
          </a:p>
          <a:p>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復興基金、巨額の予算 </a:t>
            </a:r>
          </a:p>
          <a:p>
            <a:r>
              <a:rPr lang="ja-JP" altLang="en-US" sz="2400" dirty="0">
                <a:latin typeface="ＭＳ Ｐゴシック" panose="020B0600070205080204" pitchFamily="50" charset="-128"/>
                <a:ea typeface="ＭＳ Ｐゴシック" panose="020B0600070205080204" pitchFamily="50" charset="-128"/>
              </a:rPr>
              <a:t>（</a:t>
            </a:r>
            <a:r>
              <a:rPr lang="en-US" altLang="ja-JP" sz="2400" dirty="0">
                <a:solidFill>
                  <a:srgbClr val="FF0000"/>
                </a:solidFill>
                <a:latin typeface="Verdana" panose="020B0604030504040204" pitchFamily="34" charset="0"/>
                <a:ea typeface="ＭＳ Ｐゴシック" panose="020B0600070205080204" pitchFamily="50" charset="-128"/>
              </a:rPr>
              <a:t>1.8</a:t>
            </a:r>
            <a:r>
              <a:rPr lang="ja-JP" altLang="en-US" sz="2400" dirty="0">
                <a:solidFill>
                  <a:srgbClr val="FF0000"/>
                </a:solidFill>
                <a:latin typeface="ＭＳ Ｐゴシック" panose="020B0600070205080204" pitchFamily="50" charset="-128"/>
                <a:ea typeface="ＭＳ Ｐゴシック" panose="020B0600070205080204" pitchFamily="50" charset="-128"/>
              </a:rPr>
              <a:t>兆</a:t>
            </a:r>
            <a:r>
              <a:rPr lang="ja-JP" altLang="en-US" sz="2400" dirty="0">
                <a:solidFill>
                  <a:srgbClr val="FF0000"/>
                </a:solidFill>
                <a:latin typeface="Verdana" panose="020B0604030504040204" pitchFamily="34" charset="0"/>
                <a:ea typeface="ＭＳ Ｐゴシック" panose="020B0600070205080204" pitchFamily="50" charset="-128"/>
              </a:rPr>
              <a:t>€</a:t>
            </a:r>
            <a:r>
              <a:rPr lang="ja-JP" altLang="en-US" sz="2400" dirty="0">
                <a:solidFill>
                  <a:srgbClr val="FF0000"/>
                </a:solidFill>
                <a:latin typeface="ＭＳ Ｐゴシック" panose="020B0600070205080204" pitchFamily="50" charset="-128"/>
                <a:ea typeface="ＭＳ Ｐゴシック" panose="020B0600070205080204" pitchFamily="50" charset="-128"/>
              </a:rPr>
              <a:t>：</a:t>
            </a:r>
            <a:r>
              <a:rPr lang="en-US" altLang="ja-JP" sz="2400" dirty="0">
                <a:solidFill>
                  <a:srgbClr val="FF0000"/>
                </a:solidFill>
                <a:latin typeface="Verdana" panose="020B0604030504040204" pitchFamily="34" charset="0"/>
                <a:ea typeface="ＭＳ Ｐゴシック" panose="020B0600070205080204" pitchFamily="50" charset="-128"/>
              </a:rPr>
              <a:t>30%</a:t>
            </a:r>
            <a:r>
              <a:rPr lang="ja-JP" altLang="en-US" sz="2400" dirty="0">
                <a:solidFill>
                  <a:srgbClr val="FF0000"/>
                </a:solidFill>
                <a:latin typeface="Verdana" panose="020B0604030504040204" pitchFamily="34" charset="0"/>
                <a:ea typeface="ＭＳ Ｐゴシック" panose="020B0600070205080204" pitchFamily="50" charset="-128"/>
              </a:rPr>
              <a:t>は気候変動</a:t>
            </a:r>
            <a:r>
              <a:rPr lang="ja-JP" altLang="en-US" sz="2400" dirty="0">
                <a:latin typeface="ＭＳ Ｐゴシック" panose="020B0600070205080204" pitchFamily="50" charset="-128"/>
                <a:ea typeface="ＭＳ Ｐゴシック" panose="020B0600070205080204" pitchFamily="50" charset="-128"/>
              </a:rPr>
              <a:t>）</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a:t>
            </a:r>
          </a:p>
          <a:p>
            <a:r>
              <a:rPr lang="ja-JP" altLang="en-US" sz="2400" dirty="0">
                <a:latin typeface="ＭＳ Ｐゴシック" panose="020B0600070205080204" pitchFamily="50" charset="-128"/>
                <a:ea typeface="ＭＳ Ｐゴシック" panose="020B0600070205080204" pitchFamily="50" charset="-128"/>
              </a:rPr>
              <a:t>・　欧州気候法案（</a:t>
            </a:r>
            <a:r>
              <a:rPr lang="en-US" altLang="ja-JP" sz="2400" dirty="0">
                <a:latin typeface="ＭＳ Ｐゴシック" panose="020B0600070205080204" pitchFamily="50" charset="-128"/>
                <a:ea typeface="ＭＳ Ｐゴシック" panose="020B0600070205080204" pitchFamily="50" charset="-128"/>
              </a:rPr>
              <a:t>2050</a:t>
            </a:r>
            <a:r>
              <a:rPr lang="ja-JP" altLang="en-US" sz="2400" dirty="0">
                <a:latin typeface="ＭＳ Ｐゴシック" panose="020B0600070205080204" pitchFamily="50" charset="-128"/>
                <a:ea typeface="ＭＳ Ｐゴシック" panose="020B0600070205080204" pitchFamily="50" charset="-128"/>
              </a:rPr>
              <a:t>年</a:t>
            </a:r>
            <a:r>
              <a:rPr lang="ja-JP" altLang="en-US" sz="2400" dirty="0">
                <a:solidFill>
                  <a:srgbClr val="FF0000"/>
                </a:solidFill>
                <a:latin typeface="ＭＳ Ｐゴシック" panose="020B0600070205080204" pitchFamily="50" charset="-128"/>
                <a:ea typeface="ＭＳ Ｐゴシック" panose="020B0600070205080204" pitchFamily="50" charset="-128"/>
              </a:rPr>
              <a:t>ネットゼロ法制化）</a:t>
            </a:r>
            <a:endParaRPr lang="en-US" altLang="ja-JP" sz="2400" dirty="0">
              <a:solidFill>
                <a:srgbClr val="FF0000"/>
              </a:solidFill>
              <a:latin typeface="ＭＳ Ｐゴシック" panose="020B0600070205080204" pitchFamily="50" charset="-128"/>
              <a:ea typeface="ＭＳ Ｐゴシック" panose="020B0600070205080204" pitchFamily="50" charset="-128"/>
            </a:endParaRPr>
          </a:p>
          <a:p>
            <a:endParaRPr lang="ja-JP" altLang="en-US"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国境炭素調整措置 </a:t>
            </a:r>
          </a:p>
          <a:p>
            <a:endParaRPr lang="en-US" altLang="ja-JP" sz="2400" dirty="0">
              <a:latin typeface="Verdana" panose="020B0604030504040204" pitchFamily="34" charset="0"/>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～世界の</a:t>
            </a:r>
            <a:r>
              <a:rPr lang="ja-JP" altLang="en-US" sz="2400" b="1" dirty="0">
                <a:solidFill>
                  <a:srgbClr val="FF0000"/>
                </a:solidFill>
                <a:latin typeface="ＭＳ Ｐゴシック" panose="020B0600070205080204" pitchFamily="50" charset="-128"/>
                <a:ea typeface="ＭＳ Ｐゴシック" panose="020B0600070205080204" pitchFamily="50" charset="-128"/>
              </a:rPr>
              <a:t>グリーンリカバリー</a:t>
            </a:r>
            <a:r>
              <a:rPr lang="ja-JP" altLang="en-US" sz="2000" dirty="0">
                <a:latin typeface="ＭＳ Ｐゴシック" panose="020B0600070205080204" pitchFamily="50" charset="-128"/>
                <a:ea typeface="ＭＳ Ｐゴシック" panose="020B0600070205080204" pitchFamily="50" charset="-128"/>
              </a:rPr>
              <a:t>のリーダー</a:t>
            </a:r>
            <a:r>
              <a:rPr lang="ja-JP" altLang="en-US" sz="2000" b="1" dirty="0">
                <a:latin typeface="Verdana" panose="020B0604030504040204" pitchFamily="34" charset="0"/>
                <a:ea typeface="ＭＳ Ｐゴシック" panose="020B0600070205080204" pitchFamily="50" charset="-128"/>
              </a:rPr>
              <a:t>に～</a:t>
            </a:r>
            <a:r>
              <a:rPr lang="en-US" altLang="ja-JP" sz="2000" b="1" dirty="0">
                <a:latin typeface="Verdana" panose="020B0604030504040204" pitchFamily="34" charset="0"/>
                <a:ea typeface="ＭＳ Ｐゴシック" panose="020B0600070205080204" pitchFamily="50" charset="-128"/>
              </a:rPr>
              <a:t> </a:t>
            </a:r>
            <a:endParaRPr lang="en-US" altLang="ja-JP" sz="2000" dirty="0">
              <a:latin typeface="Verdana" panose="020B0604030504040204" pitchFamily="34" charset="0"/>
              <a:ea typeface="ＭＳ Ｐゴシック" panose="020B0600070205080204" pitchFamily="50" charset="-128"/>
            </a:endParaRPr>
          </a:p>
        </p:txBody>
      </p:sp>
      <p:sp>
        <p:nvSpPr>
          <p:cNvPr id="5" name="正方形/長方形 4"/>
          <p:cNvSpPr/>
          <p:nvPr/>
        </p:nvSpPr>
        <p:spPr>
          <a:xfrm>
            <a:off x="457199" y="5348923"/>
            <a:ext cx="4852737" cy="1231106"/>
          </a:xfrm>
          <a:prstGeom prst="rect">
            <a:avLst/>
          </a:prstGeom>
        </p:spPr>
        <p:txBody>
          <a:bodyPr wrap="square">
            <a:spAutoFit/>
          </a:bodyPr>
          <a:lstStyle/>
          <a:p>
            <a:r>
              <a:rPr lang="ja-JP" altLang="en-US" dirty="0"/>
              <a:t>フォン・デア・ライエン欧州委員長</a:t>
            </a:r>
          </a:p>
          <a:p>
            <a:r>
              <a:rPr lang="en-US" altLang="ja-JP" sz="1400" dirty="0"/>
              <a:t>(The Guardian) https://www.theguardian.com/environment/2019/dec/11/european-green-deal-will-change-economy-to-solve-climate-crisis-says-eu</a:t>
            </a:r>
            <a:endParaRPr lang="ja-JP" altLang="en-US" sz="1400" dirty="0"/>
          </a:p>
        </p:txBody>
      </p:sp>
    </p:spTree>
    <p:extLst>
      <p:ext uri="{BB962C8B-B14F-4D97-AF65-F5344CB8AC3E}">
        <p14:creationId xmlns:p14="http://schemas.microsoft.com/office/powerpoint/2010/main" val="293572356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5" id="{B8EFC047-F127-4537-BE3A-89DD46B2515B}" vid="{94F94A4D-2C51-4D0C-A48F-26442EB2F113}"/>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IGES_2018_16-9</Template>
  <TotalTime>3069</TotalTime>
  <Words>3843</Words>
  <Application>Microsoft Macintosh PowerPoint</Application>
  <PresentationFormat>Widescreen</PresentationFormat>
  <Paragraphs>282</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ＭＳ Ｐゴシック</vt:lpstr>
      <vt:lpstr>新細明體</vt:lpstr>
      <vt:lpstr>游ゴシック</vt:lpstr>
      <vt:lpstr>游ゴシック Light</vt:lpstr>
      <vt:lpstr>游ゴシック Medium</vt:lpstr>
      <vt:lpstr>Arial</vt:lpstr>
      <vt:lpstr>Verdana</vt:lpstr>
      <vt:lpstr>Office テーマ</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IGES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松下 和夫</dc:creator>
  <cp:lastModifiedBy>Erin K</cp:lastModifiedBy>
  <cp:revision>254</cp:revision>
  <dcterms:created xsi:type="dcterms:W3CDTF">2020-04-12T12:40:51Z</dcterms:created>
  <dcterms:modified xsi:type="dcterms:W3CDTF">2020-11-25T06:17:57Z</dcterms:modified>
</cp:coreProperties>
</file>