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Ex1.xml" ContentType="application/vnd.ms-office.chartex+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408" r:id="rId2"/>
    <p:sldId id="308" r:id="rId3"/>
    <p:sldId id="357" r:id="rId4"/>
    <p:sldId id="361" r:id="rId5"/>
    <p:sldId id="391" r:id="rId6"/>
    <p:sldId id="402" r:id="rId7"/>
    <p:sldId id="358" r:id="rId8"/>
    <p:sldId id="384" r:id="rId9"/>
    <p:sldId id="365" r:id="rId10"/>
    <p:sldId id="362" r:id="rId11"/>
    <p:sldId id="392" r:id="rId12"/>
    <p:sldId id="363" r:id="rId13"/>
    <p:sldId id="374" r:id="rId14"/>
    <p:sldId id="372" r:id="rId15"/>
    <p:sldId id="373" r:id="rId16"/>
    <p:sldId id="375" r:id="rId17"/>
    <p:sldId id="376" r:id="rId18"/>
    <p:sldId id="378" r:id="rId19"/>
    <p:sldId id="379" r:id="rId20"/>
    <p:sldId id="394" r:id="rId21"/>
    <p:sldId id="393" r:id="rId22"/>
    <p:sldId id="395" r:id="rId23"/>
    <p:sldId id="396" r:id="rId24"/>
    <p:sldId id="397" r:id="rId25"/>
    <p:sldId id="386" r:id="rId26"/>
    <p:sldId id="388" r:id="rId27"/>
    <p:sldId id="387" r:id="rId28"/>
    <p:sldId id="406" r:id="rId29"/>
    <p:sldId id="389" r:id="rId30"/>
    <p:sldId id="390" r:id="rId31"/>
    <p:sldId id="369" r:id="rId32"/>
    <p:sldId id="366" r:id="rId33"/>
    <p:sldId id="367" r:id="rId34"/>
    <p:sldId id="354" r:id="rId35"/>
    <p:sldId id="407" r:id="rId36"/>
    <p:sldId id="368" r:id="rId37"/>
    <p:sldId id="405" r:id="rId38"/>
    <p:sldId id="285" r:id="rId39"/>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33CC"/>
    <a:srgbClr val="F2F2F2"/>
    <a:srgbClr val="009900"/>
    <a:srgbClr val="333399"/>
    <a:srgbClr val="003300"/>
    <a:srgbClr val="FDEADA"/>
    <a:srgbClr val="000000"/>
    <a:srgbClr val="33660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75" autoAdjust="0"/>
    <p:restoredTop sz="72263" autoAdjust="0"/>
  </p:normalViewPr>
  <p:slideViewPr>
    <p:cSldViewPr>
      <p:cViewPr varScale="1">
        <p:scale>
          <a:sx n="53" d="100"/>
          <a:sy n="53" d="100"/>
        </p:scale>
        <p:origin x="1974" y="6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C:\Xianbing%20Liu%20at%20IGES_7th%20Phase\SF%20application%20documents%20in%20FY2017\Analysis%20of%20the%20survey%20data\Analysis%20results_201805.xlsx" TargetMode="External"/><Relationship Id="rId4"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Sheet1!$Y$9</c:f>
              <c:strCache>
                <c:ptCount val="1"/>
                <c:pt idx="0">
                  <c:v>Unclear</c:v>
                </c:pt>
              </c:strCache>
            </c:strRef>
          </c:tx>
          <c:spPr>
            <a:solidFill>
              <a:schemeClr val="accent1"/>
            </a:solidFill>
            <a:ln>
              <a:noFill/>
            </a:ln>
            <a:effectLst/>
          </c:spPr>
          <c:invertIfNegative val="0"/>
          <c:cat>
            <c:strRef>
              <c:f>Sheet1!$Z$8:$AE$8</c:f>
              <c:strCache>
                <c:ptCount val="6"/>
                <c:pt idx="0">
                  <c:v>AWARE01 (N=403)</c:v>
                </c:pt>
                <c:pt idx="1">
                  <c:v>AWARE02 (N=401)</c:v>
                </c:pt>
                <c:pt idx="2">
                  <c:v>AWARE03 (N=401)</c:v>
                </c:pt>
                <c:pt idx="3">
                  <c:v>AWARE04 (N=399)</c:v>
                </c:pt>
                <c:pt idx="4">
                  <c:v>AWARE05 (N=400)</c:v>
                </c:pt>
                <c:pt idx="5">
                  <c:v>AWARE06 (N=400)</c:v>
                </c:pt>
              </c:strCache>
            </c:strRef>
          </c:cat>
          <c:val>
            <c:numRef>
              <c:f>Sheet1!$Z$9:$AE$9</c:f>
              <c:numCache>
                <c:formatCode>0.0</c:formatCode>
                <c:ptCount val="6"/>
                <c:pt idx="0">
                  <c:v>0.5</c:v>
                </c:pt>
                <c:pt idx="1">
                  <c:v>1.5</c:v>
                </c:pt>
                <c:pt idx="2">
                  <c:v>1.2</c:v>
                </c:pt>
                <c:pt idx="3">
                  <c:v>1</c:v>
                </c:pt>
                <c:pt idx="4">
                  <c:v>0.5</c:v>
                </c:pt>
                <c:pt idx="5">
                  <c:v>0.3</c:v>
                </c:pt>
              </c:numCache>
            </c:numRef>
          </c:val>
          <c:extLst>
            <c:ext xmlns:c16="http://schemas.microsoft.com/office/drawing/2014/chart" uri="{C3380CC4-5D6E-409C-BE32-E72D297353CC}">
              <c16:uniqueId val="{00000000-7C0C-43EE-A26C-C41057802F68}"/>
            </c:ext>
          </c:extLst>
        </c:ser>
        <c:ser>
          <c:idx val="1"/>
          <c:order val="1"/>
          <c:tx>
            <c:strRef>
              <c:f>Sheet1!$Y$10</c:f>
              <c:strCache>
                <c:ptCount val="1"/>
                <c:pt idx="0">
                  <c:v>Very low</c:v>
                </c:pt>
              </c:strCache>
            </c:strRef>
          </c:tx>
          <c:spPr>
            <a:solidFill>
              <a:schemeClr val="accent2"/>
            </a:solidFill>
            <a:ln>
              <a:noFill/>
            </a:ln>
            <a:effectLst/>
          </c:spPr>
          <c:invertIfNegative val="0"/>
          <c:cat>
            <c:strRef>
              <c:f>Sheet1!$Z$8:$AE$8</c:f>
              <c:strCache>
                <c:ptCount val="6"/>
                <c:pt idx="0">
                  <c:v>AWARE01 (N=403)</c:v>
                </c:pt>
                <c:pt idx="1">
                  <c:v>AWARE02 (N=401)</c:v>
                </c:pt>
                <c:pt idx="2">
                  <c:v>AWARE03 (N=401)</c:v>
                </c:pt>
                <c:pt idx="3">
                  <c:v>AWARE04 (N=399)</c:v>
                </c:pt>
                <c:pt idx="4">
                  <c:v>AWARE05 (N=400)</c:v>
                </c:pt>
                <c:pt idx="5">
                  <c:v>AWARE06 (N=400)</c:v>
                </c:pt>
              </c:strCache>
            </c:strRef>
          </c:cat>
          <c:val>
            <c:numRef>
              <c:f>Sheet1!$Z$10:$AE$10</c:f>
              <c:numCache>
                <c:formatCode>0.0</c:formatCode>
                <c:ptCount val="6"/>
                <c:pt idx="0">
                  <c:v>0.5</c:v>
                </c:pt>
                <c:pt idx="1">
                  <c:v>0.3</c:v>
                </c:pt>
                <c:pt idx="2">
                  <c:v>0</c:v>
                </c:pt>
                <c:pt idx="3">
                  <c:v>0.7</c:v>
                </c:pt>
                <c:pt idx="4">
                  <c:v>0.3</c:v>
                </c:pt>
                <c:pt idx="5">
                  <c:v>0.5</c:v>
                </c:pt>
              </c:numCache>
            </c:numRef>
          </c:val>
          <c:extLst>
            <c:ext xmlns:c16="http://schemas.microsoft.com/office/drawing/2014/chart" uri="{C3380CC4-5D6E-409C-BE32-E72D297353CC}">
              <c16:uniqueId val="{00000001-7C0C-43EE-A26C-C41057802F68}"/>
            </c:ext>
          </c:extLst>
        </c:ser>
        <c:ser>
          <c:idx val="2"/>
          <c:order val="2"/>
          <c:tx>
            <c:strRef>
              <c:f>Sheet1!$Y$11</c:f>
              <c:strCache>
                <c:ptCount val="1"/>
                <c:pt idx="0">
                  <c:v>Low</c:v>
                </c:pt>
              </c:strCache>
            </c:strRef>
          </c:tx>
          <c:spPr>
            <a:solidFill>
              <a:schemeClr val="accent3"/>
            </a:solidFill>
            <a:ln>
              <a:noFill/>
            </a:ln>
            <a:effectLst/>
          </c:spPr>
          <c:invertIfNegative val="0"/>
          <c:cat>
            <c:strRef>
              <c:f>Sheet1!$Z$8:$AE$8</c:f>
              <c:strCache>
                <c:ptCount val="6"/>
                <c:pt idx="0">
                  <c:v>AWARE01 (N=403)</c:v>
                </c:pt>
                <c:pt idx="1">
                  <c:v>AWARE02 (N=401)</c:v>
                </c:pt>
                <c:pt idx="2">
                  <c:v>AWARE03 (N=401)</c:v>
                </c:pt>
                <c:pt idx="3">
                  <c:v>AWARE04 (N=399)</c:v>
                </c:pt>
                <c:pt idx="4">
                  <c:v>AWARE05 (N=400)</c:v>
                </c:pt>
                <c:pt idx="5">
                  <c:v>AWARE06 (N=400)</c:v>
                </c:pt>
              </c:strCache>
            </c:strRef>
          </c:cat>
          <c:val>
            <c:numRef>
              <c:f>Sheet1!$Z$11:$AE$11</c:f>
              <c:numCache>
                <c:formatCode>0.0</c:formatCode>
                <c:ptCount val="6"/>
                <c:pt idx="0">
                  <c:v>1</c:v>
                </c:pt>
                <c:pt idx="1">
                  <c:v>2.2000000000000002</c:v>
                </c:pt>
                <c:pt idx="2">
                  <c:v>1.3</c:v>
                </c:pt>
                <c:pt idx="3">
                  <c:v>3.5</c:v>
                </c:pt>
                <c:pt idx="4">
                  <c:v>0.5</c:v>
                </c:pt>
                <c:pt idx="5">
                  <c:v>0.3</c:v>
                </c:pt>
              </c:numCache>
            </c:numRef>
          </c:val>
          <c:extLst>
            <c:ext xmlns:c16="http://schemas.microsoft.com/office/drawing/2014/chart" uri="{C3380CC4-5D6E-409C-BE32-E72D297353CC}">
              <c16:uniqueId val="{00000002-7C0C-43EE-A26C-C41057802F68}"/>
            </c:ext>
          </c:extLst>
        </c:ser>
        <c:ser>
          <c:idx val="3"/>
          <c:order val="3"/>
          <c:tx>
            <c:strRef>
              <c:f>Sheet1!$Y$12</c:f>
              <c:strCache>
                <c:ptCount val="1"/>
                <c:pt idx="0">
                  <c:v>Moderate</c:v>
                </c:pt>
              </c:strCache>
            </c:strRef>
          </c:tx>
          <c:spPr>
            <a:solidFill>
              <a:schemeClr val="accent4"/>
            </a:solidFill>
            <a:ln>
              <a:noFill/>
            </a:ln>
            <a:effectLst/>
          </c:spPr>
          <c:invertIfNegative val="0"/>
          <c:cat>
            <c:strRef>
              <c:f>Sheet1!$Z$8:$AE$8</c:f>
              <c:strCache>
                <c:ptCount val="6"/>
                <c:pt idx="0">
                  <c:v>AWARE01 (N=403)</c:v>
                </c:pt>
                <c:pt idx="1">
                  <c:v>AWARE02 (N=401)</c:v>
                </c:pt>
                <c:pt idx="2">
                  <c:v>AWARE03 (N=401)</c:v>
                </c:pt>
                <c:pt idx="3">
                  <c:v>AWARE04 (N=399)</c:v>
                </c:pt>
                <c:pt idx="4">
                  <c:v>AWARE05 (N=400)</c:v>
                </c:pt>
                <c:pt idx="5">
                  <c:v>AWARE06 (N=400)</c:v>
                </c:pt>
              </c:strCache>
            </c:strRef>
          </c:cat>
          <c:val>
            <c:numRef>
              <c:f>Sheet1!$Z$12:$AE$12</c:f>
              <c:numCache>
                <c:formatCode>0.0</c:formatCode>
                <c:ptCount val="6"/>
                <c:pt idx="0">
                  <c:v>6.7</c:v>
                </c:pt>
                <c:pt idx="1">
                  <c:v>14.7</c:v>
                </c:pt>
                <c:pt idx="2">
                  <c:v>10.199999999999999</c:v>
                </c:pt>
                <c:pt idx="3">
                  <c:v>21.1</c:v>
                </c:pt>
                <c:pt idx="4">
                  <c:v>14.2</c:v>
                </c:pt>
                <c:pt idx="5">
                  <c:v>6.2</c:v>
                </c:pt>
              </c:numCache>
            </c:numRef>
          </c:val>
          <c:extLst>
            <c:ext xmlns:c16="http://schemas.microsoft.com/office/drawing/2014/chart" uri="{C3380CC4-5D6E-409C-BE32-E72D297353CC}">
              <c16:uniqueId val="{00000003-7C0C-43EE-A26C-C41057802F68}"/>
            </c:ext>
          </c:extLst>
        </c:ser>
        <c:ser>
          <c:idx val="4"/>
          <c:order val="4"/>
          <c:tx>
            <c:strRef>
              <c:f>Sheet1!$Y$13</c:f>
              <c:strCache>
                <c:ptCount val="1"/>
                <c:pt idx="0">
                  <c:v>High</c:v>
                </c:pt>
              </c:strCache>
            </c:strRef>
          </c:tx>
          <c:spPr>
            <a:solidFill>
              <a:schemeClr val="accent5"/>
            </a:solidFill>
            <a:ln>
              <a:noFill/>
            </a:ln>
            <a:effectLst/>
          </c:spPr>
          <c:invertIfNegative val="0"/>
          <c:cat>
            <c:strRef>
              <c:f>Sheet1!$Z$8:$AE$8</c:f>
              <c:strCache>
                <c:ptCount val="6"/>
                <c:pt idx="0">
                  <c:v>AWARE01 (N=403)</c:v>
                </c:pt>
                <c:pt idx="1">
                  <c:v>AWARE02 (N=401)</c:v>
                </c:pt>
                <c:pt idx="2">
                  <c:v>AWARE03 (N=401)</c:v>
                </c:pt>
                <c:pt idx="3">
                  <c:v>AWARE04 (N=399)</c:v>
                </c:pt>
                <c:pt idx="4">
                  <c:v>AWARE05 (N=400)</c:v>
                </c:pt>
                <c:pt idx="5">
                  <c:v>AWARE06 (N=400)</c:v>
                </c:pt>
              </c:strCache>
            </c:strRef>
          </c:cat>
          <c:val>
            <c:numRef>
              <c:f>Sheet1!$Z$13:$AE$13</c:f>
              <c:numCache>
                <c:formatCode>0.0</c:formatCode>
                <c:ptCount val="6"/>
                <c:pt idx="0">
                  <c:v>33.700000000000003</c:v>
                </c:pt>
                <c:pt idx="1">
                  <c:v>45.1</c:v>
                </c:pt>
                <c:pt idx="2">
                  <c:v>44.4</c:v>
                </c:pt>
                <c:pt idx="3">
                  <c:v>49.1</c:v>
                </c:pt>
                <c:pt idx="4">
                  <c:v>48</c:v>
                </c:pt>
                <c:pt idx="5">
                  <c:v>60.5</c:v>
                </c:pt>
              </c:numCache>
            </c:numRef>
          </c:val>
          <c:extLst>
            <c:ext xmlns:c16="http://schemas.microsoft.com/office/drawing/2014/chart" uri="{C3380CC4-5D6E-409C-BE32-E72D297353CC}">
              <c16:uniqueId val="{00000004-7C0C-43EE-A26C-C41057802F68}"/>
            </c:ext>
          </c:extLst>
        </c:ser>
        <c:ser>
          <c:idx val="5"/>
          <c:order val="5"/>
          <c:tx>
            <c:strRef>
              <c:f>Sheet1!$Y$14</c:f>
              <c:strCache>
                <c:ptCount val="1"/>
                <c:pt idx="0">
                  <c:v>Very high</c:v>
                </c:pt>
              </c:strCache>
            </c:strRef>
          </c:tx>
          <c:spPr>
            <a:solidFill>
              <a:schemeClr val="accent6"/>
            </a:solidFill>
            <a:ln>
              <a:noFill/>
            </a:ln>
            <a:effectLst/>
          </c:spPr>
          <c:invertIfNegative val="0"/>
          <c:cat>
            <c:strRef>
              <c:f>Sheet1!$Z$8:$AE$8</c:f>
              <c:strCache>
                <c:ptCount val="6"/>
                <c:pt idx="0">
                  <c:v>AWARE01 (N=403)</c:v>
                </c:pt>
                <c:pt idx="1">
                  <c:v>AWARE02 (N=401)</c:v>
                </c:pt>
                <c:pt idx="2">
                  <c:v>AWARE03 (N=401)</c:v>
                </c:pt>
                <c:pt idx="3">
                  <c:v>AWARE04 (N=399)</c:v>
                </c:pt>
                <c:pt idx="4">
                  <c:v>AWARE05 (N=400)</c:v>
                </c:pt>
                <c:pt idx="5">
                  <c:v>AWARE06 (N=400)</c:v>
                </c:pt>
              </c:strCache>
            </c:strRef>
          </c:cat>
          <c:val>
            <c:numRef>
              <c:f>Sheet1!$Z$14:$AE$14</c:f>
              <c:numCache>
                <c:formatCode>0.0</c:formatCode>
                <c:ptCount val="6"/>
                <c:pt idx="0">
                  <c:v>57.6</c:v>
                </c:pt>
                <c:pt idx="1">
                  <c:v>36.200000000000003</c:v>
                </c:pt>
                <c:pt idx="2">
                  <c:v>42.9</c:v>
                </c:pt>
                <c:pt idx="3">
                  <c:v>24.6</c:v>
                </c:pt>
                <c:pt idx="4">
                  <c:v>36.5</c:v>
                </c:pt>
                <c:pt idx="5">
                  <c:v>32.200000000000003</c:v>
                </c:pt>
              </c:numCache>
            </c:numRef>
          </c:val>
          <c:extLst>
            <c:ext xmlns:c16="http://schemas.microsoft.com/office/drawing/2014/chart" uri="{C3380CC4-5D6E-409C-BE32-E72D297353CC}">
              <c16:uniqueId val="{00000005-7C0C-43EE-A26C-C41057802F68}"/>
            </c:ext>
          </c:extLst>
        </c:ser>
        <c:dLbls>
          <c:showLegendKey val="0"/>
          <c:showVal val="0"/>
          <c:showCatName val="0"/>
          <c:showSerName val="0"/>
          <c:showPercent val="0"/>
          <c:showBubbleSize val="0"/>
        </c:dLbls>
        <c:gapWidth val="150"/>
        <c:overlap val="100"/>
        <c:axId val="333667504"/>
        <c:axId val="333665208"/>
      </c:barChart>
      <c:catAx>
        <c:axId val="333667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1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33665208"/>
        <c:crosses val="autoZero"/>
        <c:auto val="1"/>
        <c:lblAlgn val="ctr"/>
        <c:lblOffset val="100"/>
        <c:noMultiLvlLbl val="0"/>
      </c:catAx>
      <c:valAx>
        <c:axId val="333665208"/>
        <c:scaling>
          <c:orientation val="minMax"/>
          <c:max val="100"/>
        </c:scaling>
        <c:delete val="0"/>
        <c:axPos val="l"/>
        <c:majorGridlines>
          <c:spPr>
            <a:ln w="317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ja-JP" sz="11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33667504"/>
        <c:crosses val="autoZero"/>
        <c:crossBetween val="between"/>
      </c:valAx>
      <c:spPr>
        <a:noFill/>
        <a:ln w="3175">
          <a:solidFill>
            <a:schemeClr val="bg1">
              <a:lumMod val="75000"/>
            </a:schemeClr>
          </a:solidFill>
        </a:ln>
        <a:effectLst/>
      </c:spPr>
    </c:plotArea>
    <c:legend>
      <c:legendPos val="b"/>
      <c:layout/>
      <c:overlay val="0"/>
      <c:spPr>
        <a:noFill/>
        <a:ln>
          <a:noFill/>
        </a:ln>
        <a:effectLst/>
      </c:spPr>
      <c:txPr>
        <a:bodyPr rot="0" spcFirstLastPara="1" vertOverflow="ellipsis" vert="horz" wrap="square" anchor="ctr" anchorCtr="1"/>
        <a:lstStyle/>
        <a:p>
          <a:pPr>
            <a:defRPr lang="ja-JP" sz="11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solidFill>
        <a:schemeClr val="bg1">
          <a:lumMod val="85000"/>
        </a:schemeClr>
      </a:solid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Sheet1!$CG$6</c:f>
              <c:strCache>
                <c:ptCount val="1"/>
                <c:pt idx="0">
                  <c:v>Done</c:v>
                </c:pt>
              </c:strCache>
            </c:strRef>
          </c:tx>
          <c:spPr>
            <a:solidFill>
              <a:schemeClr val="bg1">
                <a:lumMod val="65000"/>
              </a:schemeClr>
            </a:solidFill>
            <a:ln w="3175">
              <a:solidFill>
                <a:schemeClr val="bg1">
                  <a:lumMod val="85000"/>
                </a:schemeClr>
              </a:solidFill>
            </a:ln>
            <a:effectLst/>
          </c:spPr>
          <c:invertIfNegative val="0"/>
          <c:cat>
            <c:multiLvlStrRef>
              <c:f>Sheet1!$CH$4:$DE$5</c:f>
              <c:multiLvlStrCache>
                <c:ptCount val="24"/>
                <c:lvl>
                  <c:pt idx="0">
                    <c:v>OLD</c:v>
                  </c:pt>
                  <c:pt idx="1">
                    <c:v>NEW</c:v>
                  </c:pt>
                  <c:pt idx="2">
                    <c:v>OLD</c:v>
                  </c:pt>
                  <c:pt idx="3">
                    <c:v>NEW</c:v>
                  </c:pt>
                  <c:pt idx="4">
                    <c:v>OLD</c:v>
                  </c:pt>
                  <c:pt idx="5">
                    <c:v>NEW</c:v>
                  </c:pt>
                  <c:pt idx="6">
                    <c:v>OLD</c:v>
                  </c:pt>
                  <c:pt idx="7">
                    <c:v>NEW</c:v>
                  </c:pt>
                  <c:pt idx="8">
                    <c:v>OLD</c:v>
                  </c:pt>
                  <c:pt idx="9">
                    <c:v>NEW</c:v>
                  </c:pt>
                  <c:pt idx="10">
                    <c:v>OLD</c:v>
                  </c:pt>
                  <c:pt idx="11">
                    <c:v>NEW</c:v>
                  </c:pt>
                  <c:pt idx="12">
                    <c:v>OLD</c:v>
                  </c:pt>
                  <c:pt idx="13">
                    <c:v>NEW</c:v>
                  </c:pt>
                  <c:pt idx="14">
                    <c:v>OLD</c:v>
                  </c:pt>
                  <c:pt idx="15">
                    <c:v>NEW</c:v>
                  </c:pt>
                  <c:pt idx="16">
                    <c:v>OLD</c:v>
                  </c:pt>
                  <c:pt idx="17">
                    <c:v>NEW</c:v>
                  </c:pt>
                  <c:pt idx="18">
                    <c:v>OLD</c:v>
                  </c:pt>
                  <c:pt idx="19">
                    <c:v>NEW</c:v>
                  </c:pt>
                  <c:pt idx="20">
                    <c:v>OLD</c:v>
                  </c:pt>
                  <c:pt idx="21">
                    <c:v>NEW</c:v>
                  </c:pt>
                  <c:pt idx="22">
                    <c:v>OLD</c:v>
                  </c:pt>
                  <c:pt idx="23">
                    <c:v>NEW</c:v>
                  </c:pt>
                </c:lvl>
                <c:lvl>
                  <c:pt idx="0">
                    <c:v>REP01 (N=283)</c:v>
                  </c:pt>
                  <c:pt idx="2">
                    <c:v>REP02 (N=244)</c:v>
                  </c:pt>
                  <c:pt idx="4">
                    <c:v>REP03 (N=225)</c:v>
                  </c:pt>
                  <c:pt idx="6">
                    <c:v>REP04 (N=249)</c:v>
                  </c:pt>
                  <c:pt idx="8">
                    <c:v>REP05 (N=215)</c:v>
                  </c:pt>
                  <c:pt idx="10">
                    <c:v>REP06 (N=201)</c:v>
                  </c:pt>
                  <c:pt idx="12">
                    <c:v>REP07 (N=277)</c:v>
                  </c:pt>
                  <c:pt idx="14">
                    <c:v>REP08 (N=197)</c:v>
                  </c:pt>
                  <c:pt idx="16">
                    <c:v>REP09 (N=232)</c:v>
                  </c:pt>
                  <c:pt idx="18">
                    <c:v>REP10 (N=280)</c:v>
                  </c:pt>
                  <c:pt idx="20">
                    <c:v>REP11 (N=276)</c:v>
                  </c:pt>
                  <c:pt idx="22">
                    <c:v>REP12 (N=263)</c:v>
                  </c:pt>
                </c:lvl>
              </c:multiLvlStrCache>
            </c:multiLvlStrRef>
          </c:cat>
          <c:val>
            <c:numRef>
              <c:f>Sheet1!$CH$6:$DE$6</c:f>
              <c:numCache>
                <c:formatCode>0.0</c:formatCode>
                <c:ptCount val="24"/>
                <c:pt idx="0">
                  <c:v>59.7</c:v>
                </c:pt>
                <c:pt idx="1">
                  <c:v>94.7</c:v>
                </c:pt>
                <c:pt idx="2">
                  <c:v>48.7</c:v>
                </c:pt>
                <c:pt idx="3">
                  <c:v>92.5</c:v>
                </c:pt>
                <c:pt idx="4">
                  <c:v>29.4</c:v>
                </c:pt>
                <c:pt idx="5">
                  <c:v>73.2</c:v>
                </c:pt>
                <c:pt idx="6">
                  <c:v>48.5</c:v>
                </c:pt>
                <c:pt idx="7">
                  <c:v>94.1</c:v>
                </c:pt>
                <c:pt idx="8">
                  <c:v>18.600000000000001</c:v>
                </c:pt>
                <c:pt idx="9">
                  <c:v>28.9</c:v>
                </c:pt>
                <c:pt idx="10">
                  <c:v>16.5</c:v>
                </c:pt>
                <c:pt idx="11">
                  <c:v>40.5</c:v>
                </c:pt>
                <c:pt idx="12">
                  <c:v>48.7</c:v>
                </c:pt>
                <c:pt idx="13">
                  <c:v>88.2</c:v>
                </c:pt>
                <c:pt idx="14">
                  <c:v>9.9</c:v>
                </c:pt>
                <c:pt idx="15">
                  <c:v>11.4</c:v>
                </c:pt>
                <c:pt idx="16">
                  <c:v>54.7</c:v>
                </c:pt>
                <c:pt idx="17">
                  <c:v>57.5</c:v>
                </c:pt>
                <c:pt idx="18">
                  <c:v>51.3</c:v>
                </c:pt>
                <c:pt idx="19">
                  <c:v>63</c:v>
                </c:pt>
                <c:pt idx="20">
                  <c:v>39.1</c:v>
                </c:pt>
                <c:pt idx="21">
                  <c:v>45.7</c:v>
                </c:pt>
                <c:pt idx="22">
                  <c:v>29.5</c:v>
                </c:pt>
                <c:pt idx="23">
                  <c:v>21.8</c:v>
                </c:pt>
              </c:numCache>
            </c:numRef>
          </c:val>
          <c:extLst>
            <c:ext xmlns:c16="http://schemas.microsoft.com/office/drawing/2014/chart" uri="{C3380CC4-5D6E-409C-BE32-E72D297353CC}">
              <c16:uniqueId val="{00000000-984F-474C-8504-A19824218EDB}"/>
            </c:ext>
          </c:extLst>
        </c:ser>
        <c:ser>
          <c:idx val="1"/>
          <c:order val="1"/>
          <c:tx>
            <c:strRef>
              <c:f>Sheet1!$CG$7</c:f>
              <c:strCache>
                <c:ptCount val="1"/>
                <c:pt idx="0">
                  <c:v>Scheduled to be done</c:v>
                </c:pt>
              </c:strCache>
            </c:strRef>
          </c:tx>
          <c:spPr>
            <a:pattFill prst="pct10">
              <a:fgClr>
                <a:schemeClr val="tx1"/>
              </a:fgClr>
              <a:bgClr>
                <a:schemeClr val="bg1"/>
              </a:bgClr>
            </a:pattFill>
            <a:ln w="3175">
              <a:solidFill>
                <a:schemeClr val="bg1">
                  <a:lumMod val="85000"/>
                </a:schemeClr>
              </a:solidFill>
            </a:ln>
            <a:effectLst/>
          </c:spPr>
          <c:invertIfNegative val="0"/>
          <c:cat>
            <c:multiLvlStrRef>
              <c:f>Sheet1!$CH$4:$DE$5</c:f>
              <c:multiLvlStrCache>
                <c:ptCount val="24"/>
                <c:lvl>
                  <c:pt idx="0">
                    <c:v>OLD</c:v>
                  </c:pt>
                  <c:pt idx="1">
                    <c:v>NEW</c:v>
                  </c:pt>
                  <c:pt idx="2">
                    <c:v>OLD</c:v>
                  </c:pt>
                  <c:pt idx="3">
                    <c:v>NEW</c:v>
                  </c:pt>
                  <c:pt idx="4">
                    <c:v>OLD</c:v>
                  </c:pt>
                  <c:pt idx="5">
                    <c:v>NEW</c:v>
                  </c:pt>
                  <c:pt idx="6">
                    <c:v>OLD</c:v>
                  </c:pt>
                  <c:pt idx="7">
                    <c:v>NEW</c:v>
                  </c:pt>
                  <c:pt idx="8">
                    <c:v>OLD</c:v>
                  </c:pt>
                  <c:pt idx="9">
                    <c:v>NEW</c:v>
                  </c:pt>
                  <c:pt idx="10">
                    <c:v>OLD</c:v>
                  </c:pt>
                  <c:pt idx="11">
                    <c:v>NEW</c:v>
                  </c:pt>
                  <c:pt idx="12">
                    <c:v>OLD</c:v>
                  </c:pt>
                  <c:pt idx="13">
                    <c:v>NEW</c:v>
                  </c:pt>
                  <c:pt idx="14">
                    <c:v>OLD</c:v>
                  </c:pt>
                  <c:pt idx="15">
                    <c:v>NEW</c:v>
                  </c:pt>
                  <c:pt idx="16">
                    <c:v>OLD</c:v>
                  </c:pt>
                  <c:pt idx="17">
                    <c:v>NEW</c:v>
                  </c:pt>
                  <c:pt idx="18">
                    <c:v>OLD</c:v>
                  </c:pt>
                  <c:pt idx="19">
                    <c:v>NEW</c:v>
                  </c:pt>
                  <c:pt idx="20">
                    <c:v>OLD</c:v>
                  </c:pt>
                  <c:pt idx="21">
                    <c:v>NEW</c:v>
                  </c:pt>
                  <c:pt idx="22">
                    <c:v>OLD</c:v>
                  </c:pt>
                  <c:pt idx="23">
                    <c:v>NEW</c:v>
                  </c:pt>
                </c:lvl>
                <c:lvl>
                  <c:pt idx="0">
                    <c:v>REP01 (N=283)</c:v>
                  </c:pt>
                  <c:pt idx="2">
                    <c:v>REP02 (N=244)</c:v>
                  </c:pt>
                  <c:pt idx="4">
                    <c:v>REP03 (N=225)</c:v>
                  </c:pt>
                  <c:pt idx="6">
                    <c:v>REP04 (N=249)</c:v>
                  </c:pt>
                  <c:pt idx="8">
                    <c:v>REP05 (N=215)</c:v>
                  </c:pt>
                  <c:pt idx="10">
                    <c:v>REP06 (N=201)</c:v>
                  </c:pt>
                  <c:pt idx="12">
                    <c:v>REP07 (N=277)</c:v>
                  </c:pt>
                  <c:pt idx="14">
                    <c:v>REP08 (N=197)</c:v>
                  </c:pt>
                  <c:pt idx="16">
                    <c:v>REP09 (N=232)</c:v>
                  </c:pt>
                  <c:pt idx="18">
                    <c:v>REP10 (N=280)</c:v>
                  </c:pt>
                  <c:pt idx="20">
                    <c:v>REP11 (N=276)</c:v>
                  </c:pt>
                  <c:pt idx="22">
                    <c:v>REP12 (N=263)</c:v>
                  </c:pt>
                </c:lvl>
              </c:multiLvlStrCache>
            </c:multiLvlStrRef>
          </c:cat>
          <c:val>
            <c:numRef>
              <c:f>Sheet1!$CH$7:$DE$7</c:f>
              <c:numCache>
                <c:formatCode>0.0</c:formatCode>
                <c:ptCount val="24"/>
                <c:pt idx="0">
                  <c:v>0.5</c:v>
                </c:pt>
                <c:pt idx="1">
                  <c:v>0</c:v>
                </c:pt>
                <c:pt idx="2">
                  <c:v>2.1</c:v>
                </c:pt>
                <c:pt idx="3">
                  <c:v>0</c:v>
                </c:pt>
                <c:pt idx="4">
                  <c:v>1.6</c:v>
                </c:pt>
                <c:pt idx="5">
                  <c:v>0</c:v>
                </c:pt>
                <c:pt idx="6">
                  <c:v>3</c:v>
                </c:pt>
                <c:pt idx="7">
                  <c:v>0</c:v>
                </c:pt>
                <c:pt idx="8">
                  <c:v>1.7</c:v>
                </c:pt>
                <c:pt idx="9">
                  <c:v>0</c:v>
                </c:pt>
                <c:pt idx="10">
                  <c:v>1.2</c:v>
                </c:pt>
                <c:pt idx="11">
                  <c:v>2.7</c:v>
                </c:pt>
                <c:pt idx="12">
                  <c:v>6.6</c:v>
                </c:pt>
                <c:pt idx="13">
                  <c:v>0</c:v>
                </c:pt>
                <c:pt idx="14">
                  <c:v>0</c:v>
                </c:pt>
                <c:pt idx="15">
                  <c:v>0</c:v>
                </c:pt>
                <c:pt idx="16">
                  <c:v>2.1</c:v>
                </c:pt>
                <c:pt idx="17">
                  <c:v>0</c:v>
                </c:pt>
                <c:pt idx="18">
                  <c:v>6.4</c:v>
                </c:pt>
                <c:pt idx="19">
                  <c:v>2.2000000000000002</c:v>
                </c:pt>
                <c:pt idx="20">
                  <c:v>10.9</c:v>
                </c:pt>
                <c:pt idx="21">
                  <c:v>4.3</c:v>
                </c:pt>
                <c:pt idx="22">
                  <c:v>10.1</c:v>
                </c:pt>
                <c:pt idx="23">
                  <c:v>6.5</c:v>
                </c:pt>
              </c:numCache>
            </c:numRef>
          </c:val>
          <c:extLst>
            <c:ext xmlns:c16="http://schemas.microsoft.com/office/drawing/2014/chart" uri="{C3380CC4-5D6E-409C-BE32-E72D297353CC}">
              <c16:uniqueId val="{00000001-984F-474C-8504-A19824218EDB}"/>
            </c:ext>
          </c:extLst>
        </c:ser>
        <c:ser>
          <c:idx val="2"/>
          <c:order val="2"/>
          <c:tx>
            <c:strRef>
              <c:f>Sheet1!$CG$8</c:f>
              <c:strCache>
                <c:ptCount val="1"/>
                <c:pt idx="0">
                  <c:v>Not done</c:v>
                </c:pt>
              </c:strCache>
            </c:strRef>
          </c:tx>
          <c:spPr>
            <a:noFill/>
            <a:ln w="3175">
              <a:solidFill>
                <a:schemeClr val="bg1">
                  <a:lumMod val="85000"/>
                </a:schemeClr>
              </a:solidFill>
            </a:ln>
            <a:effectLst/>
          </c:spPr>
          <c:invertIfNegative val="0"/>
          <c:cat>
            <c:multiLvlStrRef>
              <c:f>Sheet1!$CH$4:$DE$5</c:f>
              <c:multiLvlStrCache>
                <c:ptCount val="24"/>
                <c:lvl>
                  <c:pt idx="0">
                    <c:v>OLD</c:v>
                  </c:pt>
                  <c:pt idx="1">
                    <c:v>NEW</c:v>
                  </c:pt>
                  <c:pt idx="2">
                    <c:v>OLD</c:v>
                  </c:pt>
                  <c:pt idx="3">
                    <c:v>NEW</c:v>
                  </c:pt>
                  <c:pt idx="4">
                    <c:v>OLD</c:v>
                  </c:pt>
                  <c:pt idx="5">
                    <c:v>NEW</c:v>
                  </c:pt>
                  <c:pt idx="6">
                    <c:v>OLD</c:v>
                  </c:pt>
                  <c:pt idx="7">
                    <c:v>NEW</c:v>
                  </c:pt>
                  <c:pt idx="8">
                    <c:v>OLD</c:v>
                  </c:pt>
                  <c:pt idx="9">
                    <c:v>NEW</c:v>
                  </c:pt>
                  <c:pt idx="10">
                    <c:v>OLD</c:v>
                  </c:pt>
                  <c:pt idx="11">
                    <c:v>NEW</c:v>
                  </c:pt>
                  <c:pt idx="12">
                    <c:v>OLD</c:v>
                  </c:pt>
                  <c:pt idx="13">
                    <c:v>NEW</c:v>
                  </c:pt>
                  <c:pt idx="14">
                    <c:v>OLD</c:v>
                  </c:pt>
                  <c:pt idx="15">
                    <c:v>NEW</c:v>
                  </c:pt>
                  <c:pt idx="16">
                    <c:v>OLD</c:v>
                  </c:pt>
                  <c:pt idx="17">
                    <c:v>NEW</c:v>
                  </c:pt>
                  <c:pt idx="18">
                    <c:v>OLD</c:v>
                  </c:pt>
                  <c:pt idx="19">
                    <c:v>NEW</c:v>
                  </c:pt>
                  <c:pt idx="20">
                    <c:v>OLD</c:v>
                  </c:pt>
                  <c:pt idx="21">
                    <c:v>NEW</c:v>
                  </c:pt>
                  <c:pt idx="22">
                    <c:v>OLD</c:v>
                  </c:pt>
                  <c:pt idx="23">
                    <c:v>NEW</c:v>
                  </c:pt>
                </c:lvl>
                <c:lvl>
                  <c:pt idx="0">
                    <c:v>REP01 (N=283)</c:v>
                  </c:pt>
                  <c:pt idx="2">
                    <c:v>REP02 (N=244)</c:v>
                  </c:pt>
                  <c:pt idx="4">
                    <c:v>REP03 (N=225)</c:v>
                  </c:pt>
                  <c:pt idx="6">
                    <c:v>REP04 (N=249)</c:v>
                  </c:pt>
                  <c:pt idx="8">
                    <c:v>REP05 (N=215)</c:v>
                  </c:pt>
                  <c:pt idx="10">
                    <c:v>REP06 (N=201)</c:v>
                  </c:pt>
                  <c:pt idx="12">
                    <c:v>REP07 (N=277)</c:v>
                  </c:pt>
                  <c:pt idx="14">
                    <c:v>REP08 (N=197)</c:v>
                  </c:pt>
                  <c:pt idx="16">
                    <c:v>REP09 (N=232)</c:v>
                  </c:pt>
                  <c:pt idx="18">
                    <c:v>REP10 (N=280)</c:v>
                  </c:pt>
                  <c:pt idx="20">
                    <c:v>REP11 (N=276)</c:v>
                  </c:pt>
                  <c:pt idx="22">
                    <c:v>REP12 (N=263)</c:v>
                  </c:pt>
                </c:lvl>
              </c:multiLvlStrCache>
            </c:multiLvlStrRef>
          </c:cat>
          <c:val>
            <c:numRef>
              <c:f>Sheet1!$CH$8:$DE$8</c:f>
              <c:numCache>
                <c:formatCode>0.0</c:formatCode>
                <c:ptCount val="24"/>
                <c:pt idx="0">
                  <c:v>39.799999999999997</c:v>
                </c:pt>
                <c:pt idx="1">
                  <c:v>5.3</c:v>
                </c:pt>
                <c:pt idx="2">
                  <c:v>49.2</c:v>
                </c:pt>
                <c:pt idx="3">
                  <c:v>7.5</c:v>
                </c:pt>
                <c:pt idx="4">
                  <c:v>69</c:v>
                </c:pt>
                <c:pt idx="5">
                  <c:v>26.8</c:v>
                </c:pt>
                <c:pt idx="6">
                  <c:v>48.5</c:v>
                </c:pt>
                <c:pt idx="7">
                  <c:v>5.9</c:v>
                </c:pt>
                <c:pt idx="8">
                  <c:v>79.7</c:v>
                </c:pt>
                <c:pt idx="9">
                  <c:v>71.099999999999994</c:v>
                </c:pt>
                <c:pt idx="10">
                  <c:v>82.3</c:v>
                </c:pt>
                <c:pt idx="11">
                  <c:v>56.8</c:v>
                </c:pt>
                <c:pt idx="12">
                  <c:v>44.7</c:v>
                </c:pt>
                <c:pt idx="13">
                  <c:v>11.8</c:v>
                </c:pt>
                <c:pt idx="14">
                  <c:v>90.1</c:v>
                </c:pt>
                <c:pt idx="15">
                  <c:v>88.6</c:v>
                </c:pt>
                <c:pt idx="16">
                  <c:v>43.2</c:v>
                </c:pt>
                <c:pt idx="17">
                  <c:v>42.5</c:v>
                </c:pt>
                <c:pt idx="18">
                  <c:v>42.3</c:v>
                </c:pt>
                <c:pt idx="19">
                  <c:v>34.799999999999997</c:v>
                </c:pt>
                <c:pt idx="20">
                  <c:v>50</c:v>
                </c:pt>
                <c:pt idx="21">
                  <c:v>50</c:v>
                </c:pt>
                <c:pt idx="22">
                  <c:v>60.4</c:v>
                </c:pt>
                <c:pt idx="23">
                  <c:v>71.7</c:v>
                </c:pt>
              </c:numCache>
            </c:numRef>
          </c:val>
          <c:extLst>
            <c:ext xmlns:c16="http://schemas.microsoft.com/office/drawing/2014/chart" uri="{C3380CC4-5D6E-409C-BE32-E72D297353CC}">
              <c16:uniqueId val="{00000002-984F-474C-8504-A19824218EDB}"/>
            </c:ext>
          </c:extLst>
        </c:ser>
        <c:dLbls>
          <c:showLegendKey val="0"/>
          <c:showVal val="0"/>
          <c:showCatName val="0"/>
          <c:showSerName val="0"/>
          <c:showPercent val="0"/>
          <c:showBubbleSize val="0"/>
        </c:dLbls>
        <c:gapWidth val="150"/>
        <c:overlap val="100"/>
        <c:axId val="481912160"/>
        <c:axId val="481908224"/>
      </c:barChart>
      <c:catAx>
        <c:axId val="481912160"/>
        <c:scaling>
          <c:orientation val="minMax"/>
        </c:scaling>
        <c:delete val="0"/>
        <c:axPos val="b"/>
        <c:title>
          <c:tx>
            <c:rich>
              <a:bodyPr rot="0" spcFirstLastPara="1" vertOverflow="ellipsis" vert="horz" wrap="square" anchor="ctr" anchorCtr="1"/>
              <a:lstStyle/>
              <a:p>
                <a:pPr>
                  <a:defRPr lang="ja-JP" sz="1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b="1"/>
                  <a:t>Item</a:t>
                </a:r>
                <a:r>
                  <a:rPr lang="en-US" b="1" baseline="0"/>
                  <a:t> of replacements</a:t>
                </a:r>
                <a:endParaRPr lang="en-US" b="1"/>
              </a:p>
            </c:rich>
          </c:tx>
          <c:layout>
            <c:manualLayout>
              <c:xMode val="edge"/>
              <c:yMode val="edge"/>
              <c:x val="0.45999123403632658"/>
              <c:y val="0.89043966951731224"/>
            </c:manualLayout>
          </c:layout>
          <c:overlay val="0"/>
          <c:spPr>
            <a:noFill/>
            <a:ln>
              <a:noFill/>
            </a:ln>
            <a:effectLst/>
          </c:spPr>
          <c:txPr>
            <a:bodyPr rot="0" spcFirstLastPara="1" vertOverflow="ellipsis" vert="horz" wrap="square" anchor="ctr" anchorCtr="1"/>
            <a:lstStyle/>
            <a:p>
              <a:pPr>
                <a:defRPr lang="ja-JP" sz="1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81908224"/>
        <c:crosses val="autoZero"/>
        <c:auto val="1"/>
        <c:lblAlgn val="ctr"/>
        <c:lblOffset val="100"/>
        <c:noMultiLvlLbl val="0"/>
      </c:catAx>
      <c:valAx>
        <c:axId val="4819082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ja-JP" sz="1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b="1"/>
                  <a:t>Ratio</a:t>
                </a:r>
                <a:r>
                  <a:rPr lang="en-US" b="1" baseline="0"/>
                  <a:t> of the samples</a:t>
                </a:r>
                <a:endParaRPr lang="en-US" b="1"/>
              </a:p>
            </c:rich>
          </c:tx>
          <c:layout>
            <c:manualLayout>
              <c:xMode val="edge"/>
              <c:yMode val="edge"/>
              <c:x val="1.3485038243887004E-2"/>
              <c:y val="0.23401323638372953"/>
            </c:manualLayout>
          </c:layout>
          <c:overlay val="0"/>
          <c:spPr>
            <a:noFill/>
            <a:ln>
              <a:noFill/>
            </a:ln>
            <a:effectLst/>
          </c:spPr>
          <c:txPr>
            <a:bodyPr rot="-5400000" spcFirstLastPara="1" vertOverflow="ellipsis" vert="horz" wrap="square" anchor="ctr" anchorCtr="1"/>
            <a:lstStyle/>
            <a:p>
              <a:pPr>
                <a:defRPr lang="ja-JP" sz="1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81912160"/>
        <c:crosses val="autoZero"/>
        <c:crossBetween val="between"/>
      </c:valAx>
      <c:spPr>
        <a:noFill/>
        <a:ln w="3175">
          <a:solidFill>
            <a:schemeClr val="bg1">
              <a:lumMod val="85000"/>
            </a:schemeClr>
          </a:solidFill>
        </a:ln>
        <a:effectLst/>
      </c:spPr>
    </c:plotArea>
    <c:legend>
      <c:legendPos val="b"/>
      <c:overlay val="0"/>
      <c:spPr>
        <a:noFill/>
        <a:ln>
          <a:noFill/>
        </a:ln>
        <a:effectLst/>
      </c:spPr>
      <c:txPr>
        <a:bodyPr rot="0" spcFirstLastPara="1" vertOverflow="ellipsis" vert="horz" wrap="square" anchor="ctr" anchorCtr="1"/>
        <a:lstStyle/>
        <a:p>
          <a:pPr>
            <a:defRPr lang="ja-JP"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3175" cap="flat" cmpd="sng" algn="ctr">
      <a:solidFill>
        <a:srgbClr val="00B0F0"/>
      </a:solidFill>
      <a:round/>
    </a:ln>
    <a:effectLst/>
  </c:spPr>
  <c:txPr>
    <a:bodyPr/>
    <a:lstStyle/>
    <a:p>
      <a:pPr>
        <a:defRPr>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Sheet1!$BR$10:$BR$16</cx:f>
        <cx:lvl ptCount="7">
          <cx:pt idx="0">0.7%</cx:pt>
          <cx:pt idx="1">0.6%</cx:pt>
          <cx:pt idx="2">0.5%</cx:pt>
          <cx:pt idx="3">0.3%</cx:pt>
          <cx:pt idx="4">0.2%</cx:pt>
          <cx:pt idx="5">0.1%</cx:pt>
          <cx:pt idx="6">0.0%</cx:pt>
        </cx:lvl>
      </cx:strDim>
      <cx:numDim type="val">
        <cx:f>Sheet1!$BS$10:$BS$16</cx:f>
        <cx:lvl ptCount="7" formatCode="0.0">
          <cx:pt idx="0">0</cx:pt>
          <cx:pt idx="1">1.8</cx:pt>
          <cx:pt idx="2">24.300000000000001</cx:pt>
          <cx:pt idx="3">30.800000000000001</cx:pt>
          <cx:pt idx="4">13.1</cx:pt>
          <cx:pt idx="5">15</cx:pt>
          <cx:pt idx="6">15</cx:pt>
        </cx:lvl>
      </cx:numDim>
    </cx:data>
  </cx:chartData>
  <cx:chart>
    <cx:plotArea>
      <cx:plotAreaRegion>
        <cx:plotSurface>
          <cx:spPr>
            <a:ln w="3175">
              <a:solidFill>
                <a:schemeClr val="bg1">
                  <a:lumMod val="95000"/>
                </a:schemeClr>
              </a:solidFill>
            </a:ln>
          </cx:spPr>
        </cx:plotSurface>
        <cx:series layoutId="waterfall" uniqueId="{29FBEC48-1C78-4F43-B4A7-34FE40B23B9C}">
          <cx:tx>
            <cx:txData>
              <cx:f>Sheet1!$BS$9</cx:f>
              <cx:v>%</cx:v>
            </cx:txData>
          </cx:tx>
          <cx:dataLabels pos="outEnd">
            <cx:txPr>
              <a:bodyPr spcFirstLastPara="1" vertOverflow="ellipsis" wrap="square" lIns="0" tIns="0" rIns="0" bIns="0" anchor="ctr" anchorCtr="1">
                <a:spAutoFit/>
              </a:bodyPr>
              <a:lstStyle/>
              <a:p>
                <a:pPr>
                  <a:defRPr lang="en-US" sz="1200" b="0" i="0" u="none" strike="noStrike" kern="1200" baseline="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pPr>
                <a:endParaRPr lang="en-US" sz="1200">
                  <a:solidFill>
                    <a:schemeClr val="tx1"/>
                  </a:solidFill>
                  <a:latin typeface="Times New Roman" panose="02020603050405020304" pitchFamily="18" charset="0"/>
                  <a:cs typeface="Times New Roman" panose="02020603050405020304" pitchFamily="18" charset="0"/>
                </a:endParaRPr>
              </a:p>
            </cx:txPr>
            <cx:visibility seriesName="0" categoryName="0" value="1"/>
          </cx:dataLabels>
          <cx:dataId val="0"/>
          <cx:layoutPr>
            <cx:subtotals/>
          </cx:layoutPr>
        </cx:series>
      </cx:plotAreaRegion>
      <cx:axis id="0">
        <cx:catScaling gapWidth="0.5"/>
        <cx:title>
          <cx:tx>
            <cx:rich>
              <a:bodyPr spcFirstLastPara="1" vertOverflow="ellipsis" wrap="square" lIns="0" tIns="0" rIns="0" bIns="0" anchor="ctr" anchorCtr="1"/>
              <a:lstStyle/>
              <a:p>
                <a:pPr algn="ctr">
                  <a:defRPr sz="1200" b="1"/>
                </a:pPr>
                <a:r>
                  <a:rPr lang="en-US" sz="1200" b="1">
                    <a:solidFill>
                      <a:schemeClr val="tx1"/>
                    </a:solidFill>
                    <a:latin typeface="Times New Roman" panose="02020603050405020304" pitchFamily="18" charset="0"/>
                    <a:cs typeface="Times New Roman" panose="02020603050405020304" pitchFamily="18" charset="0"/>
                  </a:rPr>
                  <a:t>Interest rate</a:t>
                </a:r>
              </a:p>
            </cx:rich>
          </cx:tx>
        </cx:title>
        <cx:tickLabels/>
        <cx:txPr>
          <a:bodyPr spcFirstLastPara="1" vertOverflow="ellipsis" wrap="square" lIns="0" tIns="0" rIns="0" bIns="0" anchor="ctr" anchorCtr="1"/>
          <a:lstStyle/>
          <a:p>
            <a:pPr>
              <a:defRPr lang="en-US" sz="1100" b="0" i="0" u="none" strike="noStrike" kern="1200" baseline="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pPr>
            <a:endParaRPr lang="en-US" sz="1100">
              <a:solidFill>
                <a:schemeClr val="tx1"/>
              </a:solidFill>
              <a:latin typeface="Times New Roman" panose="02020603050405020304" pitchFamily="18" charset="0"/>
              <a:cs typeface="Times New Roman" panose="02020603050405020304" pitchFamily="18" charset="0"/>
            </a:endParaRPr>
          </a:p>
        </cx:txPr>
      </cx:axis>
      <cx:axis id="1">
        <cx:valScaling max="100"/>
        <cx:title>
          <cx:tx>
            <cx:rich>
              <a:bodyPr spcFirstLastPara="1" vertOverflow="ellipsis" wrap="square" lIns="0" tIns="0" rIns="0" bIns="0" anchor="ctr" anchorCtr="1"/>
              <a:lstStyle/>
              <a:p>
                <a:pPr algn="ctr">
                  <a:defRPr/>
                </a:pPr>
                <a:r>
                  <a:rPr lang="en-US" sz="1200" dirty="0">
                    <a:solidFill>
                      <a:schemeClr val="tx1"/>
                    </a:solidFill>
                    <a:latin typeface="Times New Roman" panose="02020603050405020304" pitchFamily="18" charset="0"/>
                    <a:cs typeface="Times New Roman" panose="02020603050405020304" pitchFamily="18" charset="0"/>
                  </a:rPr>
                  <a:t>Pe</a:t>
                </a:r>
                <a:r>
                  <a:rPr lang="en-US" sz="1200" b="1" dirty="0">
                    <a:solidFill>
                      <a:schemeClr val="tx1"/>
                    </a:solidFill>
                    <a:latin typeface="Times New Roman" panose="02020603050405020304" pitchFamily="18" charset="0"/>
                    <a:cs typeface="Times New Roman" panose="02020603050405020304" pitchFamily="18" charset="0"/>
                  </a:rPr>
                  <a:t>rcentage of the samples (%)</a:t>
                </a:r>
              </a:p>
            </cx:rich>
          </cx:tx>
        </cx:title>
        <cx:majorGridlines>
          <cx:spPr>
            <a:ln w="3175">
              <a:solidFill>
                <a:schemeClr val="bg1">
                  <a:lumMod val="85000"/>
                </a:schemeClr>
              </a:solidFill>
            </a:ln>
          </cx:spPr>
        </cx:majorGridlines>
        <cx:tickLabels/>
        <cx:txPr>
          <a:bodyPr spcFirstLastPara="1" vertOverflow="ellipsis" wrap="square" lIns="0" tIns="0" rIns="0" bIns="0" anchor="ctr" anchorCtr="1"/>
          <a:lstStyle/>
          <a:p>
            <a:pPr>
              <a:defRPr lang="en-US" sz="1100" b="0" i="0" u="none" strike="noStrike" kern="1200" baseline="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pPr>
            <a:endParaRPr lang="en-US" sz="1100">
              <a:solidFill>
                <a:schemeClr val="tx1"/>
              </a:solidFill>
              <a:latin typeface="Times New Roman" panose="02020603050405020304" pitchFamily="18" charset="0"/>
              <a:cs typeface="Times New Roman" panose="02020603050405020304" pitchFamily="18" charset="0"/>
            </a:endParaRPr>
          </a:p>
        </cx:txPr>
      </cx:axis>
    </cx:plotArea>
  </cx:chart>
  <cx:spPr>
    <a:noFill/>
    <a:ln w="3175">
      <a:solidFill>
        <a:schemeClr val="tx1"/>
      </a:solidFill>
    </a:ln>
  </cx:spPr>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bodyPr/>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a:solidFill>
          <a:schemeClr val="tx1">
            <a:lumMod val="15000"/>
            <a:lumOff val="85000"/>
            <a:lumOff val="10000"/>
          </a:schemeClr>
        </a:solidFill>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bodyPr/>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cs:spPr>
  </cs:upBar>
  <cs:valueAxis>
    <cs:lnRef idx="0"/>
    <cs:fillRef idx="0"/>
    <cs:effectRef idx="0"/>
    <cs:fontRef idx="minor">
      <a:schemeClr val="tx1">
        <a:lumMod val="65000"/>
        <a:lumOff val="35000"/>
      </a:schemeClr>
    </cs:fontRef>
    <cs:defRPr sz="900" kern="1200"/>
    <cs:bodyPr/>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_rels/data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_rels/data5.xml.rels><?xml version="1.0" encoding="UTF-8" standalone="yes"?>
<Relationships xmlns="http://schemas.openxmlformats.org/package/2006/relationships"><Relationship Id="rId1" Type="http://schemas.openxmlformats.org/officeDocument/2006/relationships/image" Target="../media/image3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_rels/drawing5.xml.rels><?xml version="1.0" encoding="UTF-8" standalone="yes"?>
<Relationships xmlns="http://schemas.openxmlformats.org/package/2006/relationships"><Relationship Id="rId1" Type="http://schemas.openxmlformats.org/officeDocument/2006/relationships/image" Target="../media/image3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F5D790-F3AE-492C-BB3B-2A0B1EF646B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7FA90CF6-1B20-4D6E-B8BC-7A925A5F9365}">
      <dgm:prSet phldrT="[Text]" custT="1"/>
      <dgm:spPr>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l">
            <a:lnSpc>
              <a:spcPct val="100000"/>
            </a:lnSpc>
            <a:spcAft>
              <a:spcPts val="0"/>
            </a:spcAft>
          </a:pPr>
          <a:r>
            <a:rPr lang="ja-JP" altLang="en-US" sz="2400" b="1" dirty="0" smtClean="0">
              <a:latin typeface="MS Gothic" panose="020B0609070205080204" pitchFamily="49" charset="-128"/>
              <a:ea typeface="MS Gothic" panose="020B0609070205080204" pitchFamily="49" charset="-128"/>
              <a:cs typeface="Times New Roman" panose="02020603050405020304" pitchFamily="18" charset="0"/>
            </a:rPr>
            <a:t>研究目的</a:t>
          </a:r>
          <a:endParaRPr lang="en-US" sz="2400" b="1" dirty="0">
            <a:latin typeface="MS Gothic" panose="020B0609070205080204" pitchFamily="49" charset="-128"/>
            <a:ea typeface="MS Gothic" panose="020B0609070205080204" pitchFamily="49" charset="-128"/>
            <a:cs typeface="Times New Roman" panose="02020603050405020304" pitchFamily="18" charset="0"/>
          </a:endParaRPr>
        </a:p>
      </dgm:t>
    </dgm:pt>
    <dgm:pt modelId="{E9AF3475-C1A8-4D43-9A98-59F79F5D15D4}" type="parTrans" cxnId="{45575A5F-8F2A-476D-8AE8-A6BD2D3E488E}">
      <dgm:prSet/>
      <dgm:spPr/>
      <dgm:t>
        <a:bodyPr/>
        <a:lstStyle/>
        <a:p>
          <a:endParaRPr lang="en-US"/>
        </a:p>
      </dgm:t>
    </dgm:pt>
    <dgm:pt modelId="{8905DA58-CBF7-4ABB-825D-9A1498D966BB}" type="sibTrans" cxnId="{45575A5F-8F2A-476D-8AE8-A6BD2D3E488E}">
      <dgm:prSet/>
      <dgm:spPr/>
      <dgm:t>
        <a:bodyPr/>
        <a:lstStyle/>
        <a:p>
          <a:endParaRPr lang="en-US"/>
        </a:p>
      </dgm:t>
    </dgm:pt>
    <dgm:pt modelId="{C1CCD8C7-2EAF-4208-9FB1-A9A8D76A678E}">
      <dgm:prSet phldrT="[Text]" custT="1"/>
      <dgm:spPr>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l">
            <a:lnSpc>
              <a:spcPct val="100000"/>
            </a:lnSpc>
            <a:spcAft>
              <a:spcPts val="0"/>
            </a:spcAft>
          </a:pPr>
          <a:r>
            <a:rPr lang="ja-JP" altLang="en-US" sz="2400" b="1" dirty="0" smtClean="0">
              <a:latin typeface="MS Gothic" panose="020B0609070205080204" pitchFamily="49" charset="-128"/>
              <a:ea typeface="MS Gothic" panose="020B0609070205080204" pitchFamily="49" charset="-128"/>
              <a:cs typeface="Times New Roman" panose="02020603050405020304" pitchFamily="18" charset="0"/>
            </a:rPr>
            <a:t>調査内容</a:t>
          </a:r>
          <a:endParaRPr lang="en-US" sz="2400" b="1" dirty="0">
            <a:latin typeface="MS Gothic" panose="020B0609070205080204" pitchFamily="49" charset="-128"/>
            <a:ea typeface="MS Gothic" panose="020B0609070205080204" pitchFamily="49" charset="-128"/>
            <a:cs typeface="Times New Roman" panose="02020603050405020304" pitchFamily="18" charset="0"/>
          </a:endParaRPr>
        </a:p>
      </dgm:t>
    </dgm:pt>
    <dgm:pt modelId="{72BE7F7C-DA82-406F-B5B5-08BF04B18771}" type="parTrans" cxnId="{9AC900A8-E9FD-425D-AC86-2BB58F16B6F0}">
      <dgm:prSet/>
      <dgm:spPr/>
      <dgm:t>
        <a:bodyPr/>
        <a:lstStyle/>
        <a:p>
          <a:endParaRPr lang="en-US"/>
        </a:p>
      </dgm:t>
    </dgm:pt>
    <dgm:pt modelId="{B23FD301-F262-4DD8-840B-4431A9B35889}" type="sibTrans" cxnId="{9AC900A8-E9FD-425D-AC86-2BB58F16B6F0}">
      <dgm:prSet/>
      <dgm:spPr/>
      <dgm:t>
        <a:bodyPr/>
        <a:lstStyle/>
        <a:p>
          <a:endParaRPr lang="en-US"/>
        </a:p>
      </dgm:t>
    </dgm:pt>
    <dgm:pt modelId="{B20E6D10-B8AF-45EC-8DD9-24349D869192}">
      <dgm:prSet phldrT="[Text]" custT="1"/>
      <dgm:spPr>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l">
            <a:lnSpc>
              <a:spcPct val="100000"/>
            </a:lnSpc>
            <a:spcAft>
              <a:spcPts val="0"/>
            </a:spcAft>
          </a:pPr>
          <a:r>
            <a:rPr lang="ja-JP" altLang="en-US" sz="2400" b="1" dirty="0" smtClean="0">
              <a:latin typeface="MS Gothic" panose="020B0609070205080204" pitchFamily="49" charset="-128"/>
              <a:ea typeface="MS Gothic" panose="020B0609070205080204" pitchFamily="49" charset="-128"/>
              <a:cs typeface="Times New Roman" panose="02020603050405020304" pitchFamily="18" charset="0"/>
            </a:rPr>
            <a:t>考察と政策提言</a:t>
          </a:r>
          <a:endParaRPr lang="en-US" sz="2400" b="1" dirty="0">
            <a:latin typeface="MS Gothic" panose="020B0609070205080204" pitchFamily="49" charset="-128"/>
            <a:ea typeface="MS Gothic" panose="020B0609070205080204" pitchFamily="49" charset="-128"/>
            <a:cs typeface="Times New Roman" panose="02020603050405020304" pitchFamily="18" charset="0"/>
          </a:endParaRPr>
        </a:p>
      </dgm:t>
    </dgm:pt>
    <dgm:pt modelId="{146E1ADA-F0CB-4E9E-988A-9D4D058215B6}" type="parTrans" cxnId="{AAE63F3B-08F0-4FA5-94ED-748A16A2097C}">
      <dgm:prSet/>
      <dgm:spPr/>
      <dgm:t>
        <a:bodyPr/>
        <a:lstStyle/>
        <a:p>
          <a:endParaRPr lang="en-US"/>
        </a:p>
      </dgm:t>
    </dgm:pt>
    <dgm:pt modelId="{8D590199-F42E-40D6-9C33-171E0CE088BA}" type="sibTrans" cxnId="{AAE63F3B-08F0-4FA5-94ED-748A16A2097C}">
      <dgm:prSet/>
      <dgm:spPr/>
      <dgm:t>
        <a:bodyPr/>
        <a:lstStyle/>
        <a:p>
          <a:endParaRPr lang="en-US"/>
        </a:p>
      </dgm:t>
    </dgm:pt>
    <dgm:pt modelId="{83E65FCC-0203-4347-9BBD-AEFE7214E843}">
      <dgm:prSet custT="1"/>
      <dgm:spPr>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l">
            <a:lnSpc>
              <a:spcPct val="100000"/>
            </a:lnSpc>
            <a:spcAft>
              <a:spcPts val="0"/>
            </a:spcAft>
          </a:pPr>
          <a:r>
            <a:rPr lang="ja-JP" altLang="en-US" sz="2400" b="1" dirty="0" smtClean="0">
              <a:latin typeface="MS Gothic" panose="020B0609070205080204" pitchFamily="49" charset="-128"/>
              <a:ea typeface="MS Gothic" panose="020B0609070205080204" pitchFamily="49" charset="-128"/>
              <a:cs typeface="Times New Roman" panose="02020603050405020304" pitchFamily="18" charset="0"/>
            </a:rPr>
            <a:t>データの分析結果</a:t>
          </a:r>
          <a:endParaRPr lang="en-US" sz="2400" b="1" dirty="0">
            <a:latin typeface="MS Gothic" panose="020B0609070205080204" pitchFamily="49" charset="-128"/>
            <a:ea typeface="MS Gothic" panose="020B0609070205080204" pitchFamily="49" charset="-128"/>
            <a:cs typeface="Times New Roman" panose="02020603050405020304" pitchFamily="18" charset="0"/>
          </a:endParaRPr>
        </a:p>
      </dgm:t>
    </dgm:pt>
    <dgm:pt modelId="{8436482A-6C9B-4EDD-B700-DB0E2D66ABF8}" type="parTrans" cxnId="{B0A3CAB4-B220-4F4D-A3A3-C0295154474E}">
      <dgm:prSet/>
      <dgm:spPr/>
      <dgm:t>
        <a:bodyPr/>
        <a:lstStyle/>
        <a:p>
          <a:endParaRPr lang="en-US"/>
        </a:p>
      </dgm:t>
    </dgm:pt>
    <dgm:pt modelId="{8034897F-1DBA-45A2-AB33-693F852ECB4F}" type="sibTrans" cxnId="{B0A3CAB4-B220-4F4D-A3A3-C0295154474E}">
      <dgm:prSet/>
      <dgm:spPr/>
      <dgm:t>
        <a:bodyPr/>
        <a:lstStyle/>
        <a:p>
          <a:endParaRPr lang="en-US"/>
        </a:p>
      </dgm:t>
    </dgm:pt>
    <dgm:pt modelId="{30297CCB-2FB0-47C8-A0CD-874163F9C37C}" type="pres">
      <dgm:prSet presAssocID="{7DF5D790-F3AE-492C-BB3B-2A0B1EF646B3}" presName="Name0" presStyleCnt="0">
        <dgm:presLayoutVars>
          <dgm:chMax val="7"/>
          <dgm:chPref val="7"/>
          <dgm:dir/>
        </dgm:presLayoutVars>
      </dgm:prSet>
      <dgm:spPr/>
      <dgm:t>
        <a:bodyPr/>
        <a:lstStyle/>
        <a:p>
          <a:endParaRPr lang="en-US"/>
        </a:p>
      </dgm:t>
    </dgm:pt>
    <dgm:pt modelId="{E5B66F13-91B0-4874-A756-CD168924E1B0}" type="pres">
      <dgm:prSet presAssocID="{7DF5D790-F3AE-492C-BB3B-2A0B1EF646B3}" presName="Name1" presStyleCnt="0"/>
      <dgm:spPr/>
    </dgm:pt>
    <dgm:pt modelId="{7D3E9788-6B26-437A-AD04-CDEB34527332}" type="pres">
      <dgm:prSet presAssocID="{7DF5D790-F3AE-492C-BB3B-2A0B1EF646B3}" presName="cycle" presStyleCnt="0"/>
      <dgm:spPr/>
    </dgm:pt>
    <dgm:pt modelId="{4474E71A-8989-4F39-BA70-F9FFA99E78F2}" type="pres">
      <dgm:prSet presAssocID="{7DF5D790-F3AE-492C-BB3B-2A0B1EF646B3}" presName="srcNode" presStyleLbl="node1" presStyleIdx="0" presStyleCnt="4"/>
      <dgm:spPr/>
    </dgm:pt>
    <dgm:pt modelId="{1F45D459-DF1C-4BD3-941B-AB6F636E16BA}" type="pres">
      <dgm:prSet presAssocID="{7DF5D790-F3AE-492C-BB3B-2A0B1EF646B3}" presName="conn" presStyleLbl="parChTrans1D2" presStyleIdx="0" presStyleCnt="1"/>
      <dgm:spPr/>
      <dgm:t>
        <a:bodyPr/>
        <a:lstStyle/>
        <a:p>
          <a:endParaRPr lang="en-US"/>
        </a:p>
      </dgm:t>
    </dgm:pt>
    <dgm:pt modelId="{4619FAF6-E29E-448A-B01C-1F3547A27CE3}" type="pres">
      <dgm:prSet presAssocID="{7DF5D790-F3AE-492C-BB3B-2A0B1EF646B3}" presName="extraNode" presStyleLbl="node1" presStyleIdx="0" presStyleCnt="4"/>
      <dgm:spPr/>
    </dgm:pt>
    <dgm:pt modelId="{40E2FBFA-5363-4B05-8055-641C69BFE7DF}" type="pres">
      <dgm:prSet presAssocID="{7DF5D790-F3AE-492C-BB3B-2A0B1EF646B3}" presName="dstNode" presStyleLbl="node1" presStyleIdx="0" presStyleCnt="4"/>
      <dgm:spPr/>
    </dgm:pt>
    <dgm:pt modelId="{89A562AE-AD92-4198-894D-82E340E69304}" type="pres">
      <dgm:prSet presAssocID="{7FA90CF6-1B20-4D6E-B8BC-7A925A5F9365}" presName="text_1" presStyleLbl="node1" presStyleIdx="0" presStyleCnt="4">
        <dgm:presLayoutVars>
          <dgm:bulletEnabled val="1"/>
        </dgm:presLayoutVars>
      </dgm:prSet>
      <dgm:spPr/>
      <dgm:t>
        <a:bodyPr/>
        <a:lstStyle/>
        <a:p>
          <a:endParaRPr lang="en-US"/>
        </a:p>
      </dgm:t>
    </dgm:pt>
    <dgm:pt modelId="{F9BEB443-309C-4E35-8203-4ED04BC5FBA4}" type="pres">
      <dgm:prSet presAssocID="{7FA90CF6-1B20-4D6E-B8BC-7A925A5F9365}" presName="accent_1" presStyleCnt="0"/>
      <dgm:spPr/>
    </dgm:pt>
    <dgm:pt modelId="{57DD79A9-93CC-4233-9CA1-0C4496519155}" type="pres">
      <dgm:prSet presAssocID="{7FA90CF6-1B20-4D6E-B8BC-7A925A5F9365}" presName="accentRepeatNode" presStyleLbl="solidFgAcc1" presStyleIdx="0" presStyleCnt="4"/>
      <dgm:spPr>
        <a:blipFill rotWithShape="0">
          <a:blip xmlns:r="http://schemas.openxmlformats.org/officeDocument/2006/relationships" r:embed="rId1"/>
          <a:stretch>
            <a:fillRect/>
          </a:stretch>
        </a:blipFill>
      </dgm:spPr>
      <dgm:t>
        <a:bodyPr/>
        <a:lstStyle/>
        <a:p>
          <a:endParaRPr lang="en-US"/>
        </a:p>
      </dgm:t>
    </dgm:pt>
    <dgm:pt modelId="{59B1FB17-F14F-4F57-B807-68DFD61714C7}" type="pres">
      <dgm:prSet presAssocID="{C1CCD8C7-2EAF-4208-9FB1-A9A8D76A678E}" presName="text_2" presStyleLbl="node1" presStyleIdx="1" presStyleCnt="4">
        <dgm:presLayoutVars>
          <dgm:bulletEnabled val="1"/>
        </dgm:presLayoutVars>
      </dgm:prSet>
      <dgm:spPr/>
      <dgm:t>
        <a:bodyPr/>
        <a:lstStyle/>
        <a:p>
          <a:endParaRPr lang="en-US"/>
        </a:p>
      </dgm:t>
    </dgm:pt>
    <dgm:pt modelId="{25C764E6-1BB1-4854-BC1F-8CBD64D2ABCF}" type="pres">
      <dgm:prSet presAssocID="{C1CCD8C7-2EAF-4208-9FB1-A9A8D76A678E}" presName="accent_2" presStyleCnt="0"/>
      <dgm:spPr/>
    </dgm:pt>
    <dgm:pt modelId="{1E0426F0-830C-41F2-A5B2-94114BB4BD23}" type="pres">
      <dgm:prSet presAssocID="{C1CCD8C7-2EAF-4208-9FB1-A9A8D76A678E}" presName="accentRepeatNode" presStyleLbl="solidFgAcc1" presStyleIdx="1" presStyleCnt="4"/>
      <dgm:spPr>
        <a:blipFill rotWithShape="0">
          <a:blip xmlns:r="http://schemas.openxmlformats.org/officeDocument/2006/relationships" r:embed="rId2"/>
          <a:stretch>
            <a:fillRect/>
          </a:stretch>
        </a:blipFill>
      </dgm:spPr>
      <dgm:t>
        <a:bodyPr/>
        <a:lstStyle/>
        <a:p>
          <a:endParaRPr lang="en-US"/>
        </a:p>
      </dgm:t>
    </dgm:pt>
    <dgm:pt modelId="{0A483C77-90F6-4BA8-9634-3A36B0D2CAB6}" type="pres">
      <dgm:prSet presAssocID="{83E65FCC-0203-4347-9BBD-AEFE7214E843}" presName="text_3" presStyleLbl="node1" presStyleIdx="2" presStyleCnt="4">
        <dgm:presLayoutVars>
          <dgm:bulletEnabled val="1"/>
        </dgm:presLayoutVars>
      </dgm:prSet>
      <dgm:spPr/>
      <dgm:t>
        <a:bodyPr/>
        <a:lstStyle/>
        <a:p>
          <a:endParaRPr lang="en-US"/>
        </a:p>
      </dgm:t>
    </dgm:pt>
    <dgm:pt modelId="{3125333C-079A-4209-AB4D-9279EC122CEC}" type="pres">
      <dgm:prSet presAssocID="{83E65FCC-0203-4347-9BBD-AEFE7214E843}" presName="accent_3" presStyleCnt="0"/>
      <dgm:spPr/>
    </dgm:pt>
    <dgm:pt modelId="{7A516642-22A1-4BD8-8BA4-D396EBC61C5A}" type="pres">
      <dgm:prSet presAssocID="{83E65FCC-0203-4347-9BBD-AEFE7214E843}" presName="accentRepeatNode" presStyleLbl="solidFgAcc1" presStyleIdx="2" presStyleCnt="4"/>
      <dgm:spPr>
        <a:blipFill rotWithShape="0">
          <a:blip xmlns:r="http://schemas.openxmlformats.org/officeDocument/2006/relationships" r:embed="rId3"/>
          <a:stretch>
            <a:fillRect/>
          </a:stretch>
        </a:blipFill>
      </dgm:spPr>
      <dgm:t>
        <a:bodyPr/>
        <a:lstStyle/>
        <a:p>
          <a:endParaRPr lang="en-US"/>
        </a:p>
      </dgm:t>
    </dgm:pt>
    <dgm:pt modelId="{8B3FEC41-A62B-457C-81C3-D675E43C48A6}" type="pres">
      <dgm:prSet presAssocID="{B20E6D10-B8AF-45EC-8DD9-24349D869192}" presName="text_4" presStyleLbl="node1" presStyleIdx="3" presStyleCnt="4">
        <dgm:presLayoutVars>
          <dgm:bulletEnabled val="1"/>
        </dgm:presLayoutVars>
      </dgm:prSet>
      <dgm:spPr/>
      <dgm:t>
        <a:bodyPr/>
        <a:lstStyle/>
        <a:p>
          <a:endParaRPr lang="en-US"/>
        </a:p>
      </dgm:t>
    </dgm:pt>
    <dgm:pt modelId="{9B5ACD7C-5026-42B6-B4AC-23885451582B}" type="pres">
      <dgm:prSet presAssocID="{B20E6D10-B8AF-45EC-8DD9-24349D869192}" presName="accent_4" presStyleCnt="0"/>
      <dgm:spPr/>
    </dgm:pt>
    <dgm:pt modelId="{C26FB8F4-B55A-4B06-B8C0-8433B183B412}" type="pres">
      <dgm:prSet presAssocID="{B20E6D10-B8AF-45EC-8DD9-24349D869192}" presName="accentRepeatNode" presStyleLbl="solidFgAcc1" presStyleIdx="3" presStyleCnt="4"/>
      <dgm:spPr>
        <a:blipFill rotWithShape="0">
          <a:blip xmlns:r="http://schemas.openxmlformats.org/officeDocument/2006/relationships" r:embed="rId4"/>
          <a:stretch>
            <a:fillRect/>
          </a:stretch>
        </a:blipFill>
      </dgm:spPr>
      <dgm:t>
        <a:bodyPr/>
        <a:lstStyle/>
        <a:p>
          <a:endParaRPr lang="en-US"/>
        </a:p>
      </dgm:t>
    </dgm:pt>
  </dgm:ptLst>
  <dgm:cxnLst>
    <dgm:cxn modelId="{BB60FE24-053A-4F36-B4FD-0754AEF3DFF5}" type="presOf" srcId="{8905DA58-CBF7-4ABB-825D-9A1498D966BB}" destId="{1F45D459-DF1C-4BD3-941B-AB6F636E16BA}" srcOrd="0" destOrd="0" presId="urn:microsoft.com/office/officeart/2008/layout/VerticalCurvedList"/>
    <dgm:cxn modelId="{B0A3CAB4-B220-4F4D-A3A3-C0295154474E}" srcId="{7DF5D790-F3AE-492C-BB3B-2A0B1EF646B3}" destId="{83E65FCC-0203-4347-9BBD-AEFE7214E843}" srcOrd="2" destOrd="0" parTransId="{8436482A-6C9B-4EDD-B700-DB0E2D66ABF8}" sibTransId="{8034897F-1DBA-45A2-AB33-693F852ECB4F}"/>
    <dgm:cxn modelId="{AAE63F3B-08F0-4FA5-94ED-748A16A2097C}" srcId="{7DF5D790-F3AE-492C-BB3B-2A0B1EF646B3}" destId="{B20E6D10-B8AF-45EC-8DD9-24349D869192}" srcOrd="3" destOrd="0" parTransId="{146E1ADA-F0CB-4E9E-988A-9D4D058215B6}" sibTransId="{8D590199-F42E-40D6-9C33-171E0CE088BA}"/>
    <dgm:cxn modelId="{45575A5F-8F2A-476D-8AE8-A6BD2D3E488E}" srcId="{7DF5D790-F3AE-492C-BB3B-2A0B1EF646B3}" destId="{7FA90CF6-1B20-4D6E-B8BC-7A925A5F9365}" srcOrd="0" destOrd="0" parTransId="{E9AF3475-C1A8-4D43-9A98-59F79F5D15D4}" sibTransId="{8905DA58-CBF7-4ABB-825D-9A1498D966BB}"/>
    <dgm:cxn modelId="{E268BEC2-07CE-401C-B0C8-8E151319EBC6}" type="presOf" srcId="{83E65FCC-0203-4347-9BBD-AEFE7214E843}" destId="{0A483C77-90F6-4BA8-9634-3A36B0D2CAB6}" srcOrd="0" destOrd="0" presId="urn:microsoft.com/office/officeart/2008/layout/VerticalCurvedList"/>
    <dgm:cxn modelId="{727DD2CC-1E8C-4567-84C2-5AFA8354E0C1}" type="presOf" srcId="{C1CCD8C7-2EAF-4208-9FB1-A9A8D76A678E}" destId="{59B1FB17-F14F-4F57-B807-68DFD61714C7}" srcOrd="0" destOrd="0" presId="urn:microsoft.com/office/officeart/2008/layout/VerticalCurvedList"/>
    <dgm:cxn modelId="{91A4285A-0B69-4F6E-AB99-04E311B92604}" type="presOf" srcId="{7FA90CF6-1B20-4D6E-B8BC-7A925A5F9365}" destId="{89A562AE-AD92-4198-894D-82E340E69304}" srcOrd="0" destOrd="0" presId="urn:microsoft.com/office/officeart/2008/layout/VerticalCurvedList"/>
    <dgm:cxn modelId="{CDA7D234-98B3-44AA-BFE7-5FBA4848C610}" type="presOf" srcId="{B20E6D10-B8AF-45EC-8DD9-24349D869192}" destId="{8B3FEC41-A62B-457C-81C3-D675E43C48A6}" srcOrd="0" destOrd="0" presId="urn:microsoft.com/office/officeart/2008/layout/VerticalCurvedList"/>
    <dgm:cxn modelId="{524AF621-3E70-43D1-9874-32CB2E4CD73A}" type="presOf" srcId="{7DF5D790-F3AE-492C-BB3B-2A0B1EF646B3}" destId="{30297CCB-2FB0-47C8-A0CD-874163F9C37C}" srcOrd="0" destOrd="0" presId="urn:microsoft.com/office/officeart/2008/layout/VerticalCurvedList"/>
    <dgm:cxn modelId="{9AC900A8-E9FD-425D-AC86-2BB58F16B6F0}" srcId="{7DF5D790-F3AE-492C-BB3B-2A0B1EF646B3}" destId="{C1CCD8C7-2EAF-4208-9FB1-A9A8D76A678E}" srcOrd="1" destOrd="0" parTransId="{72BE7F7C-DA82-406F-B5B5-08BF04B18771}" sibTransId="{B23FD301-F262-4DD8-840B-4431A9B35889}"/>
    <dgm:cxn modelId="{EB211008-091B-420F-A6F2-50871B427C79}" type="presParOf" srcId="{30297CCB-2FB0-47C8-A0CD-874163F9C37C}" destId="{E5B66F13-91B0-4874-A756-CD168924E1B0}" srcOrd="0" destOrd="0" presId="urn:microsoft.com/office/officeart/2008/layout/VerticalCurvedList"/>
    <dgm:cxn modelId="{9476DF58-2162-4DB4-BFB8-1D8C0D567CF9}" type="presParOf" srcId="{E5B66F13-91B0-4874-A756-CD168924E1B0}" destId="{7D3E9788-6B26-437A-AD04-CDEB34527332}" srcOrd="0" destOrd="0" presId="urn:microsoft.com/office/officeart/2008/layout/VerticalCurvedList"/>
    <dgm:cxn modelId="{CFE1BC67-3B10-42AA-9E68-51381C10F2B1}" type="presParOf" srcId="{7D3E9788-6B26-437A-AD04-CDEB34527332}" destId="{4474E71A-8989-4F39-BA70-F9FFA99E78F2}" srcOrd="0" destOrd="0" presId="urn:microsoft.com/office/officeart/2008/layout/VerticalCurvedList"/>
    <dgm:cxn modelId="{8F555859-61AE-4726-B68B-5CC2692C6991}" type="presParOf" srcId="{7D3E9788-6B26-437A-AD04-CDEB34527332}" destId="{1F45D459-DF1C-4BD3-941B-AB6F636E16BA}" srcOrd="1" destOrd="0" presId="urn:microsoft.com/office/officeart/2008/layout/VerticalCurvedList"/>
    <dgm:cxn modelId="{78C34088-7A0C-45C7-8614-12D48FA2042B}" type="presParOf" srcId="{7D3E9788-6B26-437A-AD04-CDEB34527332}" destId="{4619FAF6-E29E-448A-B01C-1F3547A27CE3}" srcOrd="2" destOrd="0" presId="urn:microsoft.com/office/officeart/2008/layout/VerticalCurvedList"/>
    <dgm:cxn modelId="{3261DEE1-FB00-4414-B77F-EEF601A2DADA}" type="presParOf" srcId="{7D3E9788-6B26-437A-AD04-CDEB34527332}" destId="{40E2FBFA-5363-4B05-8055-641C69BFE7DF}" srcOrd="3" destOrd="0" presId="urn:microsoft.com/office/officeart/2008/layout/VerticalCurvedList"/>
    <dgm:cxn modelId="{984DD418-B718-4628-8159-E131EFEE36FD}" type="presParOf" srcId="{E5B66F13-91B0-4874-A756-CD168924E1B0}" destId="{89A562AE-AD92-4198-894D-82E340E69304}" srcOrd="1" destOrd="0" presId="urn:microsoft.com/office/officeart/2008/layout/VerticalCurvedList"/>
    <dgm:cxn modelId="{1BAC1866-89BF-419A-8059-69BD305C59EB}" type="presParOf" srcId="{E5B66F13-91B0-4874-A756-CD168924E1B0}" destId="{F9BEB443-309C-4E35-8203-4ED04BC5FBA4}" srcOrd="2" destOrd="0" presId="urn:microsoft.com/office/officeart/2008/layout/VerticalCurvedList"/>
    <dgm:cxn modelId="{A65E98C1-0A7B-4BFC-968F-1A7C627E2DDF}" type="presParOf" srcId="{F9BEB443-309C-4E35-8203-4ED04BC5FBA4}" destId="{57DD79A9-93CC-4233-9CA1-0C4496519155}" srcOrd="0" destOrd="0" presId="urn:microsoft.com/office/officeart/2008/layout/VerticalCurvedList"/>
    <dgm:cxn modelId="{35DB52D8-0746-4FC6-BEA1-3AAA16829F67}" type="presParOf" srcId="{E5B66F13-91B0-4874-A756-CD168924E1B0}" destId="{59B1FB17-F14F-4F57-B807-68DFD61714C7}" srcOrd="3" destOrd="0" presId="urn:microsoft.com/office/officeart/2008/layout/VerticalCurvedList"/>
    <dgm:cxn modelId="{61A6F8B4-B1F8-46EA-BD26-FFDB570A613B}" type="presParOf" srcId="{E5B66F13-91B0-4874-A756-CD168924E1B0}" destId="{25C764E6-1BB1-4854-BC1F-8CBD64D2ABCF}" srcOrd="4" destOrd="0" presId="urn:microsoft.com/office/officeart/2008/layout/VerticalCurvedList"/>
    <dgm:cxn modelId="{EC66939E-FCB7-4994-80EA-EB8C1DF91FA5}" type="presParOf" srcId="{25C764E6-1BB1-4854-BC1F-8CBD64D2ABCF}" destId="{1E0426F0-830C-41F2-A5B2-94114BB4BD23}" srcOrd="0" destOrd="0" presId="urn:microsoft.com/office/officeart/2008/layout/VerticalCurvedList"/>
    <dgm:cxn modelId="{76B7606F-0428-4AB3-87AA-AEFCC77C3D2E}" type="presParOf" srcId="{E5B66F13-91B0-4874-A756-CD168924E1B0}" destId="{0A483C77-90F6-4BA8-9634-3A36B0D2CAB6}" srcOrd="5" destOrd="0" presId="urn:microsoft.com/office/officeart/2008/layout/VerticalCurvedList"/>
    <dgm:cxn modelId="{E63A6882-541C-4C9F-8017-EAA936B1A891}" type="presParOf" srcId="{E5B66F13-91B0-4874-A756-CD168924E1B0}" destId="{3125333C-079A-4209-AB4D-9279EC122CEC}" srcOrd="6" destOrd="0" presId="urn:microsoft.com/office/officeart/2008/layout/VerticalCurvedList"/>
    <dgm:cxn modelId="{A33BA22A-D8A6-41D2-9966-00AE17084CD6}" type="presParOf" srcId="{3125333C-079A-4209-AB4D-9279EC122CEC}" destId="{7A516642-22A1-4BD8-8BA4-D396EBC61C5A}" srcOrd="0" destOrd="0" presId="urn:microsoft.com/office/officeart/2008/layout/VerticalCurvedList"/>
    <dgm:cxn modelId="{7B83DCAB-3003-4F36-994B-33F1B879F330}" type="presParOf" srcId="{E5B66F13-91B0-4874-A756-CD168924E1B0}" destId="{8B3FEC41-A62B-457C-81C3-D675E43C48A6}" srcOrd="7" destOrd="0" presId="urn:microsoft.com/office/officeart/2008/layout/VerticalCurvedList"/>
    <dgm:cxn modelId="{5B7D7286-07EA-4F37-8A3A-12262EA4BE83}" type="presParOf" srcId="{E5B66F13-91B0-4874-A756-CD168924E1B0}" destId="{9B5ACD7C-5026-42B6-B4AC-23885451582B}" srcOrd="8" destOrd="0" presId="urn:microsoft.com/office/officeart/2008/layout/VerticalCurvedList"/>
    <dgm:cxn modelId="{BC7CEA85-0785-47A9-A7E8-91EC86C289CC}" type="presParOf" srcId="{9B5ACD7C-5026-42B6-B4AC-23885451582B}" destId="{C26FB8F4-B55A-4B06-B8C0-8433B183B41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D33A87-AB37-43C1-A7D6-2EB4D4033FFD}"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0DAF8DE7-6719-410C-B427-CFF8FAACF375}">
      <dgm:prSet phldrT="[Text]" custT="1"/>
      <dgm:spPr/>
      <dgm:t>
        <a:bodyPr/>
        <a:lstStyle/>
        <a:p>
          <a:pPr>
            <a:lnSpc>
              <a:spcPct val="100000"/>
            </a:lnSpc>
            <a:spcAft>
              <a:spcPts val="0"/>
            </a:spcAft>
          </a:pPr>
          <a:r>
            <a:rPr lang="ja-JP" altLang="en-US" sz="2000" dirty="0" smtClean="0">
              <a:latin typeface="MS Gothic" panose="020B0609070205080204" pitchFamily="49" charset="-128"/>
              <a:ea typeface="MS Gothic" panose="020B0609070205080204" pitchFamily="49" charset="-128"/>
              <a:cs typeface="Times New Roman" panose="02020603050405020304" pitchFamily="18" charset="0"/>
            </a:rPr>
            <a:t>ア</a:t>
          </a:r>
          <a:r>
            <a:rPr lang="en-US" altLang="ja-JP" sz="2000" dirty="0" smtClean="0">
              <a:latin typeface="MS Gothic" panose="020B0609070205080204" pitchFamily="49" charset="-128"/>
              <a:ea typeface="MS Gothic" panose="020B0609070205080204" pitchFamily="49" charset="-128"/>
              <a:cs typeface="Times New Roman" panose="02020603050405020304" pitchFamily="18" charset="0"/>
            </a:rPr>
            <a:t>)</a:t>
          </a:r>
          <a:r>
            <a:rPr lang="ja-JP" altLang="en-US" sz="2000" dirty="0" smtClean="0">
              <a:latin typeface="MS Gothic" panose="020B0609070205080204" pitchFamily="49" charset="-128"/>
              <a:ea typeface="MS Gothic" panose="020B0609070205080204" pitchFamily="49" charset="-128"/>
              <a:cs typeface="Times New Roman" panose="02020603050405020304" pitchFamily="18" charset="0"/>
            </a:rPr>
            <a:t>家庭における省エネルギー・炭素削減の現状を理解すること</a:t>
          </a:r>
          <a:endParaRPr lang="en-US" sz="2000" dirty="0">
            <a:latin typeface="MS Gothic" panose="020B0609070205080204" pitchFamily="49" charset="-128"/>
            <a:ea typeface="MS Gothic" panose="020B0609070205080204" pitchFamily="49" charset="-128"/>
            <a:cs typeface="Times New Roman" panose="02020603050405020304" pitchFamily="18" charset="0"/>
          </a:endParaRPr>
        </a:p>
      </dgm:t>
    </dgm:pt>
    <dgm:pt modelId="{D45662F4-BEFE-4CDC-A628-66A55C87E1AE}" type="parTrans" cxnId="{A950B9C7-4C95-40EE-A578-327A080C0410}">
      <dgm:prSet/>
      <dgm:spPr/>
      <dgm:t>
        <a:bodyPr/>
        <a:lstStyle/>
        <a:p>
          <a:endParaRPr lang="en-US"/>
        </a:p>
      </dgm:t>
    </dgm:pt>
    <dgm:pt modelId="{04C5F982-BDD8-4461-A25A-C3DC2161EC18}" type="sibTrans" cxnId="{A950B9C7-4C95-40EE-A578-327A080C0410}">
      <dgm:prSet/>
      <dgm:spPr/>
      <dgm:t>
        <a:bodyPr/>
        <a:lstStyle/>
        <a:p>
          <a:endParaRPr lang="en-US"/>
        </a:p>
      </dgm:t>
    </dgm:pt>
    <dgm:pt modelId="{C7C9ABC4-C73C-4F25-B6E3-0245E31915CD}">
      <dgm:prSet phldrT="[Text]" custT="1"/>
      <dgm:spPr/>
      <dgm:t>
        <a:bodyPr/>
        <a:lstStyle/>
        <a:p>
          <a:pPr>
            <a:lnSpc>
              <a:spcPct val="100000"/>
            </a:lnSpc>
            <a:spcAft>
              <a:spcPts val="0"/>
            </a:spcAft>
          </a:pPr>
          <a:r>
            <a:rPr lang="ja-JP" altLang="en-US" sz="2000" dirty="0" smtClean="0">
              <a:latin typeface="MS Gothic" panose="020B0609070205080204" pitchFamily="49" charset="-128"/>
              <a:ea typeface="MS Gothic" panose="020B0609070205080204" pitchFamily="49" charset="-128"/>
              <a:cs typeface="Times New Roman" panose="02020603050405020304" pitchFamily="18" charset="0"/>
            </a:rPr>
            <a:t>イ</a:t>
          </a:r>
          <a:r>
            <a:rPr lang="en-US" altLang="ja-JP" sz="2000" dirty="0" smtClean="0">
              <a:latin typeface="MS Gothic" panose="020B0609070205080204" pitchFamily="49" charset="-128"/>
              <a:ea typeface="MS Gothic" panose="020B0609070205080204" pitchFamily="49" charset="-128"/>
              <a:cs typeface="Times New Roman" panose="02020603050405020304" pitchFamily="18" charset="0"/>
            </a:rPr>
            <a:t>)</a:t>
          </a:r>
          <a:r>
            <a:rPr lang="ja-JP" altLang="en-US" sz="2000" dirty="0" smtClean="0">
              <a:latin typeface="MS Gothic" panose="020B0609070205080204" pitchFamily="49" charset="-128"/>
              <a:ea typeface="MS Gothic" panose="020B0609070205080204" pitchFamily="49" charset="-128"/>
              <a:cs typeface="Times New Roman" panose="02020603050405020304" pitchFamily="18" charset="0"/>
            </a:rPr>
            <a:t>家庭の低炭素取り組みに対する情報提供と経済的インセンティブの有効性を明確にすること</a:t>
          </a:r>
          <a:endParaRPr lang="en-US" sz="2000" dirty="0">
            <a:latin typeface="Times New Roman" panose="02020603050405020304" pitchFamily="18" charset="0"/>
            <a:cs typeface="Times New Roman" panose="02020603050405020304" pitchFamily="18" charset="0"/>
          </a:endParaRPr>
        </a:p>
      </dgm:t>
    </dgm:pt>
    <dgm:pt modelId="{75E775B2-FD61-43BC-8241-B8D8335891EF}" type="parTrans" cxnId="{B2DDA761-5040-4B76-ACBC-A91A6497ED6B}">
      <dgm:prSet/>
      <dgm:spPr/>
      <dgm:t>
        <a:bodyPr/>
        <a:lstStyle/>
        <a:p>
          <a:endParaRPr lang="en-US"/>
        </a:p>
      </dgm:t>
    </dgm:pt>
    <dgm:pt modelId="{0ACCEBF0-65F1-4E16-8B47-664D6C2A9192}" type="sibTrans" cxnId="{B2DDA761-5040-4B76-ACBC-A91A6497ED6B}">
      <dgm:prSet/>
      <dgm:spPr/>
      <dgm:t>
        <a:bodyPr/>
        <a:lstStyle/>
        <a:p>
          <a:endParaRPr lang="en-US"/>
        </a:p>
      </dgm:t>
    </dgm:pt>
    <dgm:pt modelId="{765CB9CC-CF98-41F0-BC76-4B03E6B55642}">
      <dgm:prSet phldrT="[Text]" custT="1"/>
      <dgm:spPr/>
      <dgm:t>
        <a:bodyPr/>
        <a:lstStyle/>
        <a:p>
          <a:pPr>
            <a:lnSpc>
              <a:spcPct val="100000"/>
            </a:lnSpc>
            <a:spcAft>
              <a:spcPts val="0"/>
            </a:spcAft>
          </a:pPr>
          <a:r>
            <a:rPr lang="ja-JP" altLang="en-US" sz="2000" dirty="0" smtClean="0">
              <a:latin typeface="MS Gothic" panose="020B0609070205080204" pitchFamily="49" charset="-128"/>
              <a:ea typeface="MS Gothic" panose="020B0609070205080204" pitchFamily="49" charset="-128"/>
              <a:cs typeface="Times New Roman" panose="02020603050405020304" pitchFamily="18" charset="0"/>
            </a:rPr>
            <a:t>ウ</a:t>
          </a:r>
          <a:r>
            <a:rPr lang="en-US" altLang="ja-JP" sz="2000" dirty="0" smtClean="0">
              <a:latin typeface="MS Gothic" panose="020B0609070205080204" pitchFamily="49" charset="-128"/>
              <a:ea typeface="MS Gothic" panose="020B0609070205080204" pitchFamily="49" charset="-128"/>
              <a:cs typeface="Times New Roman" panose="02020603050405020304" pitchFamily="18" charset="0"/>
            </a:rPr>
            <a:t>)</a:t>
          </a:r>
          <a:r>
            <a:rPr lang="ja-JP" altLang="en-US" sz="2000" dirty="0" smtClean="0">
              <a:latin typeface="MS Gothic" panose="020B0609070205080204" pitchFamily="49" charset="-128"/>
              <a:ea typeface="MS Gothic" panose="020B0609070205080204" pitchFamily="49" charset="-128"/>
              <a:cs typeface="Times New Roman" panose="02020603050405020304" pitchFamily="18" charset="0"/>
            </a:rPr>
            <a:t>家庭の低炭素取り組みの決定要因を特定し、政策を提言すること</a:t>
          </a:r>
          <a:endParaRPr lang="en-US" sz="2000" dirty="0">
            <a:latin typeface="MS Gothic" panose="020B0609070205080204" pitchFamily="49" charset="-128"/>
            <a:ea typeface="MS Gothic" panose="020B0609070205080204" pitchFamily="49" charset="-128"/>
            <a:cs typeface="Times New Roman" panose="02020603050405020304" pitchFamily="18" charset="0"/>
          </a:endParaRPr>
        </a:p>
      </dgm:t>
    </dgm:pt>
    <dgm:pt modelId="{E14699D5-6AC7-4035-B31A-2B09FA010180}" type="parTrans" cxnId="{17AC4323-8530-4565-B2DC-84816BBD625C}">
      <dgm:prSet/>
      <dgm:spPr/>
      <dgm:t>
        <a:bodyPr/>
        <a:lstStyle/>
        <a:p>
          <a:endParaRPr lang="en-US"/>
        </a:p>
      </dgm:t>
    </dgm:pt>
    <dgm:pt modelId="{97704777-46BB-43A6-95E4-8349E8A7936A}" type="sibTrans" cxnId="{17AC4323-8530-4565-B2DC-84816BBD625C}">
      <dgm:prSet/>
      <dgm:spPr/>
      <dgm:t>
        <a:bodyPr/>
        <a:lstStyle/>
        <a:p>
          <a:endParaRPr lang="en-US"/>
        </a:p>
      </dgm:t>
    </dgm:pt>
    <dgm:pt modelId="{173983E3-4EF1-4E63-9161-E5705042C406}" type="pres">
      <dgm:prSet presAssocID="{C8D33A87-AB37-43C1-A7D6-2EB4D4033FFD}" presName="Name0" presStyleCnt="0">
        <dgm:presLayoutVars>
          <dgm:dir/>
          <dgm:resizeHandles val="exact"/>
        </dgm:presLayoutVars>
      </dgm:prSet>
      <dgm:spPr/>
      <dgm:t>
        <a:bodyPr/>
        <a:lstStyle/>
        <a:p>
          <a:endParaRPr lang="en-US"/>
        </a:p>
      </dgm:t>
    </dgm:pt>
    <dgm:pt modelId="{E0F6432B-A59E-405F-A74E-B15AA59CBBF0}" type="pres">
      <dgm:prSet presAssocID="{0DAF8DE7-6719-410C-B427-CFF8FAACF375}" presName="composite" presStyleCnt="0"/>
      <dgm:spPr/>
    </dgm:pt>
    <dgm:pt modelId="{DBC66E8A-592D-47E3-9185-7074E02678E8}" type="pres">
      <dgm:prSet presAssocID="{0DAF8DE7-6719-410C-B427-CFF8FAACF375}" presName="rect1" presStyleLbl="trAlignAcc1" presStyleIdx="0" presStyleCnt="3" custScaleX="169627">
        <dgm:presLayoutVars>
          <dgm:bulletEnabled val="1"/>
        </dgm:presLayoutVars>
      </dgm:prSet>
      <dgm:spPr/>
      <dgm:t>
        <a:bodyPr/>
        <a:lstStyle/>
        <a:p>
          <a:endParaRPr lang="en-US"/>
        </a:p>
      </dgm:t>
    </dgm:pt>
    <dgm:pt modelId="{FE01223B-2581-4B97-9FD4-807EBFF405F8}" type="pres">
      <dgm:prSet presAssocID="{0DAF8DE7-6719-410C-B427-CFF8FAACF375}" presName="rect2" presStyleLbl="fgImgPlace1" presStyleIdx="0" presStyleCnt="3" custLinFactX="-59671" custLinFactNeighborX="-100000" custLinFactNeighborY="-1578"/>
      <dgm:spPr>
        <a:blipFill rotWithShape="1">
          <a:blip xmlns:r="http://schemas.openxmlformats.org/officeDocument/2006/relationships" r:embed="rId1"/>
          <a:stretch>
            <a:fillRect/>
          </a:stretch>
        </a:blipFill>
      </dgm:spPr>
      <dgm:t>
        <a:bodyPr/>
        <a:lstStyle/>
        <a:p>
          <a:endParaRPr lang="en-US"/>
        </a:p>
      </dgm:t>
    </dgm:pt>
    <dgm:pt modelId="{C3D3A189-1E1E-4153-B461-CB423FC8D1D7}" type="pres">
      <dgm:prSet presAssocID="{04C5F982-BDD8-4461-A25A-C3DC2161EC18}" presName="sibTrans" presStyleCnt="0"/>
      <dgm:spPr/>
    </dgm:pt>
    <dgm:pt modelId="{CE07DF5F-6B38-4C3C-9BFC-D8D774F105E8}" type="pres">
      <dgm:prSet presAssocID="{C7C9ABC4-C73C-4F25-B6E3-0245E31915CD}" presName="composite" presStyleCnt="0"/>
      <dgm:spPr/>
    </dgm:pt>
    <dgm:pt modelId="{5C079F38-64DC-4603-8B37-8445C21EC9C2}" type="pres">
      <dgm:prSet presAssocID="{C7C9ABC4-C73C-4F25-B6E3-0245E31915CD}" presName="rect1" presStyleLbl="trAlignAcc1" presStyleIdx="1" presStyleCnt="3" custScaleX="169627">
        <dgm:presLayoutVars>
          <dgm:bulletEnabled val="1"/>
        </dgm:presLayoutVars>
      </dgm:prSet>
      <dgm:spPr/>
      <dgm:t>
        <a:bodyPr/>
        <a:lstStyle/>
        <a:p>
          <a:endParaRPr lang="en-US"/>
        </a:p>
      </dgm:t>
    </dgm:pt>
    <dgm:pt modelId="{EF95A224-BA50-456C-A89D-238516130F82}" type="pres">
      <dgm:prSet presAssocID="{C7C9ABC4-C73C-4F25-B6E3-0245E31915CD}" presName="rect2" presStyleLbl="fgImgPlace1" presStyleIdx="1" presStyleCnt="3" custLinFactX="-49974" custLinFactNeighborX="-100000" custLinFactNeighborY="1362"/>
      <dgm:spPr>
        <a:blipFill rotWithShape="1">
          <a:blip xmlns:r="http://schemas.openxmlformats.org/officeDocument/2006/relationships" r:embed="rId2"/>
          <a:stretch>
            <a:fillRect/>
          </a:stretch>
        </a:blipFill>
      </dgm:spPr>
      <dgm:t>
        <a:bodyPr/>
        <a:lstStyle/>
        <a:p>
          <a:endParaRPr lang="en-US"/>
        </a:p>
      </dgm:t>
    </dgm:pt>
    <dgm:pt modelId="{E6A4274A-53FD-4E55-AE5B-94D91E0EF97C}" type="pres">
      <dgm:prSet presAssocID="{0ACCEBF0-65F1-4E16-8B47-664D6C2A9192}" presName="sibTrans" presStyleCnt="0"/>
      <dgm:spPr/>
    </dgm:pt>
    <dgm:pt modelId="{FDDD7068-96BB-446B-BD02-4442A4EC6A78}" type="pres">
      <dgm:prSet presAssocID="{765CB9CC-CF98-41F0-BC76-4B03E6B55642}" presName="composite" presStyleCnt="0"/>
      <dgm:spPr/>
    </dgm:pt>
    <dgm:pt modelId="{A383CA41-2157-4BA0-966D-189903BC3280}" type="pres">
      <dgm:prSet presAssocID="{765CB9CC-CF98-41F0-BC76-4B03E6B55642}" presName="rect1" presStyleLbl="trAlignAcc1" presStyleIdx="2" presStyleCnt="3" custScaleX="169627">
        <dgm:presLayoutVars>
          <dgm:bulletEnabled val="1"/>
        </dgm:presLayoutVars>
      </dgm:prSet>
      <dgm:spPr/>
      <dgm:t>
        <a:bodyPr/>
        <a:lstStyle/>
        <a:p>
          <a:endParaRPr lang="en-US"/>
        </a:p>
      </dgm:t>
    </dgm:pt>
    <dgm:pt modelId="{F6E419EA-FC93-4D96-9B0D-2C4027D96D44}" type="pres">
      <dgm:prSet presAssocID="{765CB9CC-CF98-41F0-BC76-4B03E6B55642}" presName="rect2" presStyleLbl="fgImgPlace1" presStyleIdx="2" presStyleCnt="3" custLinFactX="-59671" custLinFactNeighborX="-100000" custLinFactNeighborY="-2164"/>
      <dgm:spPr>
        <a:blipFill rotWithShape="1">
          <a:blip xmlns:r="http://schemas.openxmlformats.org/officeDocument/2006/relationships" r:embed="rId3"/>
          <a:stretch>
            <a:fillRect/>
          </a:stretch>
        </a:blipFill>
      </dgm:spPr>
      <dgm:t>
        <a:bodyPr/>
        <a:lstStyle/>
        <a:p>
          <a:endParaRPr lang="en-US"/>
        </a:p>
      </dgm:t>
    </dgm:pt>
  </dgm:ptLst>
  <dgm:cxnLst>
    <dgm:cxn modelId="{A950B9C7-4C95-40EE-A578-327A080C0410}" srcId="{C8D33A87-AB37-43C1-A7D6-2EB4D4033FFD}" destId="{0DAF8DE7-6719-410C-B427-CFF8FAACF375}" srcOrd="0" destOrd="0" parTransId="{D45662F4-BEFE-4CDC-A628-66A55C87E1AE}" sibTransId="{04C5F982-BDD8-4461-A25A-C3DC2161EC18}"/>
    <dgm:cxn modelId="{6A9B63E2-2C21-49B1-962C-56124AC1159A}" type="presOf" srcId="{C8D33A87-AB37-43C1-A7D6-2EB4D4033FFD}" destId="{173983E3-4EF1-4E63-9161-E5705042C406}" srcOrd="0" destOrd="0" presId="urn:microsoft.com/office/officeart/2008/layout/PictureStrips"/>
    <dgm:cxn modelId="{17AC4323-8530-4565-B2DC-84816BBD625C}" srcId="{C8D33A87-AB37-43C1-A7D6-2EB4D4033FFD}" destId="{765CB9CC-CF98-41F0-BC76-4B03E6B55642}" srcOrd="2" destOrd="0" parTransId="{E14699D5-6AC7-4035-B31A-2B09FA010180}" sibTransId="{97704777-46BB-43A6-95E4-8349E8A7936A}"/>
    <dgm:cxn modelId="{FC95813F-35EF-4609-A2E2-632E58A92D7D}" type="presOf" srcId="{C7C9ABC4-C73C-4F25-B6E3-0245E31915CD}" destId="{5C079F38-64DC-4603-8B37-8445C21EC9C2}" srcOrd="0" destOrd="0" presId="urn:microsoft.com/office/officeart/2008/layout/PictureStrips"/>
    <dgm:cxn modelId="{8367C2E3-024E-433D-AB06-EE62B1FBCDDB}" type="presOf" srcId="{765CB9CC-CF98-41F0-BC76-4B03E6B55642}" destId="{A383CA41-2157-4BA0-966D-189903BC3280}" srcOrd="0" destOrd="0" presId="urn:microsoft.com/office/officeart/2008/layout/PictureStrips"/>
    <dgm:cxn modelId="{D71A433E-153D-4619-BFF3-CAA6262E7DBD}" type="presOf" srcId="{0DAF8DE7-6719-410C-B427-CFF8FAACF375}" destId="{DBC66E8A-592D-47E3-9185-7074E02678E8}" srcOrd="0" destOrd="0" presId="urn:microsoft.com/office/officeart/2008/layout/PictureStrips"/>
    <dgm:cxn modelId="{B2DDA761-5040-4B76-ACBC-A91A6497ED6B}" srcId="{C8D33A87-AB37-43C1-A7D6-2EB4D4033FFD}" destId="{C7C9ABC4-C73C-4F25-B6E3-0245E31915CD}" srcOrd="1" destOrd="0" parTransId="{75E775B2-FD61-43BC-8241-B8D8335891EF}" sibTransId="{0ACCEBF0-65F1-4E16-8B47-664D6C2A9192}"/>
    <dgm:cxn modelId="{05C9E21F-321C-47B0-85DE-350FDF2C69D7}" type="presParOf" srcId="{173983E3-4EF1-4E63-9161-E5705042C406}" destId="{E0F6432B-A59E-405F-A74E-B15AA59CBBF0}" srcOrd="0" destOrd="0" presId="urn:microsoft.com/office/officeart/2008/layout/PictureStrips"/>
    <dgm:cxn modelId="{6088C909-5374-458D-9147-F6AC5F452BE0}" type="presParOf" srcId="{E0F6432B-A59E-405F-A74E-B15AA59CBBF0}" destId="{DBC66E8A-592D-47E3-9185-7074E02678E8}" srcOrd="0" destOrd="0" presId="urn:microsoft.com/office/officeart/2008/layout/PictureStrips"/>
    <dgm:cxn modelId="{8BEDCF1B-4E27-470D-A14D-74B20AE248B2}" type="presParOf" srcId="{E0F6432B-A59E-405F-A74E-B15AA59CBBF0}" destId="{FE01223B-2581-4B97-9FD4-807EBFF405F8}" srcOrd="1" destOrd="0" presId="urn:microsoft.com/office/officeart/2008/layout/PictureStrips"/>
    <dgm:cxn modelId="{DADE9C7E-BF90-494D-A932-A42997E1013C}" type="presParOf" srcId="{173983E3-4EF1-4E63-9161-E5705042C406}" destId="{C3D3A189-1E1E-4153-B461-CB423FC8D1D7}" srcOrd="1" destOrd="0" presId="urn:microsoft.com/office/officeart/2008/layout/PictureStrips"/>
    <dgm:cxn modelId="{0070AF0C-2D49-4670-AE0B-7F4547A95DE3}" type="presParOf" srcId="{173983E3-4EF1-4E63-9161-E5705042C406}" destId="{CE07DF5F-6B38-4C3C-9BFC-D8D774F105E8}" srcOrd="2" destOrd="0" presId="urn:microsoft.com/office/officeart/2008/layout/PictureStrips"/>
    <dgm:cxn modelId="{053D6CBA-7A73-4DC5-AC3C-7D8E05082C93}" type="presParOf" srcId="{CE07DF5F-6B38-4C3C-9BFC-D8D774F105E8}" destId="{5C079F38-64DC-4603-8B37-8445C21EC9C2}" srcOrd="0" destOrd="0" presId="urn:microsoft.com/office/officeart/2008/layout/PictureStrips"/>
    <dgm:cxn modelId="{98FDE6D4-19EC-4404-B1BE-554E5F82F18D}" type="presParOf" srcId="{CE07DF5F-6B38-4C3C-9BFC-D8D774F105E8}" destId="{EF95A224-BA50-456C-A89D-238516130F82}" srcOrd="1" destOrd="0" presId="urn:microsoft.com/office/officeart/2008/layout/PictureStrips"/>
    <dgm:cxn modelId="{B1B1C501-19AD-4D0D-9DA9-5C3FBE7AA55E}" type="presParOf" srcId="{173983E3-4EF1-4E63-9161-E5705042C406}" destId="{E6A4274A-53FD-4E55-AE5B-94D91E0EF97C}" srcOrd="3" destOrd="0" presId="urn:microsoft.com/office/officeart/2008/layout/PictureStrips"/>
    <dgm:cxn modelId="{E425C719-DBA0-45E3-BFB7-4F86115D3BF0}" type="presParOf" srcId="{173983E3-4EF1-4E63-9161-E5705042C406}" destId="{FDDD7068-96BB-446B-BD02-4442A4EC6A78}" srcOrd="4" destOrd="0" presId="urn:microsoft.com/office/officeart/2008/layout/PictureStrips"/>
    <dgm:cxn modelId="{B7FF880B-55CA-4BB8-87F7-548E0BA3EDDA}" type="presParOf" srcId="{FDDD7068-96BB-446B-BD02-4442A4EC6A78}" destId="{A383CA41-2157-4BA0-966D-189903BC3280}" srcOrd="0" destOrd="0" presId="urn:microsoft.com/office/officeart/2008/layout/PictureStrips"/>
    <dgm:cxn modelId="{87711216-A6DA-48CB-8F67-AC1F0FE382A4}" type="presParOf" srcId="{FDDD7068-96BB-446B-BD02-4442A4EC6A78}" destId="{F6E419EA-FC93-4D96-9B0D-2C4027D96D44}"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46AC06-D4EE-416C-B885-A7237AAD9A00}" type="doc">
      <dgm:prSet loTypeId="urn:microsoft.com/office/officeart/2005/8/layout/arrow2" loCatId="process" qsTypeId="urn:microsoft.com/office/officeart/2005/8/quickstyle/simple1" qsCatId="simple" csTypeId="urn:microsoft.com/office/officeart/2005/8/colors/accent1_2" csCatId="accent1" phldr="1"/>
      <dgm:spPr/>
    </dgm:pt>
    <dgm:pt modelId="{2C4C0CF8-EFCC-4FB7-867F-467CFFA0E80C}">
      <dgm:prSet phldrT="[Text]" custT="1"/>
      <dgm:spPr/>
      <dgm:t>
        <a:bodyPr anchor="ctr"/>
        <a:lstStyle/>
        <a:p>
          <a:pPr>
            <a:spcAft>
              <a:spcPts val="0"/>
            </a:spcAft>
          </a:pPr>
          <a:r>
            <a:rPr lang="ja-JP" altLang="en-US" sz="2000" dirty="0" smtClean="0">
              <a:solidFill>
                <a:srgbClr val="0033CC"/>
              </a:solidFill>
              <a:latin typeface="MS Gothic" panose="020B0609070205080204" pitchFamily="49" charset="-128"/>
              <a:ea typeface="MS Gothic" panose="020B0609070205080204" pitchFamily="49" charset="-128"/>
              <a:cs typeface="Times New Roman" panose="02020603050405020304" pitchFamily="18" charset="0"/>
            </a:rPr>
            <a:t>ステップ１</a:t>
          </a:r>
          <a:r>
            <a:rPr lang="en-US" altLang="ja-JP" sz="2000" dirty="0" smtClean="0">
              <a:solidFill>
                <a:srgbClr val="0033CC"/>
              </a:solidFill>
              <a:latin typeface="MS Gothic" panose="020B0609070205080204" pitchFamily="49" charset="-128"/>
              <a:ea typeface="MS Gothic" panose="020B0609070205080204" pitchFamily="49" charset="-128"/>
              <a:cs typeface="Times New Roman" panose="02020603050405020304" pitchFamily="18" charset="0"/>
            </a:rPr>
            <a:t>(</a:t>
          </a:r>
          <a:r>
            <a:rPr lang="en-US" altLang="en-US" sz="2000" dirty="0" smtClean="0">
              <a:solidFill>
                <a:srgbClr val="0033CC"/>
              </a:solidFill>
              <a:latin typeface="MS Gothic" panose="020B0609070205080204" pitchFamily="49" charset="-128"/>
              <a:ea typeface="MS Gothic" panose="020B0609070205080204" pitchFamily="49" charset="-128"/>
              <a:cs typeface="Times New Roman" panose="02020603050405020304" pitchFamily="18" charset="0"/>
            </a:rPr>
            <a:t>2017</a:t>
          </a:r>
          <a:r>
            <a:rPr lang="ja-JP" altLang="en-US" sz="2000" dirty="0" smtClean="0">
              <a:solidFill>
                <a:srgbClr val="0033CC"/>
              </a:solidFill>
              <a:latin typeface="MS Gothic" panose="020B0609070205080204" pitchFamily="49" charset="-128"/>
              <a:ea typeface="MS Gothic" panose="020B0609070205080204" pitchFamily="49" charset="-128"/>
              <a:cs typeface="Times New Roman" panose="02020603050405020304" pitchFamily="18" charset="0"/>
            </a:rPr>
            <a:t>年</a:t>
          </a:r>
          <a:endParaRPr lang="en-US" altLang="en-US" sz="2000" dirty="0" smtClean="0">
            <a:solidFill>
              <a:srgbClr val="0033CC"/>
            </a:solidFill>
            <a:latin typeface="MS Gothic" panose="020B0609070205080204" pitchFamily="49" charset="-128"/>
            <a:ea typeface="MS Gothic" panose="020B0609070205080204" pitchFamily="49" charset="-128"/>
            <a:cs typeface="Times New Roman" panose="02020603050405020304" pitchFamily="18" charset="0"/>
          </a:endParaRPr>
        </a:p>
        <a:p>
          <a:pPr>
            <a:lnSpc>
              <a:spcPct val="100000"/>
            </a:lnSpc>
            <a:spcAft>
              <a:spcPts val="0"/>
            </a:spcAft>
          </a:pPr>
          <a:r>
            <a:rPr lang="en-US" altLang="ja-JP" sz="2000" dirty="0" smtClean="0">
              <a:solidFill>
                <a:srgbClr val="0033CC"/>
              </a:solidFill>
              <a:latin typeface="MS Gothic" panose="020B0609070205080204" pitchFamily="49" charset="-128"/>
              <a:ea typeface="MS Gothic" panose="020B0609070205080204" pitchFamily="49" charset="-128"/>
              <a:cs typeface="Times New Roman" panose="02020603050405020304" pitchFamily="18" charset="0"/>
            </a:rPr>
            <a:t>10〜11</a:t>
          </a:r>
          <a:r>
            <a:rPr lang="ja-JP" altLang="en-US" sz="2000" dirty="0" smtClean="0">
              <a:solidFill>
                <a:srgbClr val="0033CC"/>
              </a:solidFill>
              <a:latin typeface="MS Gothic" panose="020B0609070205080204" pitchFamily="49" charset="-128"/>
              <a:ea typeface="MS Gothic" panose="020B0609070205080204" pitchFamily="49" charset="-128"/>
              <a:cs typeface="Times New Roman" panose="02020603050405020304" pitchFamily="18" charset="0"/>
            </a:rPr>
            <a:t>月</a:t>
          </a:r>
          <a:r>
            <a:rPr lang="en-US" altLang="ja-JP" sz="2000" dirty="0" smtClean="0">
              <a:solidFill>
                <a:srgbClr val="0033CC"/>
              </a:solidFill>
              <a:latin typeface="MS Gothic" panose="020B0609070205080204" pitchFamily="49" charset="-128"/>
              <a:ea typeface="MS Gothic" panose="020B0609070205080204" pitchFamily="49" charset="-128"/>
              <a:cs typeface="Times New Roman" panose="02020603050405020304" pitchFamily="18" charset="0"/>
            </a:rPr>
            <a:t>):</a:t>
          </a:r>
          <a:r>
            <a:rPr lang="en-US" altLang="ja-JP" sz="2000" dirty="0" smtClean="0">
              <a:solidFill>
                <a:schemeClr val="tx1"/>
              </a:solidFill>
              <a:latin typeface="MS Gothic" panose="020B0609070205080204" pitchFamily="49" charset="-128"/>
              <a:ea typeface="MS Gothic" panose="020B0609070205080204" pitchFamily="49" charset="-128"/>
              <a:cs typeface="Times New Roman" panose="02020603050405020304" pitchFamily="18" charset="0"/>
            </a:rPr>
            <a:t>IGES SRF(</a:t>
          </a:r>
          <a:r>
            <a:rPr lang="ja-JP" altLang="en-US" sz="2000" dirty="0" smtClean="0">
              <a:solidFill>
                <a:schemeClr val="tx1"/>
              </a:solidFill>
              <a:latin typeface="MS Gothic" panose="020B0609070205080204" pitchFamily="49" charset="-128"/>
              <a:ea typeface="MS Gothic" panose="020B0609070205080204" pitchFamily="49" charset="-128"/>
              <a:cs typeface="Times New Roman" panose="02020603050405020304" pitchFamily="18" charset="0"/>
            </a:rPr>
            <a:t>戦略研究基金</a:t>
          </a:r>
          <a:r>
            <a:rPr lang="en-US" altLang="ja-JP" sz="2000" dirty="0" smtClean="0">
              <a:solidFill>
                <a:schemeClr val="tx1"/>
              </a:solidFill>
              <a:latin typeface="MS Gothic" panose="020B0609070205080204" pitchFamily="49" charset="-128"/>
              <a:ea typeface="MS Gothic" panose="020B0609070205080204" pitchFamily="49" charset="-128"/>
              <a:cs typeface="Times New Roman" panose="02020603050405020304" pitchFamily="18" charset="0"/>
            </a:rPr>
            <a:t>)</a:t>
          </a:r>
          <a:r>
            <a:rPr lang="ja-JP" altLang="en-US" sz="2000" dirty="0" smtClean="0">
              <a:solidFill>
                <a:schemeClr val="tx1"/>
              </a:solidFill>
              <a:latin typeface="MS Gothic" panose="020B0609070205080204" pitchFamily="49" charset="-128"/>
              <a:ea typeface="MS Gothic" panose="020B0609070205080204" pitchFamily="49" charset="-128"/>
              <a:cs typeface="Times New Roman" panose="02020603050405020304" pitchFamily="18" charset="0"/>
            </a:rPr>
            <a:t>の申請</a:t>
          </a:r>
          <a:endParaRPr lang="en-US" sz="2000" dirty="0">
            <a:solidFill>
              <a:schemeClr val="tx1"/>
            </a:solidFill>
            <a:latin typeface="MS Gothic" panose="020B0609070205080204" pitchFamily="49" charset="-128"/>
            <a:ea typeface="MS Gothic" panose="020B0609070205080204" pitchFamily="49" charset="-128"/>
            <a:cs typeface="Times New Roman" panose="02020603050405020304" pitchFamily="18" charset="0"/>
          </a:endParaRPr>
        </a:p>
      </dgm:t>
    </dgm:pt>
    <dgm:pt modelId="{266DF30A-B11E-4019-82F2-27B1DA18C43F}" type="parTrans" cxnId="{938D29DA-45B7-44E2-A471-C86581F721B6}">
      <dgm:prSet/>
      <dgm:spPr/>
      <dgm:t>
        <a:bodyPr/>
        <a:lstStyle/>
        <a:p>
          <a:endParaRPr lang="en-US"/>
        </a:p>
      </dgm:t>
    </dgm:pt>
    <dgm:pt modelId="{D893A1BD-5D45-4988-9E9A-AF97134DB0E0}" type="sibTrans" cxnId="{938D29DA-45B7-44E2-A471-C86581F721B6}">
      <dgm:prSet/>
      <dgm:spPr/>
      <dgm:t>
        <a:bodyPr/>
        <a:lstStyle/>
        <a:p>
          <a:endParaRPr lang="en-US"/>
        </a:p>
      </dgm:t>
    </dgm:pt>
    <dgm:pt modelId="{02E1552B-A6BB-427E-9E3F-788DBA7184E5}">
      <dgm:prSet phldrT="[Text]" custT="1"/>
      <dgm:spPr/>
      <dgm:t>
        <a:bodyPr anchor="ctr"/>
        <a:lstStyle/>
        <a:p>
          <a:pPr>
            <a:lnSpc>
              <a:spcPct val="100000"/>
            </a:lnSpc>
            <a:spcAft>
              <a:spcPts val="0"/>
            </a:spcAft>
          </a:pPr>
          <a:r>
            <a:rPr lang="ja-JP" altLang="en-US" sz="2000" dirty="0" smtClean="0">
              <a:solidFill>
                <a:srgbClr val="0033CC"/>
              </a:solidFill>
              <a:latin typeface="MS Gothic" panose="020B0609070205080204" pitchFamily="49" charset="-128"/>
              <a:ea typeface="MS Gothic" panose="020B0609070205080204" pitchFamily="49" charset="-128"/>
              <a:cs typeface="Times New Roman" panose="02020603050405020304" pitchFamily="18" charset="0"/>
            </a:rPr>
            <a:t>ステップ</a:t>
          </a:r>
          <a:r>
            <a:rPr lang="en-US" altLang="ja-JP" sz="2000" dirty="0" smtClean="0">
              <a:solidFill>
                <a:srgbClr val="0033CC"/>
              </a:solidFill>
              <a:latin typeface="MS Gothic" panose="020B0609070205080204" pitchFamily="49" charset="-128"/>
              <a:ea typeface="MS Gothic" panose="020B0609070205080204" pitchFamily="49" charset="-128"/>
              <a:cs typeface="Times New Roman" panose="02020603050405020304" pitchFamily="18" charset="0"/>
            </a:rPr>
            <a:t>2(2017</a:t>
          </a:r>
          <a:r>
            <a:rPr lang="ja-JP" altLang="en-US" sz="2000" dirty="0" smtClean="0">
              <a:solidFill>
                <a:srgbClr val="0033CC"/>
              </a:solidFill>
              <a:latin typeface="MS Gothic" panose="020B0609070205080204" pitchFamily="49" charset="-128"/>
              <a:ea typeface="MS Gothic" panose="020B0609070205080204" pitchFamily="49" charset="-128"/>
              <a:cs typeface="Times New Roman" panose="02020603050405020304" pitchFamily="18" charset="0"/>
            </a:rPr>
            <a:t>年</a:t>
          </a:r>
          <a:r>
            <a:rPr lang="en-US" altLang="ja-JP" sz="2000" dirty="0" smtClean="0">
              <a:solidFill>
                <a:srgbClr val="0033CC"/>
              </a:solidFill>
              <a:latin typeface="MS Gothic" panose="020B0609070205080204" pitchFamily="49" charset="-128"/>
              <a:ea typeface="MS Gothic" panose="020B0609070205080204" pitchFamily="49" charset="-128"/>
              <a:cs typeface="Times New Roman" panose="02020603050405020304" pitchFamily="18" charset="0"/>
            </a:rPr>
            <a:t>11</a:t>
          </a:r>
          <a:r>
            <a:rPr lang="ja-JP" altLang="en-US" sz="2000" dirty="0" smtClean="0">
              <a:solidFill>
                <a:srgbClr val="0033CC"/>
              </a:solidFill>
              <a:latin typeface="MS Gothic" panose="020B0609070205080204" pitchFamily="49" charset="-128"/>
              <a:ea typeface="MS Gothic" panose="020B0609070205080204" pitchFamily="49" charset="-128"/>
              <a:cs typeface="Times New Roman" panose="02020603050405020304" pitchFamily="18" charset="0"/>
            </a:rPr>
            <a:t>月</a:t>
          </a:r>
          <a:r>
            <a:rPr lang="en-US" altLang="ja-JP" sz="2000" dirty="0" smtClean="0">
              <a:solidFill>
                <a:srgbClr val="0033CC"/>
              </a:solidFill>
              <a:latin typeface="MS Gothic" panose="020B0609070205080204" pitchFamily="49" charset="-128"/>
              <a:ea typeface="MS Gothic" panose="020B0609070205080204" pitchFamily="49" charset="-128"/>
              <a:cs typeface="Times New Roman" panose="02020603050405020304" pitchFamily="18" charset="0"/>
            </a:rPr>
            <a:t>〜2018</a:t>
          </a:r>
          <a:r>
            <a:rPr lang="ja-JP" altLang="en-US" sz="2000" dirty="0" smtClean="0">
              <a:solidFill>
                <a:srgbClr val="0033CC"/>
              </a:solidFill>
              <a:latin typeface="MS Gothic" panose="020B0609070205080204" pitchFamily="49" charset="-128"/>
              <a:ea typeface="MS Gothic" panose="020B0609070205080204" pitchFamily="49" charset="-128"/>
              <a:cs typeface="Times New Roman" panose="02020603050405020304" pitchFamily="18" charset="0"/>
            </a:rPr>
            <a:t>年</a:t>
          </a:r>
          <a:r>
            <a:rPr lang="en-US" altLang="ja-JP" sz="2000" dirty="0" smtClean="0">
              <a:solidFill>
                <a:srgbClr val="0033CC"/>
              </a:solidFill>
              <a:latin typeface="MS Gothic" panose="020B0609070205080204" pitchFamily="49" charset="-128"/>
              <a:ea typeface="MS Gothic" panose="020B0609070205080204" pitchFamily="49" charset="-128"/>
              <a:cs typeface="Times New Roman" panose="02020603050405020304" pitchFamily="18" charset="0"/>
            </a:rPr>
            <a:t>3</a:t>
          </a:r>
          <a:r>
            <a:rPr lang="ja-JP" altLang="en-US" sz="2000" dirty="0" smtClean="0">
              <a:solidFill>
                <a:srgbClr val="0033CC"/>
              </a:solidFill>
              <a:latin typeface="MS Gothic" panose="020B0609070205080204" pitchFamily="49" charset="-128"/>
              <a:ea typeface="MS Gothic" panose="020B0609070205080204" pitchFamily="49" charset="-128"/>
              <a:cs typeface="Times New Roman" panose="02020603050405020304" pitchFamily="18" charset="0"/>
            </a:rPr>
            <a:t>月</a:t>
          </a:r>
          <a:r>
            <a:rPr lang="en-US" altLang="ja-JP" sz="2000" dirty="0" smtClean="0">
              <a:solidFill>
                <a:srgbClr val="0033CC"/>
              </a:solidFill>
              <a:latin typeface="MS Gothic" panose="020B0609070205080204" pitchFamily="49" charset="-128"/>
              <a:ea typeface="MS Gothic" panose="020B0609070205080204" pitchFamily="49" charset="-128"/>
              <a:cs typeface="Times New Roman" panose="02020603050405020304" pitchFamily="18" charset="0"/>
            </a:rPr>
            <a:t>):</a:t>
          </a:r>
          <a:r>
            <a:rPr lang="ja-JP" altLang="en-US" sz="2000" dirty="0" smtClean="0">
              <a:latin typeface="MS Gothic" panose="020B0609070205080204" pitchFamily="49" charset="-128"/>
              <a:ea typeface="MS Gothic" panose="020B0609070205080204" pitchFamily="49" charset="-128"/>
              <a:cs typeface="Times New Roman" panose="02020603050405020304" pitchFamily="18" charset="0"/>
            </a:rPr>
            <a:t>調査準備</a:t>
          </a:r>
          <a:r>
            <a:rPr lang="en-US" altLang="ja-JP" sz="2000" dirty="0" smtClean="0">
              <a:latin typeface="MS Gothic" panose="020B0609070205080204" pitchFamily="49" charset="-128"/>
              <a:ea typeface="MS Gothic" panose="020B0609070205080204" pitchFamily="49" charset="-128"/>
              <a:cs typeface="Times New Roman" panose="02020603050405020304" pitchFamily="18" charset="0"/>
            </a:rPr>
            <a:t>(HEAA</a:t>
          </a:r>
          <a:r>
            <a:rPr lang="ja-JP" altLang="en-US" sz="2000" dirty="0" smtClean="0">
              <a:latin typeface="MS Gothic" panose="020B0609070205080204" pitchFamily="49" charset="-128"/>
              <a:ea typeface="MS Gothic" panose="020B0609070205080204" pitchFamily="49" charset="-128"/>
              <a:cs typeface="Times New Roman" panose="02020603050405020304" pitchFamily="18" charset="0"/>
            </a:rPr>
            <a:t>と兵庫県との打ち合わせ、アンケートの準備・修正、対象となる世帯の選定</a:t>
          </a:r>
          <a:r>
            <a:rPr lang="en-US" altLang="ja-JP" sz="2000" dirty="0" smtClean="0">
              <a:latin typeface="MS Gothic" panose="020B0609070205080204" pitchFamily="49" charset="-128"/>
              <a:ea typeface="MS Gothic" panose="020B0609070205080204" pitchFamily="49" charset="-128"/>
              <a:cs typeface="Times New Roman" panose="02020603050405020304" pitchFamily="18" charset="0"/>
            </a:rPr>
            <a:t>(</a:t>
          </a:r>
          <a:r>
            <a:rPr lang="ja-JP" altLang="en-US" sz="2000" dirty="0" smtClean="0">
              <a:latin typeface="MS Gothic" panose="020B0609070205080204" pitchFamily="49" charset="-128"/>
              <a:ea typeface="MS Gothic" panose="020B0609070205080204" pitchFamily="49" charset="-128"/>
              <a:cs typeface="Times New Roman" panose="02020603050405020304" pitchFamily="18" charset="0"/>
            </a:rPr>
            <a:t>最近三ヵ年にうちエコ診断を受けた家庭を対象</a:t>
          </a:r>
          <a:r>
            <a:rPr lang="en-US" altLang="ja-JP" sz="2000" dirty="0" smtClean="0">
              <a:latin typeface="MS Gothic" panose="020B0609070205080204" pitchFamily="49" charset="-128"/>
              <a:ea typeface="MS Gothic" panose="020B0609070205080204" pitchFamily="49" charset="-128"/>
              <a:cs typeface="Times New Roman" panose="02020603050405020304" pitchFamily="18" charset="0"/>
            </a:rPr>
            <a:t>))</a:t>
          </a:r>
          <a:endParaRPr lang="en-US" sz="2000" dirty="0">
            <a:latin typeface="MS Gothic" panose="020B0609070205080204" pitchFamily="49" charset="-128"/>
            <a:ea typeface="MS Gothic" panose="020B0609070205080204" pitchFamily="49" charset="-128"/>
            <a:cs typeface="Times New Roman" panose="02020603050405020304" pitchFamily="18" charset="0"/>
          </a:endParaRPr>
        </a:p>
      </dgm:t>
    </dgm:pt>
    <dgm:pt modelId="{28F15535-896C-4C5F-B41B-1A18D78E02DA}" type="parTrans" cxnId="{71E0FE52-C61C-4BE7-A8FD-3AD49B2A6BD0}">
      <dgm:prSet/>
      <dgm:spPr/>
      <dgm:t>
        <a:bodyPr/>
        <a:lstStyle/>
        <a:p>
          <a:endParaRPr lang="en-US"/>
        </a:p>
      </dgm:t>
    </dgm:pt>
    <dgm:pt modelId="{F0E58706-D603-4156-ABF9-C8E705836B45}" type="sibTrans" cxnId="{71E0FE52-C61C-4BE7-A8FD-3AD49B2A6BD0}">
      <dgm:prSet/>
      <dgm:spPr/>
      <dgm:t>
        <a:bodyPr/>
        <a:lstStyle/>
        <a:p>
          <a:endParaRPr lang="en-US"/>
        </a:p>
      </dgm:t>
    </dgm:pt>
    <dgm:pt modelId="{61664F0C-6E2F-41F9-88FA-99942748708B}">
      <dgm:prSet phldrT="[Text]" custT="1"/>
      <dgm:spPr/>
      <dgm:t>
        <a:bodyPr anchor="ctr"/>
        <a:lstStyle/>
        <a:p>
          <a:pPr>
            <a:lnSpc>
              <a:spcPct val="100000"/>
            </a:lnSpc>
            <a:spcAft>
              <a:spcPts val="0"/>
            </a:spcAft>
          </a:pPr>
          <a:r>
            <a:rPr lang="ja-JP" altLang="en-US" sz="2000" dirty="0" smtClean="0">
              <a:solidFill>
                <a:srgbClr val="0033CC"/>
              </a:solidFill>
              <a:latin typeface="MS Gothic" panose="020B0609070205080204" pitchFamily="49" charset="-128"/>
              <a:ea typeface="MS Gothic" panose="020B0609070205080204" pitchFamily="49" charset="-128"/>
              <a:cs typeface="Times New Roman" panose="02020603050405020304" pitchFamily="18" charset="0"/>
            </a:rPr>
            <a:t>ステップ</a:t>
          </a:r>
          <a:r>
            <a:rPr lang="en-US" altLang="ja-JP" sz="2000" dirty="0" smtClean="0">
              <a:solidFill>
                <a:srgbClr val="0033CC"/>
              </a:solidFill>
              <a:latin typeface="MS Gothic" panose="020B0609070205080204" pitchFamily="49" charset="-128"/>
              <a:ea typeface="MS Gothic" panose="020B0609070205080204" pitchFamily="49" charset="-128"/>
              <a:cs typeface="Times New Roman" panose="02020603050405020304" pitchFamily="18" charset="0"/>
            </a:rPr>
            <a:t>3(2018</a:t>
          </a:r>
          <a:r>
            <a:rPr lang="ja-JP" altLang="en-US" sz="2000" dirty="0" smtClean="0">
              <a:solidFill>
                <a:srgbClr val="0033CC"/>
              </a:solidFill>
              <a:latin typeface="MS Gothic" panose="020B0609070205080204" pitchFamily="49" charset="-128"/>
              <a:ea typeface="MS Gothic" panose="020B0609070205080204" pitchFamily="49" charset="-128"/>
              <a:cs typeface="Times New Roman" panose="02020603050405020304" pitchFamily="18" charset="0"/>
            </a:rPr>
            <a:t>年</a:t>
          </a:r>
          <a:r>
            <a:rPr lang="en-US" altLang="ja-JP" sz="2000" dirty="0" smtClean="0">
              <a:solidFill>
                <a:srgbClr val="0033CC"/>
              </a:solidFill>
              <a:latin typeface="MS Gothic" panose="020B0609070205080204" pitchFamily="49" charset="-128"/>
              <a:ea typeface="MS Gothic" panose="020B0609070205080204" pitchFamily="49" charset="-128"/>
              <a:cs typeface="Times New Roman" panose="02020603050405020304" pitchFamily="18" charset="0"/>
            </a:rPr>
            <a:t>3</a:t>
          </a:r>
          <a:r>
            <a:rPr lang="ja-JP" altLang="en-US" sz="2000" dirty="0" smtClean="0">
              <a:solidFill>
                <a:srgbClr val="0033CC"/>
              </a:solidFill>
              <a:latin typeface="MS Gothic" panose="020B0609070205080204" pitchFamily="49" charset="-128"/>
              <a:ea typeface="MS Gothic" panose="020B0609070205080204" pitchFamily="49" charset="-128"/>
              <a:cs typeface="Times New Roman" panose="02020603050405020304" pitchFamily="18" charset="0"/>
            </a:rPr>
            <a:t>月</a:t>
          </a:r>
          <a:r>
            <a:rPr lang="en-US" altLang="ja-JP" sz="2000" dirty="0" smtClean="0">
              <a:solidFill>
                <a:srgbClr val="0033CC"/>
              </a:solidFill>
              <a:latin typeface="MS Gothic" panose="020B0609070205080204" pitchFamily="49" charset="-128"/>
              <a:ea typeface="MS Gothic" panose="020B0609070205080204" pitchFamily="49" charset="-128"/>
              <a:cs typeface="Times New Roman" panose="02020603050405020304" pitchFamily="18" charset="0"/>
            </a:rPr>
            <a:t>19</a:t>
          </a:r>
          <a:r>
            <a:rPr lang="ja-JP" altLang="en-US" sz="2000" dirty="0" smtClean="0">
              <a:solidFill>
                <a:srgbClr val="0033CC"/>
              </a:solidFill>
              <a:latin typeface="MS Gothic" panose="020B0609070205080204" pitchFamily="49" charset="-128"/>
              <a:ea typeface="MS Gothic" panose="020B0609070205080204" pitchFamily="49" charset="-128"/>
              <a:cs typeface="Times New Roman" panose="02020603050405020304" pitchFamily="18" charset="0"/>
            </a:rPr>
            <a:t>日</a:t>
          </a:r>
          <a:r>
            <a:rPr lang="en-US" altLang="ja-JP" sz="2000" dirty="0" smtClean="0">
              <a:solidFill>
                <a:srgbClr val="0033CC"/>
              </a:solidFill>
              <a:latin typeface="MS Gothic" panose="020B0609070205080204" pitchFamily="49" charset="-128"/>
              <a:ea typeface="MS Gothic" panose="020B0609070205080204" pitchFamily="49" charset="-128"/>
              <a:cs typeface="Times New Roman" panose="02020603050405020304" pitchFamily="18" charset="0"/>
            </a:rPr>
            <a:t>〜4</a:t>
          </a:r>
          <a:r>
            <a:rPr lang="ja-JP" altLang="en-US" sz="2000" dirty="0" smtClean="0">
              <a:solidFill>
                <a:srgbClr val="0033CC"/>
              </a:solidFill>
              <a:latin typeface="MS Gothic" panose="020B0609070205080204" pitchFamily="49" charset="-128"/>
              <a:ea typeface="MS Gothic" panose="020B0609070205080204" pitchFamily="49" charset="-128"/>
              <a:cs typeface="Times New Roman" panose="02020603050405020304" pitchFamily="18" charset="0"/>
            </a:rPr>
            <a:t>月</a:t>
          </a:r>
          <a:r>
            <a:rPr lang="en-US" altLang="ja-JP" sz="2000" dirty="0" smtClean="0">
              <a:solidFill>
                <a:srgbClr val="0033CC"/>
              </a:solidFill>
              <a:latin typeface="MS Gothic" panose="020B0609070205080204" pitchFamily="49" charset="-128"/>
              <a:ea typeface="MS Gothic" panose="020B0609070205080204" pitchFamily="49" charset="-128"/>
              <a:cs typeface="Times New Roman" panose="02020603050405020304" pitchFamily="18" charset="0"/>
            </a:rPr>
            <a:t>18</a:t>
          </a:r>
          <a:r>
            <a:rPr lang="ja-JP" altLang="en-US" sz="2000" dirty="0" smtClean="0">
              <a:solidFill>
                <a:srgbClr val="0033CC"/>
              </a:solidFill>
              <a:latin typeface="MS Gothic" panose="020B0609070205080204" pitchFamily="49" charset="-128"/>
              <a:ea typeface="MS Gothic" panose="020B0609070205080204" pitchFamily="49" charset="-128"/>
              <a:cs typeface="Times New Roman" panose="02020603050405020304" pitchFamily="18" charset="0"/>
            </a:rPr>
            <a:t>日</a:t>
          </a:r>
          <a:r>
            <a:rPr lang="en-US" altLang="ja-JP" sz="2000" dirty="0" smtClean="0">
              <a:solidFill>
                <a:srgbClr val="0033CC"/>
              </a:solidFill>
              <a:latin typeface="MS Gothic" panose="020B0609070205080204" pitchFamily="49" charset="-128"/>
              <a:ea typeface="MS Gothic" panose="020B0609070205080204" pitchFamily="49" charset="-128"/>
              <a:cs typeface="Times New Roman" panose="02020603050405020304" pitchFamily="18" charset="0"/>
            </a:rPr>
            <a:t>):</a:t>
          </a:r>
          <a:r>
            <a:rPr lang="ja-JP" altLang="en-US" sz="2000" dirty="0" smtClean="0">
              <a:latin typeface="MS Gothic" panose="020B0609070205080204" pitchFamily="49" charset="-128"/>
              <a:ea typeface="MS Gothic" panose="020B0609070205080204" pitchFamily="49" charset="-128"/>
              <a:cs typeface="Times New Roman" panose="02020603050405020304" pitchFamily="18" charset="0"/>
            </a:rPr>
            <a:t>調査実施</a:t>
          </a:r>
          <a:r>
            <a:rPr lang="en-US" altLang="ja-JP" sz="2000" dirty="0" smtClean="0">
              <a:latin typeface="MS Gothic" panose="020B0609070205080204" pitchFamily="49" charset="-128"/>
              <a:ea typeface="MS Gothic" panose="020B0609070205080204" pitchFamily="49" charset="-128"/>
              <a:cs typeface="Times New Roman" panose="02020603050405020304" pitchFamily="18" charset="0"/>
            </a:rPr>
            <a:t>(</a:t>
          </a:r>
          <a:r>
            <a:rPr lang="ja-JP" altLang="en-US" sz="2000" dirty="0" smtClean="0">
              <a:latin typeface="MS Gothic" panose="020B0609070205080204" pitchFamily="49" charset="-128"/>
              <a:ea typeface="MS Gothic" panose="020B0609070205080204" pitchFamily="49" charset="-128"/>
              <a:cs typeface="Times New Roman" panose="02020603050405020304" pitchFamily="18" charset="0"/>
            </a:rPr>
            <a:t>サンプル数</a:t>
          </a:r>
          <a:r>
            <a:rPr lang="en-US" altLang="ja-JP" sz="2000" dirty="0" smtClean="0">
              <a:latin typeface="MS Gothic" panose="020B0609070205080204" pitchFamily="49" charset="-128"/>
              <a:ea typeface="MS Gothic" panose="020B0609070205080204" pitchFamily="49" charset="-128"/>
              <a:cs typeface="Times New Roman" panose="02020603050405020304" pitchFamily="18" charset="0"/>
            </a:rPr>
            <a:t>:1,050</a:t>
          </a:r>
          <a:r>
            <a:rPr lang="ja-JP" altLang="en-US" sz="2000" dirty="0" smtClean="0">
              <a:latin typeface="MS Gothic" panose="020B0609070205080204" pitchFamily="49" charset="-128"/>
              <a:ea typeface="MS Gothic" panose="020B0609070205080204" pitchFamily="49" charset="-128"/>
              <a:cs typeface="Times New Roman" panose="02020603050405020304" pitchFamily="18" charset="0"/>
            </a:rPr>
            <a:t>件、未到達</a:t>
          </a:r>
          <a:r>
            <a:rPr lang="en-US" altLang="ja-JP" sz="2000" dirty="0" smtClean="0">
              <a:latin typeface="MS Gothic" panose="020B0609070205080204" pitchFamily="49" charset="-128"/>
              <a:ea typeface="MS Gothic" panose="020B0609070205080204" pitchFamily="49" charset="-128"/>
              <a:cs typeface="Times New Roman" panose="02020603050405020304" pitchFamily="18" charset="0"/>
            </a:rPr>
            <a:t>:119</a:t>
          </a:r>
          <a:r>
            <a:rPr lang="ja-JP" altLang="en-US" sz="2000" dirty="0" smtClean="0">
              <a:latin typeface="MS Gothic" panose="020B0609070205080204" pitchFamily="49" charset="-128"/>
              <a:ea typeface="MS Gothic" panose="020B0609070205080204" pitchFamily="49" charset="-128"/>
              <a:cs typeface="Times New Roman" panose="02020603050405020304" pitchFamily="18" charset="0"/>
            </a:rPr>
            <a:t>件、有効回答数</a:t>
          </a:r>
          <a:r>
            <a:rPr lang="en-US" altLang="ja-JP" sz="2000" dirty="0" smtClean="0">
              <a:latin typeface="MS Gothic" panose="020B0609070205080204" pitchFamily="49" charset="-128"/>
              <a:ea typeface="MS Gothic" panose="020B0609070205080204" pitchFamily="49" charset="-128"/>
              <a:cs typeface="Times New Roman" panose="02020603050405020304" pitchFamily="18" charset="0"/>
            </a:rPr>
            <a:t>:406</a:t>
          </a:r>
          <a:r>
            <a:rPr lang="ja-JP" altLang="en-US" sz="2000" dirty="0" smtClean="0">
              <a:latin typeface="MS Gothic" panose="020B0609070205080204" pitchFamily="49" charset="-128"/>
              <a:ea typeface="MS Gothic" panose="020B0609070205080204" pitchFamily="49" charset="-128"/>
              <a:cs typeface="Times New Roman" panose="02020603050405020304" pitchFamily="18" charset="0"/>
            </a:rPr>
            <a:t>件、回答率</a:t>
          </a:r>
          <a:r>
            <a:rPr lang="en-US" altLang="ja-JP" sz="2000" dirty="0" smtClean="0">
              <a:latin typeface="MS Gothic" panose="020B0609070205080204" pitchFamily="49" charset="-128"/>
              <a:ea typeface="MS Gothic" panose="020B0609070205080204" pitchFamily="49" charset="-128"/>
              <a:cs typeface="Times New Roman" panose="02020603050405020304" pitchFamily="18" charset="0"/>
            </a:rPr>
            <a:t>:43.6</a:t>
          </a:r>
          <a:r>
            <a:rPr lang="ja-JP" altLang="en-US" sz="2000" dirty="0" smtClean="0">
              <a:latin typeface="MS Gothic" panose="020B0609070205080204" pitchFamily="49" charset="-128"/>
              <a:ea typeface="MS Gothic" panose="020B0609070205080204" pitchFamily="49" charset="-128"/>
              <a:cs typeface="Times New Roman" panose="02020603050405020304" pitchFamily="18" charset="0"/>
            </a:rPr>
            <a:t>％</a:t>
          </a:r>
          <a:r>
            <a:rPr lang="en-US" altLang="ja-JP" sz="2000" dirty="0" smtClean="0">
              <a:latin typeface="MS Gothic" panose="020B0609070205080204" pitchFamily="49" charset="-128"/>
              <a:ea typeface="MS Gothic" panose="020B0609070205080204" pitchFamily="49" charset="-128"/>
              <a:cs typeface="Times New Roman" panose="02020603050405020304" pitchFamily="18" charset="0"/>
            </a:rPr>
            <a:t>)</a:t>
          </a:r>
          <a:endParaRPr lang="en-US" sz="2000" dirty="0">
            <a:latin typeface="MS Gothic" panose="020B0609070205080204" pitchFamily="49" charset="-128"/>
            <a:ea typeface="MS Gothic" panose="020B0609070205080204" pitchFamily="49" charset="-128"/>
            <a:cs typeface="Times New Roman" panose="02020603050405020304" pitchFamily="18" charset="0"/>
          </a:endParaRPr>
        </a:p>
      </dgm:t>
    </dgm:pt>
    <dgm:pt modelId="{B2EDC7D2-B14A-4803-9CF1-EB283CEBFFEF}" type="parTrans" cxnId="{C41772C9-06F9-43F3-8829-720A7411DDC2}">
      <dgm:prSet/>
      <dgm:spPr/>
      <dgm:t>
        <a:bodyPr/>
        <a:lstStyle/>
        <a:p>
          <a:endParaRPr lang="en-US"/>
        </a:p>
      </dgm:t>
    </dgm:pt>
    <dgm:pt modelId="{50A3DF8A-8EDE-4E15-977F-AA272F9F49BE}" type="sibTrans" cxnId="{C41772C9-06F9-43F3-8829-720A7411DDC2}">
      <dgm:prSet/>
      <dgm:spPr/>
      <dgm:t>
        <a:bodyPr/>
        <a:lstStyle/>
        <a:p>
          <a:endParaRPr lang="en-US"/>
        </a:p>
      </dgm:t>
    </dgm:pt>
    <dgm:pt modelId="{37B4B718-AE99-4DB8-A6A3-8BF0EEB22EB5}" type="pres">
      <dgm:prSet presAssocID="{FB46AC06-D4EE-416C-B885-A7237AAD9A00}" presName="arrowDiagram" presStyleCnt="0">
        <dgm:presLayoutVars>
          <dgm:chMax val="5"/>
          <dgm:dir/>
          <dgm:resizeHandles val="exact"/>
        </dgm:presLayoutVars>
      </dgm:prSet>
      <dgm:spPr/>
    </dgm:pt>
    <dgm:pt modelId="{A98C38B6-7C55-4E1D-8CA2-662E65453D60}" type="pres">
      <dgm:prSet presAssocID="{FB46AC06-D4EE-416C-B885-A7237AAD9A00}" presName="arrow" presStyleLbl="bgShp" presStyleIdx="0" presStyleCnt="1"/>
      <dgm:spPr/>
    </dgm:pt>
    <dgm:pt modelId="{481C422C-1557-404E-B484-AF5A792B1487}" type="pres">
      <dgm:prSet presAssocID="{FB46AC06-D4EE-416C-B885-A7237AAD9A00}" presName="arrowDiagram3" presStyleCnt="0"/>
      <dgm:spPr/>
    </dgm:pt>
    <dgm:pt modelId="{D9CE2089-51E1-4C38-BA4A-0738F802DC14}" type="pres">
      <dgm:prSet presAssocID="{2C4C0CF8-EFCC-4FB7-867F-467CFFA0E80C}" presName="bullet3a" presStyleLbl="node1" presStyleIdx="0" presStyleCnt="3" custScaleX="296293" custScaleY="196404" custLinFactNeighborX="82618" custLinFactNeighborY="-52884"/>
      <dgm:spPr>
        <a:blipFill rotWithShape="0">
          <a:blip xmlns:r="http://schemas.openxmlformats.org/officeDocument/2006/relationships" r:embed="rId1"/>
          <a:stretch>
            <a:fillRect/>
          </a:stretch>
        </a:blipFill>
      </dgm:spPr>
    </dgm:pt>
    <dgm:pt modelId="{559CE1CC-ED50-47F0-97CF-6F763A3FEE0B}" type="pres">
      <dgm:prSet presAssocID="{2C4C0CF8-EFCC-4FB7-867F-467CFFA0E80C}" presName="textBox3a" presStyleLbl="revTx" presStyleIdx="0" presStyleCnt="3" custScaleX="167645" custScaleY="70623" custLinFactNeighborX="14902" custLinFactNeighborY="15970">
        <dgm:presLayoutVars>
          <dgm:bulletEnabled val="1"/>
        </dgm:presLayoutVars>
      </dgm:prSet>
      <dgm:spPr/>
      <dgm:t>
        <a:bodyPr/>
        <a:lstStyle/>
        <a:p>
          <a:endParaRPr lang="en-US"/>
        </a:p>
      </dgm:t>
    </dgm:pt>
    <dgm:pt modelId="{9D2402D7-D8A8-4EAC-8029-B5292F488950}" type="pres">
      <dgm:prSet presAssocID="{02E1552B-A6BB-427E-9E3F-788DBA7184E5}" presName="bullet3b" presStyleLbl="node1" presStyleIdx="1" presStyleCnt="3" custScaleX="285262" custScaleY="195824" custLinFactNeighborX="9454" custLinFactNeighborY="-1182"/>
      <dgm:spPr>
        <a:blipFill rotWithShape="0">
          <a:blip xmlns:r="http://schemas.openxmlformats.org/officeDocument/2006/relationships" r:embed="rId2"/>
          <a:stretch>
            <a:fillRect/>
          </a:stretch>
        </a:blipFill>
      </dgm:spPr>
    </dgm:pt>
    <dgm:pt modelId="{3AAF9A38-8D19-4083-AC10-621AFA04549F}" type="pres">
      <dgm:prSet presAssocID="{02E1552B-A6BB-427E-9E3F-788DBA7184E5}" presName="textBox3b" presStyleLbl="revTx" presStyleIdx="1" presStyleCnt="3" custScaleX="245133" custScaleY="67694" custLinFactY="-3381" custLinFactNeighborX="-68232" custLinFactNeighborY="-100000">
        <dgm:presLayoutVars>
          <dgm:bulletEnabled val="1"/>
        </dgm:presLayoutVars>
      </dgm:prSet>
      <dgm:spPr/>
      <dgm:t>
        <a:bodyPr/>
        <a:lstStyle/>
        <a:p>
          <a:endParaRPr lang="en-US"/>
        </a:p>
      </dgm:t>
    </dgm:pt>
    <dgm:pt modelId="{450897FA-281B-4CD2-BE8F-65AAEB8EAFC2}" type="pres">
      <dgm:prSet presAssocID="{61664F0C-6E2F-41F9-88FA-99942748708B}" presName="bullet3c" presStyleLbl="node1" presStyleIdx="2" presStyleCnt="3" custScaleX="355840" custScaleY="213960" custLinFactNeighborX="84757" custLinFactNeighborY="-19195"/>
      <dgm:spPr>
        <a:blipFill rotWithShape="0">
          <a:blip xmlns:r="http://schemas.openxmlformats.org/officeDocument/2006/relationships" r:embed="rId3"/>
          <a:stretch>
            <a:fillRect/>
          </a:stretch>
        </a:blipFill>
      </dgm:spPr>
    </dgm:pt>
    <dgm:pt modelId="{F642D65C-D45E-4284-A8F7-7E6035C24BD4}" type="pres">
      <dgm:prSet presAssocID="{61664F0C-6E2F-41F9-88FA-99942748708B}" presName="textBox3c" presStyleLbl="revTx" presStyleIdx="2" presStyleCnt="3" custScaleX="233873" custScaleY="41380" custLinFactNeighborX="-19001" custLinFactNeighborY="879">
        <dgm:presLayoutVars>
          <dgm:bulletEnabled val="1"/>
        </dgm:presLayoutVars>
      </dgm:prSet>
      <dgm:spPr/>
      <dgm:t>
        <a:bodyPr/>
        <a:lstStyle/>
        <a:p>
          <a:endParaRPr lang="en-US"/>
        </a:p>
      </dgm:t>
    </dgm:pt>
  </dgm:ptLst>
  <dgm:cxnLst>
    <dgm:cxn modelId="{19EB8F36-32F0-4EB9-A508-0C0CD82BE2EF}" type="presOf" srcId="{FB46AC06-D4EE-416C-B885-A7237AAD9A00}" destId="{37B4B718-AE99-4DB8-A6A3-8BF0EEB22EB5}" srcOrd="0" destOrd="0" presId="urn:microsoft.com/office/officeart/2005/8/layout/arrow2"/>
    <dgm:cxn modelId="{71E0FE52-C61C-4BE7-A8FD-3AD49B2A6BD0}" srcId="{FB46AC06-D4EE-416C-B885-A7237AAD9A00}" destId="{02E1552B-A6BB-427E-9E3F-788DBA7184E5}" srcOrd="1" destOrd="0" parTransId="{28F15535-896C-4C5F-B41B-1A18D78E02DA}" sibTransId="{F0E58706-D603-4156-ABF9-C8E705836B45}"/>
    <dgm:cxn modelId="{25FA1704-0279-43E3-9F30-23AFCF4A1B30}" type="presOf" srcId="{61664F0C-6E2F-41F9-88FA-99942748708B}" destId="{F642D65C-D45E-4284-A8F7-7E6035C24BD4}" srcOrd="0" destOrd="0" presId="urn:microsoft.com/office/officeart/2005/8/layout/arrow2"/>
    <dgm:cxn modelId="{C41772C9-06F9-43F3-8829-720A7411DDC2}" srcId="{FB46AC06-D4EE-416C-B885-A7237AAD9A00}" destId="{61664F0C-6E2F-41F9-88FA-99942748708B}" srcOrd="2" destOrd="0" parTransId="{B2EDC7D2-B14A-4803-9CF1-EB283CEBFFEF}" sibTransId="{50A3DF8A-8EDE-4E15-977F-AA272F9F49BE}"/>
    <dgm:cxn modelId="{938D29DA-45B7-44E2-A471-C86581F721B6}" srcId="{FB46AC06-D4EE-416C-B885-A7237AAD9A00}" destId="{2C4C0CF8-EFCC-4FB7-867F-467CFFA0E80C}" srcOrd="0" destOrd="0" parTransId="{266DF30A-B11E-4019-82F2-27B1DA18C43F}" sibTransId="{D893A1BD-5D45-4988-9E9A-AF97134DB0E0}"/>
    <dgm:cxn modelId="{4CBCFAF3-DC22-4465-91D1-C5F12986A615}" type="presOf" srcId="{02E1552B-A6BB-427E-9E3F-788DBA7184E5}" destId="{3AAF9A38-8D19-4083-AC10-621AFA04549F}" srcOrd="0" destOrd="0" presId="urn:microsoft.com/office/officeart/2005/8/layout/arrow2"/>
    <dgm:cxn modelId="{2BD3C7FA-CEAD-4385-86AD-62CD46722769}" type="presOf" srcId="{2C4C0CF8-EFCC-4FB7-867F-467CFFA0E80C}" destId="{559CE1CC-ED50-47F0-97CF-6F763A3FEE0B}" srcOrd="0" destOrd="0" presId="urn:microsoft.com/office/officeart/2005/8/layout/arrow2"/>
    <dgm:cxn modelId="{45FCEF73-B7B6-414D-B15A-697DFEA669E8}" type="presParOf" srcId="{37B4B718-AE99-4DB8-A6A3-8BF0EEB22EB5}" destId="{A98C38B6-7C55-4E1D-8CA2-662E65453D60}" srcOrd="0" destOrd="0" presId="urn:microsoft.com/office/officeart/2005/8/layout/arrow2"/>
    <dgm:cxn modelId="{0778B196-2994-40CE-8EDD-2CBF6632866E}" type="presParOf" srcId="{37B4B718-AE99-4DB8-A6A3-8BF0EEB22EB5}" destId="{481C422C-1557-404E-B484-AF5A792B1487}" srcOrd="1" destOrd="0" presId="urn:microsoft.com/office/officeart/2005/8/layout/arrow2"/>
    <dgm:cxn modelId="{2E749A3A-7610-4C61-A7DB-DF342FCAF4DD}" type="presParOf" srcId="{481C422C-1557-404E-B484-AF5A792B1487}" destId="{D9CE2089-51E1-4C38-BA4A-0738F802DC14}" srcOrd="0" destOrd="0" presId="urn:microsoft.com/office/officeart/2005/8/layout/arrow2"/>
    <dgm:cxn modelId="{23A47AE3-CBC0-4A7B-92F7-439C9051BFA2}" type="presParOf" srcId="{481C422C-1557-404E-B484-AF5A792B1487}" destId="{559CE1CC-ED50-47F0-97CF-6F763A3FEE0B}" srcOrd="1" destOrd="0" presId="urn:microsoft.com/office/officeart/2005/8/layout/arrow2"/>
    <dgm:cxn modelId="{57EC36E0-7D66-4827-A174-4D7BB2EBB838}" type="presParOf" srcId="{481C422C-1557-404E-B484-AF5A792B1487}" destId="{9D2402D7-D8A8-4EAC-8029-B5292F488950}" srcOrd="2" destOrd="0" presId="urn:microsoft.com/office/officeart/2005/8/layout/arrow2"/>
    <dgm:cxn modelId="{6EB403F8-258B-4041-B8FC-B2C051EEEF39}" type="presParOf" srcId="{481C422C-1557-404E-B484-AF5A792B1487}" destId="{3AAF9A38-8D19-4083-AC10-621AFA04549F}" srcOrd="3" destOrd="0" presId="urn:microsoft.com/office/officeart/2005/8/layout/arrow2"/>
    <dgm:cxn modelId="{141BD00D-5A03-4BE5-BEF1-EE97347E4165}" type="presParOf" srcId="{481C422C-1557-404E-B484-AF5A792B1487}" destId="{450897FA-281B-4CD2-BE8F-65AAEB8EAFC2}" srcOrd="4" destOrd="0" presId="urn:microsoft.com/office/officeart/2005/8/layout/arrow2"/>
    <dgm:cxn modelId="{32471D19-F998-4FE2-92F5-5D4F52286184}" type="presParOf" srcId="{481C422C-1557-404E-B484-AF5A792B1487}" destId="{F642D65C-D45E-4284-A8F7-7E6035C24BD4}"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C55977-5DEA-40B5-A9D0-B7730EDF473A}"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7E15C315-6823-4834-A473-2363881DD525}">
      <dgm:prSet phldrT="[Text]" custT="1"/>
      <dgm:spPr>
        <a:solidFill>
          <a:srgbClr val="006600"/>
        </a:solidFill>
      </dgm:spPr>
      <dgm:t>
        <a:bodyPr/>
        <a:lstStyle/>
        <a:p>
          <a:pPr>
            <a:lnSpc>
              <a:spcPct val="100000"/>
            </a:lnSpc>
            <a:spcAft>
              <a:spcPts val="0"/>
            </a:spcAft>
          </a:pPr>
          <a:r>
            <a:rPr lang="ja-JP" altLang="en-US" sz="2400" b="1" dirty="0" smtClean="0">
              <a:latin typeface="MS Gothic" panose="020B0609070205080204" pitchFamily="49" charset="-128"/>
              <a:ea typeface="MS Gothic" panose="020B0609070205080204" pitchFamily="49" charset="-128"/>
              <a:cs typeface="Times New Roman" panose="02020603050405020304" pitchFamily="18" charset="0"/>
            </a:rPr>
            <a:t>アンケート用紙の構成</a:t>
          </a:r>
          <a:endParaRPr lang="en-US" sz="2400" b="1" dirty="0">
            <a:latin typeface="MS Gothic" panose="020B0609070205080204" pitchFamily="49" charset="-128"/>
            <a:ea typeface="MS Gothic" panose="020B0609070205080204" pitchFamily="49" charset="-128"/>
            <a:cs typeface="Times New Roman" panose="02020603050405020304" pitchFamily="18" charset="0"/>
          </a:endParaRPr>
        </a:p>
      </dgm:t>
    </dgm:pt>
    <dgm:pt modelId="{7B1D02F1-6684-4A6E-9F1A-93CB9F4879EE}" type="parTrans" cxnId="{38748F0A-08D5-4B7F-B5DF-2F103845F975}">
      <dgm:prSet/>
      <dgm:spPr/>
      <dgm:t>
        <a:bodyPr/>
        <a:lstStyle/>
        <a:p>
          <a:endParaRPr lang="en-US"/>
        </a:p>
      </dgm:t>
    </dgm:pt>
    <dgm:pt modelId="{AF32D5DB-A96E-4F44-BD26-0439EFC7D1CD}" type="sibTrans" cxnId="{38748F0A-08D5-4B7F-B5DF-2F103845F975}">
      <dgm:prSet/>
      <dgm:spPr/>
      <dgm:t>
        <a:bodyPr/>
        <a:lstStyle/>
        <a:p>
          <a:endParaRPr lang="en-US"/>
        </a:p>
      </dgm:t>
    </dgm:pt>
    <dgm:pt modelId="{36C14CDB-EE0C-440E-A4A6-220A20974040}">
      <dgm:prSet phldrT="[Text]" custT="1"/>
      <dgm:spPr>
        <a:solidFill>
          <a:srgbClr val="00B0F0"/>
        </a:solidFill>
      </dgm:spPr>
      <dgm:t>
        <a:bodyPr/>
        <a:lstStyle/>
        <a:p>
          <a:pPr>
            <a:lnSpc>
              <a:spcPct val="100000"/>
            </a:lnSpc>
            <a:spcAft>
              <a:spcPts val="0"/>
            </a:spcAft>
          </a:pPr>
          <a:r>
            <a:rPr lang="ja-JP" altLang="en-US" sz="1800" dirty="0" smtClean="0">
              <a:latin typeface="MS Gothic" panose="020B0609070205080204" pitchFamily="49" charset="-128"/>
              <a:ea typeface="MS Gothic" panose="020B0609070205080204" pitchFamily="49" charset="-128"/>
              <a:cs typeface="Times New Roman" panose="02020603050405020304" pitchFamily="18" charset="0"/>
            </a:rPr>
            <a:t>ア</a:t>
          </a:r>
          <a:r>
            <a:rPr lang="en-US" altLang="ja-JP" sz="1800" dirty="0" smtClean="0">
              <a:latin typeface="MS Gothic" panose="020B0609070205080204" pitchFamily="49" charset="-128"/>
              <a:ea typeface="MS Gothic" panose="020B0609070205080204" pitchFamily="49" charset="-128"/>
              <a:cs typeface="Times New Roman" panose="02020603050405020304" pitchFamily="18" charset="0"/>
            </a:rPr>
            <a:t>)</a:t>
          </a:r>
          <a:r>
            <a:rPr lang="ja-JP" altLang="ja-JP" sz="1800" dirty="0" smtClean="0">
              <a:latin typeface="MS Gothic" panose="020B0609070205080204" pitchFamily="49" charset="-128"/>
              <a:ea typeface="MS Gothic" panose="020B0609070205080204" pitchFamily="49" charset="-128"/>
              <a:cs typeface="Times New Roman" panose="02020603050405020304" pitchFamily="18" charset="0"/>
            </a:rPr>
            <a:t>世帯構成・お住まいの状況</a:t>
          </a:r>
          <a:endParaRPr lang="en-US" sz="1800" dirty="0">
            <a:latin typeface="MS Gothic" panose="020B0609070205080204" pitchFamily="49" charset="-128"/>
            <a:ea typeface="MS Gothic" panose="020B0609070205080204" pitchFamily="49" charset="-128"/>
            <a:cs typeface="Times New Roman" panose="02020603050405020304" pitchFamily="18" charset="0"/>
          </a:endParaRPr>
        </a:p>
      </dgm:t>
    </dgm:pt>
    <dgm:pt modelId="{50FA5FCE-8F92-403F-9AAC-1C0455A40E62}" type="parTrans" cxnId="{BEF6FF48-0C26-4274-81D8-263473FBF8D8}">
      <dgm:prSet/>
      <dgm:spPr/>
      <dgm:t>
        <a:bodyPr/>
        <a:lstStyle/>
        <a:p>
          <a:endParaRPr lang="en-US"/>
        </a:p>
      </dgm:t>
    </dgm:pt>
    <dgm:pt modelId="{D93E92BF-1107-4CF3-A05C-D63625AA0244}" type="sibTrans" cxnId="{BEF6FF48-0C26-4274-81D8-263473FBF8D8}">
      <dgm:prSet/>
      <dgm:spPr/>
      <dgm:t>
        <a:bodyPr/>
        <a:lstStyle/>
        <a:p>
          <a:endParaRPr lang="en-US"/>
        </a:p>
      </dgm:t>
    </dgm:pt>
    <dgm:pt modelId="{749B9B5F-3098-4179-960E-46F774172945}">
      <dgm:prSet phldrT="[Text]" custT="1"/>
      <dgm:spPr>
        <a:solidFill>
          <a:srgbClr val="00B0F0"/>
        </a:solidFill>
      </dgm:spPr>
      <dgm:t>
        <a:bodyPr/>
        <a:lstStyle/>
        <a:p>
          <a:pPr>
            <a:lnSpc>
              <a:spcPct val="100000"/>
            </a:lnSpc>
            <a:spcAft>
              <a:spcPts val="0"/>
            </a:spcAft>
          </a:pPr>
          <a:r>
            <a:rPr lang="ja-JP" altLang="en-US" sz="1800" dirty="0" smtClean="0">
              <a:latin typeface="MS Gothic" panose="020B0609070205080204" pitchFamily="49" charset="-128"/>
              <a:ea typeface="MS Gothic" panose="020B0609070205080204" pitchFamily="49" charset="-128"/>
              <a:cs typeface="Times New Roman" panose="02020603050405020304" pitchFamily="18" charset="0"/>
            </a:rPr>
            <a:t>イ</a:t>
          </a:r>
          <a:r>
            <a:rPr lang="en-US" sz="1800" dirty="0" smtClean="0">
              <a:latin typeface="MS Gothic" panose="020B0609070205080204" pitchFamily="49" charset="-128"/>
              <a:ea typeface="MS Gothic" panose="020B0609070205080204" pitchFamily="49" charset="-128"/>
              <a:cs typeface="Times New Roman" panose="02020603050405020304" pitchFamily="18" charset="0"/>
            </a:rPr>
            <a:t>)</a:t>
          </a:r>
          <a:r>
            <a:rPr lang="ja-JP" altLang="en-US" sz="1800" dirty="0" smtClean="0">
              <a:latin typeface="MS Gothic" panose="020B0609070205080204" pitchFamily="49" charset="-128"/>
              <a:ea typeface="MS Gothic" panose="020B0609070205080204" pitchFamily="49" charset="-128"/>
              <a:cs typeface="Times New Roman" panose="02020603050405020304" pitchFamily="18" charset="0"/>
            </a:rPr>
            <a:t>地球温暖化・エネルギーについてのお考え</a:t>
          </a:r>
          <a:endParaRPr lang="en-US" sz="1800" dirty="0">
            <a:latin typeface="MS Gothic" panose="020B0609070205080204" pitchFamily="49" charset="-128"/>
            <a:ea typeface="MS Gothic" panose="020B0609070205080204" pitchFamily="49" charset="-128"/>
            <a:cs typeface="Times New Roman" panose="02020603050405020304" pitchFamily="18" charset="0"/>
          </a:endParaRPr>
        </a:p>
      </dgm:t>
    </dgm:pt>
    <dgm:pt modelId="{7955D628-465F-4EF0-9FB1-4D7C8FFF085E}" type="parTrans" cxnId="{8A11F50A-F659-4A04-AE1E-9436FE07F1BA}">
      <dgm:prSet/>
      <dgm:spPr/>
      <dgm:t>
        <a:bodyPr/>
        <a:lstStyle/>
        <a:p>
          <a:endParaRPr lang="en-US"/>
        </a:p>
      </dgm:t>
    </dgm:pt>
    <dgm:pt modelId="{C434680F-6555-45CF-801B-3A570D86C791}" type="sibTrans" cxnId="{8A11F50A-F659-4A04-AE1E-9436FE07F1BA}">
      <dgm:prSet/>
      <dgm:spPr/>
      <dgm:t>
        <a:bodyPr/>
        <a:lstStyle/>
        <a:p>
          <a:endParaRPr lang="en-US"/>
        </a:p>
      </dgm:t>
    </dgm:pt>
    <dgm:pt modelId="{ADDFD00B-47E6-4F26-810E-689E8521976F}">
      <dgm:prSet phldrT="[Text]" custT="1"/>
      <dgm:spPr>
        <a:solidFill>
          <a:srgbClr val="00B0F0"/>
        </a:solidFill>
      </dgm:spPr>
      <dgm:t>
        <a:bodyPr/>
        <a:lstStyle/>
        <a:p>
          <a:pPr>
            <a:lnSpc>
              <a:spcPct val="100000"/>
            </a:lnSpc>
            <a:spcAft>
              <a:spcPts val="0"/>
            </a:spcAft>
          </a:pPr>
          <a:r>
            <a:rPr lang="ja-JP" altLang="en-US" sz="1800" dirty="0" smtClean="0">
              <a:latin typeface="MS Gothic" panose="020B0609070205080204" pitchFamily="49" charset="-128"/>
              <a:ea typeface="MS Gothic" panose="020B0609070205080204" pitchFamily="49" charset="-128"/>
              <a:cs typeface="Times New Roman" panose="02020603050405020304" pitchFamily="18" charset="0"/>
            </a:rPr>
            <a:t>ウ</a:t>
          </a:r>
          <a:r>
            <a:rPr lang="en-US" sz="1800" dirty="0" smtClean="0">
              <a:latin typeface="MS Gothic" panose="020B0609070205080204" pitchFamily="49" charset="-128"/>
              <a:ea typeface="MS Gothic" panose="020B0609070205080204" pitchFamily="49" charset="-128"/>
              <a:cs typeface="Times New Roman" panose="02020603050405020304" pitchFamily="18" charset="0"/>
            </a:rPr>
            <a:t>)</a:t>
          </a:r>
          <a:r>
            <a:rPr lang="ja-JP" altLang="en-US" sz="1800" dirty="0" smtClean="0">
              <a:latin typeface="MS Gothic" panose="020B0609070205080204" pitchFamily="49" charset="-128"/>
              <a:ea typeface="MS Gothic" panose="020B0609070205080204" pitchFamily="49" charset="-128"/>
              <a:cs typeface="Times New Roman" panose="02020603050405020304" pitchFamily="18" charset="0"/>
            </a:rPr>
            <a:t>再エネ・省エネ設備・機器の使用状況</a:t>
          </a:r>
          <a:endParaRPr lang="en-US" sz="1800" dirty="0">
            <a:latin typeface="MS Gothic" panose="020B0609070205080204" pitchFamily="49" charset="-128"/>
            <a:ea typeface="MS Gothic" panose="020B0609070205080204" pitchFamily="49" charset="-128"/>
            <a:cs typeface="Times New Roman" panose="02020603050405020304" pitchFamily="18" charset="0"/>
          </a:endParaRPr>
        </a:p>
      </dgm:t>
    </dgm:pt>
    <dgm:pt modelId="{4208B1EA-1C38-43FE-B48B-95DBA754595B}" type="parTrans" cxnId="{5682CECB-F4CF-450D-A5B1-B36C99E48B7B}">
      <dgm:prSet/>
      <dgm:spPr/>
      <dgm:t>
        <a:bodyPr/>
        <a:lstStyle/>
        <a:p>
          <a:endParaRPr lang="en-US"/>
        </a:p>
      </dgm:t>
    </dgm:pt>
    <dgm:pt modelId="{B17314BE-D446-418E-8D1B-5483CE9C340A}" type="sibTrans" cxnId="{5682CECB-F4CF-450D-A5B1-B36C99E48B7B}">
      <dgm:prSet/>
      <dgm:spPr/>
      <dgm:t>
        <a:bodyPr/>
        <a:lstStyle/>
        <a:p>
          <a:endParaRPr lang="en-US"/>
        </a:p>
      </dgm:t>
    </dgm:pt>
    <dgm:pt modelId="{B0BEBD73-3B8D-4EFE-A30C-88CE14FFDB17}">
      <dgm:prSet phldrT="[Text]" custT="1"/>
      <dgm:spPr>
        <a:solidFill>
          <a:srgbClr val="00B0F0"/>
        </a:solidFill>
      </dgm:spPr>
      <dgm:t>
        <a:bodyPr/>
        <a:lstStyle/>
        <a:p>
          <a:pPr>
            <a:lnSpc>
              <a:spcPct val="100000"/>
            </a:lnSpc>
            <a:spcAft>
              <a:spcPts val="0"/>
            </a:spcAft>
          </a:pPr>
          <a:r>
            <a:rPr lang="ja-JP" altLang="en-US" sz="1800" dirty="0" smtClean="0">
              <a:latin typeface="MS Gothic" panose="020B0609070205080204" pitchFamily="49" charset="-128"/>
              <a:ea typeface="MS Gothic" panose="020B0609070205080204" pitchFamily="49" charset="-128"/>
              <a:cs typeface="Times New Roman" panose="02020603050405020304" pitchFamily="18" charset="0"/>
            </a:rPr>
            <a:t>エ</a:t>
          </a:r>
          <a:r>
            <a:rPr lang="en-US" sz="1800" dirty="0" smtClean="0">
              <a:latin typeface="MS Gothic" panose="020B0609070205080204" pitchFamily="49" charset="-128"/>
              <a:ea typeface="MS Gothic" panose="020B0609070205080204" pitchFamily="49" charset="-128"/>
              <a:cs typeface="Times New Roman" panose="02020603050405020304" pitchFamily="18" charset="0"/>
            </a:rPr>
            <a:t>)</a:t>
          </a:r>
          <a:r>
            <a:rPr lang="ja-JP" altLang="en-US" sz="1800" dirty="0" smtClean="0">
              <a:latin typeface="MS Gothic" panose="020B0609070205080204" pitchFamily="49" charset="-128"/>
              <a:ea typeface="MS Gothic" panose="020B0609070205080204" pitchFamily="49" charset="-128"/>
              <a:cs typeface="Times New Roman" panose="02020603050405020304" pitchFamily="18" charset="0"/>
            </a:rPr>
            <a:t>「うちエコ診断」の受診状況及び効果</a:t>
          </a:r>
          <a:endParaRPr lang="en-US" sz="1800" dirty="0">
            <a:latin typeface="MS Gothic" panose="020B0609070205080204" pitchFamily="49" charset="-128"/>
            <a:ea typeface="MS Gothic" panose="020B0609070205080204" pitchFamily="49" charset="-128"/>
            <a:cs typeface="Times New Roman" panose="02020603050405020304" pitchFamily="18" charset="0"/>
          </a:endParaRPr>
        </a:p>
      </dgm:t>
    </dgm:pt>
    <dgm:pt modelId="{97366054-8705-4D20-B4CB-9EB6DB11DACD}" type="parTrans" cxnId="{A5C2479A-4FB6-4CB0-B747-030CF9C9D397}">
      <dgm:prSet/>
      <dgm:spPr/>
      <dgm:t>
        <a:bodyPr/>
        <a:lstStyle/>
        <a:p>
          <a:endParaRPr lang="en-US"/>
        </a:p>
      </dgm:t>
    </dgm:pt>
    <dgm:pt modelId="{D5E051BB-2ADE-4A3A-910E-85EA2D507C0E}" type="sibTrans" cxnId="{A5C2479A-4FB6-4CB0-B747-030CF9C9D397}">
      <dgm:prSet/>
      <dgm:spPr/>
      <dgm:t>
        <a:bodyPr/>
        <a:lstStyle/>
        <a:p>
          <a:endParaRPr lang="en-US"/>
        </a:p>
      </dgm:t>
    </dgm:pt>
    <dgm:pt modelId="{BA8FBCB8-1CB9-4835-9250-2F00033392CE}">
      <dgm:prSet phldrT="[Text]" custT="1"/>
      <dgm:spPr>
        <a:solidFill>
          <a:srgbClr val="00B0F0"/>
        </a:solidFill>
      </dgm:spPr>
      <dgm:t>
        <a:bodyPr/>
        <a:lstStyle/>
        <a:p>
          <a:pPr>
            <a:lnSpc>
              <a:spcPct val="100000"/>
            </a:lnSpc>
            <a:spcAft>
              <a:spcPts val="0"/>
            </a:spcAft>
          </a:pPr>
          <a:r>
            <a:rPr lang="ja-JP" altLang="en-US" sz="1800" dirty="0" smtClean="0">
              <a:latin typeface="MS Gothic" panose="020B0609070205080204" pitchFamily="49" charset="-128"/>
              <a:ea typeface="MS Gothic" panose="020B0609070205080204" pitchFamily="49" charset="-128"/>
              <a:cs typeface="Times New Roman" panose="02020603050405020304" pitchFamily="18" charset="0"/>
            </a:rPr>
            <a:t>オ</a:t>
          </a:r>
          <a:r>
            <a:rPr lang="en-US" sz="1800" dirty="0" smtClean="0">
              <a:latin typeface="MS Gothic" panose="020B0609070205080204" pitchFamily="49" charset="-128"/>
              <a:ea typeface="MS Gothic" panose="020B0609070205080204" pitchFamily="49" charset="-128"/>
              <a:cs typeface="Times New Roman" panose="02020603050405020304" pitchFamily="18" charset="0"/>
            </a:rPr>
            <a:t>)</a:t>
          </a:r>
          <a:r>
            <a:rPr lang="ja-JP" altLang="en-US" sz="1800" dirty="0" smtClean="0">
              <a:latin typeface="MS Gothic" panose="020B0609070205080204" pitchFamily="49" charset="-128"/>
              <a:ea typeface="MS Gothic" panose="020B0609070205080204" pitchFamily="49" charset="-128"/>
              <a:cs typeface="Times New Roman" panose="02020603050405020304" pitchFamily="18" charset="0"/>
            </a:rPr>
            <a:t>経済的インセンティブに対する理解度</a:t>
          </a:r>
          <a:endParaRPr lang="en-US" sz="1800" dirty="0">
            <a:latin typeface="MS Gothic" panose="020B0609070205080204" pitchFamily="49" charset="-128"/>
            <a:ea typeface="MS Gothic" panose="020B0609070205080204" pitchFamily="49" charset="-128"/>
            <a:cs typeface="Times New Roman" panose="02020603050405020304" pitchFamily="18" charset="0"/>
          </a:endParaRPr>
        </a:p>
      </dgm:t>
    </dgm:pt>
    <dgm:pt modelId="{6FE6ECD4-3085-4297-A38B-FD4A17C03482}" type="parTrans" cxnId="{375F5844-1F60-4352-9FEB-34754399EAB7}">
      <dgm:prSet/>
      <dgm:spPr/>
      <dgm:t>
        <a:bodyPr/>
        <a:lstStyle/>
        <a:p>
          <a:endParaRPr lang="en-US"/>
        </a:p>
      </dgm:t>
    </dgm:pt>
    <dgm:pt modelId="{C891097C-7E9B-4241-872B-9309B1D559D9}" type="sibTrans" cxnId="{375F5844-1F60-4352-9FEB-34754399EAB7}">
      <dgm:prSet/>
      <dgm:spPr/>
      <dgm:t>
        <a:bodyPr/>
        <a:lstStyle/>
        <a:p>
          <a:endParaRPr lang="en-US"/>
        </a:p>
      </dgm:t>
    </dgm:pt>
    <dgm:pt modelId="{FE054C18-5454-40AD-A54B-3D4455108A7A}">
      <dgm:prSet phldrT="[Text]" custT="1"/>
      <dgm:spPr>
        <a:solidFill>
          <a:srgbClr val="00B0F0"/>
        </a:solidFill>
      </dgm:spPr>
      <dgm:t>
        <a:bodyPr/>
        <a:lstStyle/>
        <a:p>
          <a:pPr>
            <a:lnSpc>
              <a:spcPct val="100000"/>
            </a:lnSpc>
            <a:spcAft>
              <a:spcPts val="0"/>
            </a:spcAft>
          </a:pPr>
          <a:r>
            <a:rPr lang="ja-JP" altLang="en-US" sz="1800" dirty="0" smtClean="0">
              <a:latin typeface="MS Gothic" panose="020B0609070205080204" pitchFamily="49" charset="-128"/>
              <a:ea typeface="MS Gothic" panose="020B0609070205080204" pitchFamily="49" charset="-128"/>
              <a:cs typeface="Times New Roman" panose="02020603050405020304" pitchFamily="18" charset="0"/>
            </a:rPr>
            <a:t>カ</a:t>
          </a:r>
          <a:r>
            <a:rPr lang="en-US" sz="1800" dirty="0" smtClean="0">
              <a:latin typeface="MS Gothic" panose="020B0609070205080204" pitchFamily="49" charset="-128"/>
              <a:ea typeface="MS Gothic" panose="020B0609070205080204" pitchFamily="49" charset="-128"/>
              <a:cs typeface="Times New Roman" panose="02020603050405020304" pitchFamily="18" charset="0"/>
            </a:rPr>
            <a:t>)</a:t>
          </a:r>
          <a:r>
            <a:rPr lang="ja-JP" altLang="en-US" sz="1800" dirty="0" smtClean="0">
              <a:latin typeface="MS Gothic" panose="020B0609070205080204" pitchFamily="49" charset="-128"/>
              <a:ea typeface="MS Gothic" panose="020B0609070205080204" pitchFamily="49" charset="-128"/>
              <a:cs typeface="Times New Roman" panose="02020603050405020304" pitchFamily="18" charset="0"/>
            </a:rPr>
            <a:t>再エネ・省エネ設備・機器の買い替えへの投資</a:t>
          </a:r>
          <a:r>
            <a:rPr lang="en-US" sz="1800" dirty="0" smtClean="0">
              <a:latin typeface="MS Gothic" panose="020B0609070205080204" pitchFamily="49" charset="-128"/>
              <a:ea typeface="MS Gothic" panose="020B0609070205080204" pitchFamily="49" charset="-128"/>
              <a:cs typeface="Times New Roman" panose="02020603050405020304" pitchFamily="18" charset="0"/>
            </a:rPr>
            <a:t> </a:t>
          </a:r>
          <a:endParaRPr lang="en-US" sz="1800" dirty="0">
            <a:latin typeface="MS Gothic" panose="020B0609070205080204" pitchFamily="49" charset="-128"/>
            <a:ea typeface="MS Gothic" panose="020B0609070205080204" pitchFamily="49" charset="-128"/>
            <a:cs typeface="Times New Roman" panose="02020603050405020304" pitchFamily="18" charset="0"/>
          </a:endParaRPr>
        </a:p>
      </dgm:t>
    </dgm:pt>
    <dgm:pt modelId="{D8E65B96-029A-4AD0-A00E-14B2099B2FD0}" type="parTrans" cxnId="{ECD7643D-F2B6-4D0E-BF0F-09AA6062125C}">
      <dgm:prSet/>
      <dgm:spPr/>
      <dgm:t>
        <a:bodyPr/>
        <a:lstStyle/>
        <a:p>
          <a:endParaRPr lang="en-US"/>
        </a:p>
      </dgm:t>
    </dgm:pt>
    <dgm:pt modelId="{6F465012-6056-4A59-8B00-65CE916B0B06}" type="sibTrans" cxnId="{ECD7643D-F2B6-4D0E-BF0F-09AA6062125C}">
      <dgm:prSet/>
      <dgm:spPr/>
      <dgm:t>
        <a:bodyPr/>
        <a:lstStyle/>
        <a:p>
          <a:endParaRPr lang="en-US"/>
        </a:p>
      </dgm:t>
    </dgm:pt>
    <dgm:pt modelId="{57938B17-0B11-4EA4-B3FF-24C6F90011D3}" type="pres">
      <dgm:prSet presAssocID="{76C55977-5DEA-40B5-A9D0-B7730EDF473A}" presName="Name0" presStyleCnt="0">
        <dgm:presLayoutVars>
          <dgm:chMax val="1"/>
          <dgm:chPref val="1"/>
          <dgm:dir/>
          <dgm:animOne val="branch"/>
          <dgm:animLvl val="lvl"/>
        </dgm:presLayoutVars>
      </dgm:prSet>
      <dgm:spPr/>
      <dgm:t>
        <a:bodyPr/>
        <a:lstStyle/>
        <a:p>
          <a:endParaRPr lang="en-US"/>
        </a:p>
      </dgm:t>
    </dgm:pt>
    <dgm:pt modelId="{D1EA2ADB-3565-40C1-A3B8-3F3D3424E5D6}" type="pres">
      <dgm:prSet presAssocID="{7E15C315-6823-4834-A473-2363881DD525}" presName="Parent" presStyleLbl="node0" presStyleIdx="0" presStyleCnt="1" custScaleX="127265" custScaleY="126692">
        <dgm:presLayoutVars>
          <dgm:chMax val="6"/>
          <dgm:chPref val="6"/>
        </dgm:presLayoutVars>
      </dgm:prSet>
      <dgm:spPr/>
      <dgm:t>
        <a:bodyPr/>
        <a:lstStyle/>
        <a:p>
          <a:endParaRPr lang="en-US"/>
        </a:p>
      </dgm:t>
    </dgm:pt>
    <dgm:pt modelId="{2102D8C3-56CE-48C6-96EB-F0C473BB4109}" type="pres">
      <dgm:prSet presAssocID="{36C14CDB-EE0C-440E-A4A6-220A20974040}" presName="Accent1" presStyleCnt="0"/>
      <dgm:spPr/>
    </dgm:pt>
    <dgm:pt modelId="{DDC174B2-2633-4542-B89C-E00B09C00B30}" type="pres">
      <dgm:prSet presAssocID="{36C14CDB-EE0C-440E-A4A6-220A20974040}" presName="Accent" presStyleLbl="bgShp" presStyleIdx="0" presStyleCnt="6"/>
      <dgm:spPr/>
    </dgm:pt>
    <dgm:pt modelId="{6C7787EC-CDA5-4A47-896C-4BB9B41DD167}" type="pres">
      <dgm:prSet presAssocID="{36C14CDB-EE0C-440E-A4A6-220A20974040}" presName="Child1" presStyleLbl="node1" presStyleIdx="0" presStyleCnt="6" custScaleX="120339">
        <dgm:presLayoutVars>
          <dgm:chMax val="0"/>
          <dgm:chPref val="0"/>
          <dgm:bulletEnabled val="1"/>
        </dgm:presLayoutVars>
      </dgm:prSet>
      <dgm:spPr/>
      <dgm:t>
        <a:bodyPr/>
        <a:lstStyle/>
        <a:p>
          <a:endParaRPr lang="en-US"/>
        </a:p>
      </dgm:t>
    </dgm:pt>
    <dgm:pt modelId="{C710AB59-813A-4ABE-A161-449A6F916E99}" type="pres">
      <dgm:prSet presAssocID="{749B9B5F-3098-4179-960E-46F774172945}" presName="Accent2" presStyleCnt="0"/>
      <dgm:spPr/>
    </dgm:pt>
    <dgm:pt modelId="{B3489293-B57D-4745-B448-F6E7909E88C7}" type="pres">
      <dgm:prSet presAssocID="{749B9B5F-3098-4179-960E-46F774172945}" presName="Accent" presStyleLbl="bgShp" presStyleIdx="1" presStyleCnt="6"/>
      <dgm:spPr/>
    </dgm:pt>
    <dgm:pt modelId="{44AE195C-68C4-4499-9CB7-CD3F9A27E91B}" type="pres">
      <dgm:prSet presAssocID="{749B9B5F-3098-4179-960E-46F774172945}" presName="Child2" presStyleLbl="node1" presStyleIdx="1" presStyleCnt="6" custScaleX="120492">
        <dgm:presLayoutVars>
          <dgm:chMax val="0"/>
          <dgm:chPref val="0"/>
          <dgm:bulletEnabled val="1"/>
        </dgm:presLayoutVars>
      </dgm:prSet>
      <dgm:spPr/>
      <dgm:t>
        <a:bodyPr/>
        <a:lstStyle/>
        <a:p>
          <a:endParaRPr lang="en-US"/>
        </a:p>
      </dgm:t>
    </dgm:pt>
    <dgm:pt modelId="{337C534C-ECA9-44C4-A606-3C3A78B61B8B}" type="pres">
      <dgm:prSet presAssocID="{ADDFD00B-47E6-4F26-810E-689E8521976F}" presName="Accent3" presStyleCnt="0"/>
      <dgm:spPr/>
    </dgm:pt>
    <dgm:pt modelId="{08CFB2D1-E8B9-428D-95C0-11FF06F305CA}" type="pres">
      <dgm:prSet presAssocID="{ADDFD00B-47E6-4F26-810E-689E8521976F}" presName="Accent" presStyleLbl="bgShp" presStyleIdx="2" presStyleCnt="6"/>
      <dgm:spPr>
        <a:solidFill>
          <a:srgbClr val="FFC000"/>
        </a:solidFill>
      </dgm:spPr>
    </dgm:pt>
    <dgm:pt modelId="{A88C95A6-0980-4E7B-956D-75A47CA3733E}" type="pres">
      <dgm:prSet presAssocID="{ADDFD00B-47E6-4F26-810E-689E8521976F}" presName="Child3" presStyleLbl="node1" presStyleIdx="2" presStyleCnt="6" custScaleX="120492">
        <dgm:presLayoutVars>
          <dgm:chMax val="0"/>
          <dgm:chPref val="0"/>
          <dgm:bulletEnabled val="1"/>
        </dgm:presLayoutVars>
      </dgm:prSet>
      <dgm:spPr/>
      <dgm:t>
        <a:bodyPr/>
        <a:lstStyle/>
        <a:p>
          <a:endParaRPr lang="en-US"/>
        </a:p>
      </dgm:t>
    </dgm:pt>
    <dgm:pt modelId="{6743ED24-4535-4267-84C8-EED0DBC46ADE}" type="pres">
      <dgm:prSet presAssocID="{B0BEBD73-3B8D-4EFE-A30C-88CE14FFDB17}" presName="Accent4" presStyleCnt="0"/>
      <dgm:spPr/>
    </dgm:pt>
    <dgm:pt modelId="{B716B494-35C5-472E-A3FC-63B39C822263}" type="pres">
      <dgm:prSet presAssocID="{B0BEBD73-3B8D-4EFE-A30C-88CE14FFDB17}" presName="Accent" presStyleLbl="bgShp" presStyleIdx="3" presStyleCnt="6"/>
      <dgm:spPr/>
    </dgm:pt>
    <dgm:pt modelId="{AA657C0C-A197-4E44-907F-B994D11EE9B9}" type="pres">
      <dgm:prSet presAssocID="{B0BEBD73-3B8D-4EFE-A30C-88CE14FFDB17}" presName="Child4" presStyleLbl="node1" presStyleIdx="3" presStyleCnt="6" custScaleX="120492">
        <dgm:presLayoutVars>
          <dgm:chMax val="0"/>
          <dgm:chPref val="0"/>
          <dgm:bulletEnabled val="1"/>
        </dgm:presLayoutVars>
      </dgm:prSet>
      <dgm:spPr/>
      <dgm:t>
        <a:bodyPr/>
        <a:lstStyle/>
        <a:p>
          <a:endParaRPr lang="en-US"/>
        </a:p>
      </dgm:t>
    </dgm:pt>
    <dgm:pt modelId="{96444DCE-0671-4898-8F63-C40F8642775D}" type="pres">
      <dgm:prSet presAssocID="{BA8FBCB8-1CB9-4835-9250-2F00033392CE}" presName="Accent5" presStyleCnt="0"/>
      <dgm:spPr/>
    </dgm:pt>
    <dgm:pt modelId="{1BC9C2A8-A902-46CA-9A56-44DEBCB73E25}" type="pres">
      <dgm:prSet presAssocID="{BA8FBCB8-1CB9-4835-9250-2F00033392CE}" presName="Accent" presStyleLbl="bgShp" presStyleIdx="4" presStyleCnt="6"/>
      <dgm:spPr/>
    </dgm:pt>
    <dgm:pt modelId="{0FB79472-E248-410B-B9B1-6ADC0CED2D90}" type="pres">
      <dgm:prSet presAssocID="{BA8FBCB8-1CB9-4835-9250-2F00033392CE}" presName="Child5" presStyleLbl="node1" presStyleIdx="4" presStyleCnt="6" custScaleX="120492">
        <dgm:presLayoutVars>
          <dgm:chMax val="0"/>
          <dgm:chPref val="0"/>
          <dgm:bulletEnabled val="1"/>
        </dgm:presLayoutVars>
      </dgm:prSet>
      <dgm:spPr/>
      <dgm:t>
        <a:bodyPr/>
        <a:lstStyle/>
        <a:p>
          <a:endParaRPr lang="en-US"/>
        </a:p>
      </dgm:t>
    </dgm:pt>
    <dgm:pt modelId="{EA8A2476-24C9-4919-BA93-BB7571A55E1B}" type="pres">
      <dgm:prSet presAssocID="{FE054C18-5454-40AD-A54B-3D4455108A7A}" presName="Accent6" presStyleCnt="0"/>
      <dgm:spPr/>
    </dgm:pt>
    <dgm:pt modelId="{FEF41524-543E-4278-BE5A-62D0ED4511BD}" type="pres">
      <dgm:prSet presAssocID="{FE054C18-5454-40AD-A54B-3D4455108A7A}" presName="Accent" presStyleLbl="bgShp" presStyleIdx="5" presStyleCnt="6"/>
      <dgm:spPr>
        <a:solidFill>
          <a:srgbClr val="FFC000"/>
        </a:solidFill>
      </dgm:spPr>
    </dgm:pt>
    <dgm:pt modelId="{29B403B1-9E3C-4E7F-844F-30420ADDC506}" type="pres">
      <dgm:prSet presAssocID="{FE054C18-5454-40AD-A54B-3D4455108A7A}" presName="Child6" presStyleLbl="node1" presStyleIdx="5" presStyleCnt="6" custScaleX="120492">
        <dgm:presLayoutVars>
          <dgm:chMax val="0"/>
          <dgm:chPref val="0"/>
          <dgm:bulletEnabled val="1"/>
        </dgm:presLayoutVars>
      </dgm:prSet>
      <dgm:spPr/>
      <dgm:t>
        <a:bodyPr/>
        <a:lstStyle/>
        <a:p>
          <a:endParaRPr lang="en-US"/>
        </a:p>
      </dgm:t>
    </dgm:pt>
  </dgm:ptLst>
  <dgm:cxnLst>
    <dgm:cxn modelId="{EB290486-D2CB-45A8-B171-7BFF700DAD34}" type="presOf" srcId="{36C14CDB-EE0C-440E-A4A6-220A20974040}" destId="{6C7787EC-CDA5-4A47-896C-4BB9B41DD167}" srcOrd="0" destOrd="0" presId="urn:microsoft.com/office/officeart/2011/layout/HexagonRadial"/>
    <dgm:cxn modelId="{375F5844-1F60-4352-9FEB-34754399EAB7}" srcId="{7E15C315-6823-4834-A473-2363881DD525}" destId="{BA8FBCB8-1CB9-4835-9250-2F00033392CE}" srcOrd="4" destOrd="0" parTransId="{6FE6ECD4-3085-4297-A38B-FD4A17C03482}" sibTransId="{C891097C-7E9B-4241-872B-9309B1D559D9}"/>
    <dgm:cxn modelId="{F55A642C-0C1A-477F-AC9E-63526CF8DB8C}" type="presOf" srcId="{ADDFD00B-47E6-4F26-810E-689E8521976F}" destId="{A88C95A6-0980-4E7B-956D-75A47CA3733E}" srcOrd="0" destOrd="0" presId="urn:microsoft.com/office/officeart/2011/layout/HexagonRadial"/>
    <dgm:cxn modelId="{5682CECB-F4CF-450D-A5B1-B36C99E48B7B}" srcId="{7E15C315-6823-4834-A473-2363881DD525}" destId="{ADDFD00B-47E6-4F26-810E-689E8521976F}" srcOrd="2" destOrd="0" parTransId="{4208B1EA-1C38-43FE-B48B-95DBA754595B}" sibTransId="{B17314BE-D446-418E-8D1B-5483CE9C340A}"/>
    <dgm:cxn modelId="{BEF6FF48-0C26-4274-81D8-263473FBF8D8}" srcId="{7E15C315-6823-4834-A473-2363881DD525}" destId="{36C14CDB-EE0C-440E-A4A6-220A20974040}" srcOrd="0" destOrd="0" parTransId="{50FA5FCE-8F92-403F-9AAC-1C0455A40E62}" sibTransId="{D93E92BF-1107-4CF3-A05C-D63625AA0244}"/>
    <dgm:cxn modelId="{4304CAA9-AB65-4E8C-88D6-9C6C41A10C30}" type="presOf" srcId="{BA8FBCB8-1CB9-4835-9250-2F00033392CE}" destId="{0FB79472-E248-410B-B9B1-6ADC0CED2D90}" srcOrd="0" destOrd="0" presId="urn:microsoft.com/office/officeart/2011/layout/HexagonRadial"/>
    <dgm:cxn modelId="{A4247C12-EF4A-487E-A71B-C380C201CFF5}" type="presOf" srcId="{FE054C18-5454-40AD-A54B-3D4455108A7A}" destId="{29B403B1-9E3C-4E7F-844F-30420ADDC506}" srcOrd="0" destOrd="0" presId="urn:microsoft.com/office/officeart/2011/layout/HexagonRadial"/>
    <dgm:cxn modelId="{EF0B1ADE-C049-4C1D-B87F-FB753A906584}" type="presOf" srcId="{B0BEBD73-3B8D-4EFE-A30C-88CE14FFDB17}" destId="{AA657C0C-A197-4E44-907F-B994D11EE9B9}" srcOrd="0" destOrd="0" presId="urn:microsoft.com/office/officeart/2011/layout/HexagonRadial"/>
    <dgm:cxn modelId="{C366F0C2-1C28-4F46-97F5-3A0FC2A72180}" type="presOf" srcId="{7E15C315-6823-4834-A473-2363881DD525}" destId="{D1EA2ADB-3565-40C1-A3B8-3F3D3424E5D6}" srcOrd="0" destOrd="0" presId="urn:microsoft.com/office/officeart/2011/layout/HexagonRadial"/>
    <dgm:cxn modelId="{4E1F20CA-67A5-42DD-A58D-8DDD3010DE64}" type="presOf" srcId="{76C55977-5DEA-40B5-A9D0-B7730EDF473A}" destId="{57938B17-0B11-4EA4-B3FF-24C6F90011D3}" srcOrd="0" destOrd="0" presId="urn:microsoft.com/office/officeart/2011/layout/HexagonRadial"/>
    <dgm:cxn modelId="{A5C2479A-4FB6-4CB0-B747-030CF9C9D397}" srcId="{7E15C315-6823-4834-A473-2363881DD525}" destId="{B0BEBD73-3B8D-4EFE-A30C-88CE14FFDB17}" srcOrd="3" destOrd="0" parTransId="{97366054-8705-4D20-B4CB-9EB6DB11DACD}" sibTransId="{D5E051BB-2ADE-4A3A-910E-85EA2D507C0E}"/>
    <dgm:cxn modelId="{8A11F50A-F659-4A04-AE1E-9436FE07F1BA}" srcId="{7E15C315-6823-4834-A473-2363881DD525}" destId="{749B9B5F-3098-4179-960E-46F774172945}" srcOrd="1" destOrd="0" parTransId="{7955D628-465F-4EF0-9FB1-4D7C8FFF085E}" sibTransId="{C434680F-6555-45CF-801B-3A570D86C791}"/>
    <dgm:cxn modelId="{1E1D9417-1C50-4121-9747-33E3B83DD5AB}" type="presOf" srcId="{749B9B5F-3098-4179-960E-46F774172945}" destId="{44AE195C-68C4-4499-9CB7-CD3F9A27E91B}" srcOrd="0" destOrd="0" presId="urn:microsoft.com/office/officeart/2011/layout/HexagonRadial"/>
    <dgm:cxn modelId="{ECD7643D-F2B6-4D0E-BF0F-09AA6062125C}" srcId="{7E15C315-6823-4834-A473-2363881DD525}" destId="{FE054C18-5454-40AD-A54B-3D4455108A7A}" srcOrd="5" destOrd="0" parTransId="{D8E65B96-029A-4AD0-A00E-14B2099B2FD0}" sibTransId="{6F465012-6056-4A59-8B00-65CE916B0B06}"/>
    <dgm:cxn modelId="{38748F0A-08D5-4B7F-B5DF-2F103845F975}" srcId="{76C55977-5DEA-40B5-A9D0-B7730EDF473A}" destId="{7E15C315-6823-4834-A473-2363881DD525}" srcOrd="0" destOrd="0" parTransId="{7B1D02F1-6684-4A6E-9F1A-93CB9F4879EE}" sibTransId="{AF32D5DB-A96E-4F44-BD26-0439EFC7D1CD}"/>
    <dgm:cxn modelId="{D6DD8FD0-A54E-45D0-ACB7-66BDBE6CD3D3}" type="presParOf" srcId="{57938B17-0B11-4EA4-B3FF-24C6F90011D3}" destId="{D1EA2ADB-3565-40C1-A3B8-3F3D3424E5D6}" srcOrd="0" destOrd="0" presId="urn:microsoft.com/office/officeart/2011/layout/HexagonRadial"/>
    <dgm:cxn modelId="{2F29D837-F17A-4174-AC57-181E9B12D3F3}" type="presParOf" srcId="{57938B17-0B11-4EA4-B3FF-24C6F90011D3}" destId="{2102D8C3-56CE-48C6-96EB-F0C473BB4109}" srcOrd="1" destOrd="0" presId="urn:microsoft.com/office/officeart/2011/layout/HexagonRadial"/>
    <dgm:cxn modelId="{1CD521ED-4F59-4CAC-87B2-CCA2ED7629FE}" type="presParOf" srcId="{2102D8C3-56CE-48C6-96EB-F0C473BB4109}" destId="{DDC174B2-2633-4542-B89C-E00B09C00B30}" srcOrd="0" destOrd="0" presId="urn:microsoft.com/office/officeart/2011/layout/HexagonRadial"/>
    <dgm:cxn modelId="{0FAE54A3-AF1A-47B0-B82B-ECF9F4C03EC2}" type="presParOf" srcId="{57938B17-0B11-4EA4-B3FF-24C6F90011D3}" destId="{6C7787EC-CDA5-4A47-896C-4BB9B41DD167}" srcOrd="2" destOrd="0" presId="urn:microsoft.com/office/officeart/2011/layout/HexagonRadial"/>
    <dgm:cxn modelId="{50B648F4-1604-4EDC-A659-3A051509278E}" type="presParOf" srcId="{57938B17-0B11-4EA4-B3FF-24C6F90011D3}" destId="{C710AB59-813A-4ABE-A161-449A6F916E99}" srcOrd="3" destOrd="0" presId="urn:microsoft.com/office/officeart/2011/layout/HexagonRadial"/>
    <dgm:cxn modelId="{0F317A25-93A7-48A6-8C61-7576CFF57118}" type="presParOf" srcId="{C710AB59-813A-4ABE-A161-449A6F916E99}" destId="{B3489293-B57D-4745-B448-F6E7909E88C7}" srcOrd="0" destOrd="0" presId="urn:microsoft.com/office/officeart/2011/layout/HexagonRadial"/>
    <dgm:cxn modelId="{E1D38129-4E17-4280-A098-95B18DC4FD24}" type="presParOf" srcId="{57938B17-0B11-4EA4-B3FF-24C6F90011D3}" destId="{44AE195C-68C4-4499-9CB7-CD3F9A27E91B}" srcOrd="4" destOrd="0" presId="urn:microsoft.com/office/officeart/2011/layout/HexagonRadial"/>
    <dgm:cxn modelId="{1D0696F3-E2D3-4617-917A-D98112F55ACE}" type="presParOf" srcId="{57938B17-0B11-4EA4-B3FF-24C6F90011D3}" destId="{337C534C-ECA9-44C4-A606-3C3A78B61B8B}" srcOrd="5" destOrd="0" presId="urn:microsoft.com/office/officeart/2011/layout/HexagonRadial"/>
    <dgm:cxn modelId="{6AA99D89-2D5A-4B03-A1AF-04CC4B57C6B2}" type="presParOf" srcId="{337C534C-ECA9-44C4-A606-3C3A78B61B8B}" destId="{08CFB2D1-E8B9-428D-95C0-11FF06F305CA}" srcOrd="0" destOrd="0" presId="urn:microsoft.com/office/officeart/2011/layout/HexagonRadial"/>
    <dgm:cxn modelId="{99242072-6B0D-49A7-A1B8-A949898857F3}" type="presParOf" srcId="{57938B17-0B11-4EA4-B3FF-24C6F90011D3}" destId="{A88C95A6-0980-4E7B-956D-75A47CA3733E}" srcOrd="6" destOrd="0" presId="urn:microsoft.com/office/officeart/2011/layout/HexagonRadial"/>
    <dgm:cxn modelId="{76319D60-5E7B-4343-AF0D-E3434F4F4D31}" type="presParOf" srcId="{57938B17-0B11-4EA4-B3FF-24C6F90011D3}" destId="{6743ED24-4535-4267-84C8-EED0DBC46ADE}" srcOrd="7" destOrd="0" presId="urn:microsoft.com/office/officeart/2011/layout/HexagonRadial"/>
    <dgm:cxn modelId="{DD326181-AAF2-4E01-8AFB-0C0F05D9E9C1}" type="presParOf" srcId="{6743ED24-4535-4267-84C8-EED0DBC46ADE}" destId="{B716B494-35C5-472E-A3FC-63B39C822263}" srcOrd="0" destOrd="0" presId="urn:microsoft.com/office/officeart/2011/layout/HexagonRadial"/>
    <dgm:cxn modelId="{25777F78-9A28-4D93-BCB6-4CDE5A434C2F}" type="presParOf" srcId="{57938B17-0B11-4EA4-B3FF-24C6F90011D3}" destId="{AA657C0C-A197-4E44-907F-B994D11EE9B9}" srcOrd="8" destOrd="0" presId="urn:microsoft.com/office/officeart/2011/layout/HexagonRadial"/>
    <dgm:cxn modelId="{530DEC28-054C-456B-A697-80B91E459070}" type="presParOf" srcId="{57938B17-0B11-4EA4-B3FF-24C6F90011D3}" destId="{96444DCE-0671-4898-8F63-C40F8642775D}" srcOrd="9" destOrd="0" presId="urn:microsoft.com/office/officeart/2011/layout/HexagonRadial"/>
    <dgm:cxn modelId="{A89D5CAC-FD95-4673-A7BD-0D2CBEC1B0EB}" type="presParOf" srcId="{96444DCE-0671-4898-8F63-C40F8642775D}" destId="{1BC9C2A8-A902-46CA-9A56-44DEBCB73E25}" srcOrd="0" destOrd="0" presId="urn:microsoft.com/office/officeart/2011/layout/HexagonRadial"/>
    <dgm:cxn modelId="{063E9463-61BF-4B4E-9A59-4C0A983B748F}" type="presParOf" srcId="{57938B17-0B11-4EA4-B3FF-24C6F90011D3}" destId="{0FB79472-E248-410B-B9B1-6ADC0CED2D90}" srcOrd="10" destOrd="0" presId="urn:microsoft.com/office/officeart/2011/layout/HexagonRadial"/>
    <dgm:cxn modelId="{762004E0-7AEE-4B0B-8C4B-C277B2139842}" type="presParOf" srcId="{57938B17-0B11-4EA4-B3FF-24C6F90011D3}" destId="{EA8A2476-24C9-4919-BA93-BB7571A55E1B}" srcOrd="11" destOrd="0" presId="urn:microsoft.com/office/officeart/2011/layout/HexagonRadial"/>
    <dgm:cxn modelId="{AA37C2B2-82E0-429D-A49A-12D4B746F480}" type="presParOf" srcId="{EA8A2476-24C9-4919-BA93-BB7571A55E1B}" destId="{FEF41524-543E-4278-BE5A-62D0ED4511BD}" srcOrd="0" destOrd="0" presId="urn:microsoft.com/office/officeart/2011/layout/HexagonRadial"/>
    <dgm:cxn modelId="{D18B4065-D522-4C6B-8E93-8EDDACF6715E}" type="presParOf" srcId="{57938B17-0B11-4EA4-B3FF-24C6F90011D3}" destId="{29B403B1-9E3C-4E7F-844F-30420ADDC506}"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C19E249-F8F5-4E7C-B8EF-8398D8C1368F}"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47336AB5-29EB-488F-86A3-4AD8D4C66005}">
      <dgm:prSet phldrT="[Text]" custT="1"/>
      <dgm:spPr>
        <a:solidFill>
          <a:schemeClr val="accent5">
            <a:lumMod val="20000"/>
            <a:lumOff val="80000"/>
          </a:schemeClr>
        </a:solidFill>
      </dgm:spPr>
      <dgm:t>
        <a:bodyPr/>
        <a:lstStyle/>
        <a:p>
          <a:pPr>
            <a:lnSpc>
              <a:spcPct val="100000"/>
            </a:lnSpc>
            <a:spcAft>
              <a:spcPts val="600"/>
            </a:spcAft>
          </a:pPr>
          <a:r>
            <a:rPr lang="ja-JP" altLang="en-US" sz="2000" b="1" u="none" dirty="0" smtClean="0">
              <a:solidFill>
                <a:srgbClr val="0033CC"/>
              </a:solidFill>
              <a:latin typeface="MS Gothic" panose="020B0609070205080204" pitchFamily="49" charset="-128"/>
              <a:ea typeface="MS Gothic" panose="020B0609070205080204" pitchFamily="49" charset="-128"/>
            </a:rPr>
            <a:t>「うちエコ診断」：</a:t>
          </a:r>
          <a:endParaRPr lang="en-US" altLang="ja-JP" sz="2000" b="1" u="none" dirty="0" smtClean="0">
            <a:solidFill>
              <a:srgbClr val="0033CC"/>
            </a:solidFill>
            <a:latin typeface="MS Gothic" panose="020B0609070205080204" pitchFamily="49" charset="-128"/>
            <a:ea typeface="MS Gothic" panose="020B0609070205080204" pitchFamily="49" charset="-128"/>
          </a:endParaRPr>
        </a:p>
        <a:p>
          <a:pPr>
            <a:lnSpc>
              <a:spcPct val="100000"/>
            </a:lnSpc>
          </a:pPr>
          <a:r>
            <a:rPr lang="ja-JP" altLang="en-US" sz="1600" dirty="0" smtClean="0">
              <a:solidFill>
                <a:schemeClr val="tx1"/>
              </a:solidFill>
              <a:latin typeface="MS Gothic" panose="020B0609070205080204" pitchFamily="49" charset="-128"/>
              <a:ea typeface="MS Gothic" panose="020B0609070205080204" pitchFamily="49" charset="-128"/>
            </a:rPr>
            <a:t>受け入れペイバック期間は長い</a:t>
          </a:r>
          <a:r>
            <a:rPr lang="en-US" altLang="ja-JP" sz="1600" dirty="0" smtClean="0">
              <a:solidFill>
                <a:schemeClr val="tx1"/>
              </a:solidFill>
              <a:latin typeface="MS Gothic" panose="020B0609070205080204" pitchFamily="49" charset="-128"/>
              <a:ea typeface="MS Gothic" panose="020B0609070205080204" pitchFamily="49" charset="-128"/>
            </a:rPr>
            <a:t>(</a:t>
          </a:r>
          <a:r>
            <a:rPr lang="ja-JP" altLang="en-US" sz="1600" dirty="0" smtClean="0">
              <a:solidFill>
                <a:schemeClr val="tx1"/>
              </a:solidFill>
              <a:latin typeface="MS Gothic" panose="020B0609070205080204" pitchFamily="49" charset="-128"/>
              <a:ea typeface="MS Gothic" panose="020B0609070205080204" pitchFamily="49" charset="-128"/>
            </a:rPr>
            <a:t>収益性の低い低炭素投資も可能</a:t>
          </a:r>
          <a:r>
            <a:rPr lang="en-US" altLang="ja-JP" sz="1600" dirty="0" smtClean="0">
              <a:solidFill>
                <a:schemeClr val="tx1"/>
              </a:solidFill>
              <a:latin typeface="MS Gothic" panose="020B0609070205080204" pitchFamily="49" charset="-128"/>
              <a:ea typeface="MS Gothic" panose="020B0609070205080204" pitchFamily="49" charset="-128"/>
            </a:rPr>
            <a:t>)</a:t>
          </a:r>
          <a:r>
            <a:rPr lang="ja-JP" altLang="en-US" sz="1600" dirty="0" smtClean="0">
              <a:solidFill>
                <a:schemeClr val="tx1"/>
              </a:solidFill>
              <a:latin typeface="MS Gothic" panose="020B0609070205080204" pitchFamily="49" charset="-128"/>
              <a:ea typeface="MS Gothic" panose="020B0609070205080204" pitchFamily="49" charset="-128"/>
            </a:rPr>
            <a:t>が、対策提案毎の費用に関する情報の認識度が低い</a:t>
          </a:r>
          <a:r>
            <a:rPr lang="ja-JP" altLang="en-US" sz="1600" b="1" dirty="0" smtClean="0">
              <a:solidFill>
                <a:srgbClr val="006600"/>
              </a:solidFill>
              <a:latin typeface="MS Gothic" panose="020B0609070205080204" pitchFamily="49" charset="-128"/>
              <a:ea typeface="MS Gothic" panose="020B0609070205080204" pitchFamily="49" charset="-128"/>
            </a:rPr>
            <a:t>→</a:t>
          </a:r>
          <a:r>
            <a:rPr lang="ja-JP" altLang="en-US" sz="1600" dirty="0" smtClean="0">
              <a:solidFill>
                <a:srgbClr val="006600"/>
              </a:solidFill>
              <a:latin typeface="MS Gothic" panose="020B0609070205080204" pitchFamily="49" charset="-128"/>
              <a:ea typeface="MS Gothic" panose="020B0609070205080204" pitchFamily="49" charset="-128"/>
            </a:rPr>
            <a:t>対策提案の費用と便益に関する情報をより多く提供</a:t>
          </a:r>
          <a:endParaRPr lang="en-US" altLang="en-US" sz="1600" dirty="0" smtClean="0">
            <a:solidFill>
              <a:srgbClr val="006600"/>
            </a:solidFill>
            <a:latin typeface="MS Gothic" panose="020B0609070205080204" pitchFamily="49" charset="-128"/>
            <a:ea typeface="MS Gothic" panose="020B0609070205080204" pitchFamily="49" charset="-128"/>
          </a:endParaRPr>
        </a:p>
      </dgm:t>
    </dgm:pt>
    <dgm:pt modelId="{88137A27-E9F6-4BCB-9E48-86CC6C9CF721}" type="parTrans" cxnId="{1CAD46B8-7D72-4320-9EFA-97341DED9CB3}">
      <dgm:prSet/>
      <dgm:spPr/>
      <dgm:t>
        <a:bodyPr/>
        <a:lstStyle/>
        <a:p>
          <a:endParaRPr lang="en-US"/>
        </a:p>
      </dgm:t>
    </dgm:pt>
    <dgm:pt modelId="{EB7B2465-5ACF-417A-AA79-748A56238177}" type="sibTrans" cxnId="{1CAD46B8-7D72-4320-9EFA-97341DED9CB3}">
      <dgm:prSet/>
      <dgm:spPr/>
      <dgm:t>
        <a:bodyPr/>
        <a:lstStyle/>
        <a:p>
          <a:endParaRPr lang="en-US"/>
        </a:p>
      </dgm:t>
    </dgm:pt>
    <dgm:pt modelId="{E6AAFCEB-F3AB-4BE6-8A09-85D52ED4A3F8}">
      <dgm:prSet phldrT="[Text]" custT="1"/>
      <dgm:spPr>
        <a:solidFill>
          <a:schemeClr val="accent5">
            <a:lumMod val="20000"/>
            <a:lumOff val="80000"/>
          </a:schemeClr>
        </a:solidFill>
      </dgm:spPr>
      <dgm:t>
        <a:bodyPr/>
        <a:lstStyle/>
        <a:p>
          <a:pPr>
            <a:lnSpc>
              <a:spcPct val="100000"/>
            </a:lnSpc>
            <a:spcAft>
              <a:spcPts val="600"/>
            </a:spcAft>
          </a:pPr>
          <a:r>
            <a:rPr lang="en-US" altLang="ja-JP" sz="2000" b="1" u="none" dirty="0" smtClean="0">
              <a:solidFill>
                <a:srgbClr val="0033CC"/>
              </a:solidFill>
              <a:latin typeface="MS Gothic" panose="020B0609070205080204" pitchFamily="49" charset="-128"/>
              <a:ea typeface="MS Gothic" panose="020B0609070205080204" pitchFamily="49" charset="-128"/>
            </a:rPr>
            <a:t>HEMS</a:t>
          </a:r>
          <a:r>
            <a:rPr lang="ja-JP" altLang="en-US" sz="2000" b="1" u="none" dirty="0" smtClean="0">
              <a:solidFill>
                <a:srgbClr val="0033CC"/>
              </a:solidFill>
              <a:latin typeface="MS Gothic" panose="020B0609070205080204" pitchFamily="49" charset="-128"/>
              <a:ea typeface="MS Gothic" panose="020B0609070205080204" pitchFamily="49" charset="-128"/>
            </a:rPr>
            <a:t>等の可視化手段：</a:t>
          </a:r>
          <a:endParaRPr lang="en-US" altLang="ja-JP" sz="2000" b="1" u="none" dirty="0" smtClean="0">
            <a:solidFill>
              <a:srgbClr val="0033CC"/>
            </a:solidFill>
            <a:latin typeface="MS Gothic" panose="020B0609070205080204" pitchFamily="49" charset="-128"/>
            <a:ea typeface="MS Gothic" panose="020B0609070205080204" pitchFamily="49" charset="-128"/>
          </a:endParaRPr>
        </a:p>
        <a:p>
          <a:r>
            <a:rPr lang="en-US" altLang="ja-JP" sz="1600" dirty="0" smtClean="0">
              <a:solidFill>
                <a:schemeClr val="tx1"/>
              </a:solidFill>
              <a:latin typeface="MS Gothic" panose="020B0609070205080204" pitchFamily="49" charset="-128"/>
              <a:ea typeface="MS Gothic" panose="020B0609070205080204" pitchFamily="49" charset="-128"/>
            </a:rPr>
            <a:t>HEMS</a:t>
          </a:r>
          <a:r>
            <a:rPr lang="ja-JP" altLang="en-US" sz="1600" dirty="0" smtClean="0">
              <a:solidFill>
                <a:schemeClr val="tx1"/>
              </a:solidFill>
              <a:latin typeface="MS Gothic" panose="020B0609070205080204" pitchFamily="49" charset="-128"/>
              <a:ea typeface="MS Gothic" panose="020B0609070205080204" pitchFamily="49" charset="-128"/>
            </a:rPr>
            <a:t>は低炭素機器・設備の買い替えに有効、そして補助金は</a:t>
          </a:r>
          <a:r>
            <a:rPr lang="en-US" altLang="ja-JP" sz="1600" dirty="0" smtClean="0">
              <a:solidFill>
                <a:schemeClr val="tx1"/>
              </a:solidFill>
              <a:latin typeface="MS Gothic" panose="020B0609070205080204" pitchFamily="49" charset="-128"/>
              <a:ea typeface="MS Gothic" panose="020B0609070205080204" pitchFamily="49" charset="-128"/>
            </a:rPr>
            <a:t>HEMS</a:t>
          </a:r>
          <a:r>
            <a:rPr lang="ja-JP" altLang="en-US" sz="1600" dirty="0" smtClean="0">
              <a:solidFill>
                <a:schemeClr val="tx1"/>
              </a:solidFill>
              <a:latin typeface="MS Gothic" panose="020B0609070205080204" pitchFamily="49" charset="-128"/>
              <a:ea typeface="MS Gothic" panose="020B0609070205080204" pitchFamily="49" charset="-128"/>
            </a:rPr>
            <a:t>の設置にも有効のため</a:t>
          </a:r>
          <a:r>
            <a:rPr lang="en-US" altLang="en-US" sz="1600" dirty="0" smtClean="0">
              <a:solidFill>
                <a:srgbClr val="006600"/>
              </a:solidFill>
              <a:latin typeface="MS Gothic" panose="020B0609070205080204" pitchFamily="49" charset="-128"/>
              <a:ea typeface="MS Gothic" panose="020B0609070205080204" pitchFamily="49" charset="-128"/>
            </a:rPr>
            <a:t>→</a:t>
          </a:r>
          <a:r>
            <a:rPr lang="ja-JP" altLang="en-US" sz="1600" dirty="0" smtClean="0">
              <a:solidFill>
                <a:srgbClr val="006600"/>
              </a:solidFill>
              <a:latin typeface="MS Gothic" panose="020B0609070205080204" pitchFamily="49" charset="-128"/>
              <a:ea typeface="MS Gothic" panose="020B0609070205080204" pitchFamily="49" charset="-128"/>
            </a:rPr>
            <a:t>補助金を提供し、</a:t>
          </a:r>
          <a:r>
            <a:rPr lang="en-US" altLang="en-US" sz="1600" dirty="0" smtClean="0">
              <a:solidFill>
                <a:srgbClr val="006600"/>
              </a:solidFill>
              <a:latin typeface="MS Gothic" panose="020B0609070205080204" pitchFamily="49" charset="-128"/>
              <a:ea typeface="MS Gothic" panose="020B0609070205080204" pitchFamily="49" charset="-128"/>
            </a:rPr>
            <a:t>HEMS</a:t>
          </a:r>
          <a:r>
            <a:rPr lang="ja-JP" altLang="en-US" sz="1600" dirty="0" smtClean="0">
              <a:solidFill>
                <a:srgbClr val="006600"/>
              </a:solidFill>
              <a:latin typeface="MS Gothic" panose="020B0609070205080204" pitchFamily="49" charset="-128"/>
              <a:ea typeface="MS Gothic" panose="020B0609070205080204" pitchFamily="49" charset="-128"/>
            </a:rPr>
            <a:t>の設置を重点的に促進</a:t>
          </a:r>
          <a:r>
            <a:rPr lang="en-US" altLang="ja-JP" sz="1600" dirty="0" smtClean="0">
              <a:solidFill>
                <a:srgbClr val="006600"/>
              </a:solidFill>
              <a:latin typeface="MS Gothic" panose="020B0609070205080204" pitchFamily="49" charset="-128"/>
              <a:ea typeface="MS Gothic" panose="020B0609070205080204" pitchFamily="49" charset="-128"/>
            </a:rPr>
            <a:t>(</a:t>
          </a:r>
          <a:r>
            <a:rPr lang="ja-JP" altLang="en-US" sz="1600" dirty="0" smtClean="0">
              <a:solidFill>
                <a:srgbClr val="006600"/>
              </a:solidFill>
              <a:latin typeface="MS Gothic" panose="020B0609070205080204" pitchFamily="49" charset="-128"/>
              <a:ea typeface="MS Gothic" panose="020B0609070205080204" pitchFamily="49" charset="-128"/>
            </a:rPr>
            <a:t>協会の補助金制度は本年度から定額に変更し、より広く補助できるようになる。その意味で本提言を反映</a:t>
          </a:r>
          <a:r>
            <a:rPr lang="en-US" altLang="ja-JP" sz="1600" dirty="0" smtClean="0">
              <a:solidFill>
                <a:srgbClr val="006600"/>
              </a:solidFill>
              <a:latin typeface="MS Gothic" panose="020B0609070205080204" pitchFamily="49" charset="-128"/>
              <a:ea typeface="MS Gothic" panose="020B0609070205080204" pitchFamily="49" charset="-128"/>
            </a:rPr>
            <a:t>)</a:t>
          </a:r>
          <a:endParaRPr lang="en-US" altLang="en-US" sz="1600" dirty="0" smtClean="0">
            <a:solidFill>
              <a:srgbClr val="006600"/>
            </a:solidFill>
            <a:latin typeface="MS Gothic" panose="020B0609070205080204" pitchFamily="49" charset="-128"/>
            <a:ea typeface="MS Gothic" panose="020B0609070205080204" pitchFamily="49" charset="-128"/>
          </a:endParaRPr>
        </a:p>
      </dgm:t>
    </dgm:pt>
    <dgm:pt modelId="{F11291C7-4C0A-4CF2-8223-295D7F5F76D9}" type="parTrans" cxnId="{F1EF314B-F91F-4DF9-949A-C86FDB30C144}">
      <dgm:prSet/>
      <dgm:spPr/>
      <dgm:t>
        <a:bodyPr/>
        <a:lstStyle/>
        <a:p>
          <a:endParaRPr lang="en-US"/>
        </a:p>
      </dgm:t>
    </dgm:pt>
    <dgm:pt modelId="{19EC66A2-5D2D-4033-8767-EA3DD4EBF522}" type="sibTrans" cxnId="{F1EF314B-F91F-4DF9-949A-C86FDB30C144}">
      <dgm:prSet/>
      <dgm:spPr/>
      <dgm:t>
        <a:bodyPr/>
        <a:lstStyle/>
        <a:p>
          <a:endParaRPr lang="en-US"/>
        </a:p>
      </dgm:t>
    </dgm:pt>
    <dgm:pt modelId="{513EE49D-4F6A-4286-9BD4-1D7252F30D4C}">
      <dgm:prSet phldrT="[Text]" custT="1"/>
      <dgm:spPr>
        <a:solidFill>
          <a:schemeClr val="accent5">
            <a:lumMod val="20000"/>
            <a:lumOff val="80000"/>
          </a:schemeClr>
        </a:solidFill>
      </dgm:spPr>
      <dgm:t>
        <a:bodyPr/>
        <a:lstStyle/>
        <a:p>
          <a:pPr>
            <a:lnSpc>
              <a:spcPct val="100000"/>
            </a:lnSpc>
            <a:spcAft>
              <a:spcPts val="600"/>
            </a:spcAft>
          </a:pPr>
          <a:r>
            <a:rPr lang="ja-JP" altLang="en-US" sz="2000" b="1" u="none" dirty="0" smtClean="0">
              <a:solidFill>
                <a:srgbClr val="0033CC"/>
              </a:solidFill>
              <a:latin typeface="MS Gothic" panose="020B0609070205080204" pitchFamily="49" charset="-128"/>
              <a:ea typeface="MS Gothic" panose="020B0609070205080204" pitchFamily="49" charset="-128"/>
            </a:rPr>
            <a:t>経済的インセンティブ：</a:t>
          </a:r>
          <a:endParaRPr lang="en-US" altLang="ja-JP" sz="2000" b="1" u="none" dirty="0" smtClean="0">
            <a:solidFill>
              <a:srgbClr val="0033CC"/>
            </a:solidFill>
            <a:latin typeface="MS Gothic" panose="020B0609070205080204" pitchFamily="49" charset="-128"/>
            <a:ea typeface="MS Gothic" panose="020B0609070205080204" pitchFamily="49" charset="-128"/>
          </a:endParaRPr>
        </a:p>
        <a:p>
          <a:pPr>
            <a:lnSpc>
              <a:spcPct val="100000"/>
            </a:lnSpc>
            <a:spcAft>
              <a:spcPts val="600"/>
            </a:spcAft>
          </a:pPr>
          <a:r>
            <a:rPr lang="ja-JP" altLang="en-US" sz="1600" dirty="0" smtClean="0">
              <a:solidFill>
                <a:schemeClr val="tx1"/>
              </a:solidFill>
              <a:latin typeface="MS Gothic" panose="020B0609070205080204" pitchFamily="49" charset="-128"/>
              <a:ea typeface="MS Gothic" panose="020B0609070205080204" pitchFamily="49" charset="-128"/>
            </a:rPr>
            <a:t>ア）政策の認識度はまだ低い、そして、経済的インセンティブは家庭の買い替えに促進効果がある</a:t>
          </a:r>
          <a:r>
            <a:rPr lang="en-US" altLang="en-US" sz="1600" dirty="0" smtClean="0">
              <a:solidFill>
                <a:srgbClr val="006600"/>
              </a:solidFill>
              <a:latin typeface="MS Gothic" panose="020B0609070205080204" pitchFamily="49" charset="-128"/>
              <a:ea typeface="MS Gothic" panose="020B0609070205080204" pitchFamily="49" charset="-128"/>
            </a:rPr>
            <a:t>→</a:t>
          </a:r>
          <a:r>
            <a:rPr lang="ja-JP" altLang="en-US" sz="1600" dirty="0" smtClean="0">
              <a:solidFill>
                <a:srgbClr val="006600"/>
              </a:solidFill>
              <a:latin typeface="MS Gothic" panose="020B0609070205080204" pitchFamily="49" charset="-128"/>
              <a:ea typeface="MS Gothic" panose="020B0609070205080204" pitchFamily="49" charset="-128"/>
            </a:rPr>
            <a:t>関連政策の</a:t>
          </a:r>
          <a:r>
            <a:rPr lang="ja-JP" altLang="en-US" sz="1600" b="0" dirty="0" smtClean="0">
              <a:solidFill>
                <a:srgbClr val="006600"/>
              </a:solidFill>
              <a:latin typeface="MS Gothic" panose="020B0609070205080204" pitchFamily="49" charset="-128"/>
              <a:ea typeface="MS Gothic" panose="020B0609070205080204" pitchFamily="49" charset="-128"/>
              <a:cs typeface="Times New Roman" panose="02020603050405020304" pitchFamily="18" charset="0"/>
            </a:rPr>
            <a:t>情報発信を強化</a:t>
          </a:r>
          <a:endParaRPr lang="en-US" altLang="ja-JP" sz="1600" b="0" dirty="0" smtClean="0">
            <a:solidFill>
              <a:srgbClr val="006600"/>
            </a:solidFill>
            <a:latin typeface="MS Gothic" panose="020B0609070205080204" pitchFamily="49" charset="-128"/>
            <a:ea typeface="MS Gothic" panose="020B0609070205080204" pitchFamily="49" charset="-128"/>
            <a:cs typeface="Times New Roman" panose="02020603050405020304" pitchFamily="18" charset="0"/>
          </a:endParaRPr>
        </a:p>
        <a:p>
          <a:pPr>
            <a:lnSpc>
              <a:spcPct val="100000"/>
            </a:lnSpc>
            <a:spcAft>
              <a:spcPts val="600"/>
            </a:spcAft>
          </a:pPr>
          <a:r>
            <a:rPr lang="ja-JP" altLang="en-US" sz="1600" b="0" dirty="0" smtClean="0">
              <a:solidFill>
                <a:schemeClr val="tx1"/>
              </a:solidFill>
              <a:latin typeface="MS Gothic" panose="020B0609070205080204" pitchFamily="49" charset="-128"/>
              <a:ea typeface="MS Gothic" panose="020B0609070205080204" pitchFamily="49" charset="-128"/>
              <a:cs typeface="Times New Roman" panose="02020603050405020304" pitchFamily="18" charset="0"/>
            </a:rPr>
            <a:t>イ）低金利融資対象となる初期費用水準の結果</a:t>
          </a:r>
          <a:r>
            <a:rPr lang="en-US" altLang="ja-JP" sz="1600" b="0" dirty="0" smtClean="0">
              <a:solidFill>
                <a:schemeClr val="tx1"/>
              </a:solidFill>
              <a:latin typeface="MS Gothic" panose="020B0609070205080204" pitchFamily="49" charset="-128"/>
              <a:ea typeface="MS Gothic" panose="020B0609070205080204" pitchFamily="49" charset="-128"/>
              <a:cs typeface="Times New Roman" panose="02020603050405020304" pitchFamily="18" charset="0"/>
            </a:rPr>
            <a:t>(</a:t>
          </a:r>
          <a:r>
            <a:rPr lang="ja-JP" altLang="en-US" sz="1600" b="0" dirty="0" smtClean="0">
              <a:solidFill>
                <a:schemeClr val="tx1"/>
              </a:solidFill>
              <a:latin typeface="MS Gothic" panose="020B0609070205080204" pitchFamily="49" charset="-128"/>
              <a:ea typeface="MS Gothic" panose="020B0609070205080204" pitchFamily="49" charset="-128"/>
              <a:cs typeface="Times New Roman" panose="02020603050405020304" pitchFamily="18" charset="0"/>
            </a:rPr>
            <a:t>スライド</a:t>
          </a:r>
          <a:r>
            <a:rPr lang="en-US" altLang="ja-JP" sz="1600" b="0" dirty="0" smtClean="0">
              <a:solidFill>
                <a:schemeClr val="tx1"/>
              </a:solidFill>
              <a:latin typeface="MS Gothic" panose="020B0609070205080204" pitchFamily="49" charset="-128"/>
              <a:ea typeface="MS Gothic" panose="020B0609070205080204" pitchFamily="49" charset="-128"/>
              <a:cs typeface="Times New Roman" panose="02020603050405020304" pitchFamily="18" charset="0"/>
            </a:rPr>
            <a:t>34)</a:t>
          </a:r>
          <a:r>
            <a:rPr lang="ja-JP" altLang="en-US" sz="1600" b="0" dirty="0" smtClean="0">
              <a:solidFill>
                <a:schemeClr val="tx1"/>
              </a:solidFill>
              <a:latin typeface="MS Gothic" panose="020B0609070205080204" pitchFamily="49" charset="-128"/>
              <a:ea typeface="MS Gothic" panose="020B0609070205080204" pitchFamily="49" charset="-128"/>
              <a:cs typeface="Times New Roman" panose="02020603050405020304" pitchFamily="18" charset="0"/>
            </a:rPr>
            <a:t>と金利に対する希望</a:t>
          </a:r>
          <a:r>
            <a:rPr lang="en-US" altLang="ja-JP" sz="1600" b="0" dirty="0" smtClean="0">
              <a:solidFill>
                <a:schemeClr val="tx1"/>
              </a:solidFill>
              <a:latin typeface="MS Gothic" panose="020B0609070205080204" pitchFamily="49" charset="-128"/>
              <a:ea typeface="MS Gothic" panose="020B0609070205080204" pitchFamily="49" charset="-128"/>
              <a:cs typeface="Times New Roman" panose="02020603050405020304" pitchFamily="18" charset="0"/>
            </a:rPr>
            <a:t>(</a:t>
          </a:r>
          <a:r>
            <a:rPr lang="ja-JP" altLang="en-US" sz="1600" b="0" dirty="0" smtClean="0">
              <a:solidFill>
                <a:schemeClr val="tx1"/>
              </a:solidFill>
              <a:latin typeface="MS Gothic" panose="020B0609070205080204" pitchFamily="49" charset="-128"/>
              <a:ea typeface="MS Gothic" panose="020B0609070205080204" pitchFamily="49" charset="-128"/>
              <a:cs typeface="Times New Roman" panose="02020603050405020304" pitchFamily="18" charset="0"/>
            </a:rPr>
            <a:t>スライド</a:t>
          </a:r>
          <a:r>
            <a:rPr lang="en-US" altLang="ja-JP" sz="1600" b="0" dirty="0" smtClean="0">
              <a:solidFill>
                <a:schemeClr val="tx1"/>
              </a:solidFill>
              <a:latin typeface="MS Gothic" panose="020B0609070205080204" pitchFamily="49" charset="-128"/>
              <a:ea typeface="MS Gothic" panose="020B0609070205080204" pitchFamily="49" charset="-128"/>
              <a:cs typeface="Times New Roman" panose="02020603050405020304" pitchFamily="18" charset="0"/>
            </a:rPr>
            <a:t>24)</a:t>
          </a:r>
          <a:r>
            <a:rPr lang="ja-JP" altLang="en-US" sz="1600" b="0" dirty="0" smtClean="0">
              <a:solidFill>
                <a:schemeClr val="tx1"/>
              </a:solidFill>
              <a:latin typeface="MS Gothic" panose="020B0609070205080204" pitchFamily="49" charset="-128"/>
              <a:ea typeface="MS Gothic" panose="020B0609070205080204" pitchFamily="49" charset="-128"/>
              <a:cs typeface="Times New Roman" panose="02020603050405020304" pitchFamily="18" charset="0"/>
            </a:rPr>
            <a:t>によれば</a:t>
          </a:r>
          <a:r>
            <a:rPr lang="en-US" altLang="en-US" sz="1600" b="0" dirty="0" smtClean="0">
              <a:solidFill>
                <a:srgbClr val="006600"/>
              </a:solidFill>
              <a:latin typeface="MS Gothic" panose="020B0609070205080204" pitchFamily="49" charset="-128"/>
              <a:ea typeface="MS Gothic" panose="020B0609070205080204" pitchFamily="49" charset="-128"/>
              <a:cs typeface="Times New Roman" panose="02020603050405020304" pitchFamily="18" charset="0"/>
            </a:rPr>
            <a:t>→</a:t>
          </a:r>
          <a:r>
            <a:rPr lang="ja-JP" altLang="en-US" sz="1600" b="0" dirty="0" smtClean="0">
              <a:solidFill>
                <a:srgbClr val="006600"/>
              </a:solidFill>
              <a:latin typeface="MS Gothic" panose="020B0609070205080204" pitchFamily="49" charset="-128"/>
              <a:ea typeface="MS Gothic" panose="020B0609070205080204" pitchFamily="49" charset="-128"/>
              <a:cs typeface="Times New Roman" panose="02020603050405020304" pitchFamily="18" charset="0"/>
            </a:rPr>
            <a:t>融資制度の実施を強化</a:t>
          </a:r>
          <a:r>
            <a:rPr lang="en-US" altLang="ja-JP" sz="1600" b="0" dirty="0" smtClean="0">
              <a:solidFill>
                <a:srgbClr val="006600"/>
              </a:solidFill>
              <a:latin typeface="MS Gothic" panose="020B0609070205080204" pitchFamily="49" charset="-128"/>
              <a:ea typeface="MS Gothic" panose="020B0609070205080204" pitchFamily="49" charset="-128"/>
              <a:cs typeface="Times New Roman" panose="02020603050405020304" pitchFamily="18" charset="0"/>
            </a:rPr>
            <a:t>(</a:t>
          </a:r>
          <a:r>
            <a:rPr lang="ja-JP" altLang="en-US" sz="1600" b="0" dirty="0" smtClean="0">
              <a:solidFill>
                <a:srgbClr val="006600"/>
              </a:solidFill>
              <a:latin typeface="MS Gothic" panose="020B0609070205080204" pitchFamily="49" charset="-128"/>
              <a:ea typeface="MS Gothic" panose="020B0609070205080204" pitchFamily="49" charset="-128"/>
              <a:cs typeface="Times New Roman" panose="02020603050405020304" pitchFamily="18" charset="0"/>
            </a:rPr>
            <a:t>例えば、融資枠は</a:t>
          </a:r>
          <a:r>
            <a:rPr lang="en-US" altLang="ja-JP" sz="1600" b="0" dirty="0" smtClean="0">
              <a:solidFill>
                <a:srgbClr val="006600"/>
              </a:solidFill>
              <a:latin typeface="MS Gothic" panose="020B0609070205080204" pitchFamily="49" charset="-128"/>
              <a:ea typeface="MS Gothic" panose="020B0609070205080204" pitchFamily="49" charset="-128"/>
              <a:cs typeface="Times New Roman" panose="02020603050405020304" pitchFamily="18" charset="0"/>
            </a:rPr>
            <a:t>30</a:t>
          </a:r>
          <a:r>
            <a:rPr lang="ja-JP" altLang="en-US" sz="1600" b="0" dirty="0" smtClean="0">
              <a:solidFill>
                <a:srgbClr val="006600"/>
              </a:solidFill>
              <a:latin typeface="MS Gothic" panose="020B0609070205080204" pitchFamily="49" charset="-128"/>
              <a:ea typeface="MS Gothic" panose="020B0609070205080204" pitchFamily="49" charset="-128"/>
              <a:cs typeface="Times New Roman" panose="02020603050405020304" pitchFamily="18" charset="0"/>
            </a:rPr>
            <a:t>万円から、年金利は</a:t>
          </a:r>
          <a:r>
            <a:rPr lang="en-US" altLang="ja-JP" sz="1600" b="0" dirty="0" smtClean="0">
              <a:solidFill>
                <a:srgbClr val="006600"/>
              </a:solidFill>
              <a:latin typeface="MS Gothic" panose="020B0609070205080204" pitchFamily="49" charset="-128"/>
              <a:ea typeface="MS Gothic" panose="020B0609070205080204" pitchFamily="49" charset="-128"/>
              <a:cs typeface="Times New Roman" panose="02020603050405020304" pitchFamily="18" charset="0"/>
            </a:rPr>
            <a:t>0.3%</a:t>
          </a:r>
          <a:r>
            <a:rPr lang="ja-JP" altLang="en-US" sz="1600" b="0" dirty="0" smtClean="0">
              <a:solidFill>
                <a:srgbClr val="006600"/>
              </a:solidFill>
              <a:latin typeface="MS Gothic" panose="020B0609070205080204" pitchFamily="49" charset="-128"/>
              <a:ea typeface="MS Gothic" panose="020B0609070205080204" pitchFamily="49" charset="-128"/>
              <a:cs typeface="Times New Roman" panose="02020603050405020304" pitchFamily="18" charset="0"/>
            </a:rPr>
            <a:t>に低減</a:t>
          </a:r>
          <a:r>
            <a:rPr lang="en-US" altLang="ja-JP" sz="1600" b="0" dirty="0" smtClean="0">
              <a:solidFill>
                <a:srgbClr val="006600"/>
              </a:solidFill>
              <a:latin typeface="MS Gothic" panose="020B0609070205080204" pitchFamily="49" charset="-128"/>
              <a:ea typeface="MS Gothic" panose="020B0609070205080204" pitchFamily="49" charset="-128"/>
              <a:cs typeface="Times New Roman" panose="02020603050405020304" pitchFamily="18" charset="0"/>
            </a:rPr>
            <a:t>)</a:t>
          </a:r>
          <a:endParaRPr lang="en-US" altLang="ja-JP" sz="1600" b="0" dirty="0" smtClean="0">
            <a:solidFill>
              <a:srgbClr val="006600"/>
            </a:solidFill>
            <a:latin typeface="MS Gothic" panose="020B0609070205080204" pitchFamily="49" charset="-128"/>
            <a:ea typeface="MS Gothic" panose="020B0609070205080204" pitchFamily="49" charset="-128"/>
          </a:endParaRPr>
        </a:p>
      </dgm:t>
    </dgm:pt>
    <dgm:pt modelId="{EE71BFE2-FFE5-478C-95F9-BE8603B09EDB}" type="parTrans" cxnId="{3FC5BA95-F9DC-4986-9338-D8CF76F2CD54}">
      <dgm:prSet/>
      <dgm:spPr/>
      <dgm:t>
        <a:bodyPr/>
        <a:lstStyle/>
        <a:p>
          <a:endParaRPr lang="en-US"/>
        </a:p>
      </dgm:t>
    </dgm:pt>
    <dgm:pt modelId="{4C09236C-0D55-4D8A-BFCD-2A926DDB0F52}" type="sibTrans" cxnId="{3FC5BA95-F9DC-4986-9338-D8CF76F2CD54}">
      <dgm:prSet/>
      <dgm:spPr/>
      <dgm:t>
        <a:bodyPr/>
        <a:lstStyle/>
        <a:p>
          <a:endParaRPr lang="en-US"/>
        </a:p>
      </dgm:t>
    </dgm:pt>
    <dgm:pt modelId="{BFD309C3-7648-4EBB-9FF5-88C1C5061AFC}" type="pres">
      <dgm:prSet presAssocID="{FC19E249-F8F5-4E7C-B8EF-8398D8C1368F}" presName="linear" presStyleCnt="0">
        <dgm:presLayoutVars>
          <dgm:dir/>
          <dgm:resizeHandles val="exact"/>
        </dgm:presLayoutVars>
      </dgm:prSet>
      <dgm:spPr/>
      <dgm:t>
        <a:bodyPr/>
        <a:lstStyle/>
        <a:p>
          <a:endParaRPr kumimoji="1" lang="ja-JP" altLang="en-US"/>
        </a:p>
      </dgm:t>
    </dgm:pt>
    <dgm:pt modelId="{B8B6E37A-94F6-4E52-BBBB-7EDB01B31684}" type="pres">
      <dgm:prSet presAssocID="{47336AB5-29EB-488F-86A3-4AD8D4C66005}" presName="comp" presStyleCnt="0"/>
      <dgm:spPr/>
    </dgm:pt>
    <dgm:pt modelId="{4D677430-BE11-4DB0-B36F-DDA9D5DFC90E}" type="pres">
      <dgm:prSet presAssocID="{47336AB5-29EB-488F-86A3-4AD8D4C66005}" presName="box" presStyleLbl="node1" presStyleIdx="0" presStyleCnt="3" custScaleY="88629"/>
      <dgm:spPr/>
      <dgm:t>
        <a:bodyPr/>
        <a:lstStyle/>
        <a:p>
          <a:endParaRPr lang="en-US"/>
        </a:p>
      </dgm:t>
    </dgm:pt>
    <dgm:pt modelId="{7400CBAD-A1D5-4215-A579-E841683BB1FB}" type="pres">
      <dgm:prSet presAssocID="{47336AB5-29EB-488F-86A3-4AD8D4C66005}" presName="img" presStyleLbl="fgImgPlace1" presStyleIdx="0" presStyleCnt="3"/>
      <dgm:spPr>
        <a:blipFill rotWithShape="1">
          <a:blip xmlns:r="http://schemas.openxmlformats.org/officeDocument/2006/relationships" r:embed="rId1"/>
          <a:stretch>
            <a:fillRect/>
          </a:stretch>
        </a:blipFill>
        <a:ln w="3175">
          <a:solidFill>
            <a:schemeClr val="bg1"/>
          </a:solidFill>
        </a:ln>
      </dgm:spPr>
    </dgm:pt>
    <dgm:pt modelId="{1148A530-81B1-447A-8025-E018A0AB06B3}" type="pres">
      <dgm:prSet presAssocID="{47336AB5-29EB-488F-86A3-4AD8D4C66005}" presName="text" presStyleLbl="node1" presStyleIdx="0" presStyleCnt="3">
        <dgm:presLayoutVars>
          <dgm:bulletEnabled val="1"/>
        </dgm:presLayoutVars>
      </dgm:prSet>
      <dgm:spPr/>
      <dgm:t>
        <a:bodyPr/>
        <a:lstStyle/>
        <a:p>
          <a:endParaRPr lang="en-US"/>
        </a:p>
      </dgm:t>
    </dgm:pt>
    <dgm:pt modelId="{0C476A86-5150-4663-8CC6-B512680252DF}" type="pres">
      <dgm:prSet presAssocID="{EB7B2465-5ACF-417A-AA79-748A56238177}" presName="spacer" presStyleCnt="0"/>
      <dgm:spPr/>
    </dgm:pt>
    <dgm:pt modelId="{C27C89D8-1F32-44FF-B9BC-AA85C4B28B4F}" type="pres">
      <dgm:prSet presAssocID="{E6AAFCEB-F3AB-4BE6-8A09-85D52ED4A3F8}" presName="comp" presStyleCnt="0"/>
      <dgm:spPr/>
    </dgm:pt>
    <dgm:pt modelId="{D4AA3D0E-3483-46B1-A788-9A32B1C914ED}" type="pres">
      <dgm:prSet presAssocID="{E6AAFCEB-F3AB-4BE6-8A09-85D52ED4A3F8}" presName="box" presStyleLbl="node1" presStyleIdx="1" presStyleCnt="3" custScaleY="80478"/>
      <dgm:spPr/>
      <dgm:t>
        <a:bodyPr/>
        <a:lstStyle/>
        <a:p>
          <a:endParaRPr lang="en-US"/>
        </a:p>
      </dgm:t>
    </dgm:pt>
    <dgm:pt modelId="{7AD67D09-3299-46CA-B94C-5F50532C7DCA}" type="pres">
      <dgm:prSet presAssocID="{E6AAFCEB-F3AB-4BE6-8A09-85D52ED4A3F8}" presName="img" presStyleLbl="fgImgPlace1" presStyleIdx="1" presStyleCnt="3"/>
      <dgm:spPr>
        <a:blipFill rotWithShape="1">
          <a:blip xmlns:r="http://schemas.openxmlformats.org/officeDocument/2006/relationships" r:embed="rId1"/>
          <a:stretch>
            <a:fillRect/>
          </a:stretch>
        </a:blipFill>
        <a:ln w="3175">
          <a:solidFill>
            <a:schemeClr val="bg1"/>
          </a:solidFill>
        </a:ln>
      </dgm:spPr>
    </dgm:pt>
    <dgm:pt modelId="{A6FC2984-20B3-40E1-AFCD-86D5C878DFF8}" type="pres">
      <dgm:prSet presAssocID="{E6AAFCEB-F3AB-4BE6-8A09-85D52ED4A3F8}" presName="text" presStyleLbl="node1" presStyleIdx="1" presStyleCnt="3">
        <dgm:presLayoutVars>
          <dgm:bulletEnabled val="1"/>
        </dgm:presLayoutVars>
      </dgm:prSet>
      <dgm:spPr/>
      <dgm:t>
        <a:bodyPr/>
        <a:lstStyle/>
        <a:p>
          <a:endParaRPr lang="en-US"/>
        </a:p>
      </dgm:t>
    </dgm:pt>
    <dgm:pt modelId="{3C17F892-2071-4814-AF08-AFAF63BB6BED}" type="pres">
      <dgm:prSet presAssocID="{19EC66A2-5D2D-4033-8767-EA3DD4EBF522}" presName="spacer" presStyleCnt="0"/>
      <dgm:spPr/>
    </dgm:pt>
    <dgm:pt modelId="{DA3DCBBE-41DD-4005-A2AB-49B400EE5019}" type="pres">
      <dgm:prSet presAssocID="{513EE49D-4F6A-4286-9BD4-1D7252F30D4C}" presName="comp" presStyleCnt="0"/>
      <dgm:spPr/>
    </dgm:pt>
    <dgm:pt modelId="{06A1B48B-5897-4332-A2D5-FFFAC2BCC82B}" type="pres">
      <dgm:prSet presAssocID="{513EE49D-4F6A-4286-9BD4-1D7252F30D4C}" presName="box" presStyleLbl="node1" presStyleIdx="2" presStyleCnt="3" custLinFactNeighborX="977" custLinFactNeighborY="0"/>
      <dgm:spPr/>
      <dgm:t>
        <a:bodyPr/>
        <a:lstStyle/>
        <a:p>
          <a:endParaRPr lang="en-US"/>
        </a:p>
      </dgm:t>
    </dgm:pt>
    <dgm:pt modelId="{EB0BA172-B9F9-4E34-A498-718959A34DCB}" type="pres">
      <dgm:prSet presAssocID="{513EE49D-4F6A-4286-9BD4-1D7252F30D4C}" presName="img" presStyleLbl="fgImgPlace1" presStyleIdx="2" presStyleCnt="3"/>
      <dgm:spPr>
        <a:blipFill rotWithShape="1">
          <a:blip xmlns:r="http://schemas.openxmlformats.org/officeDocument/2006/relationships" r:embed="rId1"/>
          <a:stretch>
            <a:fillRect/>
          </a:stretch>
        </a:blipFill>
        <a:ln w="3175">
          <a:solidFill>
            <a:schemeClr val="bg1"/>
          </a:solidFill>
        </a:ln>
      </dgm:spPr>
    </dgm:pt>
    <dgm:pt modelId="{62BABE8E-E170-4F4E-A2AC-CD5353B41134}" type="pres">
      <dgm:prSet presAssocID="{513EE49D-4F6A-4286-9BD4-1D7252F30D4C}" presName="text" presStyleLbl="node1" presStyleIdx="2" presStyleCnt="3">
        <dgm:presLayoutVars>
          <dgm:bulletEnabled val="1"/>
        </dgm:presLayoutVars>
      </dgm:prSet>
      <dgm:spPr/>
      <dgm:t>
        <a:bodyPr/>
        <a:lstStyle/>
        <a:p>
          <a:endParaRPr lang="en-US"/>
        </a:p>
      </dgm:t>
    </dgm:pt>
  </dgm:ptLst>
  <dgm:cxnLst>
    <dgm:cxn modelId="{2A4B27F8-0725-4F66-8A18-841DCCCF7FA2}" type="presOf" srcId="{E6AAFCEB-F3AB-4BE6-8A09-85D52ED4A3F8}" destId="{D4AA3D0E-3483-46B1-A788-9A32B1C914ED}" srcOrd="0" destOrd="0" presId="urn:microsoft.com/office/officeart/2005/8/layout/vList4"/>
    <dgm:cxn modelId="{44C3C375-C153-4EC8-861D-65929A0E05C9}" type="presOf" srcId="{FC19E249-F8F5-4E7C-B8EF-8398D8C1368F}" destId="{BFD309C3-7648-4EBB-9FF5-88C1C5061AFC}" srcOrd="0" destOrd="0" presId="urn:microsoft.com/office/officeart/2005/8/layout/vList4"/>
    <dgm:cxn modelId="{596927F9-3597-46F3-BC5F-BEF4C5BD6725}" type="presOf" srcId="{513EE49D-4F6A-4286-9BD4-1D7252F30D4C}" destId="{06A1B48B-5897-4332-A2D5-FFFAC2BCC82B}" srcOrd="0" destOrd="0" presId="urn:microsoft.com/office/officeart/2005/8/layout/vList4"/>
    <dgm:cxn modelId="{D154B3F6-901E-440C-9968-B4702E48D2AA}" type="presOf" srcId="{513EE49D-4F6A-4286-9BD4-1D7252F30D4C}" destId="{62BABE8E-E170-4F4E-A2AC-CD5353B41134}" srcOrd="1" destOrd="0" presId="urn:microsoft.com/office/officeart/2005/8/layout/vList4"/>
    <dgm:cxn modelId="{3FC5BA95-F9DC-4986-9338-D8CF76F2CD54}" srcId="{FC19E249-F8F5-4E7C-B8EF-8398D8C1368F}" destId="{513EE49D-4F6A-4286-9BD4-1D7252F30D4C}" srcOrd="2" destOrd="0" parTransId="{EE71BFE2-FFE5-478C-95F9-BE8603B09EDB}" sibTransId="{4C09236C-0D55-4D8A-BFCD-2A926DDB0F52}"/>
    <dgm:cxn modelId="{DB836049-E85F-4BAE-810E-6860D7C45CBC}" type="presOf" srcId="{E6AAFCEB-F3AB-4BE6-8A09-85D52ED4A3F8}" destId="{A6FC2984-20B3-40E1-AFCD-86D5C878DFF8}" srcOrd="1" destOrd="0" presId="urn:microsoft.com/office/officeart/2005/8/layout/vList4"/>
    <dgm:cxn modelId="{8E66BC66-86C0-4D87-A481-BDAB19BA1418}" type="presOf" srcId="{47336AB5-29EB-488F-86A3-4AD8D4C66005}" destId="{4D677430-BE11-4DB0-B36F-DDA9D5DFC90E}" srcOrd="0" destOrd="0" presId="urn:microsoft.com/office/officeart/2005/8/layout/vList4"/>
    <dgm:cxn modelId="{F1EF314B-F91F-4DF9-949A-C86FDB30C144}" srcId="{FC19E249-F8F5-4E7C-B8EF-8398D8C1368F}" destId="{E6AAFCEB-F3AB-4BE6-8A09-85D52ED4A3F8}" srcOrd="1" destOrd="0" parTransId="{F11291C7-4C0A-4CF2-8223-295D7F5F76D9}" sibTransId="{19EC66A2-5D2D-4033-8767-EA3DD4EBF522}"/>
    <dgm:cxn modelId="{D8EA6327-2E27-4B7A-827A-FF18F668DDE3}" type="presOf" srcId="{47336AB5-29EB-488F-86A3-4AD8D4C66005}" destId="{1148A530-81B1-447A-8025-E018A0AB06B3}" srcOrd="1" destOrd="0" presId="urn:microsoft.com/office/officeart/2005/8/layout/vList4"/>
    <dgm:cxn modelId="{1CAD46B8-7D72-4320-9EFA-97341DED9CB3}" srcId="{FC19E249-F8F5-4E7C-B8EF-8398D8C1368F}" destId="{47336AB5-29EB-488F-86A3-4AD8D4C66005}" srcOrd="0" destOrd="0" parTransId="{88137A27-E9F6-4BCB-9E48-86CC6C9CF721}" sibTransId="{EB7B2465-5ACF-417A-AA79-748A56238177}"/>
    <dgm:cxn modelId="{774BABB9-08A2-4E44-A7EF-F78FDA8B0E05}" type="presParOf" srcId="{BFD309C3-7648-4EBB-9FF5-88C1C5061AFC}" destId="{B8B6E37A-94F6-4E52-BBBB-7EDB01B31684}" srcOrd="0" destOrd="0" presId="urn:microsoft.com/office/officeart/2005/8/layout/vList4"/>
    <dgm:cxn modelId="{769210F2-EA27-41DF-9C7E-7CC22DD702D8}" type="presParOf" srcId="{B8B6E37A-94F6-4E52-BBBB-7EDB01B31684}" destId="{4D677430-BE11-4DB0-B36F-DDA9D5DFC90E}" srcOrd="0" destOrd="0" presId="urn:microsoft.com/office/officeart/2005/8/layout/vList4"/>
    <dgm:cxn modelId="{F90B212F-1419-4A10-9FF1-16DC0C6ACCBA}" type="presParOf" srcId="{B8B6E37A-94F6-4E52-BBBB-7EDB01B31684}" destId="{7400CBAD-A1D5-4215-A579-E841683BB1FB}" srcOrd="1" destOrd="0" presId="urn:microsoft.com/office/officeart/2005/8/layout/vList4"/>
    <dgm:cxn modelId="{F079C15B-8F37-427A-9599-8F88DDAB2CB0}" type="presParOf" srcId="{B8B6E37A-94F6-4E52-BBBB-7EDB01B31684}" destId="{1148A530-81B1-447A-8025-E018A0AB06B3}" srcOrd="2" destOrd="0" presId="urn:microsoft.com/office/officeart/2005/8/layout/vList4"/>
    <dgm:cxn modelId="{FBDFD5F9-E483-4EC6-A5BF-7E0D6561E1BD}" type="presParOf" srcId="{BFD309C3-7648-4EBB-9FF5-88C1C5061AFC}" destId="{0C476A86-5150-4663-8CC6-B512680252DF}" srcOrd="1" destOrd="0" presId="urn:microsoft.com/office/officeart/2005/8/layout/vList4"/>
    <dgm:cxn modelId="{6BB93330-0A0D-485E-AF44-E2EC9B6C8A2A}" type="presParOf" srcId="{BFD309C3-7648-4EBB-9FF5-88C1C5061AFC}" destId="{C27C89D8-1F32-44FF-B9BC-AA85C4B28B4F}" srcOrd="2" destOrd="0" presId="urn:microsoft.com/office/officeart/2005/8/layout/vList4"/>
    <dgm:cxn modelId="{D469FC4E-38EE-4848-9046-2253F4B75909}" type="presParOf" srcId="{C27C89D8-1F32-44FF-B9BC-AA85C4B28B4F}" destId="{D4AA3D0E-3483-46B1-A788-9A32B1C914ED}" srcOrd="0" destOrd="0" presId="urn:microsoft.com/office/officeart/2005/8/layout/vList4"/>
    <dgm:cxn modelId="{ED3756C8-D99B-4953-99BD-DAEF21B78134}" type="presParOf" srcId="{C27C89D8-1F32-44FF-B9BC-AA85C4B28B4F}" destId="{7AD67D09-3299-46CA-B94C-5F50532C7DCA}" srcOrd="1" destOrd="0" presId="urn:microsoft.com/office/officeart/2005/8/layout/vList4"/>
    <dgm:cxn modelId="{DD53CE4D-6328-4936-B2CA-4A363E8D10E3}" type="presParOf" srcId="{C27C89D8-1F32-44FF-B9BC-AA85C4B28B4F}" destId="{A6FC2984-20B3-40E1-AFCD-86D5C878DFF8}" srcOrd="2" destOrd="0" presId="urn:microsoft.com/office/officeart/2005/8/layout/vList4"/>
    <dgm:cxn modelId="{387D6316-4766-4D96-BFA5-F5DE6E84E970}" type="presParOf" srcId="{BFD309C3-7648-4EBB-9FF5-88C1C5061AFC}" destId="{3C17F892-2071-4814-AF08-AFAF63BB6BED}" srcOrd="3" destOrd="0" presId="urn:microsoft.com/office/officeart/2005/8/layout/vList4"/>
    <dgm:cxn modelId="{01F3107A-A703-4F8C-94E6-8275C4BE98CF}" type="presParOf" srcId="{BFD309C3-7648-4EBB-9FF5-88C1C5061AFC}" destId="{DA3DCBBE-41DD-4005-A2AB-49B400EE5019}" srcOrd="4" destOrd="0" presId="urn:microsoft.com/office/officeart/2005/8/layout/vList4"/>
    <dgm:cxn modelId="{DB6D5316-C663-44D3-B687-3ED77861496C}" type="presParOf" srcId="{DA3DCBBE-41DD-4005-A2AB-49B400EE5019}" destId="{06A1B48B-5897-4332-A2D5-FFFAC2BCC82B}" srcOrd="0" destOrd="0" presId="urn:microsoft.com/office/officeart/2005/8/layout/vList4"/>
    <dgm:cxn modelId="{57AE4EB7-7AAB-48F8-B5A4-66EDECB1E5A4}" type="presParOf" srcId="{DA3DCBBE-41DD-4005-A2AB-49B400EE5019}" destId="{EB0BA172-B9F9-4E34-A498-718959A34DCB}" srcOrd="1" destOrd="0" presId="urn:microsoft.com/office/officeart/2005/8/layout/vList4"/>
    <dgm:cxn modelId="{0D649296-32B9-47ED-A13E-F8F2814EE34E}" type="presParOf" srcId="{DA3DCBBE-41DD-4005-A2AB-49B400EE5019}" destId="{62BABE8E-E170-4F4E-A2AC-CD5353B41134}"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BA8A9B9-3A2F-4B1C-9DC0-CF39A2CE66E7}" type="doc">
      <dgm:prSet loTypeId="urn:diagrams.loki3.com/VaryingWidthList" loCatId="list" qsTypeId="urn:microsoft.com/office/officeart/2005/8/quickstyle/simple1" qsCatId="simple" csTypeId="urn:microsoft.com/office/officeart/2005/8/colors/accent1_2" csCatId="accent1" phldr="1"/>
      <dgm:spPr/>
    </dgm:pt>
    <dgm:pt modelId="{19078395-86CB-46DF-B311-F47C8F76DF7C}">
      <dgm:prSet phldrT="[Text]" custT="1"/>
      <dgm:spPr>
        <a:solidFill>
          <a:schemeClr val="bg1"/>
        </a:solidFill>
        <a:scene3d>
          <a:camera prst="isometricOffAxis1Right"/>
          <a:lightRig rig="threePt" dir="t"/>
        </a:scene3d>
      </dgm:spPr>
      <dgm:t>
        <a:bodyPr/>
        <a:lstStyle/>
        <a:p>
          <a:r>
            <a:rPr lang="en-US" sz="3600" b="1" dirty="0" smtClean="0">
              <a:solidFill>
                <a:schemeClr val="tx1"/>
              </a:solidFill>
              <a:latin typeface="Times New Roman" panose="02020603050405020304" pitchFamily="18" charset="0"/>
              <a:cs typeface="Times New Roman" panose="02020603050405020304" pitchFamily="18" charset="0"/>
            </a:rPr>
            <a:t>IGES Climate is on Twitter</a:t>
          </a:r>
          <a:endParaRPr lang="en-US" sz="3600" b="1" dirty="0">
            <a:solidFill>
              <a:schemeClr val="tx1"/>
            </a:solidFill>
            <a:latin typeface="Times New Roman" panose="02020603050405020304" pitchFamily="18" charset="0"/>
            <a:cs typeface="Times New Roman" panose="02020603050405020304" pitchFamily="18" charset="0"/>
          </a:endParaRPr>
        </a:p>
      </dgm:t>
    </dgm:pt>
    <dgm:pt modelId="{C8959A24-E799-4306-BAFA-7E21B4A7A32C}" type="parTrans" cxnId="{8895A3E3-FED4-4F5B-B67C-89E7FD266DFB}">
      <dgm:prSet/>
      <dgm:spPr/>
      <dgm:t>
        <a:bodyPr/>
        <a:lstStyle/>
        <a:p>
          <a:endParaRPr lang="en-US"/>
        </a:p>
      </dgm:t>
    </dgm:pt>
    <dgm:pt modelId="{19E30B93-B140-486A-B18E-7FC91E1E25C1}" type="sibTrans" cxnId="{8895A3E3-FED4-4F5B-B67C-89E7FD266DFB}">
      <dgm:prSet/>
      <dgm:spPr/>
      <dgm:t>
        <a:bodyPr/>
        <a:lstStyle/>
        <a:p>
          <a:endParaRPr lang="en-US"/>
        </a:p>
      </dgm:t>
    </dgm:pt>
    <dgm:pt modelId="{80B1A5F6-CBEC-4FB3-9037-E4E308469256}">
      <dgm:prSet custT="1"/>
      <dgm:spPr>
        <a:solidFill>
          <a:schemeClr val="accent5">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400" dirty="0" smtClean="0">
              <a:solidFill>
                <a:schemeClr val="tx1"/>
              </a:solidFill>
              <a:latin typeface="Times New Roman" panose="02020603050405020304" pitchFamily="18" charset="0"/>
              <a:cs typeface="Times New Roman" panose="02020603050405020304" pitchFamily="18" charset="0"/>
            </a:rPr>
            <a:t>Please follow: @</a:t>
          </a:r>
          <a:r>
            <a:rPr lang="en-US" sz="2400" dirty="0" err="1" smtClean="0">
              <a:solidFill>
                <a:schemeClr val="tx1"/>
              </a:solidFill>
              <a:latin typeface="Times New Roman" panose="02020603050405020304" pitchFamily="18" charset="0"/>
              <a:cs typeface="Times New Roman" panose="02020603050405020304" pitchFamily="18" charset="0"/>
            </a:rPr>
            <a:t>IGES_Climate_EN</a:t>
          </a:r>
          <a:endParaRPr lang="en-US" sz="2400" dirty="0" smtClean="0">
            <a:solidFill>
              <a:schemeClr val="tx1"/>
            </a:solidFill>
            <a:latin typeface="Times New Roman" panose="02020603050405020304" pitchFamily="18" charset="0"/>
            <a:cs typeface="Times New Roman" panose="02020603050405020304" pitchFamily="18" charset="0"/>
          </a:endParaRPr>
        </a:p>
        <a:p>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IGES_Climate_JP</a:t>
          </a:r>
          <a:endParaRPr lang="en-US" sz="2400" dirty="0" smtClean="0">
            <a:solidFill>
              <a:schemeClr val="tx1"/>
            </a:solidFill>
            <a:latin typeface="Times New Roman" panose="02020603050405020304" pitchFamily="18" charset="0"/>
            <a:cs typeface="Times New Roman" panose="02020603050405020304" pitchFamily="18" charset="0"/>
          </a:endParaRPr>
        </a:p>
      </dgm:t>
    </dgm:pt>
    <dgm:pt modelId="{89148E37-2CB2-41E4-8DED-53B9D5F850BE}" type="parTrans" cxnId="{7E0A880C-EB9B-44F7-83E8-1113936EEE3D}">
      <dgm:prSet/>
      <dgm:spPr/>
      <dgm:t>
        <a:bodyPr/>
        <a:lstStyle/>
        <a:p>
          <a:endParaRPr lang="en-US"/>
        </a:p>
      </dgm:t>
    </dgm:pt>
    <dgm:pt modelId="{8D294D8F-8F82-4080-A550-F44648713053}" type="sibTrans" cxnId="{7E0A880C-EB9B-44F7-83E8-1113936EEE3D}">
      <dgm:prSet/>
      <dgm:spPr/>
      <dgm:t>
        <a:bodyPr/>
        <a:lstStyle/>
        <a:p>
          <a:endParaRPr lang="en-US"/>
        </a:p>
      </dgm:t>
    </dgm:pt>
    <dgm:pt modelId="{AAAAB8BC-2CE9-40DB-92AF-70FC595FCD8E}" type="pres">
      <dgm:prSet presAssocID="{DBA8A9B9-3A2F-4B1C-9DC0-CF39A2CE66E7}" presName="Name0" presStyleCnt="0">
        <dgm:presLayoutVars>
          <dgm:resizeHandles/>
        </dgm:presLayoutVars>
      </dgm:prSet>
      <dgm:spPr/>
    </dgm:pt>
    <dgm:pt modelId="{AED98DB5-108D-4E27-BD9F-65C377610770}" type="pres">
      <dgm:prSet presAssocID="{19078395-86CB-46DF-B311-F47C8F76DF7C}" presName="text" presStyleLbl="node1" presStyleIdx="0" presStyleCnt="2" custScaleX="193961" custScaleY="10931" custLinFactY="-12339" custLinFactNeighborY="-100000">
        <dgm:presLayoutVars>
          <dgm:bulletEnabled val="1"/>
        </dgm:presLayoutVars>
      </dgm:prSet>
      <dgm:spPr/>
      <dgm:t>
        <a:bodyPr/>
        <a:lstStyle/>
        <a:p>
          <a:endParaRPr lang="en-US"/>
        </a:p>
      </dgm:t>
    </dgm:pt>
    <dgm:pt modelId="{02108F0F-9E59-40A2-A4EC-1184013DC1CC}" type="pres">
      <dgm:prSet presAssocID="{19E30B93-B140-486A-B18E-7FC91E1E25C1}" presName="space" presStyleCnt="0"/>
      <dgm:spPr/>
    </dgm:pt>
    <dgm:pt modelId="{375D4208-20DB-450D-BA5C-A309D4A85133}" type="pres">
      <dgm:prSet presAssocID="{80B1A5F6-CBEC-4FB3-9037-E4E308469256}" presName="text" presStyleLbl="node1" presStyleIdx="1" presStyleCnt="2" custScaleX="157556" custScaleY="27504" custLinFactY="22090" custLinFactNeighborY="100000">
        <dgm:presLayoutVars>
          <dgm:bulletEnabled val="1"/>
        </dgm:presLayoutVars>
      </dgm:prSet>
      <dgm:spPr/>
      <dgm:t>
        <a:bodyPr/>
        <a:lstStyle/>
        <a:p>
          <a:endParaRPr lang="en-US"/>
        </a:p>
      </dgm:t>
    </dgm:pt>
  </dgm:ptLst>
  <dgm:cxnLst>
    <dgm:cxn modelId="{7E0A880C-EB9B-44F7-83E8-1113936EEE3D}" srcId="{DBA8A9B9-3A2F-4B1C-9DC0-CF39A2CE66E7}" destId="{80B1A5F6-CBEC-4FB3-9037-E4E308469256}" srcOrd="1" destOrd="0" parTransId="{89148E37-2CB2-41E4-8DED-53B9D5F850BE}" sibTransId="{8D294D8F-8F82-4080-A550-F44648713053}"/>
    <dgm:cxn modelId="{8A139547-C019-47CB-994E-DBCB1327E040}" type="presOf" srcId="{80B1A5F6-CBEC-4FB3-9037-E4E308469256}" destId="{375D4208-20DB-450D-BA5C-A309D4A85133}" srcOrd="0" destOrd="0" presId="urn:diagrams.loki3.com/VaryingWidthList"/>
    <dgm:cxn modelId="{FCFE754D-FD94-4E59-AC99-31B00CB7CDE3}" type="presOf" srcId="{19078395-86CB-46DF-B311-F47C8F76DF7C}" destId="{AED98DB5-108D-4E27-BD9F-65C377610770}" srcOrd="0" destOrd="0" presId="urn:diagrams.loki3.com/VaryingWidthList"/>
    <dgm:cxn modelId="{8895A3E3-FED4-4F5B-B67C-89E7FD266DFB}" srcId="{DBA8A9B9-3A2F-4B1C-9DC0-CF39A2CE66E7}" destId="{19078395-86CB-46DF-B311-F47C8F76DF7C}" srcOrd="0" destOrd="0" parTransId="{C8959A24-E799-4306-BAFA-7E21B4A7A32C}" sibTransId="{19E30B93-B140-486A-B18E-7FC91E1E25C1}"/>
    <dgm:cxn modelId="{2FDA0EEC-4055-43D5-AC63-040682364877}" type="presOf" srcId="{DBA8A9B9-3A2F-4B1C-9DC0-CF39A2CE66E7}" destId="{AAAAB8BC-2CE9-40DB-92AF-70FC595FCD8E}" srcOrd="0" destOrd="0" presId="urn:diagrams.loki3.com/VaryingWidthList"/>
    <dgm:cxn modelId="{9CF12693-7F5A-4736-8116-BB640B5526AD}" type="presParOf" srcId="{AAAAB8BC-2CE9-40DB-92AF-70FC595FCD8E}" destId="{AED98DB5-108D-4E27-BD9F-65C377610770}" srcOrd="0" destOrd="0" presId="urn:diagrams.loki3.com/VaryingWidthList"/>
    <dgm:cxn modelId="{9DDB3873-ED24-471E-998E-5DEF75D4538A}" type="presParOf" srcId="{AAAAB8BC-2CE9-40DB-92AF-70FC595FCD8E}" destId="{02108F0F-9E59-40A2-A4EC-1184013DC1CC}" srcOrd="1" destOrd="0" presId="urn:diagrams.loki3.com/VaryingWidthList"/>
    <dgm:cxn modelId="{AB43F8B4-B814-466A-8B40-CBB9AA1A267A}" type="presParOf" srcId="{AAAAB8BC-2CE9-40DB-92AF-70FC595FCD8E}" destId="{375D4208-20DB-450D-BA5C-A309D4A85133}" srcOrd="2"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5D459-DF1C-4BD3-941B-AB6F636E16BA}">
      <dsp:nvSpPr>
        <dsp:cNvPr id="0" name=""/>
        <dsp:cNvSpPr/>
      </dsp:nvSpPr>
      <dsp:spPr>
        <a:xfrm>
          <a:off x="-5146766" y="-788392"/>
          <a:ext cx="6129064" cy="6129064"/>
        </a:xfrm>
        <a:prstGeom prst="blockArc">
          <a:avLst>
            <a:gd name="adj1" fmla="val 18900000"/>
            <a:gd name="adj2" fmla="val 2700000"/>
            <a:gd name="adj3" fmla="val 352"/>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A562AE-AD92-4198-894D-82E340E69304}">
      <dsp:nvSpPr>
        <dsp:cNvPr id="0" name=""/>
        <dsp:cNvSpPr/>
      </dsp:nvSpPr>
      <dsp:spPr>
        <a:xfrm>
          <a:off x="514330" y="349979"/>
          <a:ext cx="6143178" cy="700322"/>
        </a:xfrm>
        <a:prstGeom prst="rect">
          <a:avLst/>
        </a:prstGeom>
        <a:solidFill>
          <a:srgbClr val="00B050"/>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555881" tIns="60960" rIns="60960" bIns="60960" numCol="1" spcCol="1270" anchor="ctr" anchorCtr="0">
          <a:noAutofit/>
        </a:bodyPr>
        <a:lstStyle/>
        <a:p>
          <a:pPr lvl="0" algn="l" defTabSz="1066800">
            <a:lnSpc>
              <a:spcPct val="100000"/>
            </a:lnSpc>
            <a:spcBef>
              <a:spcPct val="0"/>
            </a:spcBef>
            <a:spcAft>
              <a:spcPts val="0"/>
            </a:spcAft>
          </a:pPr>
          <a:r>
            <a:rPr lang="ja-JP" altLang="en-US" sz="2400" b="1" kern="1200" dirty="0" smtClean="0">
              <a:latin typeface="MS Gothic" panose="020B0609070205080204" pitchFamily="49" charset="-128"/>
              <a:ea typeface="MS Gothic" panose="020B0609070205080204" pitchFamily="49" charset="-128"/>
              <a:cs typeface="Times New Roman" panose="02020603050405020304" pitchFamily="18" charset="0"/>
            </a:rPr>
            <a:t>研究目的</a:t>
          </a:r>
          <a:endParaRPr lang="en-US" sz="2400" b="1" kern="1200" dirty="0">
            <a:latin typeface="MS Gothic" panose="020B0609070205080204" pitchFamily="49" charset="-128"/>
            <a:ea typeface="MS Gothic" panose="020B0609070205080204" pitchFamily="49" charset="-128"/>
            <a:cs typeface="Times New Roman" panose="02020603050405020304" pitchFamily="18" charset="0"/>
          </a:endParaRPr>
        </a:p>
      </dsp:txBody>
      <dsp:txXfrm>
        <a:off x="514330" y="349979"/>
        <a:ext cx="6143178" cy="700322"/>
      </dsp:txXfrm>
    </dsp:sp>
    <dsp:sp modelId="{57DD79A9-93CC-4233-9CA1-0C4496519155}">
      <dsp:nvSpPr>
        <dsp:cNvPr id="0" name=""/>
        <dsp:cNvSpPr/>
      </dsp:nvSpPr>
      <dsp:spPr>
        <a:xfrm>
          <a:off x="76628" y="262438"/>
          <a:ext cx="875403" cy="875403"/>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B1FB17-F14F-4F57-B807-68DFD61714C7}">
      <dsp:nvSpPr>
        <dsp:cNvPr id="0" name=""/>
        <dsp:cNvSpPr/>
      </dsp:nvSpPr>
      <dsp:spPr>
        <a:xfrm>
          <a:off x="915841" y="1400645"/>
          <a:ext cx="5741667" cy="700322"/>
        </a:xfrm>
        <a:prstGeom prst="rect">
          <a:avLst/>
        </a:prstGeom>
        <a:solidFill>
          <a:srgbClr val="00B050"/>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555881" tIns="60960" rIns="60960" bIns="60960" numCol="1" spcCol="1270" anchor="ctr" anchorCtr="0">
          <a:noAutofit/>
        </a:bodyPr>
        <a:lstStyle/>
        <a:p>
          <a:pPr lvl="0" algn="l" defTabSz="1066800">
            <a:lnSpc>
              <a:spcPct val="100000"/>
            </a:lnSpc>
            <a:spcBef>
              <a:spcPct val="0"/>
            </a:spcBef>
            <a:spcAft>
              <a:spcPts val="0"/>
            </a:spcAft>
          </a:pPr>
          <a:r>
            <a:rPr lang="ja-JP" altLang="en-US" sz="2400" b="1" kern="1200" dirty="0" smtClean="0">
              <a:latin typeface="MS Gothic" panose="020B0609070205080204" pitchFamily="49" charset="-128"/>
              <a:ea typeface="MS Gothic" panose="020B0609070205080204" pitchFamily="49" charset="-128"/>
              <a:cs typeface="Times New Roman" panose="02020603050405020304" pitchFamily="18" charset="0"/>
            </a:rPr>
            <a:t>調査内容</a:t>
          </a:r>
          <a:endParaRPr lang="en-US" sz="2400" b="1" kern="1200" dirty="0">
            <a:latin typeface="MS Gothic" panose="020B0609070205080204" pitchFamily="49" charset="-128"/>
            <a:ea typeface="MS Gothic" panose="020B0609070205080204" pitchFamily="49" charset="-128"/>
            <a:cs typeface="Times New Roman" panose="02020603050405020304" pitchFamily="18" charset="0"/>
          </a:endParaRPr>
        </a:p>
      </dsp:txBody>
      <dsp:txXfrm>
        <a:off x="915841" y="1400645"/>
        <a:ext cx="5741667" cy="700322"/>
      </dsp:txXfrm>
    </dsp:sp>
    <dsp:sp modelId="{1E0426F0-830C-41F2-A5B2-94114BB4BD23}">
      <dsp:nvSpPr>
        <dsp:cNvPr id="0" name=""/>
        <dsp:cNvSpPr/>
      </dsp:nvSpPr>
      <dsp:spPr>
        <a:xfrm>
          <a:off x="478140" y="1313105"/>
          <a:ext cx="875403" cy="875403"/>
        </a:xfrm>
        <a:prstGeom prst="ellipse">
          <a:avLst/>
        </a:prstGeom>
        <a:blipFill rotWithShape="0">
          <a:blip xmlns:r="http://schemas.openxmlformats.org/officeDocument/2006/relationships" r:embed="rId2"/>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483C77-90F6-4BA8-9634-3A36B0D2CAB6}">
      <dsp:nvSpPr>
        <dsp:cNvPr id="0" name=""/>
        <dsp:cNvSpPr/>
      </dsp:nvSpPr>
      <dsp:spPr>
        <a:xfrm>
          <a:off x="915841" y="2451311"/>
          <a:ext cx="5741667" cy="700322"/>
        </a:xfrm>
        <a:prstGeom prst="rect">
          <a:avLst/>
        </a:prstGeom>
        <a:solidFill>
          <a:srgbClr val="00B0F0"/>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555881" tIns="60960" rIns="60960" bIns="60960" numCol="1" spcCol="1270" anchor="ctr" anchorCtr="0">
          <a:noAutofit/>
        </a:bodyPr>
        <a:lstStyle/>
        <a:p>
          <a:pPr lvl="0" algn="l" defTabSz="1066800">
            <a:lnSpc>
              <a:spcPct val="100000"/>
            </a:lnSpc>
            <a:spcBef>
              <a:spcPct val="0"/>
            </a:spcBef>
            <a:spcAft>
              <a:spcPts val="0"/>
            </a:spcAft>
          </a:pPr>
          <a:r>
            <a:rPr lang="ja-JP" altLang="en-US" sz="2400" b="1" kern="1200" dirty="0" smtClean="0">
              <a:latin typeface="MS Gothic" panose="020B0609070205080204" pitchFamily="49" charset="-128"/>
              <a:ea typeface="MS Gothic" panose="020B0609070205080204" pitchFamily="49" charset="-128"/>
              <a:cs typeface="Times New Roman" panose="02020603050405020304" pitchFamily="18" charset="0"/>
            </a:rPr>
            <a:t>データの分析結果</a:t>
          </a:r>
          <a:endParaRPr lang="en-US" sz="2400" b="1" kern="1200" dirty="0">
            <a:latin typeface="MS Gothic" panose="020B0609070205080204" pitchFamily="49" charset="-128"/>
            <a:ea typeface="MS Gothic" panose="020B0609070205080204" pitchFamily="49" charset="-128"/>
            <a:cs typeface="Times New Roman" panose="02020603050405020304" pitchFamily="18" charset="0"/>
          </a:endParaRPr>
        </a:p>
      </dsp:txBody>
      <dsp:txXfrm>
        <a:off x="915841" y="2451311"/>
        <a:ext cx="5741667" cy="700322"/>
      </dsp:txXfrm>
    </dsp:sp>
    <dsp:sp modelId="{7A516642-22A1-4BD8-8BA4-D396EBC61C5A}">
      <dsp:nvSpPr>
        <dsp:cNvPr id="0" name=""/>
        <dsp:cNvSpPr/>
      </dsp:nvSpPr>
      <dsp:spPr>
        <a:xfrm>
          <a:off x="478140" y="2363771"/>
          <a:ext cx="875403" cy="875403"/>
        </a:xfrm>
        <a:prstGeom prst="ellipse">
          <a:avLst/>
        </a:prstGeom>
        <a:blipFill rotWithShape="0">
          <a:blip xmlns:r="http://schemas.openxmlformats.org/officeDocument/2006/relationships" r:embed="rId3"/>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3FEC41-A62B-457C-81C3-D675E43C48A6}">
      <dsp:nvSpPr>
        <dsp:cNvPr id="0" name=""/>
        <dsp:cNvSpPr/>
      </dsp:nvSpPr>
      <dsp:spPr>
        <a:xfrm>
          <a:off x="514330" y="3501977"/>
          <a:ext cx="6143178" cy="700322"/>
        </a:xfrm>
        <a:prstGeom prst="rect">
          <a:avLst/>
        </a:prstGeom>
        <a:solidFill>
          <a:srgbClr val="00B0F0"/>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555881" tIns="60960" rIns="60960" bIns="60960" numCol="1" spcCol="1270" anchor="ctr" anchorCtr="0">
          <a:noAutofit/>
        </a:bodyPr>
        <a:lstStyle/>
        <a:p>
          <a:pPr lvl="0" algn="l" defTabSz="1066800">
            <a:lnSpc>
              <a:spcPct val="100000"/>
            </a:lnSpc>
            <a:spcBef>
              <a:spcPct val="0"/>
            </a:spcBef>
            <a:spcAft>
              <a:spcPts val="0"/>
            </a:spcAft>
          </a:pPr>
          <a:r>
            <a:rPr lang="ja-JP" altLang="en-US" sz="2400" b="1" kern="1200" dirty="0" smtClean="0">
              <a:latin typeface="MS Gothic" panose="020B0609070205080204" pitchFamily="49" charset="-128"/>
              <a:ea typeface="MS Gothic" panose="020B0609070205080204" pitchFamily="49" charset="-128"/>
              <a:cs typeface="Times New Roman" panose="02020603050405020304" pitchFamily="18" charset="0"/>
            </a:rPr>
            <a:t>考察と政策提言</a:t>
          </a:r>
          <a:endParaRPr lang="en-US" sz="2400" b="1" kern="1200" dirty="0">
            <a:latin typeface="MS Gothic" panose="020B0609070205080204" pitchFamily="49" charset="-128"/>
            <a:ea typeface="MS Gothic" panose="020B0609070205080204" pitchFamily="49" charset="-128"/>
            <a:cs typeface="Times New Roman" panose="02020603050405020304" pitchFamily="18" charset="0"/>
          </a:endParaRPr>
        </a:p>
      </dsp:txBody>
      <dsp:txXfrm>
        <a:off x="514330" y="3501977"/>
        <a:ext cx="6143178" cy="700322"/>
      </dsp:txXfrm>
    </dsp:sp>
    <dsp:sp modelId="{C26FB8F4-B55A-4B06-B8C0-8433B183B412}">
      <dsp:nvSpPr>
        <dsp:cNvPr id="0" name=""/>
        <dsp:cNvSpPr/>
      </dsp:nvSpPr>
      <dsp:spPr>
        <a:xfrm>
          <a:off x="76628" y="3414437"/>
          <a:ext cx="875403" cy="875403"/>
        </a:xfrm>
        <a:prstGeom prst="ellipse">
          <a:avLst/>
        </a:prstGeom>
        <a:blipFill rotWithShape="0">
          <a:blip xmlns:r="http://schemas.openxmlformats.org/officeDocument/2006/relationships" r:embed="rId4"/>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66E8A-592D-47E3-9185-7074E02678E8}">
      <dsp:nvSpPr>
        <dsp:cNvPr id="0" name=""/>
        <dsp:cNvSpPr/>
      </dsp:nvSpPr>
      <dsp:spPr>
        <a:xfrm>
          <a:off x="589207" y="242806"/>
          <a:ext cx="5758016" cy="106078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8506" tIns="76200" rIns="76200" bIns="76200" numCol="1" spcCol="1270" anchor="ctr" anchorCtr="0">
          <a:noAutofit/>
        </a:bodyPr>
        <a:lstStyle/>
        <a:p>
          <a:pPr lvl="0" algn="l" defTabSz="889000">
            <a:lnSpc>
              <a:spcPct val="100000"/>
            </a:lnSpc>
            <a:spcBef>
              <a:spcPct val="0"/>
            </a:spcBef>
            <a:spcAft>
              <a:spcPts val="0"/>
            </a:spcAft>
          </a:pPr>
          <a:r>
            <a:rPr lang="ja-JP" altLang="en-US" sz="2000" kern="1200" dirty="0" smtClean="0">
              <a:latin typeface="MS Gothic" panose="020B0609070205080204" pitchFamily="49" charset="-128"/>
              <a:ea typeface="MS Gothic" panose="020B0609070205080204" pitchFamily="49" charset="-128"/>
              <a:cs typeface="Times New Roman" panose="02020603050405020304" pitchFamily="18" charset="0"/>
            </a:rPr>
            <a:t>ア</a:t>
          </a:r>
          <a:r>
            <a:rPr lang="en-US" altLang="ja-JP" sz="2000" kern="1200" dirty="0" smtClean="0">
              <a:latin typeface="MS Gothic" panose="020B0609070205080204" pitchFamily="49" charset="-128"/>
              <a:ea typeface="MS Gothic" panose="020B0609070205080204" pitchFamily="49" charset="-128"/>
              <a:cs typeface="Times New Roman" panose="02020603050405020304" pitchFamily="18" charset="0"/>
            </a:rPr>
            <a:t>)</a:t>
          </a:r>
          <a:r>
            <a:rPr lang="ja-JP" altLang="en-US" sz="2000" kern="1200" dirty="0" smtClean="0">
              <a:latin typeface="MS Gothic" panose="020B0609070205080204" pitchFamily="49" charset="-128"/>
              <a:ea typeface="MS Gothic" panose="020B0609070205080204" pitchFamily="49" charset="-128"/>
              <a:cs typeface="Times New Roman" panose="02020603050405020304" pitchFamily="18" charset="0"/>
            </a:rPr>
            <a:t>家庭における省エネルギー・炭素削減の現状を理解すること</a:t>
          </a:r>
          <a:endParaRPr lang="en-US" sz="2000" kern="1200" dirty="0">
            <a:latin typeface="MS Gothic" panose="020B0609070205080204" pitchFamily="49" charset="-128"/>
            <a:ea typeface="MS Gothic" panose="020B0609070205080204" pitchFamily="49" charset="-128"/>
            <a:cs typeface="Times New Roman" panose="02020603050405020304" pitchFamily="18" charset="0"/>
          </a:endParaRPr>
        </a:p>
      </dsp:txBody>
      <dsp:txXfrm>
        <a:off x="589207" y="242806"/>
        <a:ext cx="5758016" cy="1060786"/>
      </dsp:txXfrm>
    </dsp:sp>
    <dsp:sp modelId="{FE01223B-2581-4B97-9FD4-807EBFF405F8}">
      <dsp:nvSpPr>
        <dsp:cNvPr id="0" name=""/>
        <dsp:cNvSpPr/>
      </dsp:nvSpPr>
      <dsp:spPr>
        <a:xfrm>
          <a:off x="443881" y="72006"/>
          <a:ext cx="742550" cy="1113825"/>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079F38-64DC-4603-8B37-8445C21EC9C2}">
      <dsp:nvSpPr>
        <dsp:cNvPr id="0" name=""/>
        <dsp:cNvSpPr/>
      </dsp:nvSpPr>
      <dsp:spPr>
        <a:xfrm>
          <a:off x="589207" y="1578219"/>
          <a:ext cx="5758016" cy="106078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8506" tIns="76200" rIns="76200" bIns="76200" numCol="1" spcCol="1270" anchor="ctr" anchorCtr="0">
          <a:noAutofit/>
        </a:bodyPr>
        <a:lstStyle/>
        <a:p>
          <a:pPr lvl="0" algn="l" defTabSz="889000">
            <a:lnSpc>
              <a:spcPct val="100000"/>
            </a:lnSpc>
            <a:spcBef>
              <a:spcPct val="0"/>
            </a:spcBef>
            <a:spcAft>
              <a:spcPts val="0"/>
            </a:spcAft>
          </a:pPr>
          <a:r>
            <a:rPr lang="ja-JP" altLang="en-US" sz="2000" kern="1200" dirty="0" smtClean="0">
              <a:latin typeface="MS Gothic" panose="020B0609070205080204" pitchFamily="49" charset="-128"/>
              <a:ea typeface="MS Gothic" panose="020B0609070205080204" pitchFamily="49" charset="-128"/>
              <a:cs typeface="Times New Roman" panose="02020603050405020304" pitchFamily="18" charset="0"/>
            </a:rPr>
            <a:t>イ</a:t>
          </a:r>
          <a:r>
            <a:rPr lang="en-US" altLang="ja-JP" sz="2000" kern="1200" dirty="0" smtClean="0">
              <a:latin typeface="MS Gothic" panose="020B0609070205080204" pitchFamily="49" charset="-128"/>
              <a:ea typeface="MS Gothic" panose="020B0609070205080204" pitchFamily="49" charset="-128"/>
              <a:cs typeface="Times New Roman" panose="02020603050405020304" pitchFamily="18" charset="0"/>
            </a:rPr>
            <a:t>)</a:t>
          </a:r>
          <a:r>
            <a:rPr lang="ja-JP" altLang="en-US" sz="2000" kern="1200" dirty="0" smtClean="0">
              <a:latin typeface="MS Gothic" panose="020B0609070205080204" pitchFamily="49" charset="-128"/>
              <a:ea typeface="MS Gothic" panose="020B0609070205080204" pitchFamily="49" charset="-128"/>
              <a:cs typeface="Times New Roman" panose="02020603050405020304" pitchFamily="18" charset="0"/>
            </a:rPr>
            <a:t>家庭の低炭素取り組みに対する情報提供と経済的インセンティブの有効性を明確にすること</a:t>
          </a:r>
          <a:endParaRPr lang="en-US" sz="2000" kern="1200" dirty="0">
            <a:latin typeface="Times New Roman" panose="02020603050405020304" pitchFamily="18" charset="0"/>
            <a:cs typeface="Times New Roman" panose="02020603050405020304" pitchFamily="18" charset="0"/>
          </a:endParaRPr>
        </a:p>
      </dsp:txBody>
      <dsp:txXfrm>
        <a:off x="589207" y="1578219"/>
        <a:ext cx="5758016" cy="1060786"/>
      </dsp:txXfrm>
    </dsp:sp>
    <dsp:sp modelId="{EF95A224-BA50-456C-A89D-238516130F82}">
      <dsp:nvSpPr>
        <dsp:cNvPr id="0" name=""/>
        <dsp:cNvSpPr/>
      </dsp:nvSpPr>
      <dsp:spPr>
        <a:xfrm>
          <a:off x="515886" y="1440164"/>
          <a:ext cx="742550" cy="1113825"/>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83CA41-2157-4BA0-966D-189903BC3280}">
      <dsp:nvSpPr>
        <dsp:cNvPr id="0" name=""/>
        <dsp:cNvSpPr/>
      </dsp:nvSpPr>
      <dsp:spPr>
        <a:xfrm>
          <a:off x="589207" y="2913631"/>
          <a:ext cx="5758016" cy="106078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8506" tIns="76200" rIns="76200" bIns="76200" numCol="1" spcCol="1270" anchor="ctr" anchorCtr="0">
          <a:noAutofit/>
        </a:bodyPr>
        <a:lstStyle/>
        <a:p>
          <a:pPr lvl="0" algn="l" defTabSz="889000">
            <a:lnSpc>
              <a:spcPct val="100000"/>
            </a:lnSpc>
            <a:spcBef>
              <a:spcPct val="0"/>
            </a:spcBef>
            <a:spcAft>
              <a:spcPts val="0"/>
            </a:spcAft>
          </a:pPr>
          <a:r>
            <a:rPr lang="ja-JP" altLang="en-US" sz="2000" kern="1200" dirty="0" smtClean="0">
              <a:latin typeface="MS Gothic" panose="020B0609070205080204" pitchFamily="49" charset="-128"/>
              <a:ea typeface="MS Gothic" panose="020B0609070205080204" pitchFamily="49" charset="-128"/>
              <a:cs typeface="Times New Roman" panose="02020603050405020304" pitchFamily="18" charset="0"/>
            </a:rPr>
            <a:t>ウ</a:t>
          </a:r>
          <a:r>
            <a:rPr lang="en-US" altLang="ja-JP" sz="2000" kern="1200" dirty="0" smtClean="0">
              <a:latin typeface="MS Gothic" panose="020B0609070205080204" pitchFamily="49" charset="-128"/>
              <a:ea typeface="MS Gothic" panose="020B0609070205080204" pitchFamily="49" charset="-128"/>
              <a:cs typeface="Times New Roman" panose="02020603050405020304" pitchFamily="18" charset="0"/>
            </a:rPr>
            <a:t>)</a:t>
          </a:r>
          <a:r>
            <a:rPr lang="ja-JP" altLang="en-US" sz="2000" kern="1200" dirty="0" smtClean="0">
              <a:latin typeface="MS Gothic" panose="020B0609070205080204" pitchFamily="49" charset="-128"/>
              <a:ea typeface="MS Gothic" panose="020B0609070205080204" pitchFamily="49" charset="-128"/>
              <a:cs typeface="Times New Roman" panose="02020603050405020304" pitchFamily="18" charset="0"/>
            </a:rPr>
            <a:t>家庭の低炭素取り組みの決定要因を特定し、政策を提言すること</a:t>
          </a:r>
          <a:endParaRPr lang="en-US" sz="2000" kern="1200" dirty="0">
            <a:latin typeface="MS Gothic" panose="020B0609070205080204" pitchFamily="49" charset="-128"/>
            <a:ea typeface="MS Gothic" panose="020B0609070205080204" pitchFamily="49" charset="-128"/>
            <a:cs typeface="Times New Roman" panose="02020603050405020304" pitchFamily="18" charset="0"/>
          </a:endParaRPr>
        </a:p>
      </dsp:txBody>
      <dsp:txXfrm>
        <a:off x="589207" y="2913631"/>
        <a:ext cx="5758016" cy="1060786"/>
      </dsp:txXfrm>
    </dsp:sp>
    <dsp:sp modelId="{F6E419EA-FC93-4D96-9B0D-2C4027D96D44}">
      <dsp:nvSpPr>
        <dsp:cNvPr id="0" name=""/>
        <dsp:cNvSpPr/>
      </dsp:nvSpPr>
      <dsp:spPr>
        <a:xfrm>
          <a:off x="443881" y="2736303"/>
          <a:ext cx="742550" cy="1113825"/>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8C38B6-7C55-4E1D-8CA2-662E65453D60}">
      <dsp:nvSpPr>
        <dsp:cNvPr id="0" name=""/>
        <dsp:cNvSpPr/>
      </dsp:nvSpPr>
      <dsp:spPr>
        <a:xfrm>
          <a:off x="-255266" y="162018"/>
          <a:ext cx="7776864" cy="4860539"/>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CE2089-51E1-4C38-BA4A-0738F802DC14}">
      <dsp:nvSpPr>
        <dsp:cNvPr id="0" name=""/>
        <dsp:cNvSpPr/>
      </dsp:nvSpPr>
      <dsp:spPr>
        <a:xfrm>
          <a:off x="700997" y="3312368"/>
          <a:ext cx="599099" cy="397125"/>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9CE1CC-ED50-47F0-97CF-6F763A3FEE0B}">
      <dsp:nvSpPr>
        <dsp:cNvPr id="0" name=""/>
        <dsp:cNvSpPr/>
      </dsp:nvSpPr>
      <dsp:spPr>
        <a:xfrm>
          <a:off x="490653" y="4048520"/>
          <a:ext cx="3037743" cy="992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141" tIns="0" rIns="0" bIns="0" numCol="1" spcCol="1270" anchor="ctr" anchorCtr="0">
          <a:noAutofit/>
        </a:bodyPr>
        <a:lstStyle/>
        <a:p>
          <a:pPr lvl="0" algn="l" defTabSz="889000">
            <a:spcBef>
              <a:spcPct val="0"/>
            </a:spcBef>
            <a:spcAft>
              <a:spcPts val="0"/>
            </a:spcAft>
          </a:pPr>
          <a:r>
            <a:rPr lang="ja-JP" altLang="en-US" sz="2000" kern="1200" dirty="0" smtClean="0">
              <a:solidFill>
                <a:srgbClr val="0033CC"/>
              </a:solidFill>
              <a:latin typeface="MS Gothic" panose="020B0609070205080204" pitchFamily="49" charset="-128"/>
              <a:ea typeface="MS Gothic" panose="020B0609070205080204" pitchFamily="49" charset="-128"/>
              <a:cs typeface="Times New Roman" panose="02020603050405020304" pitchFamily="18" charset="0"/>
            </a:rPr>
            <a:t>ステップ１</a:t>
          </a:r>
          <a:r>
            <a:rPr lang="en-US" altLang="ja-JP" sz="2000" kern="1200" dirty="0" smtClean="0">
              <a:solidFill>
                <a:srgbClr val="0033CC"/>
              </a:solidFill>
              <a:latin typeface="MS Gothic" panose="020B0609070205080204" pitchFamily="49" charset="-128"/>
              <a:ea typeface="MS Gothic" panose="020B0609070205080204" pitchFamily="49" charset="-128"/>
              <a:cs typeface="Times New Roman" panose="02020603050405020304" pitchFamily="18" charset="0"/>
            </a:rPr>
            <a:t>(</a:t>
          </a:r>
          <a:r>
            <a:rPr lang="en-US" altLang="en-US" sz="2000" kern="1200" dirty="0" smtClean="0">
              <a:solidFill>
                <a:srgbClr val="0033CC"/>
              </a:solidFill>
              <a:latin typeface="MS Gothic" panose="020B0609070205080204" pitchFamily="49" charset="-128"/>
              <a:ea typeface="MS Gothic" panose="020B0609070205080204" pitchFamily="49" charset="-128"/>
              <a:cs typeface="Times New Roman" panose="02020603050405020304" pitchFamily="18" charset="0"/>
            </a:rPr>
            <a:t>2017</a:t>
          </a:r>
          <a:r>
            <a:rPr lang="ja-JP" altLang="en-US" sz="2000" kern="1200" dirty="0" smtClean="0">
              <a:solidFill>
                <a:srgbClr val="0033CC"/>
              </a:solidFill>
              <a:latin typeface="MS Gothic" panose="020B0609070205080204" pitchFamily="49" charset="-128"/>
              <a:ea typeface="MS Gothic" panose="020B0609070205080204" pitchFamily="49" charset="-128"/>
              <a:cs typeface="Times New Roman" panose="02020603050405020304" pitchFamily="18" charset="0"/>
            </a:rPr>
            <a:t>年</a:t>
          </a:r>
          <a:endParaRPr lang="en-US" altLang="en-US" sz="2000" kern="1200" dirty="0" smtClean="0">
            <a:solidFill>
              <a:srgbClr val="0033CC"/>
            </a:solidFill>
            <a:latin typeface="MS Gothic" panose="020B0609070205080204" pitchFamily="49" charset="-128"/>
            <a:ea typeface="MS Gothic" panose="020B0609070205080204" pitchFamily="49" charset="-128"/>
            <a:cs typeface="Times New Roman" panose="02020603050405020304" pitchFamily="18" charset="0"/>
          </a:endParaRPr>
        </a:p>
        <a:p>
          <a:pPr lvl="0" algn="l" defTabSz="889000">
            <a:lnSpc>
              <a:spcPct val="100000"/>
            </a:lnSpc>
            <a:spcBef>
              <a:spcPct val="0"/>
            </a:spcBef>
            <a:spcAft>
              <a:spcPts val="0"/>
            </a:spcAft>
          </a:pPr>
          <a:r>
            <a:rPr lang="en-US" altLang="ja-JP" sz="2000" kern="1200" dirty="0" smtClean="0">
              <a:solidFill>
                <a:srgbClr val="0033CC"/>
              </a:solidFill>
              <a:latin typeface="MS Gothic" panose="020B0609070205080204" pitchFamily="49" charset="-128"/>
              <a:ea typeface="MS Gothic" panose="020B0609070205080204" pitchFamily="49" charset="-128"/>
              <a:cs typeface="Times New Roman" panose="02020603050405020304" pitchFamily="18" charset="0"/>
            </a:rPr>
            <a:t>10〜11</a:t>
          </a:r>
          <a:r>
            <a:rPr lang="ja-JP" altLang="en-US" sz="2000" kern="1200" dirty="0" smtClean="0">
              <a:solidFill>
                <a:srgbClr val="0033CC"/>
              </a:solidFill>
              <a:latin typeface="MS Gothic" panose="020B0609070205080204" pitchFamily="49" charset="-128"/>
              <a:ea typeface="MS Gothic" panose="020B0609070205080204" pitchFamily="49" charset="-128"/>
              <a:cs typeface="Times New Roman" panose="02020603050405020304" pitchFamily="18" charset="0"/>
            </a:rPr>
            <a:t>月</a:t>
          </a:r>
          <a:r>
            <a:rPr lang="en-US" altLang="ja-JP" sz="2000" kern="1200" dirty="0" smtClean="0">
              <a:solidFill>
                <a:srgbClr val="0033CC"/>
              </a:solidFill>
              <a:latin typeface="MS Gothic" panose="020B0609070205080204" pitchFamily="49" charset="-128"/>
              <a:ea typeface="MS Gothic" panose="020B0609070205080204" pitchFamily="49" charset="-128"/>
              <a:cs typeface="Times New Roman" panose="02020603050405020304" pitchFamily="18" charset="0"/>
            </a:rPr>
            <a:t>):</a:t>
          </a:r>
          <a:r>
            <a:rPr lang="en-US" altLang="ja-JP" sz="2000" kern="1200" dirty="0" smtClean="0">
              <a:solidFill>
                <a:schemeClr val="tx1"/>
              </a:solidFill>
              <a:latin typeface="MS Gothic" panose="020B0609070205080204" pitchFamily="49" charset="-128"/>
              <a:ea typeface="MS Gothic" panose="020B0609070205080204" pitchFamily="49" charset="-128"/>
              <a:cs typeface="Times New Roman" panose="02020603050405020304" pitchFamily="18" charset="0"/>
            </a:rPr>
            <a:t>IGES SRF(</a:t>
          </a:r>
          <a:r>
            <a:rPr lang="ja-JP" altLang="en-US" sz="2000" kern="1200" dirty="0" smtClean="0">
              <a:solidFill>
                <a:schemeClr val="tx1"/>
              </a:solidFill>
              <a:latin typeface="MS Gothic" panose="020B0609070205080204" pitchFamily="49" charset="-128"/>
              <a:ea typeface="MS Gothic" panose="020B0609070205080204" pitchFamily="49" charset="-128"/>
              <a:cs typeface="Times New Roman" panose="02020603050405020304" pitchFamily="18" charset="0"/>
            </a:rPr>
            <a:t>戦略研究基金</a:t>
          </a:r>
          <a:r>
            <a:rPr lang="en-US" altLang="ja-JP" sz="2000" kern="1200" dirty="0" smtClean="0">
              <a:solidFill>
                <a:schemeClr val="tx1"/>
              </a:solidFill>
              <a:latin typeface="MS Gothic" panose="020B0609070205080204" pitchFamily="49" charset="-128"/>
              <a:ea typeface="MS Gothic" panose="020B0609070205080204" pitchFamily="49" charset="-128"/>
              <a:cs typeface="Times New Roman" panose="02020603050405020304" pitchFamily="18" charset="0"/>
            </a:rPr>
            <a:t>)</a:t>
          </a:r>
          <a:r>
            <a:rPr lang="ja-JP" altLang="en-US" sz="2000" kern="1200" dirty="0" smtClean="0">
              <a:solidFill>
                <a:schemeClr val="tx1"/>
              </a:solidFill>
              <a:latin typeface="MS Gothic" panose="020B0609070205080204" pitchFamily="49" charset="-128"/>
              <a:ea typeface="MS Gothic" panose="020B0609070205080204" pitchFamily="49" charset="-128"/>
              <a:cs typeface="Times New Roman" panose="02020603050405020304" pitchFamily="18" charset="0"/>
            </a:rPr>
            <a:t>の申請</a:t>
          </a:r>
          <a:endParaRPr lang="en-US" sz="2000" kern="1200" dirty="0">
            <a:solidFill>
              <a:schemeClr val="tx1"/>
            </a:solidFill>
            <a:latin typeface="MS Gothic" panose="020B0609070205080204" pitchFamily="49" charset="-128"/>
            <a:ea typeface="MS Gothic" panose="020B0609070205080204" pitchFamily="49" charset="-128"/>
            <a:cs typeface="Times New Roman" panose="02020603050405020304" pitchFamily="18" charset="0"/>
          </a:endParaRPr>
        </a:p>
      </dsp:txBody>
      <dsp:txXfrm>
        <a:off x="490653" y="4048520"/>
        <a:ext cx="3037743" cy="992038"/>
      </dsp:txXfrm>
    </dsp:sp>
    <dsp:sp modelId="{9D2402D7-D8A8-4EAC-8029-B5292F488950}">
      <dsp:nvSpPr>
        <dsp:cNvPr id="0" name=""/>
        <dsp:cNvSpPr/>
      </dsp:nvSpPr>
      <dsp:spPr>
        <a:xfrm>
          <a:off x="2213163" y="2016223"/>
          <a:ext cx="1042668" cy="715761"/>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AF9A38-8D19-4083-AC10-621AFA04549F}">
      <dsp:nvSpPr>
        <dsp:cNvPr id="0" name=""/>
        <dsp:cNvSpPr/>
      </dsp:nvSpPr>
      <dsp:spPr>
        <a:xfrm>
          <a:off x="72012" y="71999"/>
          <a:ext cx="4575278" cy="17899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678" tIns="0" rIns="0" bIns="0" numCol="1" spcCol="1270" anchor="ctr" anchorCtr="0">
          <a:noAutofit/>
        </a:bodyPr>
        <a:lstStyle/>
        <a:p>
          <a:pPr lvl="0" algn="l" defTabSz="889000">
            <a:lnSpc>
              <a:spcPct val="100000"/>
            </a:lnSpc>
            <a:spcBef>
              <a:spcPct val="0"/>
            </a:spcBef>
            <a:spcAft>
              <a:spcPts val="0"/>
            </a:spcAft>
          </a:pPr>
          <a:r>
            <a:rPr lang="ja-JP" altLang="en-US" sz="2000" kern="1200" dirty="0" smtClean="0">
              <a:solidFill>
                <a:srgbClr val="0033CC"/>
              </a:solidFill>
              <a:latin typeface="MS Gothic" panose="020B0609070205080204" pitchFamily="49" charset="-128"/>
              <a:ea typeface="MS Gothic" panose="020B0609070205080204" pitchFamily="49" charset="-128"/>
              <a:cs typeface="Times New Roman" panose="02020603050405020304" pitchFamily="18" charset="0"/>
            </a:rPr>
            <a:t>ステップ</a:t>
          </a:r>
          <a:r>
            <a:rPr lang="en-US" altLang="ja-JP" sz="2000" kern="1200" dirty="0" smtClean="0">
              <a:solidFill>
                <a:srgbClr val="0033CC"/>
              </a:solidFill>
              <a:latin typeface="MS Gothic" panose="020B0609070205080204" pitchFamily="49" charset="-128"/>
              <a:ea typeface="MS Gothic" panose="020B0609070205080204" pitchFamily="49" charset="-128"/>
              <a:cs typeface="Times New Roman" panose="02020603050405020304" pitchFamily="18" charset="0"/>
            </a:rPr>
            <a:t>2(2017</a:t>
          </a:r>
          <a:r>
            <a:rPr lang="ja-JP" altLang="en-US" sz="2000" kern="1200" dirty="0" smtClean="0">
              <a:solidFill>
                <a:srgbClr val="0033CC"/>
              </a:solidFill>
              <a:latin typeface="MS Gothic" panose="020B0609070205080204" pitchFamily="49" charset="-128"/>
              <a:ea typeface="MS Gothic" panose="020B0609070205080204" pitchFamily="49" charset="-128"/>
              <a:cs typeface="Times New Roman" panose="02020603050405020304" pitchFamily="18" charset="0"/>
            </a:rPr>
            <a:t>年</a:t>
          </a:r>
          <a:r>
            <a:rPr lang="en-US" altLang="ja-JP" sz="2000" kern="1200" dirty="0" smtClean="0">
              <a:solidFill>
                <a:srgbClr val="0033CC"/>
              </a:solidFill>
              <a:latin typeface="MS Gothic" panose="020B0609070205080204" pitchFamily="49" charset="-128"/>
              <a:ea typeface="MS Gothic" panose="020B0609070205080204" pitchFamily="49" charset="-128"/>
              <a:cs typeface="Times New Roman" panose="02020603050405020304" pitchFamily="18" charset="0"/>
            </a:rPr>
            <a:t>11</a:t>
          </a:r>
          <a:r>
            <a:rPr lang="ja-JP" altLang="en-US" sz="2000" kern="1200" dirty="0" smtClean="0">
              <a:solidFill>
                <a:srgbClr val="0033CC"/>
              </a:solidFill>
              <a:latin typeface="MS Gothic" panose="020B0609070205080204" pitchFamily="49" charset="-128"/>
              <a:ea typeface="MS Gothic" panose="020B0609070205080204" pitchFamily="49" charset="-128"/>
              <a:cs typeface="Times New Roman" panose="02020603050405020304" pitchFamily="18" charset="0"/>
            </a:rPr>
            <a:t>月</a:t>
          </a:r>
          <a:r>
            <a:rPr lang="en-US" altLang="ja-JP" sz="2000" kern="1200" dirty="0" smtClean="0">
              <a:solidFill>
                <a:srgbClr val="0033CC"/>
              </a:solidFill>
              <a:latin typeface="MS Gothic" panose="020B0609070205080204" pitchFamily="49" charset="-128"/>
              <a:ea typeface="MS Gothic" panose="020B0609070205080204" pitchFamily="49" charset="-128"/>
              <a:cs typeface="Times New Roman" panose="02020603050405020304" pitchFamily="18" charset="0"/>
            </a:rPr>
            <a:t>〜2018</a:t>
          </a:r>
          <a:r>
            <a:rPr lang="ja-JP" altLang="en-US" sz="2000" kern="1200" dirty="0" smtClean="0">
              <a:solidFill>
                <a:srgbClr val="0033CC"/>
              </a:solidFill>
              <a:latin typeface="MS Gothic" panose="020B0609070205080204" pitchFamily="49" charset="-128"/>
              <a:ea typeface="MS Gothic" panose="020B0609070205080204" pitchFamily="49" charset="-128"/>
              <a:cs typeface="Times New Roman" panose="02020603050405020304" pitchFamily="18" charset="0"/>
            </a:rPr>
            <a:t>年</a:t>
          </a:r>
          <a:r>
            <a:rPr lang="en-US" altLang="ja-JP" sz="2000" kern="1200" dirty="0" smtClean="0">
              <a:solidFill>
                <a:srgbClr val="0033CC"/>
              </a:solidFill>
              <a:latin typeface="MS Gothic" panose="020B0609070205080204" pitchFamily="49" charset="-128"/>
              <a:ea typeface="MS Gothic" panose="020B0609070205080204" pitchFamily="49" charset="-128"/>
              <a:cs typeface="Times New Roman" panose="02020603050405020304" pitchFamily="18" charset="0"/>
            </a:rPr>
            <a:t>3</a:t>
          </a:r>
          <a:r>
            <a:rPr lang="ja-JP" altLang="en-US" sz="2000" kern="1200" dirty="0" smtClean="0">
              <a:solidFill>
                <a:srgbClr val="0033CC"/>
              </a:solidFill>
              <a:latin typeface="MS Gothic" panose="020B0609070205080204" pitchFamily="49" charset="-128"/>
              <a:ea typeface="MS Gothic" panose="020B0609070205080204" pitchFamily="49" charset="-128"/>
              <a:cs typeface="Times New Roman" panose="02020603050405020304" pitchFamily="18" charset="0"/>
            </a:rPr>
            <a:t>月</a:t>
          </a:r>
          <a:r>
            <a:rPr lang="en-US" altLang="ja-JP" sz="2000" kern="1200" dirty="0" smtClean="0">
              <a:solidFill>
                <a:srgbClr val="0033CC"/>
              </a:solidFill>
              <a:latin typeface="MS Gothic" panose="020B0609070205080204" pitchFamily="49" charset="-128"/>
              <a:ea typeface="MS Gothic" panose="020B0609070205080204" pitchFamily="49" charset="-128"/>
              <a:cs typeface="Times New Roman" panose="02020603050405020304" pitchFamily="18" charset="0"/>
            </a:rPr>
            <a:t>):</a:t>
          </a:r>
          <a:r>
            <a:rPr lang="ja-JP" altLang="en-US" sz="2000" kern="1200" dirty="0" smtClean="0">
              <a:latin typeface="MS Gothic" panose="020B0609070205080204" pitchFamily="49" charset="-128"/>
              <a:ea typeface="MS Gothic" panose="020B0609070205080204" pitchFamily="49" charset="-128"/>
              <a:cs typeface="Times New Roman" panose="02020603050405020304" pitchFamily="18" charset="0"/>
            </a:rPr>
            <a:t>調査準備</a:t>
          </a:r>
          <a:r>
            <a:rPr lang="en-US" altLang="ja-JP" sz="2000" kern="1200" dirty="0" smtClean="0">
              <a:latin typeface="MS Gothic" panose="020B0609070205080204" pitchFamily="49" charset="-128"/>
              <a:ea typeface="MS Gothic" panose="020B0609070205080204" pitchFamily="49" charset="-128"/>
              <a:cs typeface="Times New Roman" panose="02020603050405020304" pitchFamily="18" charset="0"/>
            </a:rPr>
            <a:t>(HEAA</a:t>
          </a:r>
          <a:r>
            <a:rPr lang="ja-JP" altLang="en-US" sz="2000" kern="1200" dirty="0" smtClean="0">
              <a:latin typeface="MS Gothic" panose="020B0609070205080204" pitchFamily="49" charset="-128"/>
              <a:ea typeface="MS Gothic" panose="020B0609070205080204" pitchFamily="49" charset="-128"/>
              <a:cs typeface="Times New Roman" panose="02020603050405020304" pitchFamily="18" charset="0"/>
            </a:rPr>
            <a:t>と兵庫県との打ち合わせ、アンケートの準備・修正、対象となる世帯の選定</a:t>
          </a:r>
          <a:r>
            <a:rPr lang="en-US" altLang="ja-JP" sz="2000" kern="1200" dirty="0" smtClean="0">
              <a:latin typeface="MS Gothic" panose="020B0609070205080204" pitchFamily="49" charset="-128"/>
              <a:ea typeface="MS Gothic" panose="020B0609070205080204" pitchFamily="49" charset="-128"/>
              <a:cs typeface="Times New Roman" panose="02020603050405020304" pitchFamily="18" charset="0"/>
            </a:rPr>
            <a:t>(</a:t>
          </a:r>
          <a:r>
            <a:rPr lang="ja-JP" altLang="en-US" sz="2000" kern="1200" dirty="0" smtClean="0">
              <a:latin typeface="MS Gothic" panose="020B0609070205080204" pitchFamily="49" charset="-128"/>
              <a:ea typeface="MS Gothic" panose="020B0609070205080204" pitchFamily="49" charset="-128"/>
              <a:cs typeface="Times New Roman" panose="02020603050405020304" pitchFamily="18" charset="0"/>
            </a:rPr>
            <a:t>最近三ヵ年にうちエコ診断を受けた家庭を対象</a:t>
          </a:r>
          <a:r>
            <a:rPr lang="en-US" altLang="ja-JP" sz="2000" kern="1200" dirty="0" smtClean="0">
              <a:latin typeface="MS Gothic" panose="020B0609070205080204" pitchFamily="49" charset="-128"/>
              <a:ea typeface="MS Gothic" panose="020B0609070205080204" pitchFamily="49" charset="-128"/>
              <a:cs typeface="Times New Roman" panose="02020603050405020304" pitchFamily="18" charset="0"/>
            </a:rPr>
            <a:t>))</a:t>
          </a:r>
          <a:endParaRPr lang="en-US" sz="2000" kern="1200" dirty="0">
            <a:latin typeface="MS Gothic" panose="020B0609070205080204" pitchFamily="49" charset="-128"/>
            <a:ea typeface="MS Gothic" panose="020B0609070205080204" pitchFamily="49" charset="-128"/>
            <a:cs typeface="Times New Roman" panose="02020603050405020304" pitchFamily="18" charset="0"/>
          </a:endParaRPr>
        </a:p>
      </dsp:txBody>
      <dsp:txXfrm>
        <a:off x="72012" y="71999"/>
        <a:ext cx="4575278" cy="1789919"/>
      </dsp:txXfrm>
    </dsp:sp>
    <dsp:sp modelId="{450897FA-281B-4CD2-BE8F-65AAEB8EAFC2}">
      <dsp:nvSpPr>
        <dsp:cNvPr id="0" name=""/>
        <dsp:cNvSpPr/>
      </dsp:nvSpPr>
      <dsp:spPr>
        <a:xfrm>
          <a:off x="4445412" y="1006672"/>
          <a:ext cx="1798757" cy="1081559"/>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42D65C-D45E-4284-A8F7-7E6035C24BD4}">
      <dsp:nvSpPr>
        <dsp:cNvPr id="0" name=""/>
        <dsp:cNvSpPr/>
      </dsp:nvSpPr>
      <dsp:spPr>
        <a:xfrm>
          <a:off x="3312370" y="2664289"/>
          <a:ext cx="4365116" cy="13978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852" tIns="0" rIns="0" bIns="0" numCol="1" spcCol="1270" anchor="ctr" anchorCtr="0">
          <a:noAutofit/>
        </a:bodyPr>
        <a:lstStyle/>
        <a:p>
          <a:pPr lvl="0" algn="l" defTabSz="889000">
            <a:lnSpc>
              <a:spcPct val="100000"/>
            </a:lnSpc>
            <a:spcBef>
              <a:spcPct val="0"/>
            </a:spcBef>
            <a:spcAft>
              <a:spcPts val="0"/>
            </a:spcAft>
          </a:pPr>
          <a:r>
            <a:rPr lang="ja-JP" altLang="en-US" sz="2000" kern="1200" dirty="0" smtClean="0">
              <a:solidFill>
                <a:srgbClr val="0033CC"/>
              </a:solidFill>
              <a:latin typeface="MS Gothic" panose="020B0609070205080204" pitchFamily="49" charset="-128"/>
              <a:ea typeface="MS Gothic" panose="020B0609070205080204" pitchFamily="49" charset="-128"/>
              <a:cs typeface="Times New Roman" panose="02020603050405020304" pitchFamily="18" charset="0"/>
            </a:rPr>
            <a:t>ステップ</a:t>
          </a:r>
          <a:r>
            <a:rPr lang="en-US" altLang="ja-JP" sz="2000" kern="1200" dirty="0" smtClean="0">
              <a:solidFill>
                <a:srgbClr val="0033CC"/>
              </a:solidFill>
              <a:latin typeface="MS Gothic" panose="020B0609070205080204" pitchFamily="49" charset="-128"/>
              <a:ea typeface="MS Gothic" panose="020B0609070205080204" pitchFamily="49" charset="-128"/>
              <a:cs typeface="Times New Roman" panose="02020603050405020304" pitchFamily="18" charset="0"/>
            </a:rPr>
            <a:t>3(2018</a:t>
          </a:r>
          <a:r>
            <a:rPr lang="ja-JP" altLang="en-US" sz="2000" kern="1200" dirty="0" smtClean="0">
              <a:solidFill>
                <a:srgbClr val="0033CC"/>
              </a:solidFill>
              <a:latin typeface="MS Gothic" panose="020B0609070205080204" pitchFamily="49" charset="-128"/>
              <a:ea typeface="MS Gothic" panose="020B0609070205080204" pitchFamily="49" charset="-128"/>
              <a:cs typeface="Times New Roman" panose="02020603050405020304" pitchFamily="18" charset="0"/>
            </a:rPr>
            <a:t>年</a:t>
          </a:r>
          <a:r>
            <a:rPr lang="en-US" altLang="ja-JP" sz="2000" kern="1200" dirty="0" smtClean="0">
              <a:solidFill>
                <a:srgbClr val="0033CC"/>
              </a:solidFill>
              <a:latin typeface="MS Gothic" panose="020B0609070205080204" pitchFamily="49" charset="-128"/>
              <a:ea typeface="MS Gothic" panose="020B0609070205080204" pitchFamily="49" charset="-128"/>
              <a:cs typeface="Times New Roman" panose="02020603050405020304" pitchFamily="18" charset="0"/>
            </a:rPr>
            <a:t>3</a:t>
          </a:r>
          <a:r>
            <a:rPr lang="ja-JP" altLang="en-US" sz="2000" kern="1200" dirty="0" smtClean="0">
              <a:solidFill>
                <a:srgbClr val="0033CC"/>
              </a:solidFill>
              <a:latin typeface="MS Gothic" panose="020B0609070205080204" pitchFamily="49" charset="-128"/>
              <a:ea typeface="MS Gothic" panose="020B0609070205080204" pitchFamily="49" charset="-128"/>
              <a:cs typeface="Times New Roman" panose="02020603050405020304" pitchFamily="18" charset="0"/>
            </a:rPr>
            <a:t>月</a:t>
          </a:r>
          <a:r>
            <a:rPr lang="en-US" altLang="ja-JP" sz="2000" kern="1200" dirty="0" smtClean="0">
              <a:solidFill>
                <a:srgbClr val="0033CC"/>
              </a:solidFill>
              <a:latin typeface="MS Gothic" panose="020B0609070205080204" pitchFamily="49" charset="-128"/>
              <a:ea typeface="MS Gothic" panose="020B0609070205080204" pitchFamily="49" charset="-128"/>
              <a:cs typeface="Times New Roman" panose="02020603050405020304" pitchFamily="18" charset="0"/>
            </a:rPr>
            <a:t>19</a:t>
          </a:r>
          <a:r>
            <a:rPr lang="ja-JP" altLang="en-US" sz="2000" kern="1200" dirty="0" smtClean="0">
              <a:solidFill>
                <a:srgbClr val="0033CC"/>
              </a:solidFill>
              <a:latin typeface="MS Gothic" panose="020B0609070205080204" pitchFamily="49" charset="-128"/>
              <a:ea typeface="MS Gothic" panose="020B0609070205080204" pitchFamily="49" charset="-128"/>
              <a:cs typeface="Times New Roman" panose="02020603050405020304" pitchFamily="18" charset="0"/>
            </a:rPr>
            <a:t>日</a:t>
          </a:r>
          <a:r>
            <a:rPr lang="en-US" altLang="ja-JP" sz="2000" kern="1200" dirty="0" smtClean="0">
              <a:solidFill>
                <a:srgbClr val="0033CC"/>
              </a:solidFill>
              <a:latin typeface="MS Gothic" panose="020B0609070205080204" pitchFamily="49" charset="-128"/>
              <a:ea typeface="MS Gothic" panose="020B0609070205080204" pitchFamily="49" charset="-128"/>
              <a:cs typeface="Times New Roman" panose="02020603050405020304" pitchFamily="18" charset="0"/>
            </a:rPr>
            <a:t>〜4</a:t>
          </a:r>
          <a:r>
            <a:rPr lang="ja-JP" altLang="en-US" sz="2000" kern="1200" dirty="0" smtClean="0">
              <a:solidFill>
                <a:srgbClr val="0033CC"/>
              </a:solidFill>
              <a:latin typeface="MS Gothic" panose="020B0609070205080204" pitchFamily="49" charset="-128"/>
              <a:ea typeface="MS Gothic" panose="020B0609070205080204" pitchFamily="49" charset="-128"/>
              <a:cs typeface="Times New Roman" panose="02020603050405020304" pitchFamily="18" charset="0"/>
            </a:rPr>
            <a:t>月</a:t>
          </a:r>
          <a:r>
            <a:rPr lang="en-US" altLang="ja-JP" sz="2000" kern="1200" dirty="0" smtClean="0">
              <a:solidFill>
                <a:srgbClr val="0033CC"/>
              </a:solidFill>
              <a:latin typeface="MS Gothic" panose="020B0609070205080204" pitchFamily="49" charset="-128"/>
              <a:ea typeface="MS Gothic" panose="020B0609070205080204" pitchFamily="49" charset="-128"/>
              <a:cs typeface="Times New Roman" panose="02020603050405020304" pitchFamily="18" charset="0"/>
            </a:rPr>
            <a:t>18</a:t>
          </a:r>
          <a:r>
            <a:rPr lang="ja-JP" altLang="en-US" sz="2000" kern="1200" dirty="0" smtClean="0">
              <a:solidFill>
                <a:srgbClr val="0033CC"/>
              </a:solidFill>
              <a:latin typeface="MS Gothic" panose="020B0609070205080204" pitchFamily="49" charset="-128"/>
              <a:ea typeface="MS Gothic" panose="020B0609070205080204" pitchFamily="49" charset="-128"/>
              <a:cs typeface="Times New Roman" panose="02020603050405020304" pitchFamily="18" charset="0"/>
            </a:rPr>
            <a:t>日</a:t>
          </a:r>
          <a:r>
            <a:rPr lang="en-US" altLang="ja-JP" sz="2000" kern="1200" dirty="0" smtClean="0">
              <a:solidFill>
                <a:srgbClr val="0033CC"/>
              </a:solidFill>
              <a:latin typeface="MS Gothic" panose="020B0609070205080204" pitchFamily="49" charset="-128"/>
              <a:ea typeface="MS Gothic" panose="020B0609070205080204" pitchFamily="49" charset="-128"/>
              <a:cs typeface="Times New Roman" panose="02020603050405020304" pitchFamily="18" charset="0"/>
            </a:rPr>
            <a:t>):</a:t>
          </a:r>
          <a:r>
            <a:rPr lang="ja-JP" altLang="en-US" sz="2000" kern="1200" dirty="0" smtClean="0">
              <a:latin typeface="MS Gothic" panose="020B0609070205080204" pitchFamily="49" charset="-128"/>
              <a:ea typeface="MS Gothic" panose="020B0609070205080204" pitchFamily="49" charset="-128"/>
              <a:cs typeface="Times New Roman" panose="02020603050405020304" pitchFamily="18" charset="0"/>
            </a:rPr>
            <a:t>調査実施</a:t>
          </a:r>
          <a:r>
            <a:rPr lang="en-US" altLang="ja-JP" sz="2000" kern="1200" dirty="0" smtClean="0">
              <a:latin typeface="MS Gothic" panose="020B0609070205080204" pitchFamily="49" charset="-128"/>
              <a:ea typeface="MS Gothic" panose="020B0609070205080204" pitchFamily="49" charset="-128"/>
              <a:cs typeface="Times New Roman" panose="02020603050405020304" pitchFamily="18" charset="0"/>
            </a:rPr>
            <a:t>(</a:t>
          </a:r>
          <a:r>
            <a:rPr lang="ja-JP" altLang="en-US" sz="2000" kern="1200" dirty="0" smtClean="0">
              <a:latin typeface="MS Gothic" panose="020B0609070205080204" pitchFamily="49" charset="-128"/>
              <a:ea typeface="MS Gothic" panose="020B0609070205080204" pitchFamily="49" charset="-128"/>
              <a:cs typeface="Times New Roman" panose="02020603050405020304" pitchFamily="18" charset="0"/>
            </a:rPr>
            <a:t>サンプル数</a:t>
          </a:r>
          <a:r>
            <a:rPr lang="en-US" altLang="ja-JP" sz="2000" kern="1200" dirty="0" smtClean="0">
              <a:latin typeface="MS Gothic" panose="020B0609070205080204" pitchFamily="49" charset="-128"/>
              <a:ea typeface="MS Gothic" panose="020B0609070205080204" pitchFamily="49" charset="-128"/>
              <a:cs typeface="Times New Roman" panose="02020603050405020304" pitchFamily="18" charset="0"/>
            </a:rPr>
            <a:t>:1,050</a:t>
          </a:r>
          <a:r>
            <a:rPr lang="ja-JP" altLang="en-US" sz="2000" kern="1200" dirty="0" smtClean="0">
              <a:latin typeface="MS Gothic" panose="020B0609070205080204" pitchFamily="49" charset="-128"/>
              <a:ea typeface="MS Gothic" panose="020B0609070205080204" pitchFamily="49" charset="-128"/>
              <a:cs typeface="Times New Roman" panose="02020603050405020304" pitchFamily="18" charset="0"/>
            </a:rPr>
            <a:t>件、未到達</a:t>
          </a:r>
          <a:r>
            <a:rPr lang="en-US" altLang="ja-JP" sz="2000" kern="1200" dirty="0" smtClean="0">
              <a:latin typeface="MS Gothic" panose="020B0609070205080204" pitchFamily="49" charset="-128"/>
              <a:ea typeface="MS Gothic" panose="020B0609070205080204" pitchFamily="49" charset="-128"/>
              <a:cs typeface="Times New Roman" panose="02020603050405020304" pitchFamily="18" charset="0"/>
            </a:rPr>
            <a:t>:119</a:t>
          </a:r>
          <a:r>
            <a:rPr lang="ja-JP" altLang="en-US" sz="2000" kern="1200" dirty="0" smtClean="0">
              <a:latin typeface="MS Gothic" panose="020B0609070205080204" pitchFamily="49" charset="-128"/>
              <a:ea typeface="MS Gothic" panose="020B0609070205080204" pitchFamily="49" charset="-128"/>
              <a:cs typeface="Times New Roman" panose="02020603050405020304" pitchFamily="18" charset="0"/>
            </a:rPr>
            <a:t>件、有効回答数</a:t>
          </a:r>
          <a:r>
            <a:rPr lang="en-US" altLang="ja-JP" sz="2000" kern="1200" dirty="0" smtClean="0">
              <a:latin typeface="MS Gothic" panose="020B0609070205080204" pitchFamily="49" charset="-128"/>
              <a:ea typeface="MS Gothic" panose="020B0609070205080204" pitchFamily="49" charset="-128"/>
              <a:cs typeface="Times New Roman" panose="02020603050405020304" pitchFamily="18" charset="0"/>
            </a:rPr>
            <a:t>:406</a:t>
          </a:r>
          <a:r>
            <a:rPr lang="ja-JP" altLang="en-US" sz="2000" kern="1200" dirty="0" smtClean="0">
              <a:latin typeface="MS Gothic" panose="020B0609070205080204" pitchFamily="49" charset="-128"/>
              <a:ea typeface="MS Gothic" panose="020B0609070205080204" pitchFamily="49" charset="-128"/>
              <a:cs typeface="Times New Roman" panose="02020603050405020304" pitchFamily="18" charset="0"/>
            </a:rPr>
            <a:t>件、回答率</a:t>
          </a:r>
          <a:r>
            <a:rPr lang="en-US" altLang="ja-JP" sz="2000" kern="1200" dirty="0" smtClean="0">
              <a:latin typeface="MS Gothic" panose="020B0609070205080204" pitchFamily="49" charset="-128"/>
              <a:ea typeface="MS Gothic" panose="020B0609070205080204" pitchFamily="49" charset="-128"/>
              <a:cs typeface="Times New Roman" panose="02020603050405020304" pitchFamily="18" charset="0"/>
            </a:rPr>
            <a:t>:43.6</a:t>
          </a:r>
          <a:r>
            <a:rPr lang="ja-JP" altLang="en-US" sz="2000" kern="1200" dirty="0" smtClean="0">
              <a:latin typeface="MS Gothic" panose="020B0609070205080204" pitchFamily="49" charset="-128"/>
              <a:ea typeface="MS Gothic" panose="020B0609070205080204" pitchFamily="49" charset="-128"/>
              <a:cs typeface="Times New Roman" panose="02020603050405020304" pitchFamily="18" charset="0"/>
            </a:rPr>
            <a:t>％</a:t>
          </a:r>
          <a:r>
            <a:rPr lang="en-US" altLang="ja-JP" sz="2000" kern="1200" dirty="0" smtClean="0">
              <a:latin typeface="MS Gothic" panose="020B0609070205080204" pitchFamily="49" charset="-128"/>
              <a:ea typeface="MS Gothic" panose="020B0609070205080204" pitchFamily="49" charset="-128"/>
              <a:cs typeface="Times New Roman" panose="02020603050405020304" pitchFamily="18" charset="0"/>
            </a:rPr>
            <a:t>)</a:t>
          </a:r>
          <a:endParaRPr lang="en-US" sz="2000" kern="1200" dirty="0">
            <a:latin typeface="MS Gothic" panose="020B0609070205080204" pitchFamily="49" charset="-128"/>
            <a:ea typeface="MS Gothic" panose="020B0609070205080204" pitchFamily="49" charset="-128"/>
            <a:cs typeface="Times New Roman" panose="02020603050405020304" pitchFamily="18" charset="0"/>
          </a:endParaRPr>
        </a:p>
      </dsp:txBody>
      <dsp:txXfrm>
        <a:off x="3312370" y="2664289"/>
        <a:ext cx="4365116" cy="13978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EA2ADB-3565-40C1-A3B8-3F3D3424E5D6}">
      <dsp:nvSpPr>
        <dsp:cNvPr id="0" name=""/>
        <dsp:cNvSpPr/>
      </dsp:nvSpPr>
      <dsp:spPr>
        <a:xfrm>
          <a:off x="2663819" y="1367652"/>
          <a:ext cx="2592767" cy="2232750"/>
        </a:xfrm>
        <a:prstGeom prst="hexagon">
          <a:avLst>
            <a:gd name="adj" fmla="val 28570"/>
            <a:gd name="vf" fmla="val 115470"/>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100000"/>
            </a:lnSpc>
            <a:spcBef>
              <a:spcPct val="0"/>
            </a:spcBef>
            <a:spcAft>
              <a:spcPts val="0"/>
            </a:spcAft>
          </a:pPr>
          <a:r>
            <a:rPr lang="ja-JP" altLang="en-US" sz="2400" b="1" kern="1200" dirty="0" smtClean="0">
              <a:latin typeface="MS Gothic" panose="020B0609070205080204" pitchFamily="49" charset="-128"/>
              <a:ea typeface="MS Gothic" panose="020B0609070205080204" pitchFamily="49" charset="-128"/>
              <a:cs typeface="Times New Roman" panose="02020603050405020304" pitchFamily="18" charset="0"/>
            </a:rPr>
            <a:t>アンケート用紙の構成</a:t>
          </a:r>
          <a:endParaRPr lang="en-US" sz="2400" b="1" kern="1200" dirty="0">
            <a:latin typeface="MS Gothic" panose="020B0609070205080204" pitchFamily="49" charset="-128"/>
            <a:ea typeface="MS Gothic" panose="020B0609070205080204" pitchFamily="49" charset="-128"/>
            <a:cs typeface="Times New Roman" panose="02020603050405020304" pitchFamily="18" charset="0"/>
          </a:endParaRPr>
        </a:p>
      </dsp:txBody>
      <dsp:txXfrm>
        <a:off x="3092515" y="1736822"/>
        <a:ext cx="1735375" cy="1494410"/>
      </dsp:txXfrm>
    </dsp:sp>
    <dsp:sp modelId="{B3489293-B57D-4745-B448-F6E7909E88C7}">
      <dsp:nvSpPr>
        <dsp:cNvPr id="0" name=""/>
        <dsp:cNvSpPr/>
      </dsp:nvSpPr>
      <dsp:spPr>
        <a:xfrm>
          <a:off x="4217294" y="759691"/>
          <a:ext cx="768666" cy="66230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7787EC-CDA5-4A47-896C-4BB9B41DD167}">
      <dsp:nvSpPr>
        <dsp:cNvPr id="0" name=""/>
        <dsp:cNvSpPr/>
      </dsp:nvSpPr>
      <dsp:spPr>
        <a:xfrm>
          <a:off x="2959433" y="0"/>
          <a:ext cx="2009121" cy="1444358"/>
        </a:xfrm>
        <a:prstGeom prst="hexagon">
          <a:avLst>
            <a:gd name="adj" fmla="val 28570"/>
            <a:gd name="vf" fmla="val 11547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100000"/>
            </a:lnSpc>
            <a:spcBef>
              <a:spcPct val="0"/>
            </a:spcBef>
            <a:spcAft>
              <a:spcPts val="0"/>
            </a:spcAft>
          </a:pPr>
          <a:r>
            <a:rPr lang="ja-JP" altLang="en-US" sz="1800" kern="1200" dirty="0" smtClean="0">
              <a:latin typeface="MS Gothic" panose="020B0609070205080204" pitchFamily="49" charset="-128"/>
              <a:ea typeface="MS Gothic" panose="020B0609070205080204" pitchFamily="49" charset="-128"/>
              <a:cs typeface="Times New Roman" panose="02020603050405020304" pitchFamily="18" charset="0"/>
            </a:rPr>
            <a:t>ア</a:t>
          </a:r>
          <a:r>
            <a:rPr lang="en-US" altLang="ja-JP" sz="1800" kern="1200" dirty="0" smtClean="0">
              <a:latin typeface="MS Gothic" panose="020B0609070205080204" pitchFamily="49" charset="-128"/>
              <a:ea typeface="MS Gothic" panose="020B0609070205080204" pitchFamily="49" charset="-128"/>
              <a:cs typeface="Times New Roman" panose="02020603050405020304" pitchFamily="18" charset="0"/>
            </a:rPr>
            <a:t>)</a:t>
          </a:r>
          <a:r>
            <a:rPr lang="ja-JP" altLang="ja-JP" sz="1800" kern="1200" dirty="0" smtClean="0">
              <a:latin typeface="MS Gothic" panose="020B0609070205080204" pitchFamily="49" charset="-128"/>
              <a:ea typeface="MS Gothic" panose="020B0609070205080204" pitchFamily="49" charset="-128"/>
              <a:cs typeface="Times New Roman" panose="02020603050405020304" pitchFamily="18" charset="0"/>
            </a:rPr>
            <a:t>世帯構成・お住まいの状況</a:t>
          </a:r>
          <a:endParaRPr lang="en-US" sz="1800" kern="1200" dirty="0">
            <a:latin typeface="MS Gothic" panose="020B0609070205080204" pitchFamily="49" charset="-128"/>
            <a:ea typeface="MS Gothic" panose="020B0609070205080204" pitchFamily="49" charset="-128"/>
            <a:cs typeface="Times New Roman" panose="02020603050405020304" pitchFamily="18" charset="0"/>
          </a:endParaRPr>
        </a:p>
      </dsp:txBody>
      <dsp:txXfrm>
        <a:off x="3264411" y="219249"/>
        <a:ext cx="1399165" cy="1005860"/>
      </dsp:txXfrm>
    </dsp:sp>
    <dsp:sp modelId="{08CFB2D1-E8B9-428D-95C0-11FF06F305CA}">
      <dsp:nvSpPr>
        <dsp:cNvPr id="0" name=""/>
        <dsp:cNvSpPr/>
      </dsp:nvSpPr>
      <dsp:spPr>
        <a:xfrm>
          <a:off x="5114387" y="1997854"/>
          <a:ext cx="768666" cy="662307"/>
        </a:xfrm>
        <a:prstGeom prst="hexagon">
          <a:avLst>
            <a:gd name="adj" fmla="val 28900"/>
            <a:gd name="vf" fmla="val 115470"/>
          </a:avLst>
        </a:prstGeom>
        <a:solidFill>
          <a:srgbClr val="FFC000"/>
        </a:solidFill>
        <a:ln>
          <a:noFill/>
        </a:ln>
        <a:effectLst/>
      </dsp:spPr>
      <dsp:style>
        <a:lnRef idx="0">
          <a:scrgbClr r="0" g="0" b="0"/>
        </a:lnRef>
        <a:fillRef idx="1">
          <a:scrgbClr r="0" g="0" b="0"/>
        </a:fillRef>
        <a:effectRef idx="0">
          <a:scrgbClr r="0" g="0" b="0"/>
        </a:effectRef>
        <a:fontRef idx="minor"/>
      </dsp:style>
    </dsp:sp>
    <dsp:sp modelId="{44AE195C-68C4-4499-9CB7-CD3F9A27E91B}">
      <dsp:nvSpPr>
        <dsp:cNvPr id="0" name=""/>
        <dsp:cNvSpPr/>
      </dsp:nvSpPr>
      <dsp:spPr>
        <a:xfrm>
          <a:off x="4489328" y="888377"/>
          <a:ext cx="2011675" cy="1444358"/>
        </a:xfrm>
        <a:prstGeom prst="hexagon">
          <a:avLst>
            <a:gd name="adj" fmla="val 28570"/>
            <a:gd name="vf" fmla="val 11547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100000"/>
            </a:lnSpc>
            <a:spcBef>
              <a:spcPct val="0"/>
            </a:spcBef>
            <a:spcAft>
              <a:spcPts val="0"/>
            </a:spcAft>
          </a:pPr>
          <a:r>
            <a:rPr lang="ja-JP" altLang="en-US" sz="1800" kern="1200" dirty="0" smtClean="0">
              <a:latin typeface="MS Gothic" panose="020B0609070205080204" pitchFamily="49" charset="-128"/>
              <a:ea typeface="MS Gothic" panose="020B0609070205080204" pitchFamily="49" charset="-128"/>
              <a:cs typeface="Times New Roman" panose="02020603050405020304" pitchFamily="18" charset="0"/>
            </a:rPr>
            <a:t>イ</a:t>
          </a:r>
          <a:r>
            <a:rPr lang="en-US" sz="1800" kern="1200" dirty="0" smtClean="0">
              <a:latin typeface="MS Gothic" panose="020B0609070205080204" pitchFamily="49" charset="-128"/>
              <a:ea typeface="MS Gothic" panose="020B0609070205080204" pitchFamily="49" charset="-128"/>
              <a:cs typeface="Times New Roman" panose="02020603050405020304" pitchFamily="18" charset="0"/>
            </a:rPr>
            <a:t>)</a:t>
          </a:r>
          <a:r>
            <a:rPr lang="ja-JP" altLang="en-US" sz="1800" kern="1200" dirty="0" smtClean="0">
              <a:latin typeface="MS Gothic" panose="020B0609070205080204" pitchFamily="49" charset="-128"/>
              <a:ea typeface="MS Gothic" panose="020B0609070205080204" pitchFamily="49" charset="-128"/>
              <a:cs typeface="Times New Roman" panose="02020603050405020304" pitchFamily="18" charset="0"/>
            </a:rPr>
            <a:t>地球温暖化・エネルギーについてのお考え</a:t>
          </a:r>
          <a:endParaRPr lang="en-US" sz="1800" kern="1200" dirty="0">
            <a:latin typeface="MS Gothic" panose="020B0609070205080204" pitchFamily="49" charset="-128"/>
            <a:ea typeface="MS Gothic" panose="020B0609070205080204" pitchFamily="49" charset="-128"/>
            <a:cs typeface="Times New Roman" panose="02020603050405020304" pitchFamily="18" charset="0"/>
          </a:endParaRPr>
        </a:p>
      </dsp:txBody>
      <dsp:txXfrm>
        <a:off x="4794519" y="1107500"/>
        <a:ext cx="1401293" cy="1006112"/>
      </dsp:txXfrm>
    </dsp:sp>
    <dsp:sp modelId="{B716B494-35C5-472E-A3FC-63B39C822263}">
      <dsp:nvSpPr>
        <dsp:cNvPr id="0" name=""/>
        <dsp:cNvSpPr/>
      </dsp:nvSpPr>
      <dsp:spPr>
        <a:xfrm>
          <a:off x="4491208" y="3395508"/>
          <a:ext cx="768666" cy="66230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8C95A6-0980-4E7B-956D-75A47CA3733E}">
      <dsp:nvSpPr>
        <dsp:cNvPr id="0" name=""/>
        <dsp:cNvSpPr/>
      </dsp:nvSpPr>
      <dsp:spPr>
        <a:xfrm>
          <a:off x="4489328" y="2634823"/>
          <a:ext cx="2011675" cy="1444358"/>
        </a:xfrm>
        <a:prstGeom prst="hexagon">
          <a:avLst>
            <a:gd name="adj" fmla="val 28570"/>
            <a:gd name="vf" fmla="val 11547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100000"/>
            </a:lnSpc>
            <a:spcBef>
              <a:spcPct val="0"/>
            </a:spcBef>
            <a:spcAft>
              <a:spcPts val="0"/>
            </a:spcAft>
          </a:pPr>
          <a:r>
            <a:rPr lang="ja-JP" altLang="en-US" sz="1800" kern="1200" dirty="0" smtClean="0">
              <a:latin typeface="MS Gothic" panose="020B0609070205080204" pitchFamily="49" charset="-128"/>
              <a:ea typeface="MS Gothic" panose="020B0609070205080204" pitchFamily="49" charset="-128"/>
              <a:cs typeface="Times New Roman" panose="02020603050405020304" pitchFamily="18" charset="0"/>
            </a:rPr>
            <a:t>ウ</a:t>
          </a:r>
          <a:r>
            <a:rPr lang="en-US" sz="1800" kern="1200" dirty="0" smtClean="0">
              <a:latin typeface="MS Gothic" panose="020B0609070205080204" pitchFamily="49" charset="-128"/>
              <a:ea typeface="MS Gothic" panose="020B0609070205080204" pitchFamily="49" charset="-128"/>
              <a:cs typeface="Times New Roman" panose="02020603050405020304" pitchFamily="18" charset="0"/>
            </a:rPr>
            <a:t>)</a:t>
          </a:r>
          <a:r>
            <a:rPr lang="ja-JP" altLang="en-US" sz="1800" kern="1200" dirty="0" smtClean="0">
              <a:latin typeface="MS Gothic" panose="020B0609070205080204" pitchFamily="49" charset="-128"/>
              <a:ea typeface="MS Gothic" panose="020B0609070205080204" pitchFamily="49" charset="-128"/>
              <a:cs typeface="Times New Roman" panose="02020603050405020304" pitchFamily="18" charset="0"/>
            </a:rPr>
            <a:t>再エネ・省エネ設備・機器の使用状況</a:t>
          </a:r>
          <a:endParaRPr lang="en-US" sz="1800" kern="1200" dirty="0">
            <a:latin typeface="MS Gothic" panose="020B0609070205080204" pitchFamily="49" charset="-128"/>
            <a:ea typeface="MS Gothic" panose="020B0609070205080204" pitchFamily="49" charset="-128"/>
            <a:cs typeface="Times New Roman" panose="02020603050405020304" pitchFamily="18" charset="0"/>
          </a:endParaRPr>
        </a:p>
      </dsp:txBody>
      <dsp:txXfrm>
        <a:off x="4794519" y="2853946"/>
        <a:ext cx="1401293" cy="1006112"/>
      </dsp:txXfrm>
    </dsp:sp>
    <dsp:sp modelId="{1BC9C2A8-A902-46CA-9A56-44DEBCB73E25}">
      <dsp:nvSpPr>
        <dsp:cNvPr id="0" name=""/>
        <dsp:cNvSpPr/>
      </dsp:nvSpPr>
      <dsp:spPr>
        <a:xfrm>
          <a:off x="2945345" y="3540590"/>
          <a:ext cx="768666" cy="66230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657C0C-A197-4E44-907F-B994D11EE9B9}">
      <dsp:nvSpPr>
        <dsp:cNvPr id="0" name=""/>
        <dsp:cNvSpPr/>
      </dsp:nvSpPr>
      <dsp:spPr>
        <a:xfrm>
          <a:off x="2958156" y="3524193"/>
          <a:ext cx="2011675" cy="1444358"/>
        </a:xfrm>
        <a:prstGeom prst="hexagon">
          <a:avLst>
            <a:gd name="adj" fmla="val 28570"/>
            <a:gd name="vf" fmla="val 11547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100000"/>
            </a:lnSpc>
            <a:spcBef>
              <a:spcPct val="0"/>
            </a:spcBef>
            <a:spcAft>
              <a:spcPts val="0"/>
            </a:spcAft>
          </a:pPr>
          <a:r>
            <a:rPr lang="ja-JP" altLang="en-US" sz="1800" kern="1200" dirty="0" smtClean="0">
              <a:latin typeface="MS Gothic" panose="020B0609070205080204" pitchFamily="49" charset="-128"/>
              <a:ea typeface="MS Gothic" panose="020B0609070205080204" pitchFamily="49" charset="-128"/>
              <a:cs typeface="Times New Roman" panose="02020603050405020304" pitchFamily="18" charset="0"/>
            </a:rPr>
            <a:t>エ</a:t>
          </a:r>
          <a:r>
            <a:rPr lang="en-US" sz="1800" kern="1200" dirty="0" smtClean="0">
              <a:latin typeface="MS Gothic" panose="020B0609070205080204" pitchFamily="49" charset="-128"/>
              <a:ea typeface="MS Gothic" panose="020B0609070205080204" pitchFamily="49" charset="-128"/>
              <a:cs typeface="Times New Roman" panose="02020603050405020304" pitchFamily="18" charset="0"/>
            </a:rPr>
            <a:t>)</a:t>
          </a:r>
          <a:r>
            <a:rPr lang="ja-JP" altLang="en-US" sz="1800" kern="1200" dirty="0" smtClean="0">
              <a:latin typeface="MS Gothic" panose="020B0609070205080204" pitchFamily="49" charset="-128"/>
              <a:ea typeface="MS Gothic" panose="020B0609070205080204" pitchFamily="49" charset="-128"/>
              <a:cs typeface="Times New Roman" panose="02020603050405020304" pitchFamily="18" charset="0"/>
            </a:rPr>
            <a:t>「うちエコ診断」の受診状況及び効果</a:t>
          </a:r>
          <a:endParaRPr lang="en-US" sz="1800" kern="1200" dirty="0">
            <a:latin typeface="MS Gothic" panose="020B0609070205080204" pitchFamily="49" charset="-128"/>
            <a:ea typeface="MS Gothic" panose="020B0609070205080204" pitchFamily="49" charset="-128"/>
            <a:cs typeface="Times New Roman" panose="02020603050405020304" pitchFamily="18" charset="0"/>
          </a:endParaRPr>
        </a:p>
      </dsp:txBody>
      <dsp:txXfrm>
        <a:off x="3263347" y="3743316"/>
        <a:ext cx="1401293" cy="1006112"/>
      </dsp:txXfrm>
    </dsp:sp>
    <dsp:sp modelId="{FEF41524-543E-4278-BE5A-62D0ED4511BD}">
      <dsp:nvSpPr>
        <dsp:cNvPr id="0" name=""/>
        <dsp:cNvSpPr/>
      </dsp:nvSpPr>
      <dsp:spPr>
        <a:xfrm>
          <a:off x="2033560" y="2302923"/>
          <a:ext cx="768666" cy="662307"/>
        </a:xfrm>
        <a:prstGeom prst="hexagon">
          <a:avLst>
            <a:gd name="adj" fmla="val 28900"/>
            <a:gd name="vf" fmla="val 115470"/>
          </a:avLst>
        </a:prstGeom>
        <a:solidFill>
          <a:srgbClr val="FFC000"/>
        </a:solidFill>
        <a:ln>
          <a:noFill/>
        </a:ln>
        <a:effectLst/>
      </dsp:spPr>
      <dsp:style>
        <a:lnRef idx="0">
          <a:scrgbClr r="0" g="0" b="0"/>
        </a:lnRef>
        <a:fillRef idx="1">
          <a:scrgbClr r="0" g="0" b="0"/>
        </a:fillRef>
        <a:effectRef idx="0">
          <a:scrgbClr r="0" g="0" b="0"/>
        </a:effectRef>
        <a:fontRef idx="minor"/>
      </dsp:style>
    </dsp:sp>
    <dsp:sp modelId="{0FB79472-E248-410B-B9B1-6ADC0CED2D90}">
      <dsp:nvSpPr>
        <dsp:cNvPr id="0" name=""/>
        <dsp:cNvSpPr/>
      </dsp:nvSpPr>
      <dsp:spPr>
        <a:xfrm>
          <a:off x="1419875" y="2635816"/>
          <a:ext cx="2011675" cy="1444358"/>
        </a:xfrm>
        <a:prstGeom prst="hexagon">
          <a:avLst>
            <a:gd name="adj" fmla="val 28570"/>
            <a:gd name="vf" fmla="val 11547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100000"/>
            </a:lnSpc>
            <a:spcBef>
              <a:spcPct val="0"/>
            </a:spcBef>
            <a:spcAft>
              <a:spcPts val="0"/>
            </a:spcAft>
          </a:pPr>
          <a:r>
            <a:rPr lang="ja-JP" altLang="en-US" sz="1800" kern="1200" dirty="0" smtClean="0">
              <a:latin typeface="MS Gothic" panose="020B0609070205080204" pitchFamily="49" charset="-128"/>
              <a:ea typeface="MS Gothic" panose="020B0609070205080204" pitchFamily="49" charset="-128"/>
              <a:cs typeface="Times New Roman" panose="02020603050405020304" pitchFamily="18" charset="0"/>
            </a:rPr>
            <a:t>オ</a:t>
          </a:r>
          <a:r>
            <a:rPr lang="en-US" sz="1800" kern="1200" dirty="0" smtClean="0">
              <a:latin typeface="MS Gothic" panose="020B0609070205080204" pitchFamily="49" charset="-128"/>
              <a:ea typeface="MS Gothic" panose="020B0609070205080204" pitchFamily="49" charset="-128"/>
              <a:cs typeface="Times New Roman" panose="02020603050405020304" pitchFamily="18" charset="0"/>
            </a:rPr>
            <a:t>)</a:t>
          </a:r>
          <a:r>
            <a:rPr lang="ja-JP" altLang="en-US" sz="1800" kern="1200" dirty="0" smtClean="0">
              <a:latin typeface="MS Gothic" panose="020B0609070205080204" pitchFamily="49" charset="-128"/>
              <a:ea typeface="MS Gothic" panose="020B0609070205080204" pitchFamily="49" charset="-128"/>
              <a:cs typeface="Times New Roman" panose="02020603050405020304" pitchFamily="18" charset="0"/>
            </a:rPr>
            <a:t>経済的インセンティブに対する理解度</a:t>
          </a:r>
          <a:endParaRPr lang="en-US" sz="1800" kern="1200" dirty="0">
            <a:latin typeface="MS Gothic" panose="020B0609070205080204" pitchFamily="49" charset="-128"/>
            <a:ea typeface="MS Gothic" panose="020B0609070205080204" pitchFamily="49" charset="-128"/>
            <a:cs typeface="Times New Roman" panose="02020603050405020304" pitchFamily="18" charset="0"/>
          </a:endParaRPr>
        </a:p>
      </dsp:txBody>
      <dsp:txXfrm>
        <a:off x="1725066" y="2854939"/>
        <a:ext cx="1401293" cy="1006112"/>
      </dsp:txXfrm>
    </dsp:sp>
    <dsp:sp modelId="{29B403B1-9E3C-4E7F-844F-30420ADDC506}">
      <dsp:nvSpPr>
        <dsp:cNvPr id="0" name=""/>
        <dsp:cNvSpPr/>
      </dsp:nvSpPr>
      <dsp:spPr>
        <a:xfrm>
          <a:off x="1419875" y="886389"/>
          <a:ext cx="2011675" cy="1444358"/>
        </a:xfrm>
        <a:prstGeom prst="hexagon">
          <a:avLst>
            <a:gd name="adj" fmla="val 28570"/>
            <a:gd name="vf" fmla="val 11547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100000"/>
            </a:lnSpc>
            <a:spcBef>
              <a:spcPct val="0"/>
            </a:spcBef>
            <a:spcAft>
              <a:spcPts val="0"/>
            </a:spcAft>
          </a:pPr>
          <a:r>
            <a:rPr lang="ja-JP" altLang="en-US" sz="1800" kern="1200" dirty="0" smtClean="0">
              <a:latin typeface="MS Gothic" panose="020B0609070205080204" pitchFamily="49" charset="-128"/>
              <a:ea typeface="MS Gothic" panose="020B0609070205080204" pitchFamily="49" charset="-128"/>
              <a:cs typeface="Times New Roman" panose="02020603050405020304" pitchFamily="18" charset="0"/>
            </a:rPr>
            <a:t>カ</a:t>
          </a:r>
          <a:r>
            <a:rPr lang="en-US" sz="1800" kern="1200" dirty="0" smtClean="0">
              <a:latin typeface="MS Gothic" panose="020B0609070205080204" pitchFamily="49" charset="-128"/>
              <a:ea typeface="MS Gothic" panose="020B0609070205080204" pitchFamily="49" charset="-128"/>
              <a:cs typeface="Times New Roman" panose="02020603050405020304" pitchFamily="18" charset="0"/>
            </a:rPr>
            <a:t>)</a:t>
          </a:r>
          <a:r>
            <a:rPr lang="ja-JP" altLang="en-US" sz="1800" kern="1200" dirty="0" smtClean="0">
              <a:latin typeface="MS Gothic" panose="020B0609070205080204" pitchFamily="49" charset="-128"/>
              <a:ea typeface="MS Gothic" panose="020B0609070205080204" pitchFamily="49" charset="-128"/>
              <a:cs typeface="Times New Roman" panose="02020603050405020304" pitchFamily="18" charset="0"/>
            </a:rPr>
            <a:t>再エネ・省エネ設備・機器の買い替えへの投資</a:t>
          </a:r>
          <a:r>
            <a:rPr lang="en-US" sz="1800" kern="1200" dirty="0" smtClean="0">
              <a:latin typeface="MS Gothic" panose="020B0609070205080204" pitchFamily="49" charset="-128"/>
              <a:ea typeface="MS Gothic" panose="020B0609070205080204" pitchFamily="49" charset="-128"/>
              <a:cs typeface="Times New Roman" panose="02020603050405020304" pitchFamily="18" charset="0"/>
            </a:rPr>
            <a:t> </a:t>
          </a:r>
          <a:endParaRPr lang="en-US" sz="1800" kern="1200" dirty="0">
            <a:latin typeface="MS Gothic" panose="020B0609070205080204" pitchFamily="49" charset="-128"/>
            <a:ea typeface="MS Gothic" panose="020B0609070205080204" pitchFamily="49" charset="-128"/>
            <a:cs typeface="Times New Roman" panose="02020603050405020304" pitchFamily="18" charset="0"/>
          </a:endParaRPr>
        </a:p>
      </dsp:txBody>
      <dsp:txXfrm>
        <a:off x="1725066" y="1105512"/>
        <a:ext cx="1401293" cy="10061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77430-BE11-4DB0-B36F-DDA9D5DFC90E}">
      <dsp:nvSpPr>
        <dsp:cNvPr id="0" name=""/>
        <dsp:cNvSpPr/>
      </dsp:nvSpPr>
      <dsp:spPr>
        <a:xfrm>
          <a:off x="0" y="0"/>
          <a:ext cx="8538356" cy="1566456"/>
        </a:xfrm>
        <a:prstGeom prst="roundRect">
          <a:avLst>
            <a:gd name="adj" fmla="val 10000"/>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100000"/>
            </a:lnSpc>
            <a:spcBef>
              <a:spcPct val="0"/>
            </a:spcBef>
            <a:spcAft>
              <a:spcPts val="600"/>
            </a:spcAft>
          </a:pPr>
          <a:r>
            <a:rPr lang="ja-JP" altLang="en-US" sz="2000" b="1" u="none" kern="1200" dirty="0" smtClean="0">
              <a:solidFill>
                <a:srgbClr val="0033CC"/>
              </a:solidFill>
              <a:latin typeface="MS Gothic" panose="020B0609070205080204" pitchFamily="49" charset="-128"/>
              <a:ea typeface="MS Gothic" panose="020B0609070205080204" pitchFamily="49" charset="-128"/>
            </a:rPr>
            <a:t>「うちエコ診断」：</a:t>
          </a:r>
          <a:endParaRPr lang="en-US" altLang="ja-JP" sz="2000" b="1" u="none" kern="1200" dirty="0" smtClean="0">
            <a:solidFill>
              <a:srgbClr val="0033CC"/>
            </a:solidFill>
            <a:latin typeface="MS Gothic" panose="020B0609070205080204" pitchFamily="49" charset="-128"/>
            <a:ea typeface="MS Gothic" panose="020B0609070205080204" pitchFamily="49" charset="-128"/>
          </a:endParaRPr>
        </a:p>
        <a:p>
          <a:pPr lvl="0" algn="l" defTabSz="889000">
            <a:lnSpc>
              <a:spcPct val="100000"/>
            </a:lnSpc>
            <a:spcBef>
              <a:spcPct val="0"/>
            </a:spcBef>
          </a:pPr>
          <a:r>
            <a:rPr lang="ja-JP" altLang="en-US" sz="1600" kern="1200" dirty="0" smtClean="0">
              <a:solidFill>
                <a:schemeClr val="tx1"/>
              </a:solidFill>
              <a:latin typeface="MS Gothic" panose="020B0609070205080204" pitchFamily="49" charset="-128"/>
              <a:ea typeface="MS Gothic" panose="020B0609070205080204" pitchFamily="49" charset="-128"/>
            </a:rPr>
            <a:t>受け入れペイバック期間は長い</a:t>
          </a:r>
          <a:r>
            <a:rPr lang="en-US" altLang="ja-JP" sz="1600" kern="1200" dirty="0" smtClean="0">
              <a:solidFill>
                <a:schemeClr val="tx1"/>
              </a:solidFill>
              <a:latin typeface="MS Gothic" panose="020B0609070205080204" pitchFamily="49" charset="-128"/>
              <a:ea typeface="MS Gothic" panose="020B0609070205080204" pitchFamily="49" charset="-128"/>
            </a:rPr>
            <a:t>(</a:t>
          </a:r>
          <a:r>
            <a:rPr lang="ja-JP" altLang="en-US" sz="1600" kern="1200" dirty="0" smtClean="0">
              <a:solidFill>
                <a:schemeClr val="tx1"/>
              </a:solidFill>
              <a:latin typeface="MS Gothic" panose="020B0609070205080204" pitchFamily="49" charset="-128"/>
              <a:ea typeface="MS Gothic" panose="020B0609070205080204" pitchFamily="49" charset="-128"/>
            </a:rPr>
            <a:t>収益性の低い低炭素投資も可能</a:t>
          </a:r>
          <a:r>
            <a:rPr lang="en-US" altLang="ja-JP" sz="1600" kern="1200" dirty="0" smtClean="0">
              <a:solidFill>
                <a:schemeClr val="tx1"/>
              </a:solidFill>
              <a:latin typeface="MS Gothic" panose="020B0609070205080204" pitchFamily="49" charset="-128"/>
              <a:ea typeface="MS Gothic" panose="020B0609070205080204" pitchFamily="49" charset="-128"/>
            </a:rPr>
            <a:t>)</a:t>
          </a:r>
          <a:r>
            <a:rPr lang="ja-JP" altLang="en-US" sz="1600" kern="1200" dirty="0" smtClean="0">
              <a:solidFill>
                <a:schemeClr val="tx1"/>
              </a:solidFill>
              <a:latin typeface="MS Gothic" panose="020B0609070205080204" pitchFamily="49" charset="-128"/>
              <a:ea typeface="MS Gothic" panose="020B0609070205080204" pitchFamily="49" charset="-128"/>
            </a:rPr>
            <a:t>が、対策提案毎の費用に関する情報の認識度が低い</a:t>
          </a:r>
          <a:r>
            <a:rPr lang="ja-JP" altLang="en-US" sz="1600" b="1" kern="1200" dirty="0" smtClean="0">
              <a:solidFill>
                <a:srgbClr val="006600"/>
              </a:solidFill>
              <a:latin typeface="MS Gothic" panose="020B0609070205080204" pitchFamily="49" charset="-128"/>
              <a:ea typeface="MS Gothic" panose="020B0609070205080204" pitchFamily="49" charset="-128"/>
            </a:rPr>
            <a:t>→</a:t>
          </a:r>
          <a:r>
            <a:rPr lang="ja-JP" altLang="en-US" sz="1600" kern="1200" dirty="0" smtClean="0">
              <a:solidFill>
                <a:srgbClr val="006600"/>
              </a:solidFill>
              <a:latin typeface="MS Gothic" panose="020B0609070205080204" pitchFamily="49" charset="-128"/>
              <a:ea typeface="MS Gothic" panose="020B0609070205080204" pitchFamily="49" charset="-128"/>
            </a:rPr>
            <a:t>対策提案の費用と便益に関する情報をより多く提供</a:t>
          </a:r>
          <a:endParaRPr lang="en-US" altLang="en-US" sz="1600" kern="1200" dirty="0" smtClean="0">
            <a:solidFill>
              <a:srgbClr val="006600"/>
            </a:solidFill>
            <a:latin typeface="MS Gothic" panose="020B0609070205080204" pitchFamily="49" charset="-128"/>
            <a:ea typeface="MS Gothic" panose="020B0609070205080204" pitchFamily="49" charset="-128"/>
          </a:endParaRPr>
        </a:p>
      </dsp:txBody>
      <dsp:txXfrm>
        <a:off x="1884414" y="0"/>
        <a:ext cx="6653941" cy="1566456"/>
      </dsp:txXfrm>
    </dsp:sp>
    <dsp:sp modelId="{7400CBAD-A1D5-4215-A579-E841683BB1FB}">
      <dsp:nvSpPr>
        <dsp:cNvPr id="0" name=""/>
        <dsp:cNvSpPr/>
      </dsp:nvSpPr>
      <dsp:spPr>
        <a:xfrm>
          <a:off x="176743" y="76255"/>
          <a:ext cx="1707671" cy="1413944"/>
        </a:xfrm>
        <a:prstGeom prst="roundRect">
          <a:avLst>
            <a:gd name="adj" fmla="val 10000"/>
          </a:avLst>
        </a:prstGeom>
        <a:blipFill rotWithShape="1">
          <a:blip xmlns:r="http://schemas.openxmlformats.org/officeDocument/2006/relationships" r:embed="rId1"/>
          <a:stretch>
            <a:fillRect/>
          </a:stretch>
        </a:blipFill>
        <a:ln w="3175"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D4AA3D0E-3483-46B1-A788-9A32B1C914ED}">
      <dsp:nvSpPr>
        <dsp:cNvPr id="0" name=""/>
        <dsp:cNvSpPr/>
      </dsp:nvSpPr>
      <dsp:spPr>
        <a:xfrm>
          <a:off x="0" y="1743199"/>
          <a:ext cx="8538356" cy="1422392"/>
        </a:xfrm>
        <a:prstGeom prst="roundRect">
          <a:avLst>
            <a:gd name="adj" fmla="val 10000"/>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100000"/>
            </a:lnSpc>
            <a:spcBef>
              <a:spcPct val="0"/>
            </a:spcBef>
            <a:spcAft>
              <a:spcPts val="600"/>
            </a:spcAft>
          </a:pPr>
          <a:r>
            <a:rPr lang="en-US" altLang="ja-JP" sz="2000" b="1" u="none" kern="1200" dirty="0" smtClean="0">
              <a:solidFill>
                <a:srgbClr val="0033CC"/>
              </a:solidFill>
              <a:latin typeface="MS Gothic" panose="020B0609070205080204" pitchFamily="49" charset="-128"/>
              <a:ea typeface="MS Gothic" panose="020B0609070205080204" pitchFamily="49" charset="-128"/>
            </a:rPr>
            <a:t>HEMS</a:t>
          </a:r>
          <a:r>
            <a:rPr lang="ja-JP" altLang="en-US" sz="2000" b="1" u="none" kern="1200" dirty="0" smtClean="0">
              <a:solidFill>
                <a:srgbClr val="0033CC"/>
              </a:solidFill>
              <a:latin typeface="MS Gothic" panose="020B0609070205080204" pitchFamily="49" charset="-128"/>
              <a:ea typeface="MS Gothic" panose="020B0609070205080204" pitchFamily="49" charset="-128"/>
            </a:rPr>
            <a:t>等の可視化手段：</a:t>
          </a:r>
          <a:endParaRPr lang="en-US" altLang="ja-JP" sz="2000" b="1" u="none" kern="1200" dirty="0" smtClean="0">
            <a:solidFill>
              <a:srgbClr val="0033CC"/>
            </a:solidFill>
            <a:latin typeface="MS Gothic" panose="020B0609070205080204" pitchFamily="49" charset="-128"/>
            <a:ea typeface="MS Gothic" panose="020B0609070205080204" pitchFamily="49" charset="-128"/>
          </a:endParaRPr>
        </a:p>
        <a:p>
          <a:pPr lvl="0" algn="l" defTabSz="889000">
            <a:spcBef>
              <a:spcPct val="0"/>
            </a:spcBef>
          </a:pPr>
          <a:r>
            <a:rPr lang="en-US" altLang="ja-JP" sz="1600" kern="1200" dirty="0" smtClean="0">
              <a:solidFill>
                <a:schemeClr val="tx1"/>
              </a:solidFill>
              <a:latin typeface="MS Gothic" panose="020B0609070205080204" pitchFamily="49" charset="-128"/>
              <a:ea typeface="MS Gothic" panose="020B0609070205080204" pitchFamily="49" charset="-128"/>
            </a:rPr>
            <a:t>HEMS</a:t>
          </a:r>
          <a:r>
            <a:rPr lang="ja-JP" altLang="en-US" sz="1600" kern="1200" dirty="0" smtClean="0">
              <a:solidFill>
                <a:schemeClr val="tx1"/>
              </a:solidFill>
              <a:latin typeface="MS Gothic" panose="020B0609070205080204" pitchFamily="49" charset="-128"/>
              <a:ea typeface="MS Gothic" panose="020B0609070205080204" pitchFamily="49" charset="-128"/>
            </a:rPr>
            <a:t>は低炭素機器・設備の買い替えに有効、そして補助金は</a:t>
          </a:r>
          <a:r>
            <a:rPr lang="en-US" altLang="ja-JP" sz="1600" kern="1200" dirty="0" smtClean="0">
              <a:solidFill>
                <a:schemeClr val="tx1"/>
              </a:solidFill>
              <a:latin typeface="MS Gothic" panose="020B0609070205080204" pitchFamily="49" charset="-128"/>
              <a:ea typeface="MS Gothic" panose="020B0609070205080204" pitchFamily="49" charset="-128"/>
            </a:rPr>
            <a:t>HEMS</a:t>
          </a:r>
          <a:r>
            <a:rPr lang="ja-JP" altLang="en-US" sz="1600" kern="1200" dirty="0" smtClean="0">
              <a:solidFill>
                <a:schemeClr val="tx1"/>
              </a:solidFill>
              <a:latin typeface="MS Gothic" panose="020B0609070205080204" pitchFamily="49" charset="-128"/>
              <a:ea typeface="MS Gothic" panose="020B0609070205080204" pitchFamily="49" charset="-128"/>
            </a:rPr>
            <a:t>の設置にも有効のため</a:t>
          </a:r>
          <a:r>
            <a:rPr lang="en-US" altLang="en-US" sz="1600" kern="1200" dirty="0" smtClean="0">
              <a:solidFill>
                <a:srgbClr val="006600"/>
              </a:solidFill>
              <a:latin typeface="MS Gothic" panose="020B0609070205080204" pitchFamily="49" charset="-128"/>
              <a:ea typeface="MS Gothic" panose="020B0609070205080204" pitchFamily="49" charset="-128"/>
            </a:rPr>
            <a:t>→</a:t>
          </a:r>
          <a:r>
            <a:rPr lang="ja-JP" altLang="en-US" sz="1600" kern="1200" dirty="0" smtClean="0">
              <a:solidFill>
                <a:srgbClr val="006600"/>
              </a:solidFill>
              <a:latin typeface="MS Gothic" panose="020B0609070205080204" pitchFamily="49" charset="-128"/>
              <a:ea typeface="MS Gothic" panose="020B0609070205080204" pitchFamily="49" charset="-128"/>
            </a:rPr>
            <a:t>補助金を提供し、</a:t>
          </a:r>
          <a:r>
            <a:rPr lang="en-US" altLang="en-US" sz="1600" kern="1200" dirty="0" smtClean="0">
              <a:solidFill>
                <a:srgbClr val="006600"/>
              </a:solidFill>
              <a:latin typeface="MS Gothic" panose="020B0609070205080204" pitchFamily="49" charset="-128"/>
              <a:ea typeface="MS Gothic" panose="020B0609070205080204" pitchFamily="49" charset="-128"/>
            </a:rPr>
            <a:t>HEMS</a:t>
          </a:r>
          <a:r>
            <a:rPr lang="ja-JP" altLang="en-US" sz="1600" kern="1200" dirty="0" smtClean="0">
              <a:solidFill>
                <a:srgbClr val="006600"/>
              </a:solidFill>
              <a:latin typeface="MS Gothic" panose="020B0609070205080204" pitchFamily="49" charset="-128"/>
              <a:ea typeface="MS Gothic" panose="020B0609070205080204" pitchFamily="49" charset="-128"/>
            </a:rPr>
            <a:t>の設置を重点的に促進</a:t>
          </a:r>
          <a:r>
            <a:rPr lang="en-US" altLang="ja-JP" sz="1600" kern="1200" dirty="0" smtClean="0">
              <a:solidFill>
                <a:srgbClr val="006600"/>
              </a:solidFill>
              <a:latin typeface="MS Gothic" panose="020B0609070205080204" pitchFamily="49" charset="-128"/>
              <a:ea typeface="MS Gothic" panose="020B0609070205080204" pitchFamily="49" charset="-128"/>
            </a:rPr>
            <a:t>(</a:t>
          </a:r>
          <a:r>
            <a:rPr lang="ja-JP" altLang="en-US" sz="1600" kern="1200" dirty="0" smtClean="0">
              <a:solidFill>
                <a:srgbClr val="006600"/>
              </a:solidFill>
              <a:latin typeface="MS Gothic" panose="020B0609070205080204" pitchFamily="49" charset="-128"/>
              <a:ea typeface="MS Gothic" panose="020B0609070205080204" pitchFamily="49" charset="-128"/>
            </a:rPr>
            <a:t>協会の補助金制度は本年度から定額に変更し、より広く補助できるようになる。その意味で本提言を反映</a:t>
          </a:r>
          <a:r>
            <a:rPr lang="en-US" altLang="ja-JP" sz="1600" kern="1200" dirty="0" smtClean="0">
              <a:solidFill>
                <a:srgbClr val="006600"/>
              </a:solidFill>
              <a:latin typeface="MS Gothic" panose="020B0609070205080204" pitchFamily="49" charset="-128"/>
              <a:ea typeface="MS Gothic" panose="020B0609070205080204" pitchFamily="49" charset="-128"/>
            </a:rPr>
            <a:t>)</a:t>
          </a:r>
          <a:endParaRPr lang="en-US" altLang="en-US" sz="1600" kern="1200" dirty="0" smtClean="0">
            <a:solidFill>
              <a:srgbClr val="006600"/>
            </a:solidFill>
            <a:latin typeface="MS Gothic" panose="020B0609070205080204" pitchFamily="49" charset="-128"/>
            <a:ea typeface="MS Gothic" panose="020B0609070205080204" pitchFamily="49" charset="-128"/>
          </a:endParaRPr>
        </a:p>
      </dsp:txBody>
      <dsp:txXfrm>
        <a:off x="1884414" y="1743199"/>
        <a:ext cx="6653941" cy="1422392"/>
      </dsp:txXfrm>
    </dsp:sp>
    <dsp:sp modelId="{7AD67D09-3299-46CA-B94C-5F50532C7DCA}">
      <dsp:nvSpPr>
        <dsp:cNvPr id="0" name=""/>
        <dsp:cNvSpPr/>
      </dsp:nvSpPr>
      <dsp:spPr>
        <a:xfrm>
          <a:off x="176743" y="1747423"/>
          <a:ext cx="1707671" cy="1413944"/>
        </a:xfrm>
        <a:prstGeom prst="roundRect">
          <a:avLst>
            <a:gd name="adj" fmla="val 10000"/>
          </a:avLst>
        </a:prstGeom>
        <a:blipFill rotWithShape="1">
          <a:blip xmlns:r="http://schemas.openxmlformats.org/officeDocument/2006/relationships" r:embed="rId1"/>
          <a:stretch>
            <a:fillRect/>
          </a:stretch>
        </a:blipFill>
        <a:ln w="3175"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06A1B48B-5897-4332-A2D5-FFFAC2BCC82B}">
      <dsp:nvSpPr>
        <dsp:cNvPr id="0" name=""/>
        <dsp:cNvSpPr/>
      </dsp:nvSpPr>
      <dsp:spPr>
        <a:xfrm>
          <a:off x="0" y="3342335"/>
          <a:ext cx="8538356" cy="1767430"/>
        </a:xfrm>
        <a:prstGeom prst="roundRect">
          <a:avLst>
            <a:gd name="adj" fmla="val 10000"/>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100000"/>
            </a:lnSpc>
            <a:spcBef>
              <a:spcPct val="0"/>
            </a:spcBef>
            <a:spcAft>
              <a:spcPts val="600"/>
            </a:spcAft>
          </a:pPr>
          <a:r>
            <a:rPr lang="ja-JP" altLang="en-US" sz="2000" b="1" u="none" kern="1200" dirty="0" smtClean="0">
              <a:solidFill>
                <a:srgbClr val="0033CC"/>
              </a:solidFill>
              <a:latin typeface="MS Gothic" panose="020B0609070205080204" pitchFamily="49" charset="-128"/>
              <a:ea typeface="MS Gothic" panose="020B0609070205080204" pitchFamily="49" charset="-128"/>
            </a:rPr>
            <a:t>経済的インセンティブ：</a:t>
          </a:r>
          <a:endParaRPr lang="en-US" altLang="ja-JP" sz="2000" b="1" u="none" kern="1200" dirty="0" smtClean="0">
            <a:solidFill>
              <a:srgbClr val="0033CC"/>
            </a:solidFill>
            <a:latin typeface="MS Gothic" panose="020B0609070205080204" pitchFamily="49" charset="-128"/>
            <a:ea typeface="MS Gothic" panose="020B0609070205080204" pitchFamily="49" charset="-128"/>
          </a:endParaRPr>
        </a:p>
        <a:p>
          <a:pPr lvl="0" algn="l" defTabSz="889000">
            <a:lnSpc>
              <a:spcPct val="100000"/>
            </a:lnSpc>
            <a:spcBef>
              <a:spcPct val="0"/>
            </a:spcBef>
            <a:spcAft>
              <a:spcPts val="600"/>
            </a:spcAft>
          </a:pPr>
          <a:r>
            <a:rPr lang="ja-JP" altLang="en-US" sz="1600" kern="1200" dirty="0" smtClean="0">
              <a:solidFill>
                <a:schemeClr val="tx1"/>
              </a:solidFill>
              <a:latin typeface="MS Gothic" panose="020B0609070205080204" pitchFamily="49" charset="-128"/>
              <a:ea typeface="MS Gothic" panose="020B0609070205080204" pitchFamily="49" charset="-128"/>
            </a:rPr>
            <a:t>ア）政策の認識度はまだ低い、そして、経済的インセンティブは家庭の買い替えに促進効果がある</a:t>
          </a:r>
          <a:r>
            <a:rPr lang="en-US" altLang="en-US" sz="1600" kern="1200" dirty="0" smtClean="0">
              <a:solidFill>
                <a:srgbClr val="006600"/>
              </a:solidFill>
              <a:latin typeface="MS Gothic" panose="020B0609070205080204" pitchFamily="49" charset="-128"/>
              <a:ea typeface="MS Gothic" panose="020B0609070205080204" pitchFamily="49" charset="-128"/>
            </a:rPr>
            <a:t>→</a:t>
          </a:r>
          <a:r>
            <a:rPr lang="ja-JP" altLang="en-US" sz="1600" kern="1200" dirty="0" smtClean="0">
              <a:solidFill>
                <a:srgbClr val="006600"/>
              </a:solidFill>
              <a:latin typeface="MS Gothic" panose="020B0609070205080204" pitchFamily="49" charset="-128"/>
              <a:ea typeface="MS Gothic" panose="020B0609070205080204" pitchFamily="49" charset="-128"/>
            </a:rPr>
            <a:t>関連政策の</a:t>
          </a:r>
          <a:r>
            <a:rPr lang="ja-JP" altLang="en-US" sz="1600" b="0" kern="1200" dirty="0" smtClean="0">
              <a:solidFill>
                <a:srgbClr val="006600"/>
              </a:solidFill>
              <a:latin typeface="MS Gothic" panose="020B0609070205080204" pitchFamily="49" charset="-128"/>
              <a:ea typeface="MS Gothic" panose="020B0609070205080204" pitchFamily="49" charset="-128"/>
              <a:cs typeface="Times New Roman" panose="02020603050405020304" pitchFamily="18" charset="0"/>
            </a:rPr>
            <a:t>情報発信を強化</a:t>
          </a:r>
          <a:endParaRPr lang="en-US" altLang="ja-JP" sz="1600" b="0" kern="1200" dirty="0" smtClean="0">
            <a:solidFill>
              <a:srgbClr val="006600"/>
            </a:solidFill>
            <a:latin typeface="MS Gothic" panose="020B0609070205080204" pitchFamily="49" charset="-128"/>
            <a:ea typeface="MS Gothic" panose="020B0609070205080204" pitchFamily="49" charset="-128"/>
            <a:cs typeface="Times New Roman" panose="02020603050405020304" pitchFamily="18" charset="0"/>
          </a:endParaRPr>
        </a:p>
        <a:p>
          <a:pPr lvl="0" algn="l" defTabSz="889000">
            <a:lnSpc>
              <a:spcPct val="100000"/>
            </a:lnSpc>
            <a:spcBef>
              <a:spcPct val="0"/>
            </a:spcBef>
            <a:spcAft>
              <a:spcPts val="600"/>
            </a:spcAft>
          </a:pPr>
          <a:r>
            <a:rPr lang="ja-JP" altLang="en-US" sz="1600" b="0" kern="1200" dirty="0" smtClean="0">
              <a:solidFill>
                <a:schemeClr val="tx1"/>
              </a:solidFill>
              <a:latin typeface="MS Gothic" panose="020B0609070205080204" pitchFamily="49" charset="-128"/>
              <a:ea typeface="MS Gothic" panose="020B0609070205080204" pitchFamily="49" charset="-128"/>
              <a:cs typeface="Times New Roman" panose="02020603050405020304" pitchFamily="18" charset="0"/>
            </a:rPr>
            <a:t>イ）低金利融資対象となる初期費用水準の結果</a:t>
          </a:r>
          <a:r>
            <a:rPr lang="en-US" altLang="ja-JP" sz="1600" b="0" kern="1200" dirty="0" smtClean="0">
              <a:solidFill>
                <a:schemeClr val="tx1"/>
              </a:solidFill>
              <a:latin typeface="MS Gothic" panose="020B0609070205080204" pitchFamily="49" charset="-128"/>
              <a:ea typeface="MS Gothic" panose="020B0609070205080204" pitchFamily="49" charset="-128"/>
              <a:cs typeface="Times New Roman" panose="02020603050405020304" pitchFamily="18" charset="0"/>
            </a:rPr>
            <a:t>(</a:t>
          </a:r>
          <a:r>
            <a:rPr lang="ja-JP" altLang="en-US" sz="1600" b="0" kern="1200" dirty="0" smtClean="0">
              <a:solidFill>
                <a:schemeClr val="tx1"/>
              </a:solidFill>
              <a:latin typeface="MS Gothic" panose="020B0609070205080204" pitchFamily="49" charset="-128"/>
              <a:ea typeface="MS Gothic" panose="020B0609070205080204" pitchFamily="49" charset="-128"/>
              <a:cs typeface="Times New Roman" panose="02020603050405020304" pitchFamily="18" charset="0"/>
            </a:rPr>
            <a:t>スライド</a:t>
          </a:r>
          <a:r>
            <a:rPr lang="en-US" altLang="ja-JP" sz="1600" b="0" kern="1200" dirty="0" smtClean="0">
              <a:solidFill>
                <a:schemeClr val="tx1"/>
              </a:solidFill>
              <a:latin typeface="MS Gothic" panose="020B0609070205080204" pitchFamily="49" charset="-128"/>
              <a:ea typeface="MS Gothic" panose="020B0609070205080204" pitchFamily="49" charset="-128"/>
              <a:cs typeface="Times New Roman" panose="02020603050405020304" pitchFamily="18" charset="0"/>
            </a:rPr>
            <a:t>34)</a:t>
          </a:r>
          <a:r>
            <a:rPr lang="ja-JP" altLang="en-US" sz="1600" b="0" kern="1200" dirty="0" smtClean="0">
              <a:solidFill>
                <a:schemeClr val="tx1"/>
              </a:solidFill>
              <a:latin typeface="MS Gothic" panose="020B0609070205080204" pitchFamily="49" charset="-128"/>
              <a:ea typeface="MS Gothic" panose="020B0609070205080204" pitchFamily="49" charset="-128"/>
              <a:cs typeface="Times New Roman" panose="02020603050405020304" pitchFamily="18" charset="0"/>
            </a:rPr>
            <a:t>と金利に対する希望</a:t>
          </a:r>
          <a:r>
            <a:rPr lang="en-US" altLang="ja-JP" sz="1600" b="0" kern="1200" dirty="0" smtClean="0">
              <a:solidFill>
                <a:schemeClr val="tx1"/>
              </a:solidFill>
              <a:latin typeface="MS Gothic" panose="020B0609070205080204" pitchFamily="49" charset="-128"/>
              <a:ea typeface="MS Gothic" panose="020B0609070205080204" pitchFamily="49" charset="-128"/>
              <a:cs typeface="Times New Roman" panose="02020603050405020304" pitchFamily="18" charset="0"/>
            </a:rPr>
            <a:t>(</a:t>
          </a:r>
          <a:r>
            <a:rPr lang="ja-JP" altLang="en-US" sz="1600" b="0" kern="1200" dirty="0" smtClean="0">
              <a:solidFill>
                <a:schemeClr val="tx1"/>
              </a:solidFill>
              <a:latin typeface="MS Gothic" panose="020B0609070205080204" pitchFamily="49" charset="-128"/>
              <a:ea typeface="MS Gothic" panose="020B0609070205080204" pitchFamily="49" charset="-128"/>
              <a:cs typeface="Times New Roman" panose="02020603050405020304" pitchFamily="18" charset="0"/>
            </a:rPr>
            <a:t>スライド</a:t>
          </a:r>
          <a:r>
            <a:rPr lang="en-US" altLang="ja-JP" sz="1600" b="0" kern="1200" dirty="0" smtClean="0">
              <a:solidFill>
                <a:schemeClr val="tx1"/>
              </a:solidFill>
              <a:latin typeface="MS Gothic" panose="020B0609070205080204" pitchFamily="49" charset="-128"/>
              <a:ea typeface="MS Gothic" panose="020B0609070205080204" pitchFamily="49" charset="-128"/>
              <a:cs typeface="Times New Roman" panose="02020603050405020304" pitchFamily="18" charset="0"/>
            </a:rPr>
            <a:t>24)</a:t>
          </a:r>
          <a:r>
            <a:rPr lang="ja-JP" altLang="en-US" sz="1600" b="0" kern="1200" dirty="0" smtClean="0">
              <a:solidFill>
                <a:schemeClr val="tx1"/>
              </a:solidFill>
              <a:latin typeface="MS Gothic" panose="020B0609070205080204" pitchFamily="49" charset="-128"/>
              <a:ea typeface="MS Gothic" panose="020B0609070205080204" pitchFamily="49" charset="-128"/>
              <a:cs typeface="Times New Roman" panose="02020603050405020304" pitchFamily="18" charset="0"/>
            </a:rPr>
            <a:t>によれば</a:t>
          </a:r>
          <a:r>
            <a:rPr lang="en-US" altLang="en-US" sz="1600" b="0" kern="1200" dirty="0" smtClean="0">
              <a:solidFill>
                <a:srgbClr val="006600"/>
              </a:solidFill>
              <a:latin typeface="MS Gothic" panose="020B0609070205080204" pitchFamily="49" charset="-128"/>
              <a:ea typeface="MS Gothic" panose="020B0609070205080204" pitchFamily="49" charset="-128"/>
              <a:cs typeface="Times New Roman" panose="02020603050405020304" pitchFamily="18" charset="0"/>
            </a:rPr>
            <a:t>→</a:t>
          </a:r>
          <a:r>
            <a:rPr lang="ja-JP" altLang="en-US" sz="1600" b="0" kern="1200" dirty="0" smtClean="0">
              <a:solidFill>
                <a:srgbClr val="006600"/>
              </a:solidFill>
              <a:latin typeface="MS Gothic" panose="020B0609070205080204" pitchFamily="49" charset="-128"/>
              <a:ea typeface="MS Gothic" panose="020B0609070205080204" pitchFamily="49" charset="-128"/>
              <a:cs typeface="Times New Roman" panose="02020603050405020304" pitchFamily="18" charset="0"/>
            </a:rPr>
            <a:t>融資制度の実施を強化</a:t>
          </a:r>
          <a:r>
            <a:rPr lang="en-US" altLang="ja-JP" sz="1600" b="0" kern="1200" dirty="0" smtClean="0">
              <a:solidFill>
                <a:srgbClr val="006600"/>
              </a:solidFill>
              <a:latin typeface="MS Gothic" panose="020B0609070205080204" pitchFamily="49" charset="-128"/>
              <a:ea typeface="MS Gothic" panose="020B0609070205080204" pitchFamily="49" charset="-128"/>
              <a:cs typeface="Times New Roman" panose="02020603050405020304" pitchFamily="18" charset="0"/>
            </a:rPr>
            <a:t>(</a:t>
          </a:r>
          <a:r>
            <a:rPr lang="ja-JP" altLang="en-US" sz="1600" b="0" kern="1200" dirty="0" smtClean="0">
              <a:solidFill>
                <a:srgbClr val="006600"/>
              </a:solidFill>
              <a:latin typeface="MS Gothic" panose="020B0609070205080204" pitchFamily="49" charset="-128"/>
              <a:ea typeface="MS Gothic" panose="020B0609070205080204" pitchFamily="49" charset="-128"/>
              <a:cs typeface="Times New Roman" panose="02020603050405020304" pitchFamily="18" charset="0"/>
            </a:rPr>
            <a:t>例えば、融資枠は</a:t>
          </a:r>
          <a:r>
            <a:rPr lang="en-US" altLang="ja-JP" sz="1600" b="0" kern="1200" dirty="0" smtClean="0">
              <a:solidFill>
                <a:srgbClr val="006600"/>
              </a:solidFill>
              <a:latin typeface="MS Gothic" panose="020B0609070205080204" pitchFamily="49" charset="-128"/>
              <a:ea typeface="MS Gothic" panose="020B0609070205080204" pitchFamily="49" charset="-128"/>
              <a:cs typeface="Times New Roman" panose="02020603050405020304" pitchFamily="18" charset="0"/>
            </a:rPr>
            <a:t>30</a:t>
          </a:r>
          <a:r>
            <a:rPr lang="ja-JP" altLang="en-US" sz="1600" b="0" kern="1200" dirty="0" smtClean="0">
              <a:solidFill>
                <a:srgbClr val="006600"/>
              </a:solidFill>
              <a:latin typeface="MS Gothic" panose="020B0609070205080204" pitchFamily="49" charset="-128"/>
              <a:ea typeface="MS Gothic" panose="020B0609070205080204" pitchFamily="49" charset="-128"/>
              <a:cs typeface="Times New Roman" panose="02020603050405020304" pitchFamily="18" charset="0"/>
            </a:rPr>
            <a:t>万円から、年金利は</a:t>
          </a:r>
          <a:r>
            <a:rPr lang="en-US" altLang="ja-JP" sz="1600" b="0" kern="1200" dirty="0" smtClean="0">
              <a:solidFill>
                <a:srgbClr val="006600"/>
              </a:solidFill>
              <a:latin typeface="MS Gothic" panose="020B0609070205080204" pitchFamily="49" charset="-128"/>
              <a:ea typeface="MS Gothic" panose="020B0609070205080204" pitchFamily="49" charset="-128"/>
              <a:cs typeface="Times New Roman" panose="02020603050405020304" pitchFamily="18" charset="0"/>
            </a:rPr>
            <a:t>0.3%</a:t>
          </a:r>
          <a:r>
            <a:rPr lang="ja-JP" altLang="en-US" sz="1600" b="0" kern="1200" dirty="0" smtClean="0">
              <a:solidFill>
                <a:srgbClr val="006600"/>
              </a:solidFill>
              <a:latin typeface="MS Gothic" panose="020B0609070205080204" pitchFamily="49" charset="-128"/>
              <a:ea typeface="MS Gothic" panose="020B0609070205080204" pitchFamily="49" charset="-128"/>
              <a:cs typeface="Times New Roman" panose="02020603050405020304" pitchFamily="18" charset="0"/>
            </a:rPr>
            <a:t>に低減</a:t>
          </a:r>
          <a:r>
            <a:rPr lang="en-US" altLang="ja-JP" sz="1600" b="0" kern="1200" dirty="0" smtClean="0">
              <a:solidFill>
                <a:srgbClr val="006600"/>
              </a:solidFill>
              <a:latin typeface="MS Gothic" panose="020B0609070205080204" pitchFamily="49" charset="-128"/>
              <a:ea typeface="MS Gothic" panose="020B0609070205080204" pitchFamily="49" charset="-128"/>
              <a:cs typeface="Times New Roman" panose="02020603050405020304" pitchFamily="18" charset="0"/>
            </a:rPr>
            <a:t>)</a:t>
          </a:r>
          <a:endParaRPr lang="en-US" altLang="ja-JP" sz="1600" b="0" kern="1200" dirty="0" smtClean="0">
            <a:solidFill>
              <a:srgbClr val="006600"/>
            </a:solidFill>
            <a:latin typeface="MS Gothic" panose="020B0609070205080204" pitchFamily="49" charset="-128"/>
            <a:ea typeface="MS Gothic" panose="020B0609070205080204" pitchFamily="49" charset="-128"/>
          </a:endParaRPr>
        </a:p>
      </dsp:txBody>
      <dsp:txXfrm>
        <a:off x="1884414" y="3342335"/>
        <a:ext cx="6653941" cy="1767430"/>
      </dsp:txXfrm>
    </dsp:sp>
    <dsp:sp modelId="{EB0BA172-B9F9-4E34-A498-718959A34DCB}">
      <dsp:nvSpPr>
        <dsp:cNvPr id="0" name=""/>
        <dsp:cNvSpPr/>
      </dsp:nvSpPr>
      <dsp:spPr>
        <a:xfrm>
          <a:off x="176743" y="3519078"/>
          <a:ext cx="1707671" cy="1413944"/>
        </a:xfrm>
        <a:prstGeom prst="roundRect">
          <a:avLst>
            <a:gd name="adj" fmla="val 10000"/>
          </a:avLst>
        </a:prstGeom>
        <a:blipFill rotWithShape="1">
          <a:blip xmlns:r="http://schemas.openxmlformats.org/officeDocument/2006/relationships" r:embed="rId1"/>
          <a:stretch>
            <a:fillRect/>
          </a:stretch>
        </a:blipFill>
        <a:ln w="3175"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D98DB5-108D-4E27-BD9F-65C377610770}">
      <dsp:nvSpPr>
        <dsp:cNvPr id="0" name=""/>
        <dsp:cNvSpPr/>
      </dsp:nvSpPr>
      <dsp:spPr>
        <a:xfrm>
          <a:off x="0" y="447842"/>
          <a:ext cx="6096000" cy="443368"/>
        </a:xfrm>
        <a:prstGeom prst="rect">
          <a:avLst/>
        </a:prstGeom>
        <a:solidFill>
          <a:schemeClr val="bg1"/>
        </a:solidFill>
        <a:ln w="25400" cap="flat" cmpd="sng" algn="ctr">
          <a:solidFill>
            <a:schemeClr val="lt1">
              <a:hueOff val="0"/>
              <a:satOff val="0"/>
              <a:lumOff val="0"/>
              <a:alphaOff val="0"/>
            </a:schemeClr>
          </a:solidFill>
          <a:prstDash val="solid"/>
        </a:ln>
        <a:effectLst/>
        <a:scene3d>
          <a:camera prst="isometricOffAxis1Righ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en-US" sz="3600" b="1" kern="1200" dirty="0" smtClean="0">
              <a:solidFill>
                <a:schemeClr val="tx1"/>
              </a:solidFill>
              <a:latin typeface="Times New Roman" panose="02020603050405020304" pitchFamily="18" charset="0"/>
              <a:cs typeface="Times New Roman" panose="02020603050405020304" pitchFamily="18" charset="0"/>
            </a:rPr>
            <a:t>IGES Climate is on Twitter</a:t>
          </a:r>
          <a:endParaRPr lang="en-US" sz="3600" b="1" kern="1200" dirty="0">
            <a:solidFill>
              <a:schemeClr val="tx1"/>
            </a:solidFill>
            <a:latin typeface="Times New Roman" panose="02020603050405020304" pitchFamily="18" charset="0"/>
            <a:cs typeface="Times New Roman" panose="02020603050405020304" pitchFamily="18" charset="0"/>
          </a:endParaRPr>
        </a:p>
      </dsp:txBody>
      <dsp:txXfrm>
        <a:off x="0" y="447842"/>
        <a:ext cx="6096000" cy="443368"/>
      </dsp:txXfrm>
    </dsp:sp>
    <dsp:sp modelId="{375D4208-20DB-450D-BA5C-A309D4A85133}">
      <dsp:nvSpPr>
        <dsp:cNvPr id="0" name=""/>
        <dsp:cNvSpPr/>
      </dsp:nvSpPr>
      <dsp:spPr>
        <a:xfrm>
          <a:off x="0" y="2896084"/>
          <a:ext cx="6096000" cy="1115580"/>
        </a:xfrm>
        <a:prstGeom prst="rect">
          <a:avLst/>
        </a:prstGeom>
        <a:solidFill>
          <a:schemeClr val="accent5">
            <a:lumMod val="20000"/>
            <a:lumOff val="80000"/>
          </a:scheme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latin typeface="Times New Roman" panose="02020603050405020304" pitchFamily="18" charset="0"/>
              <a:cs typeface="Times New Roman" panose="02020603050405020304" pitchFamily="18" charset="0"/>
            </a:rPr>
            <a:t>Please follow: @</a:t>
          </a:r>
          <a:r>
            <a:rPr lang="en-US" sz="2400" kern="1200" dirty="0" err="1" smtClean="0">
              <a:solidFill>
                <a:schemeClr val="tx1"/>
              </a:solidFill>
              <a:latin typeface="Times New Roman" panose="02020603050405020304" pitchFamily="18" charset="0"/>
              <a:cs typeface="Times New Roman" panose="02020603050405020304" pitchFamily="18" charset="0"/>
            </a:rPr>
            <a:t>IGES_Climate_EN</a:t>
          </a:r>
          <a:endParaRPr lang="en-US" sz="2400" kern="1200" dirty="0" smtClean="0">
            <a:solidFill>
              <a:schemeClr val="tx1"/>
            </a:solidFill>
            <a:latin typeface="Times New Roman" panose="02020603050405020304" pitchFamily="18" charset="0"/>
            <a:cs typeface="Times New Roman" panose="02020603050405020304" pitchFamily="18" charset="0"/>
          </a:endParaRPr>
        </a:p>
        <a:p>
          <a:pPr lvl="0" algn="ctr" defTabSz="1066800">
            <a:lnSpc>
              <a:spcPct val="90000"/>
            </a:lnSpc>
            <a:spcBef>
              <a:spcPct val="0"/>
            </a:spcBef>
            <a:spcAft>
              <a:spcPct val="35000"/>
            </a:spcAft>
          </a:pPr>
          <a:r>
            <a:rPr lang="en-US" sz="2400" kern="1200" dirty="0" smtClean="0">
              <a:solidFill>
                <a:schemeClr val="tx1"/>
              </a:solidFill>
              <a:latin typeface="Times New Roman" panose="02020603050405020304" pitchFamily="18" charset="0"/>
              <a:cs typeface="Times New Roman" panose="02020603050405020304" pitchFamily="18" charset="0"/>
            </a:rPr>
            <a:t>                      @</a:t>
          </a:r>
          <a:r>
            <a:rPr lang="en-US" sz="2400" kern="1200" dirty="0" err="1" smtClean="0">
              <a:solidFill>
                <a:schemeClr val="tx1"/>
              </a:solidFill>
              <a:latin typeface="Times New Roman" panose="02020603050405020304" pitchFamily="18" charset="0"/>
              <a:cs typeface="Times New Roman" panose="02020603050405020304" pitchFamily="18" charset="0"/>
            </a:rPr>
            <a:t>IGES_Climate_JP</a:t>
          </a:r>
          <a:endParaRPr lang="en-US" sz="2400" kern="1200" dirty="0" smtClean="0">
            <a:solidFill>
              <a:schemeClr val="tx1"/>
            </a:solidFill>
            <a:latin typeface="Times New Roman" panose="02020603050405020304" pitchFamily="18" charset="0"/>
            <a:cs typeface="Times New Roman" panose="02020603050405020304" pitchFamily="18" charset="0"/>
          </a:endParaRPr>
        </a:p>
      </dsp:txBody>
      <dsp:txXfrm>
        <a:off x="0" y="2896084"/>
        <a:ext cx="6096000" cy="111558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60C3E37A-1195-47B5-94CC-56ACF3911C81}" type="datetimeFigureOut">
              <a:rPr lang="en-US" smtClean="0"/>
              <a:t>9/20/2018</a:t>
            </a:fld>
            <a:endParaRPr lang="en-US"/>
          </a:p>
        </p:txBody>
      </p:sp>
      <p:sp>
        <p:nvSpPr>
          <p:cNvPr id="4" name="Footer Placeholder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71A4418F-EF1D-45CC-9DFA-81C4594EF00C}" type="slidenum">
              <a:rPr lang="en-US" smtClean="0"/>
              <a:t>‹#›</a:t>
            </a:fld>
            <a:endParaRPr lang="en-US"/>
          </a:p>
        </p:txBody>
      </p:sp>
    </p:spTree>
    <p:extLst>
      <p:ext uri="{BB962C8B-B14F-4D97-AF65-F5344CB8AC3E}">
        <p14:creationId xmlns:p14="http://schemas.microsoft.com/office/powerpoint/2010/main" val="4316144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7B1A2542-52C8-402D-9916-6F2DA75DDF0B}" type="datetimeFigureOut">
              <a:rPr kumimoji="1" lang="ja-JP" altLang="en-US" smtClean="0"/>
              <a:pPr/>
              <a:t>2018/9/20</a:t>
            </a:fld>
            <a:endParaRPr kumimoji="1" lang="ja-JP" altLang="en-US" dirty="0"/>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44E42F83-FA1A-4A1E-BC89-D8D6C139F5ED}" type="slidenum">
              <a:rPr kumimoji="1" lang="ja-JP" altLang="en-US" smtClean="0"/>
              <a:pPr/>
              <a:t>‹#›</a:t>
            </a:fld>
            <a:endParaRPr kumimoji="1" lang="ja-JP" altLang="en-US" dirty="0"/>
          </a:p>
        </p:txBody>
      </p:sp>
    </p:spTree>
    <p:extLst>
      <p:ext uri="{BB962C8B-B14F-4D97-AF65-F5344CB8AC3E}">
        <p14:creationId xmlns:p14="http://schemas.microsoft.com/office/powerpoint/2010/main" val="172973901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42F83-FA1A-4A1E-BC89-D8D6C139F5ED}"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Tree>
    <p:extLst>
      <p:ext uri="{BB962C8B-B14F-4D97-AF65-F5344CB8AC3E}">
        <p14:creationId xmlns:p14="http://schemas.microsoft.com/office/powerpoint/2010/main" val="1575653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１．家庭あたりエアコンの保有台数は、</a:t>
            </a:r>
            <a:r>
              <a:rPr kumimoji="1" lang="en-US" altLang="ja-JP" dirty="0" smtClean="0"/>
              <a:t>3.16</a:t>
            </a:r>
            <a:r>
              <a:rPr kumimoji="1" lang="ja-JP" altLang="en-US" dirty="0" smtClean="0"/>
              <a:t>台、平均容量は</a:t>
            </a:r>
            <a:r>
              <a:rPr kumimoji="1" lang="en-US" altLang="ja-JP" dirty="0" smtClean="0"/>
              <a:t>3.0</a:t>
            </a:r>
            <a:r>
              <a:rPr kumimoji="1" lang="ja-JP" altLang="en-US" dirty="0" smtClean="0"/>
              <a:t>㎾。その内、</a:t>
            </a:r>
            <a:r>
              <a:rPr kumimoji="1" lang="en-US" altLang="ja-JP" dirty="0" smtClean="0"/>
              <a:t>96.7</a:t>
            </a:r>
            <a:r>
              <a:rPr kumimoji="1" lang="ja-JP" altLang="en-US" dirty="0" smtClean="0"/>
              <a:t>％のエアコンは冷暖両用タイプ。</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4E42F83-FA1A-4A1E-BC89-D8D6C139F5ED}" type="slidenum">
              <a:rPr kumimoji="1" lang="ja-JP" altLang="en-US" smtClean="0"/>
              <a:pPr/>
              <a:t>13</a:t>
            </a:fld>
            <a:endParaRPr kumimoji="1" lang="ja-JP" altLang="en-US" dirty="0"/>
          </a:p>
        </p:txBody>
      </p:sp>
    </p:spTree>
    <p:extLst>
      <p:ext uri="{BB962C8B-B14F-4D97-AF65-F5344CB8AC3E}">
        <p14:creationId xmlns:p14="http://schemas.microsoft.com/office/powerpoint/2010/main" val="3272360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１．サンプル家庭に保有するエアコンの中、</a:t>
            </a:r>
            <a:r>
              <a:rPr kumimoji="1" lang="en-US" altLang="ja-JP" dirty="0" smtClean="0"/>
              <a:t>2015</a:t>
            </a:r>
            <a:r>
              <a:rPr kumimoji="1" lang="ja-JP" altLang="en-US" dirty="0" smtClean="0"/>
              <a:t>年以降生産されたの割合は、</a:t>
            </a:r>
            <a:r>
              <a:rPr kumimoji="1" lang="en-US" altLang="ja-JP" dirty="0" smtClean="0"/>
              <a:t>33.1</a:t>
            </a:r>
            <a:r>
              <a:rPr kumimoji="1" lang="ja-JP" altLang="en-US" dirty="0" smtClean="0"/>
              <a:t>％、</a:t>
            </a:r>
            <a:r>
              <a:rPr kumimoji="1" lang="en-US" altLang="ja-JP" dirty="0" smtClean="0"/>
              <a:t>2011</a:t>
            </a:r>
            <a:r>
              <a:rPr kumimoji="1" lang="ja-JP" altLang="en-US" dirty="0" smtClean="0"/>
              <a:t>年～</a:t>
            </a:r>
            <a:r>
              <a:rPr kumimoji="1" lang="en-US" altLang="ja-JP" dirty="0" smtClean="0"/>
              <a:t>2015</a:t>
            </a:r>
            <a:r>
              <a:rPr kumimoji="1" lang="ja-JP" altLang="en-US" dirty="0" smtClean="0"/>
              <a:t>年の割合は</a:t>
            </a:r>
            <a:r>
              <a:rPr kumimoji="1" lang="en-US" altLang="ja-JP" dirty="0" smtClean="0"/>
              <a:t>30.5</a:t>
            </a:r>
            <a:r>
              <a:rPr kumimoji="1" lang="ja-JP" altLang="en-US" dirty="0" smtClean="0"/>
              <a:t>％。</a:t>
            </a:r>
            <a:endParaRPr kumimoji="1" lang="en-US" altLang="ja-JP" dirty="0" smtClean="0"/>
          </a:p>
          <a:p>
            <a:r>
              <a:rPr kumimoji="1" lang="ja-JP" altLang="en-US" dirty="0" smtClean="0"/>
              <a:t>２．</a:t>
            </a:r>
            <a:r>
              <a:rPr kumimoji="1" lang="en-US" altLang="ja-JP" dirty="0" smtClean="0"/>
              <a:t>JNCCA</a:t>
            </a:r>
            <a:r>
              <a:rPr kumimoji="1" lang="ja-JP" altLang="en-US" dirty="0" smtClean="0"/>
              <a:t>の調査（全国広い地域での調査）結果、</a:t>
            </a:r>
            <a:r>
              <a:rPr kumimoji="1" lang="en-US" altLang="ja-JP" dirty="0" smtClean="0"/>
              <a:t>2011</a:t>
            </a:r>
            <a:r>
              <a:rPr kumimoji="1" lang="ja-JP" altLang="en-US" dirty="0" smtClean="0"/>
              <a:t>年以降生産されたの割合は</a:t>
            </a:r>
            <a:r>
              <a:rPr kumimoji="1" lang="en-US" altLang="ja-JP" dirty="0" smtClean="0"/>
              <a:t>39</a:t>
            </a:r>
            <a:r>
              <a:rPr kumimoji="1" lang="ja-JP" altLang="en-US" dirty="0" smtClean="0"/>
              <a:t>％。</a:t>
            </a:r>
            <a:endParaRPr kumimoji="1" lang="en-US" altLang="ja-JP" dirty="0" smtClean="0"/>
          </a:p>
          <a:p>
            <a:r>
              <a:rPr kumimoji="1" lang="ja-JP" altLang="en-US" dirty="0" smtClean="0"/>
              <a:t>３．本調査サンプル家庭が保有する新型エアコンの割合は全国平均より高い。</a:t>
            </a:r>
            <a:endParaRPr kumimoji="1" lang="ja-JP" altLang="en-US" dirty="0"/>
          </a:p>
        </p:txBody>
      </p:sp>
      <p:sp>
        <p:nvSpPr>
          <p:cNvPr id="4" name="スライド番号プレースホルダー 3"/>
          <p:cNvSpPr>
            <a:spLocks noGrp="1"/>
          </p:cNvSpPr>
          <p:nvPr>
            <p:ph type="sldNum" sz="quarter" idx="10"/>
          </p:nvPr>
        </p:nvSpPr>
        <p:spPr/>
        <p:txBody>
          <a:bodyPr/>
          <a:lstStyle/>
          <a:p>
            <a:fld id="{44E42F83-FA1A-4A1E-BC89-D8D6C139F5ED}" type="slidenum">
              <a:rPr kumimoji="1" lang="ja-JP" altLang="en-US" smtClean="0"/>
              <a:pPr/>
              <a:t>14</a:t>
            </a:fld>
            <a:endParaRPr kumimoji="1" lang="ja-JP" altLang="en-US" dirty="0"/>
          </a:p>
        </p:txBody>
      </p:sp>
    </p:spTree>
    <p:extLst>
      <p:ext uri="{BB962C8B-B14F-4D97-AF65-F5344CB8AC3E}">
        <p14:creationId xmlns:p14="http://schemas.microsoft.com/office/powerpoint/2010/main" val="2234050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１．本調査の家庭あたり冷蔵庫の保有台数は、１</a:t>
            </a:r>
            <a:r>
              <a:rPr kumimoji="1" lang="en-US" altLang="ja-JP" dirty="0" smtClean="0"/>
              <a:t>.24</a:t>
            </a:r>
            <a:r>
              <a:rPr kumimoji="1" lang="ja-JP" altLang="en-US" dirty="0" smtClean="0"/>
              <a:t>台、平均内容積は</a:t>
            </a:r>
            <a:r>
              <a:rPr kumimoji="1" lang="en-US" altLang="ja-JP" dirty="0" smtClean="0"/>
              <a:t>432L</a:t>
            </a:r>
            <a:r>
              <a:rPr kumimoji="1" lang="ja-JP" altLang="en-US" dirty="0" smtClean="0"/>
              <a:t>。その内、</a:t>
            </a:r>
            <a:r>
              <a:rPr kumimoji="1" lang="en-US" altLang="ja-JP" dirty="0" smtClean="0"/>
              <a:t>92.2%</a:t>
            </a:r>
            <a:r>
              <a:rPr kumimoji="1" lang="ja-JP" altLang="en-US" dirty="0" smtClean="0"/>
              <a:t>は冷蔵・冷凍両用タイプ。</a:t>
            </a:r>
          </a:p>
        </p:txBody>
      </p:sp>
      <p:sp>
        <p:nvSpPr>
          <p:cNvPr id="4" name="スライド番号プレースホルダー 3"/>
          <p:cNvSpPr>
            <a:spLocks noGrp="1"/>
          </p:cNvSpPr>
          <p:nvPr>
            <p:ph type="sldNum" sz="quarter" idx="10"/>
          </p:nvPr>
        </p:nvSpPr>
        <p:spPr/>
        <p:txBody>
          <a:bodyPr/>
          <a:lstStyle/>
          <a:p>
            <a:fld id="{44E42F83-FA1A-4A1E-BC89-D8D6C139F5ED}" type="slidenum">
              <a:rPr kumimoji="1" lang="ja-JP" altLang="en-US" smtClean="0"/>
              <a:pPr/>
              <a:t>15</a:t>
            </a:fld>
            <a:endParaRPr kumimoji="1" lang="ja-JP" altLang="en-US" dirty="0"/>
          </a:p>
        </p:txBody>
      </p:sp>
    </p:spTree>
    <p:extLst>
      <p:ext uri="{BB962C8B-B14F-4D97-AF65-F5344CB8AC3E}">
        <p14:creationId xmlns:p14="http://schemas.microsoft.com/office/powerpoint/2010/main" val="1683264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１．</a:t>
            </a:r>
            <a:r>
              <a:rPr kumimoji="1" lang="en-US" altLang="ja-JP" dirty="0" smtClean="0"/>
              <a:t>2015</a:t>
            </a:r>
            <a:r>
              <a:rPr kumimoji="1" lang="ja-JP" altLang="en-US" dirty="0" smtClean="0"/>
              <a:t>年以降生産された冷蔵庫の割合は、</a:t>
            </a:r>
            <a:r>
              <a:rPr kumimoji="1" lang="en-US" altLang="ja-JP" dirty="0" smtClean="0"/>
              <a:t>27.5</a:t>
            </a:r>
            <a:r>
              <a:rPr kumimoji="1" lang="ja-JP" altLang="en-US" dirty="0" smtClean="0"/>
              <a:t>％、</a:t>
            </a:r>
            <a:r>
              <a:rPr kumimoji="1" lang="en-US" altLang="ja-JP" dirty="0" smtClean="0"/>
              <a:t>2011</a:t>
            </a:r>
            <a:r>
              <a:rPr kumimoji="1" lang="ja-JP" altLang="en-US" dirty="0" smtClean="0"/>
              <a:t>年～</a:t>
            </a:r>
            <a:r>
              <a:rPr kumimoji="1" lang="en-US" altLang="ja-JP" dirty="0" smtClean="0"/>
              <a:t>2015</a:t>
            </a:r>
            <a:r>
              <a:rPr kumimoji="1" lang="ja-JP" altLang="en-US" dirty="0" smtClean="0"/>
              <a:t>年の割合は</a:t>
            </a:r>
            <a:r>
              <a:rPr kumimoji="1" lang="en-US" altLang="ja-JP" dirty="0" smtClean="0"/>
              <a:t>32.5%</a:t>
            </a:r>
            <a:r>
              <a:rPr kumimoji="1" lang="ja-JP" altLang="en-US" dirty="0" smtClean="0"/>
              <a:t>。</a:t>
            </a:r>
            <a:endParaRPr kumimoji="1" lang="en-US" altLang="ja-JP" dirty="0" smtClean="0"/>
          </a:p>
          <a:p>
            <a:r>
              <a:rPr kumimoji="1" lang="ja-JP" altLang="en-US" dirty="0" smtClean="0"/>
              <a:t>２．</a:t>
            </a:r>
            <a:r>
              <a:rPr kumimoji="1" lang="en-US" altLang="ja-JP" dirty="0" smtClean="0"/>
              <a:t>JNCCA</a:t>
            </a:r>
            <a:r>
              <a:rPr kumimoji="1" lang="ja-JP" altLang="en-US" dirty="0" smtClean="0"/>
              <a:t>の調査（全国広い地域での調査）結果、</a:t>
            </a:r>
            <a:r>
              <a:rPr kumimoji="1" lang="en-US" altLang="ja-JP" dirty="0" smtClean="0"/>
              <a:t>2011</a:t>
            </a:r>
            <a:r>
              <a:rPr kumimoji="1" lang="ja-JP" altLang="en-US" dirty="0" smtClean="0"/>
              <a:t>年以降生産されたの割合は</a:t>
            </a:r>
            <a:r>
              <a:rPr kumimoji="1" lang="en-US" altLang="ja-JP" dirty="0" smtClean="0"/>
              <a:t>37.8</a:t>
            </a:r>
            <a:r>
              <a:rPr kumimoji="1" lang="ja-JP" altLang="en-US" dirty="0" smtClean="0"/>
              <a:t>％。</a:t>
            </a:r>
            <a:endParaRPr kumimoji="1" lang="en-US" altLang="ja-JP" dirty="0" smtClean="0"/>
          </a:p>
          <a:p>
            <a:r>
              <a:rPr kumimoji="1" lang="ja-JP" altLang="en-US" dirty="0" smtClean="0"/>
              <a:t>３．本調査サンプル家庭が保有する新型冷蔵庫の比率は全国平均より高い。</a:t>
            </a:r>
          </a:p>
          <a:p>
            <a:endParaRPr kumimoji="1" lang="ja-JP" altLang="en-US" dirty="0"/>
          </a:p>
        </p:txBody>
      </p:sp>
      <p:sp>
        <p:nvSpPr>
          <p:cNvPr id="4" name="スライド番号プレースホルダー 3"/>
          <p:cNvSpPr>
            <a:spLocks noGrp="1"/>
          </p:cNvSpPr>
          <p:nvPr>
            <p:ph type="sldNum" sz="quarter" idx="10"/>
          </p:nvPr>
        </p:nvSpPr>
        <p:spPr/>
        <p:txBody>
          <a:bodyPr/>
          <a:lstStyle/>
          <a:p>
            <a:fld id="{44E42F83-FA1A-4A1E-BC89-D8D6C139F5ED}" type="slidenum">
              <a:rPr kumimoji="1" lang="ja-JP" altLang="en-US" smtClean="0"/>
              <a:pPr/>
              <a:t>16</a:t>
            </a:fld>
            <a:endParaRPr kumimoji="1" lang="ja-JP" altLang="en-US" dirty="0"/>
          </a:p>
        </p:txBody>
      </p:sp>
    </p:spTree>
    <p:extLst>
      <p:ext uri="{BB962C8B-B14F-4D97-AF65-F5344CB8AC3E}">
        <p14:creationId xmlns:p14="http://schemas.microsoft.com/office/powerpoint/2010/main" val="3728348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１．高効率給湯器を使用している家庭の内、</a:t>
            </a:r>
            <a:r>
              <a:rPr kumimoji="1" lang="en-US" altLang="ja-JP" dirty="0" smtClean="0"/>
              <a:t>55.2%</a:t>
            </a:r>
            <a:r>
              <a:rPr kumimoji="1" lang="ja-JP" altLang="en-US" dirty="0" smtClean="0"/>
              <a:t>は電気ヒートポンプ式給湯器を導入。</a:t>
            </a:r>
            <a:r>
              <a:rPr kumimoji="1" lang="en-US" altLang="ja-JP" dirty="0" smtClean="0"/>
              <a:t>370L</a:t>
            </a:r>
            <a:r>
              <a:rPr kumimoji="1" lang="ja-JP" altLang="en-US" dirty="0" smtClean="0"/>
              <a:t>が</a:t>
            </a:r>
            <a:r>
              <a:rPr kumimoji="1" lang="en-US" altLang="ja-JP" dirty="0" smtClean="0"/>
              <a:t>47.3%</a:t>
            </a:r>
            <a:r>
              <a:rPr kumimoji="1" lang="ja-JP" altLang="en-US" dirty="0" smtClean="0"/>
              <a:t>、</a:t>
            </a:r>
            <a:r>
              <a:rPr kumimoji="1" lang="en-US" altLang="ja-JP" dirty="0" smtClean="0"/>
              <a:t>460L</a:t>
            </a:r>
            <a:r>
              <a:rPr kumimoji="1" lang="ja-JP" altLang="en-US" dirty="0" smtClean="0"/>
              <a:t>が</a:t>
            </a:r>
            <a:r>
              <a:rPr kumimoji="1" lang="en-US" altLang="ja-JP" dirty="0" smtClean="0"/>
              <a:t>30.9%</a:t>
            </a:r>
            <a:r>
              <a:rPr kumimoji="1" lang="ja-JP" altLang="en-US" dirty="0" smtClean="0"/>
              <a:t>。</a:t>
            </a:r>
            <a:endParaRPr kumimoji="1" lang="en-US" altLang="ja-JP" dirty="0" smtClean="0"/>
          </a:p>
          <a:p>
            <a:r>
              <a:rPr kumimoji="1" lang="ja-JP" altLang="en-US" dirty="0" smtClean="0"/>
              <a:t>２</a:t>
            </a:r>
            <a:r>
              <a:rPr kumimoji="1" lang="en-US" altLang="ja-JP" dirty="0" smtClean="0"/>
              <a:t>.</a:t>
            </a:r>
            <a:r>
              <a:rPr kumimoji="1" lang="ja-JP" altLang="en-US" dirty="0" smtClean="0"/>
              <a:t>　そして、</a:t>
            </a:r>
            <a:r>
              <a:rPr kumimoji="1" lang="en-US" altLang="ja-JP" dirty="0" smtClean="0"/>
              <a:t>22.2%</a:t>
            </a:r>
            <a:r>
              <a:rPr kumimoji="1" lang="ja-JP" altLang="en-US" dirty="0" smtClean="0"/>
              <a:t>が家庭用燃料電池。平均容量は</a:t>
            </a:r>
            <a:r>
              <a:rPr kumimoji="1" lang="en-US" altLang="ja-JP" dirty="0" smtClean="0"/>
              <a:t>0.7</a:t>
            </a:r>
            <a:r>
              <a:rPr kumimoji="1" lang="ja-JP" altLang="en-US" dirty="0" smtClean="0"/>
              <a:t>㎾。</a:t>
            </a:r>
            <a:endParaRPr kumimoji="1" lang="en-US" altLang="ja-JP" dirty="0" smtClean="0"/>
          </a:p>
          <a:p>
            <a:r>
              <a:rPr kumimoji="1" lang="ja-JP" altLang="en-US" dirty="0" smtClean="0"/>
              <a:t>３．</a:t>
            </a:r>
            <a:r>
              <a:rPr kumimoji="1" lang="en-US" altLang="ja-JP" dirty="0" smtClean="0"/>
              <a:t>18.8%</a:t>
            </a:r>
            <a:r>
              <a:rPr kumimoji="1" lang="ja-JP" altLang="en-US" dirty="0" smtClean="0"/>
              <a:t>が高効率ガス給湯器。大きさは、</a:t>
            </a:r>
            <a:r>
              <a:rPr kumimoji="1" lang="en-US" altLang="ja-JP" dirty="0" smtClean="0"/>
              <a:t>11</a:t>
            </a:r>
            <a:r>
              <a:rPr kumimoji="1" lang="ja-JP" altLang="en-US" dirty="0" smtClean="0"/>
              <a:t>～</a:t>
            </a:r>
            <a:r>
              <a:rPr kumimoji="1" lang="en-US" altLang="ja-JP" dirty="0" smtClean="0"/>
              <a:t>64.6</a:t>
            </a:r>
            <a:r>
              <a:rPr kumimoji="1" lang="ja-JP" altLang="en-US" dirty="0" smtClean="0"/>
              <a:t>㎾の間。</a:t>
            </a:r>
            <a:endParaRPr kumimoji="1" lang="ja-JP" altLang="en-US" dirty="0"/>
          </a:p>
        </p:txBody>
      </p:sp>
      <p:sp>
        <p:nvSpPr>
          <p:cNvPr id="4" name="スライド番号プレースホルダー 3"/>
          <p:cNvSpPr>
            <a:spLocks noGrp="1"/>
          </p:cNvSpPr>
          <p:nvPr>
            <p:ph type="sldNum" sz="quarter" idx="10"/>
          </p:nvPr>
        </p:nvSpPr>
        <p:spPr/>
        <p:txBody>
          <a:bodyPr/>
          <a:lstStyle/>
          <a:p>
            <a:fld id="{44E42F83-FA1A-4A1E-BC89-D8D6C139F5ED}" type="slidenum">
              <a:rPr kumimoji="1" lang="ja-JP" altLang="en-US" smtClean="0"/>
              <a:pPr/>
              <a:t>17</a:t>
            </a:fld>
            <a:endParaRPr kumimoji="1" lang="ja-JP" altLang="en-US" dirty="0"/>
          </a:p>
        </p:txBody>
      </p:sp>
    </p:spTree>
    <p:extLst>
      <p:ext uri="{BB962C8B-B14F-4D97-AF65-F5344CB8AC3E}">
        <p14:creationId xmlns:p14="http://schemas.microsoft.com/office/powerpoint/2010/main" val="3967852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１．設置率推移図によれば、</a:t>
            </a:r>
            <a:r>
              <a:rPr kumimoji="1" lang="en-US" altLang="ja-JP" dirty="0" smtClean="0"/>
              <a:t>2015~2017</a:t>
            </a:r>
            <a:r>
              <a:rPr kumimoji="1" lang="ja-JP" altLang="en-US" dirty="0" smtClean="0"/>
              <a:t>年、電気ヒートポンプ式と家庭用燃料電池給湯器の普及が急速に拡大。</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4E42F83-FA1A-4A1E-BC89-D8D6C139F5ED}" type="slidenum">
              <a:rPr kumimoji="1" lang="ja-JP" altLang="en-US" smtClean="0"/>
              <a:pPr/>
              <a:t>18</a:t>
            </a:fld>
            <a:endParaRPr kumimoji="1" lang="ja-JP" altLang="en-US" dirty="0"/>
          </a:p>
        </p:txBody>
      </p:sp>
    </p:spTree>
    <p:extLst>
      <p:ext uri="{BB962C8B-B14F-4D97-AF65-F5344CB8AC3E}">
        <p14:creationId xmlns:p14="http://schemas.microsoft.com/office/powerpoint/2010/main" val="3294384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１．ガソリン車の割合が</a:t>
            </a:r>
            <a:r>
              <a:rPr kumimoji="1" lang="en-US" altLang="ja-JP" dirty="0" smtClean="0"/>
              <a:t>94.3%</a:t>
            </a:r>
            <a:r>
              <a:rPr kumimoji="1" lang="ja-JP" altLang="en-US" dirty="0" smtClean="0"/>
              <a:t>であるのに対し、電気自動車</a:t>
            </a:r>
            <a:r>
              <a:rPr kumimoji="1" lang="en-US" altLang="ja-JP" dirty="0" smtClean="0"/>
              <a:t>(</a:t>
            </a:r>
            <a:r>
              <a:rPr kumimoji="1" lang="ja-JP" altLang="en-US" dirty="0" smtClean="0"/>
              <a:t>プラグインハイブリッドを含む</a:t>
            </a:r>
            <a:r>
              <a:rPr kumimoji="1" lang="en-US" altLang="ja-JP" dirty="0" smtClean="0"/>
              <a:t>)</a:t>
            </a:r>
            <a:r>
              <a:rPr kumimoji="1" lang="ja-JP" altLang="en-US" dirty="0" smtClean="0"/>
              <a:t>は僅か</a:t>
            </a:r>
            <a:r>
              <a:rPr kumimoji="1" lang="en-US" altLang="ja-JP" dirty="0" smtClean="0"/>
              <a:t>1.9%</a:t>
            </a:r>
            <a:r>
              <a:rPr kumimoji="1" lang="ja-JP" altLang="en-US" dirty="0" smtClean="0"/>
              <a:t>。</a:t>
            </a:r>
            <a:endParaRPr kumimoji="1" lang="en-US" altLang="ja-JP" dirty="0" smtClean="0"/>
          </a:p>
          <a:p>
            <a:r>
              <a:rPr kumimoji="1" lang="ja-JP" altLang="en-US" dirty="0" smtClean="0"/>
              <a:t>２．そして、</a:t>
            </a:r>
            <a:r>
              <a:rPr kumimoji="1" lang="en-US" altLang="ja-JP" dirty="0" smtClean="0"/>
              <a:t>3</a:t>
            </a:r>
            <a:r>
              <a:rPr kumimoji="1" lang="ja-JP" altLang="en-US" dirty="0" smtClean="0"/>
              <a:t>割以上が軽自動車。</a:t>
            </a:r>
            <a:endParaRPr kumimoji="1" lang="en-US" altLang="ja-JP" dirty="0" smtClean="0"/>
          </a:p>
          <a:p>
            <a:r>
              <a:rPr kumimoji="1" lang="ja-JP" altLang="en-US" dirty="0" smtClean="0"/>
              <a:t>３．自家用車の使用頻度は全体的に高く、全体の</a:t>
            </a:r>
            <a:r>
              <a:rPr kumimoji="1" lang="en-US" altLang="ja-JP" dirty="0" smtClean="0"/>
              <a:t>47.1%</a:t>
            </a:r>
            <a:r>
              <a:rPr kumimoji="1" lang="ja-JP" altLang="en-US" dirty="0" smtClean="0"/>
              <a:t>の自動車が毎日利用されている。</a:t>
            </a:r>
            <a:endParaRPr kumimoji="1" lang="ja-JP" altLang="en-US" dirty="0"/>
          </a:p>
        </p:txBody>
      </p:sp>
      <p:sp>
        <p:nvSpPr>
          <p:cNvPr id="4" name="スライド番号プレースホルダー 3"/>
          <p:cNvSpPr>
            <a:spLocks noGrp="1"/>
          </p:cNvSpPr>
          <p:nvPr>
            <p:ph type="sldNum" sz="quarter" idx="10"/>
          </p:nvPr>
        </p:nvSpPr>
        <p:spPr/>
        <p:txBody>
          <a:bodyPr/>
          <a:lstStyle/>
          <a:p>
            <a:fld id="{44E42F83-FA1A-4A1E-BC89-D8D6C139F5ED}" type="slidenum">
              <a:rPr kumimoji="1" lang="ja-JP" altLang="en-US" smtClean="0"/>
              <a:pPr/>
              <a:t>19</a:t>
            </a:fld>
            <a:endParaRPr kumimoji="1" lang="ja-JP" altLang="en-US" dirty="0"/>
          </a:p>
        </p:txBody>
      </p:sp>
    </p:spTree>
    <p:extLst>
      <p:ext uri="{BB962C8B-B14F-4D97-AF65-F5344CB8AC3E}">
        <p14:creationId xmlns:p14="http://schemas.microsoft.com/office/powerpoint/2010/main" val="871647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E42F83-FA1A-4A1E-BC89-D8D6C139F5ED}" type="slidenum">
              <a:rPr kumimoji="1" lang="ja-JP" altLang="en-US" smtClean="0"/>
              <a:pPr/>
              <a:t>20</a:t>
            </a:fld>
            <a:endParaRPr kumimoji="1" lang="ja-JP" altLang="en-US" dirty="0"/>
          </a:p>
        </p:txBody>
      </p:sp>
    </p:spTree>
    <p:extLst>
      <p:ext uri="{BB962C8B-B14F-4D97-AF65-F5344CB8AC3E}">
        <p14:creationId xmlns:p14="http://schemas.microsoft.com/office/powerpoint/2010/main" val="13643054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１．スライド</a:t>
            </a:r>
            <a:r>
              <a:rPr kumimoji="1" lang="en-US" altLang="ja-JP" dirty="0" smtClean="0"/>
              <a:t>4</a:t>
            </a:r>
            <a:r>
              <a:rPr kumimoji="1" lang="ja-JP" altLang="en-US" dirty="0" smtClean="0"/>
              <a:t>に記載したように、殆どのサンプル家庭は</a:t>
            </a:r>
            <a:r>
              <a:rPr kumimoji="1" lang="en-US" altLang="ja-JP" dirty="0" smtClean="0"/>
              <a:t>2015-2017</a:t>
            </a:r>
            <a:r>
              <a:rPr kumimoji="1" lang="ja-JP" altLang="en-US" dirty="0" smtClean="0"/>
              <a:t>年の間に「うちエコ診断」を受けた。</a:t>
            </a:r>
            <a:endParaRPr kumimoji="1" lang="en-US" altLang="ja-JP" dirty="0" smtClean="0"/>
          </a:p>
          <a:p>
            <a:r>
              <a:rPr kumimoji="1" lang="ja-JP" altLang="en-US" dirty="0" smtClean="0"/>
              <a:t>２．「うちエコ診断」によって、かなりの割合の家庭は、自宅のエネルギー使用・</a:t>
            </a:r>
            <a:r>
              <a:rPr kumimoji="1" lang="en-US" altLang="ja-JP" dirty="0" smtClean="0"/>
              <a:t>CO</a:t>
            </a:r>
            <a:r>
              <a:rPr kumimoji="1" lang="en-US" altLang="ja-JP" baseline="-25000" dirty="0" smtClean="0"/>
              <a:t>2</a:t>
            </a:r>
            <a:r>
              <a:rPr kumimoji="1" lang="ja-JP" altLang="en-US" dirty="0" smtClean="0"/>
              <a:t>排出量の状況について把握でき、診断士によって提案された省エネ・</a:t>
            </a:r>
            <a:r>
              <a:rPr kumimoji="1" lang="en-US" altLang="ja-JP" dirty="0" smtClean="0"/>
              <a:t>CO</a:t>
            </a:r>
            <a:r>
              <a:rPr kumimoji="1" lang="en-US" altLang="ja-JP" baseline="-25000" dirty="0" smtClean="0"/>
              <a:t>2</a:t>
            </a:r>
            <a:r>
              <a:rPr kumimoji="1" lang="ja-JP" altLang="en-US" dirty="0" smtClean="0"/>
              <a:t>削減対策の効果についても理解を深めることができた。</a:t>
            </a:r>
            <a:endParaRPr kumimoji="1" lang="en-US" altLang="ja-JP" dirty="0" smtClean="0"/>
          </a:p>
          <a:p>
            <a:r>
              <a:rPr kumimoji="1" lang="ja-JP" altLang="en-US" dirty="0" smtClean="0"/>
              <a:t>３．しかし、提案された対策実施の費用については、理解度がまだ低い。今後、コストに関連情報の提供を強化すべく。</a:t>
            </a:r>
            <a:endParaRPr kumimoji="1" lang="ja-JP" altLang="en-US" dirty="0"/>
          </a:p>
        </p:txBody>
      </p:sp>
      <p:sp>
        <p:nvSpPr>
          <p:cNvPr id="4" name="スライド番号プレースホルダー 3"/>
          <p:cNvSpPr>
            <a:spLocks noGrp="1"/>
          </p:cNvSpPr>
          <p:nvPr>
            <p:ph type="sldNum" sz="quarter" idx="10"/>
          </p:nvPr>
        </p:nvSpPr>
        <p:spPr/>
        <p:txBody>
          <a:bodyPr/>
          <a:lstStyle/>
          <a:p>
            <a:fld id="{44E42F83-FA1A-4A1E-BC89-D8D6C139F5ED}" type="slidenum">
              <a:rPr kumimoji="1" lang="ja-JP" altLang="en-US" smtClean="0"/>
              <a:pPr/>
              <a:t>21</a:t>
            </a:fld>
            <a:endParaRPr kumimoji="1" lang="ja-JP" altLang="en-US" dirty="0"/>
          </a:p>
        </p:txBody>
      </p:sp>
    </p:spTree>
    <p:extLst>
      <p:ext uri="{BB962C8B-B14F-4D97-AF65-F5344CB8AC3E}">
        <p14:creationId xmlns:p14="http://schemas.microsoft.com/office/powerpoint/2010/main" val="3089937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4E42F83-FA1A-4A1E-BC89-D8D6C139F5ED}" type="slidenum">
              <a:rPr kumimoji="1" lang="ja-JP" altLang="en-US" smtClean="0"/>
              <a:pPr/>
              <a:t>22</a:t>
            </a:fld>
            <a:endParaRPr kumimoji="1" lang="ja-JP" altLang="en-US" dirty="0"/>
          </a:p>
        </p:txBody>
      </p:sp>
    </p:spTree>
    <p:extLst>
      <p:ext uri="{BB962C8B-B14F-4D97-AF65-F5344CB8AC3E}">
        <p14:creationId xmlns:p14="http://schemas.microsoft.com/office/powerpoint/2010/main" val="3131400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4E42F83-FA1A-4A1E-BC89-D8D6C139F5ED}" type="slidenum">
              <a:rPr kumimoji="1" lang="ja-JP" altLang="en-US" smtClean="0"/>
              <a:pPr/>
              <a:t>3</a:t>
            </a:fld>
            <a:endParaRPr kumimoji="1" lang="ja-JP" altLang="en-US" dirty="0"/>
          </a:p>
        </p:txBody>
      </p:sp>
    </p:spTree>
    <p:extLst>
      <p:ext uri="{BB962C8B-B14F-4D97-AF65-F5344CB8AC3E}">
        <p14:creationId xmlns:p14="http://schemas.microsoft.com/office/powerpoint/2010/main" val="39882925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１．</a:t>
            </a:r>
            <a:r>
              <a:rPr kumimoji="1" lang="en-US" altLang="ja-JP" dirty="0" smtClean="0"/>
              <a:t>62.1%</a:t>
            </a:r>
            <a:r>
              <a:rPr kumimoji="1" lang="ja-JP" altLang="en-US" dirty="0" smtClean="0"/>
              <a:t>のサンプル家庭は様々な補助金受給経験はあった。その内、補助率</a:t>
            </a:r>
            <a:r>
              <a:rPr kumimoji="1" lang="en-US" altLang="ja-JP" dirty="0" smtClean="0"/>
              <a:t>10</a:t>
            </a:r>
            <a:r>
              <a:rPr kumimoji="1" lang="ja-JP" altLang="en-US" dirty="0" smtClean="0"/>
              <a:t>％以下のケースが</a:t>
            </a:r>
            <a:r>
              <a:rPr kumimoji="1" lang="en-US" altLang="ja-JP" dirty="0" smtClean="0"/>
              <a:t>60</a:t>
            </a:r>
            <a:r>
              <a:rPr kumimoji="1" lang="ja-JP" altLang="en-US" dirty="0" smtClean="0"/>
              <a:t>％以上。</a:t>
            </a:r>
            <a:endParaRPr kumimoji="1" lang="ja-JP" altLang="en-US" dirty="0"/>
          </a:p>
        </p:txBody>
      </p:sp>
      <p:sp>
        <p:nvSpPr>
          <p:cNvPr id="4" name="スライド番号プレースホルダー 3"/>
          <p:cNvSpPr>
            <a:spLocks noGrp="1"/>
          </p:cNvSpPr>
          <p:nvPr>
            <p:ph type="sldNum" sz="quarter" idx="10"/>
          </p:nvPr>
        </p:nvSpPr>
        <p:spPr/>
        <p:txBody>
          <a:bodyPr/>
          <a:lstStyle/>
          <a:p>
            <a:fld id="{44E42F83-FA1A-4A1E-BC89-D8D6C139F5ED}" type="slidenum">
              <a:rPr kumimoji="1" lang="ja-JP" altLang="en-US" smtClean="0"/>
              <a:pPr/>
              <a:t>23</a:t>
            </a:fld>
            <a:endParaRPr kumimoji="1" lang="ja-JP" altLang="en-US" dirty="0"/>
          </a:p>
        </p:txBody>
      </p:sp>
    </p:spTree>
    <p:extLst>
      <p:ext uri="{BB962C8B-B14F-4D97-AF65-F5344CB8AC3E}">
        <p14:creationId xmlns:p14="http://schemas.microsoft.com/office/powerpoint/2010/main" val="36671926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１．サンプル家庭の内、県の低金利融資制度を利用したのは少なく</a:t>
            </a:r>
            <a:r>
              <a:rPr kumimoji="1" lang="en-US" altLang="ja-JP" dirty="0" smtClean="0"/>
              <a:t>(9.0%)</a:t>
            </a:r>
            <a:r>
              <a:rPr kumimoji="1" lang="ja-JP" altLang="en-US" dirty="0" smtClean="0"/>
              <a:t>、利用しないのは半数を占める。</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２．そして、利用していない家庭のうち、半数以上は、金利が</a:t>
            </a:r>
            <a:r>
              <a:rPr kumimoji="1" lang="en-US" altLang="ja-JP" dirty="0" smtClean="0"/>
              <a:t>0.7</a:t>
            </a:r>
            <a:r>
              <a:rPr kumimoji="1" lang="ja-JP" altLang="en-US" dirty="0" smtClean="0"/>
              <a:t>％</a:t>
            </a:r>
            <a:r>
              <a:rPr kumimoji="1" lang="en-US" altLang="ja-JP" dirty="0" smtClean="0"/>
              <a:t>(</a:t>
            </a:r>
            <a:r>
              <a:rPr kumimoji="1" lang="ja-JP" altLang="en-US" dirty="0" smtClean="0"/>
              <a:t>現行金利</a:t>
            </a:r>
            <a:r>
              <a:rPr kumimoji="1" lang="en-US" altLang="ja-JP" dirty="0" smtClean="0"/>
              <a:t>)</a:t>
            </a:r>
            <a:r>
              <a:rPr kumimoji="1" lang="ja-JP" altLang="en-US" dirty="0" smtClean="0"/>
              <a:t>から</a:t>
            </a:r>
            <a:r>
              <a:rPr kumimoji="1" lang="en-US" altLang="ja-JP" dirty="0" smtClean="0"/>
              <a:t>0.3</a:t>
            </a:r>
            <a:r>
              <a:rPr kumimoji="1" lang="ja-JP" altLang="en-US" dirty="0" smtClean="0"/>
              <a:t>％までに下がれば本融資制度の利用を検討すると回答している。</a:t>
            </a:r>
            <a:endParaRPr kumimoji="1" lang="ja-JP" altLang="en-US" dirty="0"/>
          </a:p>
        </p:txBody>
      </p:sp>
      <p:sp>
        <p:nvSpPr>
          <p:cNvPr id="4" name="スライド番号プレースホルダー 3"/>
          <p:cNvSpPr>
            <a:spLocks noGrp="1"/>
          </p:cNvSpPr>
          <p:nvPr>
            <p:ph type="sldNum" sz="quarter" idx="10"/>
          </p:nvPr>
        </p:nvSpPr>
        <p:spPr/>
        <p:txBody>
          <a:bodyPr/>
          <a:lstStyle/>
          <a:p>
            <a:fld id="{44E42F83-FA1A-4A1E-BC89-D8D6C139F5ED}" type="slidenum">
              <a:rPr kumimoji="1" lang="ja-JP" altLang="en-US" smtClean="0"/>
              <a:pPr/>
              <a:t>24</a:t>
            </a:fld>
            <a:endParaRPr kumimoji="1" lang="ja-JP" altLang="en-US" dirty="0"/>
          </a:p>
        </p:txBody>
      </p:sp>
    </p:spTree>
    <p:extLst>
      <p:ext uri="{BB962C8B-B14F-4D97-AF65-F5344CB8AC3E}">
        <p14:creationId xmlns:p14="http://schemas.microsoft.com/office/powerpoint/2010/main" val="38891351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１．冷暖房、給湯節水、冷蔵庫に関するライフスタイルの取り組みはより良く実施されている一方、常に車の利用を控えめにするのはサンプルの</a:t>
            </a:r>
            <a:r>
              <a:rPr kumimoji="1" lang="en-US" altLang="ja-JP" dirty="0" smtClean="0"/>
              <a:t>1/4</a:t>
            </a:r>
            <a:r>
              <a:rPr kumimoji="1" lang="ja-JP" altLang="en-US" dirty="0" smtClean="0"/>
              <a:t>程度。</a:t>
            </a:r>
            <a:endParaRPr kumimoji="1" lang="ja-JP" altLang="en-US" dirty="0"/>
          </a:p>
        </p:txBody>
      </p:sp>
      <p:sp>
        <p:nvSpPr>
          <p:cNvPr id="4" name="スライド番号プレースホルダー 3"/>
          <p:cNvSpPr>
            <a:spLocks noGrp="1"/>
          </p:cNvSpPr>
          <p:nvPr>
            <p:ph type="sldNum" sz="quarter" idx="10"/>
          </p:nvPr>
        </p:nvSpPr>
        <p:spPr/>
        <p:txBody>
          <a:bodyPr/>
          <a:lstStyle/>
          <a:p>
            <a:fld id="{44E42F83-FA1A-4A1E-BC89-D8D6C139F5ED}" type="slidenum">
              <a:rPr kumimoji="1" lang="ja-JP" altLang="en-US" smtClean="0"/>
              <a:pPr/>
              <a:t>25</a:t>
            </a:fld>
            <a:endParaRPr kumimoji="1" lang="ja-JP" altLang="en-US" dirty="0"/>
          </a:p>
        </p:txBody>
      </p:sp>
    </p:spTree>
    <p:extLst>
      <p:ext uri="{BB962C8B-B14F-4D97-AF65-F5344CB8AC3E}">
        <p14:creationId xmlns:p14="http://schemas.microsoft.com/office/powerpoint/2010/main" val="23647796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4E42F83-FA1A-4A1E-BC89-D8D6C139F5ED}" type="slidenum">
              <a:rPr kumimoji="1" lang="ja-JP" altLang="en-US" smtClean="0"/>
              <a:pPr/>
              <a:t>26</a:t>
            </a:fld>
            <a:endParaRPr kumimoji="1" lang="ja-JP" altLang="en-US" dirty="0"/>
          </a:p>
        </p:txBody>
      </p:sp>
    </p:spTree>
    <p:extLst>
      <p:ext uri="{BB962C8B-B14F-4D97-AF65-F5344CB8AC3E}">
        <p14:creationId xmlns:p14="http://schemas.microsoft.com/office/powerpoint/2010/main" val="41052648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１．太陽光発電装置、</a:t>
            </a:r>
            <a:r>
              <a:rPr kumimoji="1" lang="en-US" altLang="ja-JP" dirty="0" smtClean="0"/>
              <a:t>HEMS</a:t>
            </a:r>
            <a:r>
              <a:rPr kumimoji="1" lang="ja-JP" altLang="en-US" dirty="0" smtClean="0"/>
              <a:t>、複層ガラスの設置、及び省エネエアコン、エコキュート給湯器、節水シャワーヘッドの買い替えをより良く実施された</a:t>
            </a:r>
            <a:r>
              <a:rPr kumimoji="1" lang="en-US" altLang="ja-JP" dirty="0" smtClean="0"/>
              <a:t>(</a:t>
            </a:r>
            <a:r>
              <a:rPr kumimoji="1" lang="ja-JP" altLang="en-US" dirty="0" smtClean="0"/>
              <a:t>サンプルの半分から</a:t>
            </a:r>
            <a:r>
              <a:rPr kumimoji="1" lang="en-US" altLang="ja-JP" dirty="0" smtClean="0"/>
              <a:t>6</a:t>
            </a:r>
            <a:r>
              <a:rPr kumimoji="1" lang="ja-JP" altLang="en-US" dirty="0" smtClean="0"/>
              <a:t>割強</a:t>
            </a:r>
            <a:r>
              <a:rPr kumimoji="1" lang="en-US" altLang="ja-JP" dirty="0" smtClean="0"/>
              <a:t>)</a:t>
            </a:r>
            <a:r>
              <a:rPr kumimoji="1" lang="ja-JP" altLang="en-US" dirty="0" smtClean="0"/>
              <a:t>。</a:t>
            </a:r>
            <a:endParaRPr kumimoji="1" lang="en-US" altLang="ja-JP" dirty="0" smtClean="0"/>
          </a:p>
          <a:p>
            <a:r>
              <a:rPr kumimoji="1" lang="en-US" altLang="ja-JP" dirty="0" smtClean="0"/>
              <a:t>2</a:t>
            </a:r>
            <a:r>
              <a:rPr kumimoji="1" lang="ja-JP" altLang="en-US" dirty="0" smtClean="0"/>
              <a:t>．一方、内窓、壁面に真空断熱材、太陽熱温水器の設置、及び燃費の良い車の買い替えの実施率はまだ低い</a:t>
            </a:r>
            <a:r>
              <a:rPr kumimoji="1" lang="en-US" altLang="ja-JP" dirty="0" smtClean="0"/>
              <a:t>(1</a:t>
            </a:r>
            <a:r>
              <a:rPr kumimoji="1" lang="ja-JP" altLang="en-US" dirty="0" smtClean="0"/>
              <a:t>割から</a:t>
            </a:r>
            <a:r>
              <a:rPr kumimoji="1" lang="en-US" altLang="ja-JP" dirty="0" smtClean="0"/>
              <a:t>2</a:t>
            </a:r>
            <a:r>
              <a:rPr kumimoji="1" lang="ja-JP" altLang="en-US" dirty="0" smtClean="0"/>
              <a:t>割程度</a:t>
            </a:r>
            <a:r>
              <a:rPr kumimoji="1" lang="en-US" altLang="ja-JP" dirty="0" smtClean="0"/>
              <a:t>)</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44E42F83-FA1A-4A1E-BC89-D8D6C139F5ED}" type="slidenum">
              <a:rPr kumimoji="1" lang="ja-JP" altLang="en-US" smtClean="0"/>
              <a:pPr/>
              <a:t>27</a:t>
            </a:fld>
            <a:endParaRPr kumimoji="1" lang="ja-JP" altLang="en-US" dirty="0"/>
          </a:p>
        </p:txBody>
      </p:sp>
    </p:spTree>
    <p:extLst>
      <p:ext uri="{BB962C8B-B14F-4D97-AF65-F5344CB8AC3E}">
        <p14:creationId xmlns:p14="http://schemas.microsoft.com/office/powerpoint/2010/main" val="11859459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4E42F83-FA1A-4A1E-BC89-D8D6C139F5ED}" type="slidenum">
              <a:rPr kumimoji="1" lang="ja-JP" altLang="en-US" smtClean="0"/>
              <a:pPr/>
              <a:t>28</a:t>
            </a:fld>
            <a:endParaRPr kumimoji="1" lang="ja-JP" altLang="en-US" dirty="0"/>
          </a:p>
        </p:txBody>
      </p:sp>
    </p:spTree>
    <p:extLst>
      <p:ext uri="{BB962C8B-B14F-4D97-AF65-F5344CB8AC3E}">
        <p14:creationId xmlns:p14="http://schemas.microsoft.com/office/powerpoint/2010/main" val="19822350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E42F83-FA1A-4A1E-BC89-D8D6C139F5ED}" type="slidenum">
              <a:rPr kumimoji="1" lang="ja-JP" altLang="en-US" smtClean="0"/>
              <a:pPr/>
              <a:t>29</a:t>
            </a:fld>
            <a:endParaRPr kumimoji="1" lang="ja-JP" altLang="en-US" dirty="0"/>
          </a:p>
        </p:txBody>
      </p:sp>
    </p:spTree>
    <p:extLst>
      <p:ext uri="{BB962C8B-B14F-4D97-AF65-F5344CB8AC3E}">
        <p14:creationId xmlns:p14="http://schemas.microsoft.com/office/powerpoint/2010/main" val="8508694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１．全体的に、経済的政策に対する認識度は低い。</a:t>
            </a:r>
            <a:endParaRPr kumimoji="1" lang="en-US" altLang="ja-JP" dirty="0" smtClean="0"/>
          </a:p>
          <a:p>
            <a:r>
              <a:rPr kumimoji="1" lang="ja-JP" altLang="en-US" dirty="0" smtClean="0"/>
              <a:t>２．炭素税に関する認識がもっとも低い。</a:t>
            </a:r>
            <a:endParaRPr kumimoji="1" lang="en-US" altLang="ja-JP" dirty="0" smtClean="0"/>
          </a:p>
          <a:p>
            <a:r>
              <a:rPr kumimoji="1" lang="ja-JP" altLang="en-US" dirty="0" smtClean="0"/>
              <a:t>３．</a:t>
            </a:r>
            <a:r>
              <a:rPr kumimoji="1" lang="en-US" altLang="ja-JP" dirty="0" smtClean="0"/>
              <a:t>80</a:t>
            </a:r>
            <a:r>
              <a:rPr kumimoji="1" lang="ja-JP" altLang="en-US" dirty="0" smtClean="0"/>
              <a:t>％前後の回答者は、兵庫県の補助金と低金利融資制度についての認識が「非常に低い」、「低い」または「普通」と回答している。</a:t>
            </a:r>
            <a:endParaRPr kumimoji="1" lang="en-US" altLang="ja-JP" dirty="0" smtClean="0"/>
          </a:p>
          <a:p>
            <a:r>
              <a:rPr kumimoji="1" lang="ja-JP" altLang="en-US" dirty="0" smtClean="0"/>
              <a:t>４．エコカー減税と</a:t>
            </a:r>
            <a:r>
              <a:rPr kumimoji="1" lang="en-US" altLang="ja-JP" dirty="0" smtClean="0"/>
              <a:t>FIT</a:t>
            </a:r>
            <a:r>
              <a:rPr kumimoji="1" lang="ja-JP" altLang="en-US" dirty="0" smtClean="0"/>
              <a:t>に対する理解度は、比較的に高い（</a:t>
            </a:r>
            <a:r>
              <a:rPr kumimoji="1" lang="en-US" altLang="ja-JP" dirty="0" smtClean="0"/>
              <a:t>40</a:t>
            </a:r>
            <a:r>
              <a:rPr kumimoji="1" lang="ja-JP" altLang="en-US" dirty="0" smtClean="0"/>
              <a:t>％前後は「非常に高い」または「高い」と回答）。</a:t>
            </a:r>
            <a:endParaRPr kumimoji="1" lang="ja-JP" altLang="en-US" dirty="0"/>
          </a:p>
        </p:txBody>
      </p:sp>
      <p:sp>
        <p:nvSpPr>
          <p:cNvPr id="4" name="スライド番号プレースホルダー 3"/>
          <p:cNvSpPr>
            <a:spLocks noGrp="1"/>
          </p:cNvSpPr>
          <p:nvPr>
            <p:ph type="sldNum" sz="quarter" idx="10"/>
          </p:nvPr>
        </p:nvSpPr>
        <p:spPr/>
        <p:txBody>
          <a:bodyPr/>
          <a:lstStyle/>
          <a:p>
            <a:fld id="{44E42F83-FA1A-4A1E-BC89-D8D6C139F5ED}" type="slidenum">
              <a:rPr kumimoji="1" lang="ja-JP" altLang="en-US" smtClean="0"/>
              <a:pPr/>
              <a:t>31</a:t>
            </a:fld>
            <a:endParaRPr kumimoji="1" lang="ja-JP" altLang="en-US" dirty="0"/>
          </a:p>
        </p:txBody>
      </p:sp>
    </p:spTree>
    <p:extLst>
      <p:ext uri="{BB962C8B-B14F-4D97-AF65-F5344CB8AC3E}">
        <p14:creationId xmlns:p14="http://schemas.microsoft.com/office/powerpoint/2010/main" val="23424599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１．</a:t>
            </a:r>
            <a:r>
              <a:rPr kumimoji="1" lang="en-US" altLang="ja-JP" dirty="0" smtClean="0"/>
              <a:t>1/3</a:t>
            </a:r>
            <a:r>
              <a:rPr kumimoji="1" lang="ja-JP" altLang="en-US" dirty="0" smtClean="0"/>
              <a:t>の回答者の望ましい投資回収期限は、「</a:t>
            </a:r>
            <a:r>
              <a:rPr kumimoji="1" lang="en-US" altLang="ja-JP" dirty="0" smtClean="0"/>
              <a:t>3</a:t>
            </a:r>
            <a:r>
              <a:rPr kumimoji="1" lang="ja-JP" altLang="en-US" dirty="0" smtClean="0"/>
              <a:t>～</a:t>
            </a:r>
            <a:r>
              <a:rPr kumimoji="1" lang="en-US" altLang="ja-JP" dirty="0" smtClean="0"/>
              <a:t>5</a:t>
            </a:r>
            <a:r>
              <a:rPr kumimoji="1" lang="ja-JP" altLang="en-US" dirty="0" smtClean="0"/>
              <a:t>年」と回答。</a:t>
            </a:r>
            <a:endParaRPr kumimoji="1" lang="en-US" altLang="ja-JP" dirty="0" smtClean="0"/>
          </a:p>
          <a:p>
            <a:r>
              <a:rPr kumimoji="1" lang="ja-JP" altLang="en-US" dirty="0" smtClean="0"/>
              <a:t>２．そして、</a:t>
            </a:r>
            <a:r>
              <a:rPr kumimoji="1" lang="en-US" altLang="ja-JP" dirty="0" smtClean="0"/>
              <a:t>36.5</a:t>
            </a:r>
            <a:r>
              <a:rPr kumimoji="1" lang="ja-JP" altLang="en-US" dirty="0" smtClean="0"/>
              <a:t>％の回答者は、「</a:t>
            </a:r>
            <a:r>
              <a:rPr kumimoji="1" lang="en-US" altLang="ja-JP" dirty="0" smtClean="0"/>
              <a:t>5</a:t>
            </a:r>
            <a:r>
              <a:rPr kumimoji="1" lang="ja-JP" altLang="en-US" dirty="0" smtClean="0"/>
              <a:t>～</a:t>
            </a:r>
            <a:r>
              <a:rPr kumimoji="1" lang="en-US" altLang="ja-JP" dirty="0" smtClean="0"/>
              <a:t>10</a:t>
            </a:r>
            <a:r>
              <a:rPr kumimoji="1" lang="ja-JP" altLang="en-US" dirty="0" smtClean="0"/>
              <a:t>年」と回答。</a:t>
            </a:r>
          </a:p>
          <a:p>
            <a:endParaRPr kumimoji="1" lang="ja-JP" altLang="en-US" dirty="0"/>
          </a:p>
        </p:txBody>
      </p:sp>
      <p:sp>
        <p:nvSpPr>
          <p:cNvPr id="4" name="スライド番号プレースホルダー 3"/>
          <p:cNvSpPr>
            <a:spLocks noGrp="1"/>
          </p:cNvSpPr>
          <p:nvPr>
            <p:ph type="sldNum" sz="quarter" idx="10"/>
          </p:nvPr>
        </p:nvSpPr>
        <p:spPr/>
        <p:txBody>
          <a:bodyPr/>
          <a:lstStyle/>
          <a:p>
            <a:fld id="{44E42F83-FA1A-4A1E-BC89-D8D6C139F5ED}" type="slidenum">
              <a:rPr kumimoji="1" lang="ja-JP" altLang="en-US" smtClean="0"/>
              <a:pPr/>
              <a:t>32</a:t>
            </a:fld>
            <a:endParaRPr kumimoji="1" lang="ja-JP" altLang="en-US" dirty="0"/>
          </a:p>
        </p:txBody>
      </p:sp>
    </p:spTree>
    <p:extLst>
      <p:ext uri="{BB962C8B-B14F-4D97-AF65-F5344CB8AC3E}">
        <p14:creationId xmlns:p14="http://schemas.microsoft.com/office/powerpoint/2010/main" val="30446562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１．</a:t>
            </a:r>
            <a:r>
              <a:rPr kumimoji="1" lang="en-US" altLang="ja-JP" dirty="0" smtClean="0"/>
              <a:t>MBDC(Multi-bounded Discrete</a:t>
            </a:r>
            <a:r>
              <a:rPr kumimoji="1" lang="en-US" altLang="ja-JP" baseline="0" dirty="0" smtClean="0"/>
              <a:t> Choice</a:t>
            </a:r>
            <a:r>
              <a:rPr kumimoji="1" lang="ja-JP" altLang="en-US" baseline="0" dirty="0" smtClean="0"/>
              <a:t>：</a:t>
            </a:r>
            <a:r>
              <a:rPr kumimoji="1" lang="zh-TW" altLang="en-US" baseline="0" dirty="0" smtClean="0"/>
              <a:t>多重有界離散選択</a:t>
            </a:r>
            <a:r>
              <a:rPr kumimoji="1" lang="en-US" altLang="ja-JP" dirty="0" smtClean="0"/>
              <a:t>)</a:t>
            </a:r>
            <a:r>
              <a:rPr kumimoji="1" lang="ja-JP" altLang="en-US" dirty="0" smtClean="0"/>
              <a:t>フォーマットによるデータ解析結果によれば、家庭の投資回収期間の受容度は「</a:t>
            </a:r>
            <a:r>
              <a:rPr kumimoji="1" lang="en-US" altLang="ja-JP" dirty="0" smtClean="0"/>
              <a:t>5.2</a:t>
            </a:r>
            <a:r>
              <a:rPr kumimoji="1" lang="ja-JP" altLang="en-US" dirty="0" smtClean="0"/>
              <a:t>～</a:t>
            </a:r>
            <a:r>
              <a:rPr kumimoji="1" lang="en-US" altLang="ja-JP" dirty="0" smtClean="0"/>
              <a:t>8.8</a:t>
            </a:r>
            <a:r>
              <a:rPr kumimoji="1" lang="ja-JP" altLang="en-US" dirty="0" smtClean="0"/>
              <a:t>年」の間であるという結果。</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4E42F83-FA1A-4A1E-BC89-D8D6C139F5ED}" type="slidenum">
              <a:rPr kumimoji="1" lang="ja-JP" altLang="en-US" smtClean="0"/>
              <a:pPr/>
              <a:t>33</a:t>
            </a:fld>
            <a:endParaRPr kumimoji="1" lang="ja-JP" altLang="en-US" dirty="0"/>
          </a:p>
        </p:txBody>
      </p:sp>
    </p:spTree>
    <p:extLst>
      <p:ext uri="{BB962C8B-B14F-4D97-AF65-F5344CB8AC3E}">
        <p14:creationId xmlns:p14="http://schemas.microsoft.com/office/powerpoint/2010/main" val="3819386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42F83-FA1A-4A1E-BC89-D8D6C139F5ED}"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Tree>
    <p:extLst>
      <p:ext uri="{BB962C8B-B14F-4D97-AF65-F5344CB8AC3E}">
        <p14:creationId xmlns:p14="http://schemas.microsoft.com/office/powerpoint/2010/main" val="34812826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１．エアコン、給湯器など低コスト設備類に関しては、設置コストが</a:t>
            </a:r>
            <a:r>
              <a:rPr kumimoji="1" lang="en-US" altLang="ja-JP" dirty="0" smtClean="0"/>
              <a:t>38</a:t>
            </a:r>
            <a:r>
              <a:rPr kumimoji="1" lang="ja-JP" altLang="en-US" dirty="0" smtClean="0"/>
              <a:t>万円を超える場合に、利用を検討する。</a:t>
            </a:r>
            <a:endParaRPr kumimoji="1" lang="en-US" altLang="ja-JP" dirty="0" smtClean="0"/>
          </a:p>
          <a:p>
            <a:r>
              <a:rPr kumimoji="1" lang="ja-JP" altLang="en-US" dirty="0" smtClean="0"/>
              <a:t>２．太陽光発電、電気自動車など高コスト設備・機器類に関しては、購入コストが</a:t>
            </a:r>
            <a:r>
              <a:rPr kumimoji="1" lang="en-US" altLang="ja-JP" dirty="0" smtClean="0"/>
              <a:t>151</a:t>
            </a:r>
            <a:r>
              <a:rPr kumimoji="1" lang="ja-JP" altLang="en-US" dirty="0" smtClean="0"/>
              <a:t>万を超える場合、利用を検討する。</a:t>
            </a:r>
            <a:endParaRPr kumimoji="1" lang="ja-JP" altLang="en-US" dirty="0"/>
          </a:p>
        </p:txBody>
      </p:sp>
      <p:sp>
        <p:nvSpPr>
          <p:cNvPr id="4" name="スライド番号プレースホルダー 3"/>
          <p:cNvSpPr>
            <a:spLocks noGrp="1"/>
          </p:cNvSpPr>
          <p:nvPr>
            <p:ph type="sldNum" sz="quarter" idx="10"/>
          </p:nvPr>
        </p:nvSpPr>
        <p:spPr/>
        <p:txBody>
          <a:bodyPr/>
          <a:lstStyle/>
          <a:p>
            <a:fld id="{44E42F83-FA1A-4A1E-BC89-D8D6C139F5ED}" type="slidenum">
              <a:rPr kumimoji="1" lang="ja-JP" altLang="en-US" smtClean="0"/>
              <a:pPr/>
              <a:t>34</a:t>
            </a:fld>
            <a:endParaRPr kumimoji="1" lang="ja-JP" altLang="en-US" dirty="0"/>
          </a:p>
        </p:txBody>
      </p:sp>
    </p:spTree>
    <p:extLst>
      <p:ext uri="{BB962C8B-B14F-4D97-AF65-F5344CB8AC3E}">
        <p14:creationId xmlns:p14="http://schemas.microsoft.com/office/powerpoint/2010/main" val="35943266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42F83-FA1A-4A1E-BC89-D8D6C139F5ED}"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Tree>
    <p:extLst>
      <p:ext uri="{BB962C8B-B14F-4D97-AF65-F5344CB8AC3E}">
        <p14:creationId xmlns:p14="http://schemas.microsoft.com/office/powerpoint/2010/main" val="546720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１．回収できたサンプルにおける世帯規模と世帯主年齢層の分布は比較的に均衡。</a:t>
            </a:r>
            <a:endParaRPr kumimoji="1" lang="en-US" altLang="ja-JP" dirty="0" smtClean="0"/>
          </a:p>
          <a:p>
            <a:r>
              <a:rPr kumimoji="1" lang="ja-JP" altLang="en-US" dirty="0" smtClean="0"/>
              <a:t>２．サンプルにおける住宅種類のほとんどは一戸建て</a:t>
            </a:r>
            <a:r>
              <a:rPr kumimoji="1" lang="en-US" altLang="ja-JP" dirty="0" smtClean="0"/>
              <a:t>(92.6</a:t>
            </a:r>
            <a:r>
              <a:rPr kumimoji="1" lang="ja-JP" altLang="en-US" dirty="0" smtClean="0"/>
              <a:t>％</a:t>
            </a:r>
            <a:r>
              <a:rPr kumimoji="1" lang="en-US" altLang="ja-JP" dirty="0" smtClean="0"/>
              <a:t>)</a:t>
            </a:r>
            <a:r>
              <a:rPr kumimoji="1" lang="ja-JP" altLang="en-US" dirty="0" smtClean="0"/>
              <a:t>、所有区分の殆どは「持ち家・分譲マンション」</a:t>
            </a:r>
            <a:r>
              <a:rPr kumimoji="1" lang="en-US" altLang="ja-JP" dirty="0" smtClean="0"/>
              <a:t>(97.3</a:t>
            </a:r>
            <a:r>
              <a:rPr kumimoji="1" lang="ja-JP" altLang="en-US" dirty="0" smtClean="0"/>
              <a:t>％</a:t>
            </a:r>
            <a:r>
              <a:rPr kumimoji="1" lang="en-US" altLang="ja-JP" dirty="0" smtClean="0"/>
              <a:t>)</a:t>
            </a:r>
            <a:r>
              <a:rPr kumimoji="1" lang="ja-JP" altLang="en-US" dirty="0" smtClean="0"/>
              <a:t>である。</a:t>
            </a:r>
            <a:endParaRPr kumimoji="1" lang="en-US" altLang="ja-JP" dirty="0" smtClean="0"/>
          </a:p>
          <a:p>
            <a:r>
              <a:rPr kumimoji="1" lang="ja-JP" altLang="en-US" dirty="0" smtClean="0"/>
              <a:t>３．「</a:t>
            </a:r>
            <a:r>
              <a:rPr kumimoji="1" lang="en-US" altLang="ja-JP" dirty="0" smtClean="0"/>
              <a:t>H</a:t>
            </a:r>
            <a:r>
              <a:rPr kumimoji="1" lang="ja-JP" altLang="en-US" dirty="0" smtClean="0"/>
              <a:t>２８年うちエコ診断受診家庭」全体と比べて見ると、世帯規模の分布は近似するが、住宅種類と所有区分の分布においては差異がある。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4E42F83-FA1A-4A1E-BC89-D8D6C139F5ED}" type="slidenum">
              <a:rPr kumimoji="1" lang="ja-JP" altLang="en-US" smtClean="0"/>
              <a:pPr/>
              <a:t>7</a:t>
            </a:fld>
            <a:endParaRPr kumimoji="1" lang="ja-JP" altLang="en-US" dirty="0"/>
          </a:p>
        </p:txBody>
      </p:sp>
    </p:spTree>
    <p:extLst>
      <p:ext uri="{BB962C8B-B14F-4D97-AF65-F5344CB8AC3E}">
        <p14:creationId xmlns:p14="http://schemas.microsoft.com/office/powerpoint/2010/main" val="501139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１．すべての気候変動に関する質問項目についての回答者の意識レベルは、「とても高い」または「高い」と回答している。</a:t>
            </a:r>
            <a:endParaRPr kumimoji="1" lang="ja-JP" altLang="en-US" dirty="0"/>
          </a:p>
        </p:txBody>
      </p:sp>
      <p:sp>
        <p:nvSpPr>
          <p:cNvPr id="4" name="スライド番号プレースホルダー 3"/>
          <p:cNvSpPr>
            <a:spLocks noGrp="1"/>
          </p:cNvSpPr>
          <p:nvPr>
            <p:ph type="sldNum" sz="quarter" idx="10"/>
          </p:nvPr>
        </p:nvSpPr>
        <p:spPr/>
        <p:txBody>
          <a:bodyPr/>
          <a:lstStyle/>
          <a:p>
            <a:fld id="{44E42F83-FA1A-4A1E-BC89-D8D6C139F5ED}" type="slidenum">
              <a:rPr kumimoji="1" lang="ja-JP" altLang="en-US" smtClean="0"/>
              <a:pPr/>
              <a:t>8</a:t>
            </a:fld>
            <a:endParaRPr kumimoji="1" lang="ja-JP" altLang="en-US" dirty="0"/>
          </a:p>
        </p:txBody>
      </p:sp>
    </p:spTree>
    <p:extLst>
      <p:ext uri="{BB962C8B-B14F-4D97-AF65-F5344CB8AC3E}">
        <p14:creationId xmlns:p14="http://schemas.microsoft.com/office/powerpoint/2010/main" val="2899830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１．電力とガソリンの価格が「とても高い」または「高い」と回答した割合は、それぞれ</a:t>
            </a:r>
            <a:r>
              <a:rPr kumimoji="1" lang="en-US" altLang="ja-JP" dirty="0" smtClean="0"/>
              <a:t>70%</a:t>
            </a:r>
            <a:r>
              <a:rPr kumimoji="1" lang="ja-JP" altLang="en-US" dirty="0" smtClean="0"/>
              <a:t>、</a:t>
            </a:r>
            <a:r>
              <a:rPr kumimoji="1" lang="en-US" altLang="ja-JP" dirty="0" smtClean="0"/>
              <a:t>80%</a:t>
            </a:r>
            <a:r>
              <a:rPr kumimoji="1" lang="ja-JP" altLang="en-US" dirty="0" smtClean="0"/>
              <a:t>前後。</a:t>
            </a:r>
            <a:endParaRPr kumimoji="1" lang="en-US" altLang="ja-JP" dirty="0" smtClean="0"/>
          </a:p>
          <a:p>
            <a:r>
              <a:rPr kumimoji="1" lang="ja-JP" altLang="en-US" dirty="0" smtClean="0"/>
              <a:t>２、それにもかかわらず、半分以上の回答者は、「自宅エネルギー使用状況と改善のための課題」についてよく分かっていない。</a:t>
            </a:r>
            <a:endParaRPr kumimoji="1" lang="ja-JP" altLang="en-US" dirty="0"/>
          </a:p>
        </p:txBody>
      </p:sp>
      <p:sp>
        <p:nvSpPr>
          <p:cNvPr id="4" name="スライド番号プレースホルダー 3"/>
          <p:cNvSpPr>
            <a:spLocks noGrp="1"/>
          </p:cNvSpPr>
          <p:nvPr>
            <p:ph type="sldNum" sz="quarter" idx="10"/>
          </p:nvPr>
        </p:nvSpPr>
        <p:spPr/>
        <p:txBody>
          <a:bodyPr/>
          <a:lstStyle/>
          <a:p>
            <a:fld id="{44E42F83-FA1A-4A1E-BC89-D8D6C139F5ED}" type="slidenum">
              <a:rPr kumimoji="1" lang="ja-JP" altLang="en-US" smtClean="0"/>
              <a:pPr/>
              <a:t>9</a:t>
            </a:fld>
            <a:endParaRPr kumimoji="1" lang="ja-JP" altLang="en-US" dirty="0"/>
          </a:p>
        </p:txBody>
      </p:sp>
    </p:spTree>
    <p:extLst>
      <p:ext uri="{BB962C8B-B14F-4D97-AF65-F5344CB8AC3E}">
        <p14:creationId xmlns:p14="http://schemas.microsoft.com/office/powerpoint/2010/main" val="372143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１．一戸建てを所有している回答者の</a:t>
            </a:r>
            <a:r>
              <a:rPr kumimoji="1" lang="en-US" altLang="ja-JP" dirty="0" smtClean="0"/>
              <a:t>60%</a:t>
            </a:r>
            <a:r>
              <a:rPr kumimoji="1" lang="ja-JP" altLang="en-US" dirty="0" smtClean="0"/>
              <a:t>以上が、太陽光発電設備を導入している。</a:t>
            </a:r>
            <a:endParaRPr kumimoji="1" lang="en-US" altLang="ja-JP" dirty="0" smtClean="0"/>
          </a:p>
          <a:p>
            <a:r>
              <a:rPr kumimoji="1" lang="ja-JP" altLang="en-US" dirty="0" smtClean="0"/>
              <a:t>２．特に、</a:t>
            </a:r>
            <a:r>
              <a:rPr kumimoji="1" lang="en-US" altLang="ja-JP" dirty="0" smtClean="0"/>
              <a:t>2016</a:t>
            </a:r>
            <a:r>
              <a:rPr kumimoji="1" lang="ja-JP" altLang="en-US" dirty="0" smtClean="0"/>
              <a:t>年以降の導入が急激に拡大している。</a:t>
            </a:r>
            <a:endParaRPr kumimoji="1" lang="en-US" altLang="ja-JP" dirty="0" smtClean="0"/>
          </a:p>
          <a:p>
            <a:r>
              <a:rPr kumimoji="1" lang="ja-JP" altLang="en-US" dirty="0" smtClean="0"/>
              <a:t>３．技術普及曲線のシミュレーション結果によれば、</a:t>
            </a:r>
            <a:r>
              <a:rPr kumimoji="1" lang="en-US" altLang="ja-JP" dirty="0" smtClean="0"/>
              <a:t>2020</a:t>
            </a:r>
            <a:r>
              <a:rPr kumimoji="1" lang="ja-JP" altLang="en-US" dirty="0" smtClean="0"/>
              <a:t>年前後にサンプル家庭での完全普及に達する。しかし、日本全体の実際導入率は、</a:t>
            </a:r>
            <a:r>
              <a:rPr kumimoji="1" lang="en-US" altLang="ja-JP" dirty="0" smtClean="0"/>
              <a:t>2017</a:t>
            </a:r>
            <a:r>
              <a:rPr kumimoji="1" lang="ja-JP" altLang="en-US" dirty="0" smtClean="0"/>
              <a:t>年</a:t>
            </a:r>
            <a:r>
              <a:rPr kumimoji="1" lang="en-US" altLang="ja-JP" dirty="0" smtClean="0"/>
              <a:t>9</a:t>
            </a:r>
            <a:r>
              <a:rPr kumimoji="1" lang="ja-JP" altLang="en-US" dirty="0" smtClean="0"/>
              <a:t>月末の時点で</a:t>
            </a:r>
            <a:r>
              <a:rPr kumimoji="1" lang="en-US" altLang="ja-JP" dirty="0" smtClean="0"/>
              <a:t>8.1</a:t>
            </a:r>
            <a:r>
              <a:rPr kumimoji="1" lang="ja-JP" altLang="en-US" dirty="0" smtClean="0"/>
              <a:t>％しかなく、今後の潜在的な普及ポテンシャルはまだ多きい。</a:t>
            </a:r>
            <a:endParaRPr kumimoji="1" lang="en-US" altLang="ja-JP" dirty="0" smtClean="0"/>
          </a:p>
          <a:p>
            <a:r>
              <a:rPr kumimoji="1" lang="ja-JP" altLang="en-US" dirty="0" smtClean="0"/>
              <a:t>４．サンプルのデータ分析によれば、太陽光発電設備を導入した家庭が自家消費している太陽光発電量の割合は</a:t>
            </a:r>
            <a:r>
              <a:rPr kumimoji="1" lang="en-US" altLang="ja-JP" dirty="0" smtClean="0"/>
              <a:t>24.3</a:t>
            </a:r>
            <a:r>
              <a:rPr kumimoji="1" lang="ja-JP" altLang="en-US" dirty="0" smtClean="0"/>
              <a:t>％</a:t>
            </a:r>
            <a:r>
              <a:rPr kumimoji="1" lang="en-US" altLang="ja-JP" dirty="0" smtClean="0"/>
              <a:t>(</a:t>
            </a:r>
            <a:r>
              <a:rPr kumimoji="1" lang="ja-JP" altLang="en-US" dirty="0" smtClean="0"/>
              <a:t>自家消費率</a:t>
            </a:r>
            <a:r>
              <a:rPr kumimoji="1" lang="en-US" altLang="ja-JP" dirty="0" smtClean="0"/>
              <a:t>)</a:t>
            </a:r>
            <a:r>
              <a:rPr kumimoji="1" lang="ja-JP" altLang="en-US" dirty="0" smtClean="0"/>
              <a:t>である。蓄電池の設置等による自家消費率の向上が必要になる。</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4E42F83-FA1A-4A1E-BC89-D8D6C139F5ED}" type="slidenum">
              <a:rPr kumimoji="1" lang="ja-JP" altLang="en-US" smtClean="0"/>
              <a:pPr/>
              <a:t>10</a:t>
            </a:fld>
            <a:endParaRPr kumimoji="1" lang="ja-JP" altLang="en-US" dirty="0"/>
          </a:p>
        </p:txBody>
      </p:sp>
    </p:spTree>
    <p:extLst>
      <p:ext uri="{BB962C8B-B14F-4D97-AF65-F5344CB8AC3E}">
        <p14:creationId xmlns:p14="http://schemas.microsoft.com/office/powerpoint/2010/main" val="660350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１．サンプル家庭に設置された太陽光発電システムの平均発電容量は、</a:t>
            </a:r>
            <a:r>
              <a:rPr kumimoji="1" lang="en-US" altLang="ja-JP" dirty="0" smtClean="0"/>
              <a:t>5.23</a:t>
            </a:r>
            <a:r>
              <a:rPr kumimoji="1" lang="ja-JP" altLang="en-US" dirty="0" smtClean="0"/>
              <a:t>㎾。</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4E42F83-FA1A-4A1E-BC89-D8D6C139F5ED}" type="slidenum">
              <a:rPr kumimoji="1" lang="ja-JP" altLang="en-US" smtClean="0"/>
              <a:pPr/>
              <a:t>11</a:t>
            </a:fld>
            <a:endParaRPr kumimoji="1" lang="ja-JP" altLang="en-US" dirty="0"/>
          </a:p>
        </p:txBody>
      </p:sp>
    </p:spTree>
    <p:extLst>
      <p:ext uri="{BB962C8B-B14F-4D97-AF65-F5344CB8AC3E}">
        <p14:creationId xmlns:p14="http://schemas.microsoft.com/office/powerpoint/2010/main" val="169067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１．設置コストは、</a:t>
            </a:r>
            <a:r>
              <a:rPr kumimoji="1" lang="en-US" altLang="ja-JP" dirty="0" smtClean="0"/>
              <a:t>10</a:t>
            </a:r>
            <a:r>
              <a:rPr kumimoji="1" lang="ja-JP" altLang="en-US" dirty="0" smtClean="0"/>
              <a:t>年前の</a:t>
            </a:r>
            <a:r>
              <a:rPr kumimoji="1" lang="en-US" altLang="ja-JP" dirty="0" smtClean="0"/>
              <a:t>kW</a:t>
            </a:r>
            <a:r>
              <a:rPr kumimoji="1" lang="ja-JP" altLang="en-US" dirty="0" smtClean="0"/>
              <a:t>当たり</a:t>
            </a:r>
            <a:r>
              <a:rPr kumimoji="1" lang="en-US" altLang="ja-JP" dirty="0" smtClean="0"/>
              <a:t>100</a:t>
            </a:r>
            <a:r>
              <a:rPr kumimoji="1" lang="ja-JP" altLang="en-US" dirty="0" smtClean="0"/>
              <a:t>万円前後から、現在の</a:t>
            </a:r>
            <a:r>
              <a:rPr kumimoji="1" lang="en-US" altLang="ja-JP" dirty="0" smtClean="0"/>
              <a:t>40</a:t>
            </a:r>
            <a:r>
              <a:rPr kumimoji="1" lang="ja-JP" altLang="en-US" dirty="0" smtClean="0"/>
              <a:t>万以下までに低下。</a:t>
            </a:r>
            <a:endParaRPr kumimoji="1" lang="ja-JP" altLang="en-US" dirty="0"/>
          </a:p>
        </p:txBody>
      </p:sp>
      <p:sp>
        <p:nvSpPr>
          <p:cNvPr id="4" name="スライド番号プレースホルダー 3"/>
          <p:cNvSpPr>
            <a:spLocks noGrp="1"/>
          </p:cNvSpPr>
          <p:nvPr>
            <p:ph type="sldNum" sz="quarter" idx="10"/>
          </p:nvPr>
        </p:nvSpPr>
        <p:spPr/>
        <p:txBody>
          <a:bodyPr/>
          <a:lstStyle/>
          <a:p>
            <a:fld id="{44E42F83-FA1A-4A1E-BC89-D8D6C139F5ED}" type="slidenum">
              <a:rPr kumimoji="1" lang="ja-JP" altLang="en-US" smtClean="0"/>
              <a:pPr/>
              <a:t>12</a:t>
            </a:fld>
            <a:endParaRPr kumimoji="1" lang="ja-JP" altLang="en-US" dirty="0"/>
          </a:p>
        </p:txBody>
      </p:sp>
    </p:spTree>
    <p:extLst>
      <p:ext uri="{BB962C8B-B14F-4D97-AF65-F5344CB8AC3E}">
        <p14:creationId xmlns:p14="http://schemas.microsoft.com/office/powerpoint/2010/main" val="12697384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ユーザー設定レイアウト">
    <p:spTree>
      <p:nvGrpSpPr>
        <p:cNvPr id="1" name=""/>
        <p:cNvGrpSpPr/>
        <p:nvPr/>
      </p:nvGrpSpPr>
      <p:grpSpPr>
        <a:xfrm>
          <a:off x="0" y="0"/>
          <a:ext cx="0" cy="0"/>
          <a:chOff x="0" y="0"/>
          <a:chExt cx="0" cy="0"/>
        </a:xfrm>
      </p:grpSpPr>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362712"/>
          </a:xfrm>
          <a:prstGeom prst="rect">
            <a:avLst/>
          </a:prstGeom>
        </p:spPr>
      </p:pic>
      <p:pic>
        <p:nvPicPr>
          <p:cNvPr id="5" name="Picture 2" descr="Z:\PMO\Outreach\ガイドライン\ppt\NEWPPTITEM\IGESLOGO3L.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22698" y="5590645"/>
            <a:ext cx="1697037" cy="95726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線コネクタ 5"/>
          <p:cNvCxnSpPr/>
          <p:nvPr userDrawn="1"/>
        </p:nvCxnSpPr>
        <p:spPr>
          <a:xfrm>
            <a:off x="0" y="2420888"/>
            <a:ext cx="9144000" cy="0"/>
          </a:xfrm>
          <a:prstGeom prst="line">
            <a:avLst/>
          </a:prstGeom>
          <a:ln w="38100">
            <a:solidFill>
              <a:srgbClr val="93166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90550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cxnSp>
        <p:nvCxnSpPr>
          <p:cNvPr id="4" name="直線コネクタ 3"/>
          <p:cNvCxnSpPr/>
          <p:nvPr userDrawn="1"/>
        </p:nvCxnSpPr>
        <p:spPr>
          <a:xfrm>
            <a:off x="0" y="6319440"/>
            <a:ext cx="9144000" cy="0"/>
          </a:xfrm>
          <a:prstGeom prst="line">
            <a:avLst/>
          </a:prstGeom>
          <a:ln w="38100">
            <a:solidFill>
              <a:srgbClr val="93166F"/>
            </a:solidFill>
          </a:ln>
        </p:spPr>
        <p:style>
          <a:lnRef idx="1">
            <a:schemeClr val="accent1"/>
          </a:lnRef>
          <a:fillRef idx="0">
            <a:schemeClr val="accent1"/>
          </a:fillRef>
          <a:effectRef idx="0">
            <a:schemeClr val="accent1"/>
          </a:effectRef>
          <a:fontRef idx="minor">
            <a:schemeClr val="tx1"/>
          </a:fontRef>
        </p:style>
      </p:cxnSp>
      <p:pic>
        <p:nvPicPr>
          <p:cNvPr id="5" name="図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82880"/>
          </a:xfrm>
          <a:prstGeom prst="rect">
            <a:avLst/>
          </a:prstGeom>
        </p:spPr>
      </p:pic>
      <p:pic>
        <p:nvPicPr>
          <p:cNvPr id="6" name="図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6789" y="6537617"/>
            <a:ext cx="963168" cy="121920"/>
          </a:xfrm>
          <a:prstGeom prst="rect">
            <a:avLst/>
          </a:prstGeom>
        </p:spPr>
      </p:pic>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83768" y="6500821"/>
            <a:ext cx="4176464" cy="195512"/>
          </a:xfrm>
          <a:prstGeom prst="rect">
            <a:avLst/>
          </a:prstGeom>
        </p:spPr>
      </p:pic>
      <p:sp>
        <p:nvSpPr>
          <p:cNvPr id="8" name="テキスト ボックス 7"/>
          <p:cNvSpPr txBox="1"/>
          <p:nvPr userDrawn="1"/>
        </p:nvSpPr>
        <p:spPr>
          <a:xfrm>
            <a:off x="8604448" y="6460078"/>
            <a:ext cx="432048" cy="276999"/>
          </a:xfrm>
          <a:prstGeom prst="rect">
            <a:avLst/>
          </a:prstGeom>
          <a:noFill/>
        </p:spPr>
        <p:txBody>
          <a:bodyPr wrap="square" rtlCol="0">
            <a:spAutoFit/>
          </a:bodyPr>
          <a:lstStyle/>
          <a:p>
            <a:fld id="{DBE1B6B2-3455-42D0-B4CA-93D2FB7BF612}" type="slidenum">
              <a:rPr kumimoji="1" lang="ja-JP" altLang="en-US" sz="1200" smtClean="0">
                <a:latin typeface="Segoe UI" panose="020B0502040204020203" pitchFamily="34" charset="0"/>
                <a:ea typeface="HGPｺﾞｼｯｸM" panose="020B0600000000000000" pitchFamily="50" charset="-128"/>
                <a:cs typeface="Segoe UI" panose="020B0502040204020203" pitchFamily="34" charset="0"/>
              </a:rPr>
              <a:pPr/>
              <a:t>‹#›</a:t>
            </a:fld>
            <a:endParaRPr kumimoji="1" lang="ja-JP" altLang="en-US" sz="1200" dirty="0">
              <a:latin typeface="Segoe UI" panose="020B0502040204020203" pitchFamily="34" charset="0"/>
              <a:ea typeface="HGPｺﾞｼｯｸM" panose="020B0600000000000000" pitchFamily="50" charset="-128"/>
              <a:cs typeface="Segoe UI" panose="020B0502040204020203" pitchFamily="34" charset="0"/>
            </a:endParaRPr>
          </a:p>
        </p:txBody>
      </p:sp>
    </p:spTree>
    <p:extLst>
      <p:ext uri="{BB962C8B-B14F-4D97-AF65-F5344CB8AC3E}">
        <p14:creationId xmlns:p14="http://schemas.microsoft.com/office/powerpoint/2010/main" val="14993443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4" name="テキスト ボックス 3"/>
          <p:cNvSpPr txBox="1"/>
          <p:nvPr userDrawn="1"/>
        </p:nvSpPr>
        <p:spPr>
          <a:xfrm>
            <a:off x="8604448" y="84951"/>
            <a:ext cx="432048" cy="276999"/>
          </a:xfrm>
          <a:prstGeom prst="rect">
            <a:avLst/>
          </a:prstGeom>
          <a:noFill/>
        </p:spPr>
        <p:txBody>
          <a:bodyPr wrap="square" rtlCol="0">
            <a:spAutoFit/>
          </a:bodyPr>
          <a:lstStyle/>
          <a:p>
            <a:fld id="{DBE1B6B2-3455-42D0-B4CA-93D2FB7BF612}" type="slidenum">
              <a:rPr kumimoji="1" lang="ja-JP" altLang="en-US" sz="1200" smtClean="0">
                <a:solidFill>
                  <a:schemeClr val="bg1"/>
                </a:solidFill>
                <a:latin typeface="Segoe UI" panose="020B0502040204020203" pitchFamily="34" charset="0"/>
                <a:cs typeface="Segoe UI" panose="020B0502040204020203" pitchFamily="34" charset="0"/>
              </a:rPr>
              <a:pPr/>
              <a:t>‹#›</a:t>
            </a:fld>
            <a:endParaRPr kumimoji="1" lang="ja-JP" altLang="en-US" sz="1200" dirty="0">
              <a:solidFill>
                <a:schemeClr val="bg1"/>
              </a:solidFill>
              <a:latin typeface="Segoe UI" panose="020B0502040204020203" pitchFamily="34" charset="0"/>
              <a:cs typeface="Segoe UI" panose="020B0502040204020203" pitchFamily="34" charset="0"/>
            </a:endParaRPr>
          </a:p>
        </p:txBody>
      </p:sp>
      <p:pic>
        <p:nvPicPr>
          <p:cNvPr id="5" name="Picture 2" descr="Z:\PMO\Outreach\ガイドライン\ppt\PPT0408\A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361950"/>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userDrawn="1"/>
        </p:nvSpPr>
        <p:spPr>
          <a:xfrm>
            <a:off x="8604448" y="84951"/>
            <a:ext cx="432048" cy="276999"/>
          </a:xfrm>
          <a:prstGeom prst="rect">
            <a:avLst/>
          </a:prstGeom>
          <a:noFill/>
        </p:spPr>
        <p:txBody>
          <a:bodyPr wrap="square" rtlCol="0">
            <a:spAutoFit/>
          </a:bodyPr>
          <a:lstStyle/>
          <a:p>
            <a:fld id="{DBE1B6B2-3455-42D0-B4CA-93D2FB7BF612}" type="slidenum">
              <a:rPr kumimoji="1" lang="ja-JP" altLang="en-US" sz="1200" smtClean="0">
                <a:solidFill>
                  <a:schemeClr val="bg1"/>
                </a:solidFill>
                <a:latin typeface="HGPｺﾞｼｯｸM" panose="020B0600000000000000" pitchFamily="50" charset="-128"/>
                <a:ea typeface="HGPｺﾞｼｯｸM" panose="020B0600000000000000" pitchFamily="50" charset="-128"/>
                <a:cs typeface="Segoe UI" panose="020B0502040204020203" pitchFamily="34" charset="0"/>
              </a:rPr>
              <a:pPr/>
              <a:t>‹#›</a:t>
            </a:fld>
            <a:endParaRPr kumimoji="1" lang="ja-JP" altLang="en-US" sz="1200" dirty="0">
              <a:solidFill>
                <a:schemeClr val="bg1"/>
              </a:solidFill>
              <a:latin typeface="HGPｺﾞｼｯｸM" panose="020B0600000000000000" pitchFamily="50" charset="-128"/>
              <a:ea typeface="HGPｺﾞｼｯｸM" panose="020B0600000000000000" pitchFamily="50" charset="-128"/>
              <a:cs typeface="Segoe UI" panose="020B0502040204020203" pitchFamily="34" charset="0"/>
            </a:endParaRPr>
          </a:p>
        </p:txBody>
      </p:sp>
    </p:spTree>
    <p:extLst>
      <p:ext uri="{BB962C8B-B14F-4D97-AF65-F5344CB8AC3E}">
        <p14:creationId xmlns:p14="http://schemas.microsoft.com/office/powerpoint/2010/main" val="26267739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4" name="テキスト ボックス 3"/>
          <p:cNvSpPr txBox="1"/>
          <p:nvPr userDrawn="1"/>
        </p:nvSpPr>
        <p:spPr>
          <a:xfrm>
            <a:off x="8604448" y="6568200"/>
            <a:ext cx="432048" cy="276999"/>
          </a:xfrm>
          <a:prstGeom prst="rect">
            <a:avLst/>
          </a:prstGeom>
          <a:noFill/>
        </p:spPr>
        <p:txBody>
          <a:bodyPr wrap="square" rtlCol="0">
            <a:spAutoFit/>
          </a:bodyPr>
          <a:lstStyle/>
          <a:p>
            <a:fld id="{DBE1B6B2-3455-42D0-B4CA-93D2FB7BF612}" type="slidenum">
              <a:rPr kumimoji="1" lang="ja-JP" altLang="en-US" sz="1200" smtClean="0">
                <a:solidFill>
                  <a:schemeClr val="bg1"/>
                </a:solidFill>
                <a:latin typeface="Segoe UI" panose="020B0502040204020203" pitchFamily="34" charset="0"/>
                <a:cs typeface="Segoe UI" panose="020B0502040204020203" pitchFamily="34" charset="0"/>
              </a:rPr>
              <a:pPr/>
              <a:t>‹#›</a:t>
            </a:fld>
            <a:endParaRPr kumimoji="1" lang="ja-JP" altLang="en-US" sz="1200" dirty="0">
              <a:solidFill>
                <a:schemeClr val="bg1"/>
              </a:solidFill>
              <a:latin typeface="Segoe UI" panose="020B0502040204020203" pitchFamily="34" charset="0"/>
              <a:cs typeface="Segoe UI" panose="020B0502040204020203" pitchFamily="34" charset="0"/>
            </a:endParaRPr>
          </a:p>
        </p:txBody>
      </p:sp>
      <p:pic>
        <p:nvPicPr>
          <p:cNvPr id="5" name="図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25344"/>
            <a:ext cx="9144000" cy="362712"/>
          </a:xfrm>
          <a:prstGeom prst="rect">
            <a:avLst/>
          </a:prstGeom>
        </p:spPr>
      </p:pic>
      <p:sp>
        <p:nvSpPr>
          <p:cNvPr id="6" name="テキスト ボックス 5"/>
          <p:cNvSpPr txBox="1"/>
          <p:nvPr userDrawn="1"/>
        </p:nvSpPr>
        <p:spPr>
          <a:xfrm>
            <a:off x="8604448" y="6536377"/>
            <a:ext cx="432048" cy="276999"/>
          </a:xfrm>
          <a:prstGeom prst="rect">
            <a:avLst/>
          </a:prstGeom>
          <a:noFill/>
        </p:spPr>
        <p:txBody>
          <a:bodyPr wrap="square" rtlCol="0">
            <a:spAutoFit/>
          </a:bodyPr>
          <a:lstStyle/>
          <a:p>
            <a:fld id="{DBE1B6B2-3455-42D0-B4CA-93D2FB7BF612}" type="slidenum">
              <a:rPr kumimoji="1" lang="ja-JP" altLang="en-US" sz="1200" smtClean="0">
                <a:solidFill>
                  <a:schemeClr val="bg1"/>
                </a:solidFill>
                <a:latin typeface="HGPｺﾞｼｯｸM" panose="020B0600000000000000" pitchFamily="50" charset="-128"/>
                <a:ea typeface="HGPｺﾞｼｯｸM" panose="020B0600000000000000" pitchFamily="50" charset="-128"/>
                <a:cs typeface="Segoe UI" panose="020B0502040204020203" pitchFamily="34" charset="0"/>
              </a:rPr>
              <a:pPr/>
              <a:t>‹#›</a:t>
            </a:fld>
            <a:endParaRPr kumimoji="1" lang="ja-JP" altLang="en-US" sz="1200" dirty="0">
              <a:solidFill>
                <a:schemeClr val="bg1"/>
              </a:solidFill>
              <a:latin typeface="HGPｺﾞｼｯｸM" panose="020B0600000000000000" pitchFamily="50" charset="-128"/>
              <a:ea typeface="HGPｺﾞｼｯｸM" panose="020B0600000000000000" pitchFamily="50" charset="-128"/>
              <a:cs typeface="Segoe UI" panose="020B0502040204020203" pitchFamily="34" charset="0"/>
            </a:endParaRPr>
          </a:p>
        </p:txBody>
      </p:sp>
    </p:spTree>
    <p:extLst>
      <p:ext uri="{BB962C8B-B14F-4D97-AF65-F5344CB8AC3E}">
        <p14:creationId xmlns:p14="http://schemas.microsoft.com/office/powerpoint/2010/main" val="17603099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447819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457200" y="1600201"/>
            <a:ext cx="8229600" cy="676671"/>
          </a:xfrm>
          <a:prstGeom prst="rect">
            <a:avLst/>
          </a:prstGeom>
        </p:spPr>
        <p:txBody>
          <a:bodyPr vert="horz" lIns="91440" tIns="45720" rIns="91440" bIns="45720" rtlCol="0">
            <a:normAutofit/>
          </a:bodyPr>
          <a:lstStyle/>
          <a:p>
            <a:pPr algn="ctr"/>
            <a:r>
              <a:rPr lang="en-US" altLang="ja-JP" dirty="0" smtClean="0">
                <a:solidFill>
                  <a:schemeClr val="tx1"/>
                </a:solidFill>
              </a:rPr>
              <a:t>Title here</a:t>
            </a:r>
            <a:r>
              <a:rPr lang="ja-JP" altLang="en-US" dirty="0" smtClean="0">
                <a:solidFill>
                  <a:schemeClr val="tx1"/>
                </a:solidFill>
              </a:rPr>
              <a:t>　</a:t>
            </a:r>
            <a:r>
              <a:rPr lang="ja-JP" altLang="en-US" b="1" dirty="0" smtClean="0">
                <a:solidFill>
                  <a:schemeClr val="tx1"/>
                </a:solidFill>
                <a:latin typeface="HGPｺﾞｼｯｸM" panose="020B0600000000000000" pitchFamily="50" charset="-128"/>
                <a:ea typeface="HGPｺﾞｼｯｸM" panose="020B0600000000000000" pitchFamily="50" charset="-128"/>
              </a:rPr>
              <a:t>タイトルはこちら</a:t>
            </a:r>
            <a:endParaRPr lang="ja-JP" altLang="en-US" b="1" dirty="0">
              <a:solidFill>
                <a:schemeClr val="tx1"/>
              </a:solidFill>
              <a:latin typeface="HGPｺﾞｼｯｸM" panose="020B0600000000000000" pitchFamily="50" charset="-128"/>
              <a:ea typeface="HGPｺﾞｼｯｸM" panose="020B0600000000000000" pitchFamily="50" charset="-128"/>
            </a:endParaRPr>
          </a:p>
        </p:txBody>
      </p:sp>
      <p:sp>
        <p:nvSpPr>
          <p:cNvPr id="4" name="タイトル プレースホルダー 3"/>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en-US" altLang="ja-JP" dirty="0" smtClean="0"/>
              <a:t>Presentation Title here</a:t>
            </a:r>
            <a:br>
              <a:rPr kumimoji="1" lang="en-US" altLang="ja-JP" dirty="0" smtClean="0"/>
            </a:br>
            <a:r>
              <a:rPr kumimoji="1" lang="ja-JP" altLang="en-US" dirty="0" smtClean="0"/>
              <a:t>マスター タイトルの書式設定</a:t>
            </a:r>
            <a:endParaRPr kumimoji="1"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Tree>
    <p:extLst>
      <p:ext uri="{BB962C8B-B14F-4D97-AF65-F5344CB8AC3E}">
        <p14:creationId xmlns:p14="http://schemas.microsoft.com/office/powerpoint/2010/main" val="2747288714"/>
      </p:ext>
    </p:extLst>
  </p:cSld>
  <p:clrMap bg1="lt1" tx1="dk1" bg2="lt2" tx2="dk2" accent1="accent1" accent2="accent2" accent3="accent3" accent4="accent4" accent5="accent5" accent6="accent6" hlink="hlink" folHlink="folHlink"/>
  <p:sldLayoutIdLst>
    <p:sldLayoutId id="2147483688" r:id="rId1"/>
    <p:sldLayoutId id="2147483683" r:id="rId2"/>
    <p:sldLayoutId id="2147483684" r:id="rId3"/>
    <p:sldLayoutId id="2147483685" r:id="rId4"/>
    <p:sldLayoutId id="2147483689" r:id="rId5"/>
  </p:sldLayoutIdLst>
  <p:timing>
    <p:tnLst>
      <p:par>
        <p:cTn id="1" dur="indefinite" restart="never" nodeType="tmRoot"/>
      </p:par>
    </p:tnLst>
  </p:timing>
  <p:txStyles>
    <p:titleStyle>
      <a:lvl1pPr algn="l" defTabSz="914400" rtl="0" eaLnBrk="1" latinLnBrk="0" hangingPunct="1">
        <a:spcBef>
          <a:spcPct val="0"/>
        </a:spcBef>
        <a:buNone/>
        <a:defRPr kumimoji="1" sz="3600" b="0" kern="1200" baseline="0">
          <a:solidFill>
            <a:srgbClr val="418438"/>
          </a:solidFill>
          <a:latin typeface="Segoe UI Semibold" panose="020B0702040204020203" pitchFamily="34" charset="0"/>
          <a:ea typeface="HGPｺﾞｼｯｸM" panose="020B0600000000000000" pitchFamily="50" charset="-128"/>
          <a:cs typeface="+mj-cs"/>
        </a:defRPr>
      </a:lvl1pPr>
    </p:titleStyle>
    <p:bodyStyle>
      <a:lvl1pPr marL="0" indent="0" algn="l" defTabSz="914400" rtl="0" eaLnBrk="1" latinLnBrk="0" hangingPunct="1">
        <a:spcBef>
          <a:spcPct val="20000"/>
        </a:spcBef>
        <a:buFont typeface="Arial" panose="020B0604020202020204" pitchFamily="34" charset="0"/>
        <a:buNone/>
        <a:defRPr kumimoji="1" sz="32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3.png"/><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5.png"/><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30.png"/><Relationship Id="rId4" Type="http://schemas.openxmlformats.org/officeDocument/2006/relationships/oleObject" Target="../embeddings/oleObject4.bin"/></Relationships>
</file>

<file path=ppt/slides/_rels/slide24.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0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33.png"/><Relationship Id="rId4" Type="http://schemas.openxmlformats.org/officeDocument/2006/relationships/oleObject" Target="../embeddings/oleObject5.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34.png"/><Relationship Id="rId4" Type="http://schemas.openxmlformats.org/officeDocument/2006/relationships/oleObject" Target="../embeddings/oleObject6.bin"/></Relationships>
</file>

<file path=ppt/slides/_rels/slide3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8.emf"/><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8.png"/><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0" y="3140968"/>
            <a:ext cx="9144000" cy="1938992"/>
          </a:xfrm>
          <a:prstGeom prst="rect">
            <a:avLst/>
          </a:prstGeom>
        </p:spPr>
        <p:txBody>
          <a:bodyPr wrap="square">
            <a:spAutoFit/>
          </a:bodyPr>
          <a:lstStyle>
            <a:lvl1pPr marL="0" indent="0" algn="l" defTabSz="914400" rtl="0" eaLnBrk="1" latinLnBrk="0" hangingPunct="1">
              <a:spcBef>
                <a:spcPct val="20000"/>
              </a:spcBef>
              <a:buFont typeface="Arial" panose="020B0604020202020204" pitchFamily="34" charset="0"/>
              <a:buNone/>
              <a:defRPr kumimoji="1" sz="32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ctr">
              <a:spcBef>
                <a:spcPts val="0"/>
              </a:spcBef>
            </a:pPr>
            <a:r>
              <a:rPr lang="ja-JP" altLang="en-US" sz="2400" dirty="0" smtClean="0">
                <a:latin typeface="MS Gothic" panose="020B0609070205080204" pitchFamily="49" charset="-128"/>
                <a:ea typeface="MS Gothic" panose="020B0609070205080204" pitchFamily="49" charset="-128"/>
                <a:cs typeface="Times New Roman" panose="02020603050405020304" pitchFamily="18" charset="0"/>
              </a:rPr>
              <a:t>○劉憲兵・金振</a:t>
            </a:r>
            <a:endParaRPr lang="en-US" altLang="ja-JP" sz="2400" dirty="0" smtClean="0">
              <a:latin typeface="MS Gothic" panose="020B0609070205080204" pitchFamily="49" charset="-128"/>
              <a:ea typeface="MS Gothic" panose="020B0609070205080204" pitchFamily="49" charset="-128"/>
              <a:cs typeface="Times New Roman" panose="02020603050405020304" pitchFamily="18" charset="0"/>
            </a:endParaRPr>
          </a:p>
          <a:p>
            <a:pPr algn="ctr">
              <a:spcBef>
                <a:spcPts val="0"/>
              </a:spcBef>
            </a:pPr>
            <a:r>
              <a:rPr lang="ja-JP" altLang="en-US" sz="2400" dirty="0" smtClean="0">
                <a:latin typeface="MS Gothic" panose="020B0609070205080204" pitchFamily="49" charset="-128"/>
                <a:ea typeface="MS Gothic" panose="020B0609070205080204" pitchFamily="49" charset="-128"/>
                <a:cs typeface="Times New Roman" panose="02020603050405020304" pitchFamily="18" charset="0"/>
              </a:rPr>
              <a:t>気候</a:t>
            </a:r>
            <a:r>
              <a:rPr lang="ja-JP" altLang="en-US" sz="2400" dirty="0">
                <a:latin typeface="MS Gothic" panose="020B0609070205080204" pitchFamily="49" charset="-128"/>
                <a:ea typeface="MS Gothic" panose="020B0609070205080204" pitchFamily="49" charset="-128"/>
                <a:cs typeface="Times New Roman" panose="02020603050405020304" pitchFamily="18" charset="0"/>
              </a:rPr>
              <a:t>変</a:t>
            </a:r>
            <a:r>
              <a:rPr lang="ja-JP" altLang="en-US" sz="2400" dirty="0" smtClean="0">
                <a:latin typeface="MS Gothic" panose="020B0609070205080204" pitchFamily="49" charset="-128"/>
                <a:ea typeface="MS Gothic" panose="020B0609070205080204" pitchFamily="49" charset="-128"/>
                <a:cs typeface="Times New Roman" panose="02020603050405020304" pitchFamily="18" charset="0"/>
              </a:rPr>
              <a:t>動とエネルギー領域</a:t>
            </a:r>
            <a:endParaRPr lang="en-GB" altLang="ja-JP" sz="2400" dirty="0" smtClean="0">
              <a:latin typeface="MS Gothic" panose="020B0609070205080204" pitchFamily="49" charset="-128"/>
              <a:ea typeface="MS Gothic" panose="020B0609070205080204" pitchFamily="49" charset="-128"/>
              <a:cs typeface="Times New Roman" panose="02020603050405020304" pitchFamily="18" charset="0"/>
            </a:endParaRPr>
          </a:p>
          <a:p>
            <a:pPr algn="ctr">
              <a:spcBef>
                <a:spcPts val="0"/>
              </a:spcBef>
            </a:pPr>
            <a:r>
              <a:rPr lang="en-GB" altLang="ja-JP" sz="2400" dirty="0" smtClean="0">
                <a:latin typeface="MS Gothic" panose="020B0609070205080204" pitchFamily="49" charset="-128"/>
                <a:ea typeface="MS Gothic" panose="020B0609070205080204" pitchFamily="49" charset="-128"/>
                <a:cs typeface="Times New Roman" panose="02020603050405020304" pitchFamily="18" charset="0"/>
              </a:rPr>
              <a:t> </a:t>
            </a:r>
            <a:r>
              <a:rPr lang="en-US" altLang="ja-JP" sz="2400" dirty="0">
                <a:latin typeface="MS Gothic" panose="020B0609070205080204" pitchFamily="49" charset="-128"/>
                <a:ea typeface="MS Gothic" panose="020B0609070205080204" pitchFamily="49" charset="-128"/>
                <a:cs typeface="Times New Roman" panose="02020603050405020304" pitchFamily="18" charset="0"/>
              </a:rPr>
              <a:t>(</a:t>
            </a:r>
            <a:r>
              <a:rPr lang="ja-JP" altLang="en-US" sz="2400" dirty="0" smtClean="0">
                <a:latin typeface="MS Gothic" panose="020B0609070205080204" pitchFamily="49" charset="-128"/>
                <a:ea typeface="MS Gothic" panose="020B0609070205080204" pitchFamily="49" charset="-128"/>
                <a:cs typeface="Times New Roman" panose="02020603050405020304" pitchFamily="18" charset="0"/>
              </a:rPr>
              <a:t>公財</a:t>
            </a:r>
            <a:r>
              <a:rPr lang="en-US" altLang="ja-JP" sz="2400" dirty="0" smtClean="0">
                <a:latin typeface="MS Gothic" panose="020B0609070205080204" pitchFamily="49" charset="-128"/>
                <a:ea typeface="MS Gothic" panose="020B0609070205080204" pitchFamily="49" charset="-128"/>
                <a:cs typeface="Times New Roman" panose="02020603050405020304" pitchFamily="18" charset="0"/>
              </a:rPr>
              <a:t>)</a:t>
            </a:r>
            <a:r>
              <a:rPr lang="ja-JP" altLang="en-US" sz="2400" dirty="0" smtClean="0">
                <a:latin typeface="MS Gothic" panose="020B0609070205080204" pitchFamily="49" charset="-128"/>
                <a:ea typeface="MS Gothic" panose="020B0609070205080204" pitchFamily="49" charset="-128"/>
                <a:cs typeface="Times New Roman" panose="02020603050405020304" pitchFamily="18" charset="0"/>
              </a:rPr>
              <a:t>地球環境戦略研究機関</a:t>
            </a:r>
            <a:endParaRPr lang="en-US" altLang="ja-JP" sz="2400" dirty="0" smtClean="0">
              <a:latin typeface="MS Gothic" panose="020B0609070205080204" pitchFamily="49" charset="-128"/>
              <a:ea typeface="MS Gothic" panose="020B0609070205080204" pitchFamily="49" charset="-128"/>
              <a:cs typeface="Times New Roman" panose="02020603050405020304" pitchFamily="18" charset="0"/>
            </a:endParaRPr>
          </a:p>
          <a:p>
            <a:pPr algn="ctr">
              <a:spcBef>
                <a:spcPts val="0"/>
              </a:spcBef>
            </a:pPr>
            <a:r>
              <a:rPr lang="en-US" altLang="ja-JP" sz="2400" dirty="0" smtClean="0">
                <a:latin typeface="Times New Roman" panose="02020603050405020304" pitchFamily="18" charset="0"/>
                <a:ea typeface="MS Gothic" panose="020B0609070205080204" pitchFamily="49" charset="-128"/>
                <a:cs typeface="Times New Roman" panose="02020603050405020304" pitchFamily="18" charset="0"/>
              </a:rPr>
              <a:t>E-mail: liu@iges.or.jp</a:t>
            </a:r>
            <a:endParaRPr lang="en-US" altLang="ja-JP" sz="2400" dirty="0">
              <a:latin typeface="Times New Roman" panose="02020603050405020304" pitchFamily="18" charset="0"/>
              <a:ea typeface="MS Gothic" panose="020B0609070205080204" pitchFamily="49" charset="-128"/>
              <a:cs typeface="Times New Roman" panose="02020603050405020304" pitchFamily="18" charset="0"/>
            </a:endParaRPr>
          </a:p>
          <a:p>
            <a:pPr algn="ctr">
              <a:spcBef>
                <a:spcPts val="0"/>
              </a:spcBef>
            </a:pPr>
            <a:r>
              <a:rPr lang="en-US" altLang="ja-JP" sz="2400" dirty="0" smtClean="0">
                <a:latin typeface="Times New Roman" panose="02020603050405020304" pitchFamily="18" charset="0"/>
                <a:ea typeface="MS Gothic" panose="020B0609070205080204" pitchFamily="49" charset="-128"/>
                <a:cs typeface="Times New Roman" panose="02020603050405020304" pitchFamily="18" charset="0"/>
              </a:rPr>
              <a:t>2018</a:t>
            </a:r>
            <a:r>
              <a:rPr lang="ja-JP" altLang="en-US" sz="2400" dirty="0" smtClean="0">
                <a:latin typeface="MS Gothic" panose="020B0609070205080204" pitchFamily="49" charset="-128"/>
                <a:ea typeface="MS Gothic" panose="020B0609070205080204" pitchFamily="49" charset="-128"/>
                <a:cs typeface="Times New Roman" panose="02020603050405020304" pitchFamily="18" charset="0"/>
              </a:rPr>
              <a:t>年</a:t>
            </a:r>
            <a:r>
              <a:rPr lang="en-US" altLang="ja-JP" sz="2400" dirty="0">
                <a:latin typeface="Times New Roman" panose="02020603050405020304" pitchFamily="18" charset="0"/>
                <a:ea typeface="MS Gothic" panose="020B0609070205080204" pitchFamily="49" charset="-128"/>
                <a:cs typeface="Times New Roman" panose="02020603050405020304" pitchFamily="18" charset="0"/>
              </a:rPr>
              <a:t>9</a:t>
            </a:r>
            <a:r>
              <a:rPr lang="ja-JP" altLang="en-US" sz="2400" dirty="0" smtClean="0">
                <a:latin typeface="MS Gothic" panose="020B0609070205080204" pitchFamily="49" charset="-128"/>
                <a:ea typeface="MS Gothic" panose="020B0609070205080204" pitchFamily="49" charset="-128"/>
                <a:cs typeface="Times New Roman" panose="02020603050405020304" pitchFamily="18" charset="0"/>
              </a:rPr>
              <a:t>月</a:t>
            </a:r>
            <a:r>
              <a:rPr lang="en-US" altLang="ja-JP" sz="2400" dirty="0" smtClean="0">
                <a:latin typeface="Times New Roman" panose="02020603050405020304" pitchFamily="18" charset="0"/>
                <a:ea typeface="MS Gothic" panose="020B0609070205080204" pitchFamily="49" charset="-128"/>
                <a:cs typeface="Times New Roman" panose="02020603050405020304" pitchFamily="18" charset="0"/>
              </a:rPr>
              <a:t>8</a:t>
            </a:r>
            <a:r>
              <a:rPr lang="ja-JP" altLang="en-US" sz="2400" dirty="0" smtClean="0">
                <a:latin typeface="MS Gothic" panose="020B0609070205080204" pitchFamily="49" charset="-128"/>
                <a:ea typeface="MS Gothic" panose="020B0609070205080204" pitchFamily="49" charset="-128"/>
                <a:cs typeface="Times New Roman" panose="02020603050405020304" pitchFamily="18" charset="0"/>
              </a:rPr>
              <a:t>日</a:t>
            </a:r>
            <a:endParaRPr lang="en-GB" altLang="ja-JP" sz="2400" dirty="0" smtClean="0">
              <a:latin typeface="MS Gothic" panose="020B0609070205080204" pitchFamily="49" charset="-128"/>
              <a:ea typeface="MS Gothic" panose="020B0609070205080204" pitchFamily="49" charset="-128"/>
              <a:cs typeface="Times New Roman" panose="02020603050405020304" pitchFamily="18" charset="0"/>
            </a:endParaRPr>
          </a:p>
        </p:txBody>
      </p:sp>
      <p:sp>
        <p:nvSpPr>
          <p:cNvPr id="7" name="Rectangle 3"/>
          <p:cNvSpPr txBox="1">
            <a:spLocks noChangeArrowheads="1"/>
          </p:cNvSpPr>
          <p:nvPr/>
        </p:nvSpPr>
        <p:spPr>
          <a:xfrm>
            <a:off x="0" y="548680"/>
            <a:ext cx="9144000" cy="1754326"/>
          </a:xfrm>
          <a:prstGeom prst="rect">
            <a:avLst/>
          </a:prstGeom>
        </p:spPr>
        <p:txBody>
          <a:bodyPr wrap="square">
            <a:spAutoFit/>
          </a:bodyPr>
          <a:lstStyle>
            <a:lvl1pPr marL="0" indent="0" algn="l" defTabSz="914400" rtl="0" eaLnBrk="1" latinLnBrk="0" hangingPunct="1">
              <a:spcBef>
                <a:spcPct val="20000"/>
              </a:spcBef>
              <a:buFont typeface="Arial" panose="020B0604020202020204" pitchFamily="34" charset="0"/>
              <a:buNone/>
              <a:defRPr kumimoji="1" sz="32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Segoe UI" panose="020B0502040204020203" pitchFamily="34" charset="0"/>
                <a:ea typeface="HGPｺﾞｼｯｸM" panose="020B0600000000000000" pitchFamily="50" charset="-128"/>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ctr">
              <a:spcBef>
                <a:spcPts val="0"/>
              </a:spcBef>
            </a:pPr>
            <a:r>
              <a:rPr lang="ja-JP" altLang="en-US" sz="3600" b="1" dirty="0">
                <a:latin typeface="MS Gothic" panose="020B0609070205080204" pitchFamily="49" charset="-128"/>
                <a:ea typeface="MS Gothic" panose="020B0609070205080204" pitchFamily="49" charset="-128"/>
                <a:cs typeface="Times New Roman" panose="02020603050405020304" pitchFamily="18" charset="0"/>
              </a:rPr>
              <a:t>家</a:t>
            </a:r>
            <a:r>
              <a:rPr lang="ja-JP" altLang="en-US" sz="3600" b="1" dirty="0" smtClean="0">
                <a:latin typeface="MS Gothic" panose="020B0609070205080204" pitchFamily="49" charset="-128"/>
                <a:ea typeface="MS Gothic" panose="020B0609070205080204" pitchFamily="49" charset="-128"/>
                <a:cs typeface="Times New Roman" panose="02020603050405020304" pitchFamily="18" charset="0"/>
              </a:rPr>
              <a:t>庭</a:t>
            </a:r>
            <a:r>
              <a:rPr lang="ja-JP" altLang="en-US" sz="3600" b="1" dirty="0">
                <a:latin typeface="MS Gothic" panose="020B0609070205080204" pitchFamily="49" charset="-128"/>
                <a:ea typeface="MS Gothic" panose="020B0609070205080204" pitchFamily="49" charset="-128"/>
                <a:cs typeface="Times New Roman" panose="02020603050405020304" pitchFamily="18" charset="0"/>
              </a:rPr>
              <a:t>の</a:t>
            </a:r>
            <a:r>
              <a:rPr lang="ja-JP" altLang="en-US" sz="3600" b="1" dirty="0" smtClean="0">
                <a:latin typeface="MS Gothic" panose="020B0609070205080204" pitchFamily="49" charset="-128"/>
                <a:ea typeface="MS Gothic" panose="020B0609070205080204" pitchFamily="49" charset="-128"/>
                <a:cs typeface="Times New Roman" panose="02020603050405020304" pitchFamily="18" charset="0"/>
              </a:rPr>
              <a:t>低炭素取り組みに向けた</a:t>
            </a:r>
            <a:endParaRPr lang="en-US" altLang="ja-JP" sz="3600" b="1" dirty="0" smtClean="0">
              <a:latin typeface="MS Gothic" panose="020B0609070205080204" pitchFamily="49" charset="-128"/>
              <a:ea typeface="MS Gothic" panose="020B0609070205080204" pitchFamily="49" charset="-128"/>
              <a:cs typeface="Times New Roman" panose="02020603050405020304" pitchFamily="18" charset="0"/>
            </a:endParaRPr>
          </a:p>
          <a:p>
            <a:pPr algn="ctr">
              <a:spcBef>
                <a:spcPts val="0"/>
              </a:spcBef>
            </a:pPr>
            <a:r>
              <a:rPr lang="ja-JP" altLang="en-US" sz="3600" b="1" dirty="0" smtClean="0">
                <a:latin typeface="MS Gothic" panose="020B0609070205080204" pitchFamily="49" charset="-128"/>
                <a:ea typeface="MS Gothic" panose="020B0609070205080204" pitchFamily="49" charset="-128"/>
                <a:cs typeface="Times New Roman" panose="02020603050405020304" pitchFamily="18" charset="0"/>
              </a:rPr>
              <a:t>可視化手段と経済的なインセンティブ：</a:t>
            </a:r>
            <a:endParaRPr lang="en-US" altLang="ja-JP" sz="3600" b="1" dirty="0" smtClean="0">
              <a:latin typeface="MS Gothic" panose="020B0609070205080204" pitchFamily="49" charset="-128"/>
              <a:ea typeface="MS Gothic" panose="020B0609070205080204" pitchFamily="49" charset="-128"/>
              <a:cs typeface="Times New Roman" panose="02020603050405020304" pitchFamily="18" charset="0"/>
            </a:endParaRPr>
          </a:p>
          <a:p>
            <a:pPr algn="ctr">
              <a:spcBef>
                <a:spcPts val="0"/>
              </a:spcBef>
            </a:pPr>
            <a:r>
              <a:rPr lang="ja-JP" altLang="en-US" sz="3600" b="1" dirty="0" smtClean="0">
                <a:latin typeface="MS Gothic" panose="020B0609070205080204" pitchFamily="49" charset="-128"/>
                <a:ea typeface="MS Gothic" panose="020B0609070205080204" pitchFamily="49" charset="-128"/>
                <a:cs typeface="Times New Roman" panose="02020603050405020304" pitchFamily="18" charset="0"/>
              </a:rPr>
              <a:t>兵</a:t>
            </a:r>
            <a:r>
              <a:rPr lang="ja-JP" altLang="en-US" sz="3600" b="1" dirty="0">
                <a:latin typeface="MS Gothic" panose="020B0609070205080204" pitchFamily="49" charset="-128"/>
                <a:ea typeface="MS Gothic" panose="020B0609070205080204" pitchFamily="49" charset="-128"/>
                <a:cs typeface="Times New Roman" panose="02020603050405020304" pitchFamily="18" charset="0"/>
              </a:rPr>
              <a:t>庫県における調</a:t>
            </a:r>
            <a:r>
              <a:rPr lang="ja-JP" altLang="en-US" sz="3600" b="1" dirty="0" smtClean="0">
                <a:latin typeface="MS Gothic" panose="020B0609070205080204" pitchFamily="49" charset="-128"/>
                <a:ea typeface="MS Gothic" panose="020B0609070205080204" pitchFamily="49" charset="-128"/>
                <a:cs typeface="Times New Roman" panose="02020603050405020304" pitchFamily="18" charset="0"/>
              </a:rPr>
              <a:t>査結果</a:t>
            </a:r>
            <a:endParaRPr lang="en-US" altLang="ja-JP" sz="3600" b="1" dirty="0" smtClean="0">
              <a:latin typeface="MS Gothic" panose="020B0609070205080204" pitchFamily="49" charset="-128"/>
              <a:ea typeface="MS Gothic"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34833671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3"/>
          <p:cNvSpPr/>
          <p:nvPr/>
        </p:nvSpPr>
        <p:spPr>
          <a:xfrm>
            <a:off x="0" y="188640"/>
            <a:ext cx="9144000" cy="584775"/>
          </a:xfrm>
          <a:prstGeom prst="rect">
            <a:avLst/>
          </a:prstGeo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spcBef>
                <a:spcPct val="0"/>
              </a:spcBef>
            </a:pPr>
            <a:r>
              <a:rPr lang="ja-JP" altLang="en-US" sz="3200" b="1" dirty="0">
                <a:latin typeface="MS Gothic" panose="020B0609070205080204" pitchFamily="49" charset="-128"/>
                <a:ea typeface="MS Gothic" panose="020B0609070205080204" pitchFamily="49" charset="-128"/>
              </a:rPr>
              <a:t>サンプル世</a:t>
            </a:r>
            <a:r>
              <a:rPr lang="ja-JP" altLang="en-US" sz="3200" b="1" dirty="0" smtClean="0">
                <a:latin typeface="MS Gothic" panose="020B0609070205080204" pitchFamily="49" charset="-128"/>
                <a:ea typeface="MS Gothic" panose="020B0609070205080204" pitchFamily="49" charset="-128"/>
              </a:rPr>
              <a:t>帯での</a:t>
            </a:r>
            <a:r>
              <a:rPr lang="ja-JP" altLang="en-US" sz="3200" b="1" dirty="0">
                <a:latin typeface="MS Gothic" panose="020B0609070205080204" pitchFamily="49" charset="-128"/>
                <a:ea typeface="MS Gothic" panose="020B0609070205080204" pitchFamily="49" charset="-128"/>
              </a:rPr>
              <a:t>太陽光発電</a:t>
            </a:r>
            <a:r>
              <a:rPr lang="ja-JP" altLang="en-US" sz="3200" b="1" dirty="0" smtClean="0">
                <a:latin typeface="MS Gothic" panose="020B0609070205080204" pitchFamily="49" charset="-128"/>
                <a:ea typeface="MS Gothic" panose="020B0609070205080204" pitchFamily="49" charset="-128"/>
              </a:rPr>
              <a:t>の</a:t>
            </a:r>
            <a:r>
              <a:rPr lang="ja-JP" altLang="en-US" sz="3200" b="1" dirty="0">
                <a:latin typeface="MS Gothic" panose="020B0609070205080204" pitchFamily="49" charset="-128"/>
                <a:ea typeface="MS Gothic" panose="020B0609070205080204" pitchFamily="49" charset="-128"/>
              </a:rPr>
              <a:t>普及率</a:t>
            </a:r>
            <a:endParaRPr lang="en-US" altLang="ja-JP" sz="3200" b="1" dirty="0">
              <a:latin typeface="MS Gothic" panose="020B0609070205080204" pitchFamily="49" charset="-128"/>
              <a:ea typeface="MS Gothic" panose="020B0609070205080204" pitchFamily="49" charset="-128"/>
            </a:endParaRPr>
          </a:p>
        </p:txBody>
      </p:sp>
      <p:pic>
        <p:nvPicPr>
          <p:cNvPr id="307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037654"/>
            <a:ext cx="6887483"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8"/>
          <p:cNvSpPr>
            <a:spLocks/>
          </p:cNvSpPr>
          <p:nvPr/>
        </p:nvSpPr>
        <p:spPr bwMode="auto">
          <a:xfrm>
            <a:off x="7022619" y="1916832"/>
            <a:ext cx="2041509" cy="2520280"/>
          </a:xfrm>
          <a:prstGeom prst="accentCallout2">
            <a:avLst>
              <a:gd name="adj1" fmla="val 7556"/>
              <a:gd name="adj2" fmla="val -2403"/>
              <a:gd name="adj3" fmla="val 7556"/>
              <a:gd name="adj4" fmla="val -25454"/>
              <a:gd name="adj5" fmla="val 61719"/>
              <a:gd name="adj6" fmla="val -108149"/>
            </a:avLst>
          </a:prstGeom>
          <a:solidFill>
            <a:schemeClr val="accent5">
              <a:lumMod val="20000"/>
              <a:lumOff val="80000"/>
            </a:schemeClr>
          </a:solidFill>
          <a:ln w="6350">
            <a:solidFill>
              <a:schemeClr val="tx1"/>
            </a:solidFill>
            <a:prstDash val="dash"/>
            <a:miter lim="800000"/>
            <a:headEnd/>
            <a:tailEnd type="triangle" w="sm" len="med"/>
          </a:ln>
          <a:effectLst>
            <a:innerShdw blurRad="63500" dist="50800" dir="8100000">
              <a:prstClr val="black">
                <a:alpha val="50000"/>
              </a:prstClr>
            </a:innerShdw>
          </a:effectLst>
          <a:extLst/>
        </p:spPr>
        <p:txBody>
          <a:bodyPr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Meiryo" panose="020B0604030504040204" pitchFamily="34" charset="-128"/>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Meiryo" panose="020B0604030504040204" pitchFamily="34" charset="-128"/>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Meiryo" panose="020B0604030504040204" pitchFamily="34" charset="-128"/>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Meiryo" panose="020B0604030504040204" pitchFamily="34" charset="-128"/>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Meiryo" panose="020B0604030504040204" pitchFamily="34" charset="-128"/>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Meiryo" panose="020B0604030504040204" pitchFamily="34" charset="-128"/>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Meiryo" panose="020B0604030504040204" pitchFamily="34" charset="-128"/>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Meiryo" panose="020B0604030504040204" pitchFamily="34" charset="-128"/>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Meiryo" panose="020B0604030504040204" pitchFamily="34" charset="-128"/>
              </a:defRPr>
            </a:lvl9pPr>
          </a:lstStyle>
          <a:p>
            <a:pPr marL="285750" indent="-285750">
              <a:spcBef>
                <a:spcPts val="0"/>
              </a:spcBef>
              <a:spcAft>
                <a:spcPts val="600"/>
              </a:spcAft>
              <a:buClr>
                <a:srgbClr val="0033CC"/>
              </a:buClr>
              <a:buFont typeface="Wingdings" panose="05000000000000000000" pitchFamily="2" charset="2"/>
              <a:buChar char="§"/>
            </a:pPr>
            <a:r>
              <a:rPr lang="ja-JP" altLang="en-US" sz="1600" b="1" dirty="0" smtClean="0">
                <a:solidFill>
                  <a:srgbClr val="0033CC"/>
                </a:solidFill>
                <a:latin typeface="MS Gothic" panose="020B0609070205080204" pitchFamily="49" charset="-128"/>
                <a:ea typeface="MS Gothic" panose="020B0609070205080204" pitchFamily="49" charset="-128"/>
              </a:rPr>
              <a:t>一戸</a:t>
            </a:r>
            <a:r>
              <a:rPr lang="ja-JP" altLang="en-US" sz="1600" b="1" dirty="0">
                <a:solidFill>
                  <a:srgbClr val="0033CC"/>
                </a:solidFill>
                <a:latin typeface="MS Gothic" panose="020B0609070205080204" pitchFamily="49" charset="-128"/>
                <a:ea typeface="MS Gothic" panose="020B0609070205080204" pitchFamily="49" charset="-128"/>
              </a:rPr>
              <a:t>建の数</a:t>
            </a:r>
            <a:r>
              <a:rPr lang="en-GB" sz="1600" b="1" dirty="0" smtClean="0">
                <a:solidFill>
                  <a:srgbClr val="0033CC"/>
                </a:solidFill>
                <a:latin typeface="MS Gothic" panose="020B0609070205080204" pitchFamily="49" charset="-128"/>
                <a:ea typeface="MS Gothic" panose="020B0609070205080204" pitchFamily="49" charset="-128"/>
              </a:rPr>
              <a:t>:376</a:t>
            </a:r>
            <a:endParaRPr lang="en-GB" sz="1600" b="1" dirty="0">
              <a:solidFill>
                <a:srgbClr val="0033CC"/>
              </a:solidFill>
              <a:latin typeface="MS Gothic" panose="020B0609070205080204" pitchFamily="49" charset="-128"/>
              <a:ea typeface="MS Gothic" panose="020B0609070205080204" pitchFamily="49" charset="-128"/>
            </a:endParaRPr>
          </a:p>
          <a:p>
            <a:pPr marL="285750" indent="-285750">
              <a:spcBef>
                <a:spcPts val="0"/>
              </a:spcBef>
              <a:spcAft>
                <a:spcPts val="600"/>
              </a:spcAft>
              <a:buClr>
                <a:srgbClr val="006600"/>
              </a:buClr>
              <a:buFont typeface="Wingdings" panose="05000000000000000000" pitchFamily="2" charset="2"/>
              <a:buChar char="§"/>
            </a:pPr>
            <a:r>
              <a:rPr lang="ja-JP" altLang="en-US" sz="1600" b="1" dirty="0" smtClean="0">
                <a:solidFill>
                  <a:srgbClr val="006600"/>
                </a:solidFill>
                <a:latin typeface="MS Gothic" panose="020B0609070205080204" pitchFamily="49" charset="-128"/>
                <a:ea typeface="MS Gothic" panose="020B0609070205080204" pitchFamily="49" charset="-128"/>
              </a:rPr>
              <a:t>設置数</a:t>
            </a:r>
            <a:r>
              <a:rPr lang="en-GB" sz="1600" b="1" dirty="0" smtClean="0">
                <a:solidFill>
                  <a:srgbClr val="006600"/>
                </a:solidFill>
                <a:latin typeface="MS Gothic" panose="020B0609070205080204" pitchFamily="49" charset="-128"/>
                <a:ea typeface="MS Gothic" panose="020B0609070205080204" pitchFamily="49" charset="-128"/>
              </a:rPr>
              <a:t>:248(236</a:t>
            </a:r>
            <a:r>
              <a:rPr lang="ja-JP" altLang="en-US" sz="1600" b="1" dirty="0" smtClean="0">
                <a:solidFill>
                  <a:srgbClr val="006600"/>
                </a:solidFill>
                <a:latin typeface="MS Gothic" panose="020B0609070205080204" pitchFamily="49" charset="-128"/>
                <a:ea typeface="MS Gothic" panose="020B0609070205080204" pitchFamily="49" charset="-128"/>
              </a:rPr>
              <a:t>、</a:t>
            </a:r>
            <a:r>
              <a:rPr lang="en-GB" sz="1600" b="1" dirty="0" smtClean="0">
                <a:solidFill>
                  <a:srgbClr val="006600"/>
                </a:solidFill>
                <a:latin typeface="MS Gothic" panose="020B0609070205080204" pitchFamily="49" charset="-128"/>
                <a:ea typeface="MS Gothic" panose="020B0609070205080204" pitchFamily="49" charset="-128"/>
              </a:rPr>
              <a:t> 2017</a:t>
            </a:r>
            <a:r>
              <a:rPr lang="ja-JP" altLang="en-US" sz="1600" b="1" dirty="0" smtClean="0">
                <a:solidFill>
                  <a:srgbClr val="006600"/>
                </a:solidFill>
                <a:latin typeface="MS Gothic" panose="020B0609070205080204" pitchFamily="49" charset="-128"/>
                <a:ea typeface="MS Gothic" panose="020B0609070205080204" pitchFamily="49" charset="-128"/>
              </a:rPr>
              <a:t>年末まで</a:t>
            </a:r>
            <a:r>
              <a:rPr lang="en-GB" sz="1600" b="1" dirty="0" smtClean="0">
                <a:solidFill>
                  <a:srgbClr val="006600"/>
                </a:solidFill>
                <a:latin typeface="MS Gothic" panose="020B0609070205080204" pitchFamily="49" charset="-128"/>
                <a:ea typeface="MS Gothic" panose="020B0609070205080204" pitchFamily="49" charset="-128"/>
              </a:rPr>
              <a:t>)</a:t>
            </a:r>
          </a:p>
          <a:p>
            <a:pPr marL="285750" indent="-285750">
              <a:spcBef>
                <a:spcPts val="0"/>
              </a:spcBef>
              <a:spcAft>
                <a:spcPts val="600"/>
              </a:spcAft>
              <a:buClr>
                <a:schemeClr val="tx1"/>
              </a:buClr>
              <a:buFont typeface="Wingdings" panose="05000000000000000000" pitchFamily="2" charset="2"/>
              <a:buChar char="§"/>
            </a:pPr>
            <a:r>
              <a:rPr lang="ja-JP" altLang="en-US" sz="1600" b="1" dirty="0">
                <a:solidFill>
                  <a:schemeClr val="tx1"/>
                </a:solidFill>
                <a:latin typeface="MS Gothic" panose="020B0609070205080204" pitchFamily="49" charset="-128"/>
                <a:ea typeface="MS Gothic" panose="020B0609070205080204" pitchFamily="49" charset="-128"/>
                <a:cs typeface="Times New Roman" panose="02020603050405020304" pitchFamily="18" charset="0"/>
              </a:rPr>
              <a:t>計算時に容</a:t>
            </a:r>
            <a:r>
              <a:rPr lang="ja-JP" altLang="en-US" sz="1600" b="1" dirty="0" smtClean="0">
                <a:solidFill>
                  <a:schemeClr val="tx1"/>
                </a:solidFill>
                <a:latin typeface="MS Gothic" panose="020B0609070205080204" pitchFamily="49" charset="-128"/>
                <a:ea typeface="MS Gothic" panose="020B0609070205080204" pitchFamily="49" charset="-128"/>
                <a:cs typeface="Times New Roman" panose="02020603050405020304" pitchFamily="18" charset="0"/>
              </a:rPr>
              <a:t>量を考慮</a:t>
            </a:r>
            <a:endParaRPr lang="en-US" sz="1600" b="1" dirty="0" smtClean="0">
              <a:solidFill>
                <a:schemeClr val="tx1"/>
              </a:solidFill>
              <a:latin typeface="MS Gothic" panose="020B0609070205080204" pitchFamily="49" charset="-128"/>
              <a:ea typeface="MS Gothic" panose="020B0609070205080204" pitchFamily="49" charset="-128"/>
              <a:cs typeface="Times New Roman" panose="02020603050405020304" pitchFamily="18" charset="0"/>
            </a:endParaRPr>
          </a:p>
          <a:p>
            <a:pPr marL="285750" indent="-285750">
              <a:spcBef>
                <a:spcPts val="0"/>
              </a:spcBef>
              <a:spcAft>
                <a:spcPts val="600"/>
              </a:spcAft>
              <a:buClr>
                <a:schemeClr val="tx1"/>
              </a:buClr>
              <a:buFont typeface="Wingdings" panose="05000000000000000000" pitchFamily="2" charset="2"/>
              <a:buChar char="§"/>
            </a:pPr>
            <a:r>
              <a:rPr lang="ja-JP" altLang="en-US" sz="1600" b="1" dirty="0">
                <a:solidFill>
                  <a:schemeClr val="tx1"/>
                </a:solidFill>
                <a:latin typeface="MS Gothic" panose="020B0609070205080204" pitchFamily="49" charset="-128"/>
                <a:ea typeface="MS Gothic" panose="020B0609070205080204" pitchFamily="49" charset="-128"/>
                <a:cs typeface="Times New Roman" panose="02020603050405020304" pitchFamily="18" charset="0"/>
              </a:rPr>
              <a:t>発電された電気の自己使用率</a:t>
            </a:r>
            <a:r>
              <a:rPr lang="en-US" sz="1600" b="1" dirty="0" smtClean="0">
                <a:solidFill>
                  <a:schemeClr val="tx1"/>
                </a:solidFill>
                <a:latin typeface="MS Gothic" panose="020B0609070205080204" pitchFamily="49" charset="-128"/>
                <a:ea typeface="MS Gothic" panose="020B0609070205080204" pitchFamily="49" charset="-128"/>
                <a:cs typeface="Times New Roman" panose="02020603050405020304" pitchFamily="18" charset="0"/>
              </a:rPr>
              <a:t>: 24.3%</a:t>
            </a:r>
            <a:endParaRPr lang="en-US" sz="1600" b="1" dirty="0">
              <a:solidFill>
                <a:schemeClr val="tx1"/>
              </a:solidFill>
              <a:latin typeface="MS Gothic" panose="020B0609070205080204" pitchFamily="49" charset="-128"/>
              <a:ea typeface="MS Gothic" panose="020B0609070205080204" pitchFamily="49" charset="-128"/>
              <a:cs typeface="Times New Roman" panose="02020603050405020304" pitchFamily="18" charset="0"/>
            </a:endParaRPr>
          </a:p>
        </p:txBody>
      </p:sp>
      <p:sp>
        <p:nvSpPr>
          <p:cNvPr id="5" name="Flowchart: Alternate Process 4"/>
          <p:cNvSpPr/>
          <p:nvPr/>
        </p:nvSpPr>
        <p:spPr>
          <a:xfrm>
            <a:off x="890712" y="1628800"/>
            <a:ext cx="3672408" cy="1152128"/>
          </a:xfrm>
          <a:prstGeom prst="flowChartAlternateProcess">
            <a:avLst/>
          </a:prstGeom>
          <a:solidFill>
            <a:srgbClr val="92D050">
              <a:alpha val="41000"/>
            </a:srgbClr>
          </a:solidFill>
          <a:ln w="6350">
            <a:solidFill>
              <a:schemeClr val="bg1"/>
            </a:solidFill>
            <a:headEnd type="none" w="sm" len="med"/>
            <a:tailEnd type="triangle" w="sm" len="med"/>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tx1"/>
                </a:solidFill>
                <a:latin typeface="MS Gothic" panose="020B0609070205080204" pitchFamily="49" charset="-128"/>
                <a:ea typeface="MS Gothic" panose="020B0609070205080204" pitchFamily="49" charset="-128"/>
                <a:cs typeface="Times New Roman" panose="02020603050405020304" pitchFamily="18" charset="0"/>
              </a:rPr>
              <a:t>日</a:t>
            </a:r>
            <a:r>
              <a:rPr lang="ja-JP" altLang="en-US" sz="1400" b="1" dirty="0" smtClean="0">
                <a:solidFill>
                  <a:schemeClr val="tx1"/>
                </a:solidFill>
                <a:latin typeface="MS Gothic" panose="020B0609070205080204" pitchFamily="49" charset="-128"/>
                <a:ea typeface="MS Gothic" panose="020B0609070205080204" pitchFamily="49" charset="-128"/>
                <a:cs typeface="Times New Roman" panose="02020603050405020304" pitchFamily="18" charset="0"/>
              </a:rPr>
              <a:t>本全体</a:t>
            </a:r>
            <a:r>
              <a:rPr lang="en-US" sz="1400" b="1" dirty="0" smtClean="0">
                <a:solidFill>
                  <a:schemeClr val="tx1"/>
                </a:solidFill>
                <a:latin typeface="MS Gothic" panose="020B0609070205080204" pitchFamily="49" charset="-128"/>
                <a:ea typeface="MS Gothic" panose="020B0609070205080204" pitchFamily="49" charset="-128"/>
                <a:cs typeface="Times New Roman" panose="02020603050405020304" pitchFamily="18" charset="0"/>
              </a:rPr>
              <a:t>:2,304,916</a:t>
            </a:r>
          </a:p>
          <a:p>
            <a:pPr>
              <a:spcAft>
                <a:spcPts val="600"/>
              </a:spcAft>
            </a:pPr>
            <a:r>
              <a:rPr lang="en-US" sz="1400" b="1" dirty="0">
                <a:solidFill>
                  <a:schemeClr val="tx1"/>
                </a:solidFill>
                <a:latin typeface="MS Gothic" panose="020B0609070205080204" pitchFamily="49" charset="-128"/>
                <a:ea typeface="MS Gothic" panose="020B0609070205080204" pitchFamily="49" charset="-128"/>
                <a:cs typeface="Times New Roman" panose="02020603050405020304" pitchFamily="18" charset="0"/>
              </a:rPr>
              <a:t> </a:t>
            </a:r>
            <a:r>
              <a:rPr lang="en-US" sz="1400" b="1" dirty="0" smtClean="0">
                <a:solidFill>
                  <a:schemeClr val="tx1"/>
                </a:solidFill>
                <a:latin typeface="MS Gothic" panose="020B0609070205080204" pitchFamily="49" charset="-128"/>
                <a:ea typeface="MS Gothic" panose="020B0609070205080204" pitchFamily="49" charset="-128"/>
                <a:cs typeface="Times New Roman" panose="02020603050405020304" pitchFamily="18" charset="0"/>
              </a:rPr>
              <a:t>        (8.1%; 09/2017</a:t>
            </a:r>
            <a:r>
              <a:rPr lang="ja-JP" altLang="en-US" sz="1400" b="1" dirty="0" smtClean="0">
                <a:solidFill>
                  <a:schemeClr val="tx1"/>
                </a:solidFill>
                <a:latin typeface="MS Gothic" panose="020B0609070205080204" pitchFamily="49" charset="-128"/>
                <a:ea typeface="MS Gothic" panose="020B0609070205080204" pitchFamily="49" charset="-128"/>
                <a:cs typeface="Times New Roman" panose="02020603050405020304" pitchFamily="18" charset="0"/>
              </a:rPr>
              <a:t>まで</a:t>
            </a:r>
            <a:r>
              <a:rPr lang="en-US" sz="1400" b="1" dirty="0" smtClean="0">
                <a:solidFill>
                  <a:schemeClr val="tx1"/>
                </a:solidFill>
                <a:latin typeface="MS Gothic" panose="020B0609070205080204" pitchFamily="49" charset="-128"/>
                <a:ea typeface="MS Gothic" panose="020B0609070205080204" pitchFamily="49" charset="-128"/>
                <a:cs typeface="Times New Roman" panose="02020603050405020304" pitchFamily="18" charset="0"/>
              </a:rPr>
              <a:t>)</a:t>
            </a:r>
          </a:p>
          <a:p>
            <a:pPr>
              <a:spcAft>
                <a:spcPts val="600"/>
              </a:spcAft>
            </a:pPr>
            <a:r>
              <a:rPr lang="ja-JP" altLang="en-US" sz="1400" b="1" dirty="0">
                <a:solidFill>
                  <a:schemeClr val="tx1"/>
                </a:solidFill>
                <a:latin typeface="MS Gothic" panose="020B0609070205080204" pitchFamily="49" charset="-128"/>
                <a:ea typeface="MS Gothic" panose="020B0609070205080204" pitchFamily="49" charset="-128"/>
                <a:cs typeface="Times New Roman" panose="02020603050405020304" pitchFamily="18" charset="0"/>
              </a:rPr>
              <a:t>発電された電気の自己使用率</a:t>
            </a:r>
            <a:r>
              <a:rPr lang="en-US" sz="1400" b="1" dirty="0" smtClean="0">
                <a:solidFill>
                  <a:schemeClr val="tx1"/>
                </a:solidFill>
                <a:latin typeface="MS Gothic" panose="020B0609070205080204" pitchFamily="49" charset="-128"/>
                <a:ea typeface="MS Gothic" panose="020B0609070205080204" pitchFamily="49" charset="-128"/>
                <a:cs typeface="Times New Roman" panose="02020603050405020304" pitchFamily="18" charset="0"/>
              </a:rPr>
              <a:t>:</a:t>
            </a:r>
            <a:r>
              <a:rPr lang="ja-JP" altLang="en-US" sz="1400" b="1" dirty="0" smtClean="0">
                <a:solidFill>
                  <a:schemeClr val="tx1"/>
                </a:solidFill>
                <a:latin typeface="MS Gothic" panose="020B0609070205080204" pitchFamily="49" charset="-128"/>
                <a:ea typeface="MS Gothic" panose="020B0609070205080204" pitchFamily="49" charset="-128"/>
                <a:cs typeface="Times New Roman" panose="02020603050405020304" pitchFamily="18" charset="0"/>
              </a:rPr>
              <a:t>およそ</a:t>
            </a:r>
            <a:r>
              <a:rPr lang="en-US" sz="1400" b="1" dirty="0" smtClean="0">
                <a:solidFill>
                  <a:schemeClr val="tx1"/>
                </a:solidFill>
                <a:latin typeface="MS Gothic" panose="020B0609070205080204" pitchFamily="49" charset="-128"/>
                <a:ea typeface="MS Gothic" panose="020B0609070205080204" pitchFamily="49" charset="-128"/>
                <a:cs typeface="Times New Roman" panose="02020603050405020304" pitchFamily="18" charset="0"/>
              </a:rPr>
              <a:t>30%</a:t>
            </a:r>
          </a:p>
          <a:p>
            <a:r>
              <a:rPr lang="ja-JP" altLang="en-US" sz="1400" b="1" dirty="0">
                <a:solidFill>
                  <a:schemeClr val="tx1"/>
                </a:solidFill>
                <a:latin typeface="MS Gothic" panose="020B0609070205080204" pitchFamily="49" charset="-128"/>
                <a:ea typeface="MS Gothic" panose="020B0609070205080204" pitchFamily="49" charset="-128"/>
                <a:cs typeface="Times New Roman" panose="02020603050405020304" pitchFamily="18" charset="0"/>
              </a:rPr>
              <a:t>出典</a:t>
            </a:r>
            <a:r>
              <a:rPr lang="en-US" sz="1400" b="1" dirty="0" smtClean="0">
                <a:solidFill>
                  <a:schemeClr val="tx1"/>
                </a:solidFill>
                <a:latin typeface="MS Gothic" panose="020B0609070205080204" pitchFamily="49" charset="-128"/>
                <a:ea typeface="MS Gothic" panose="020B0609070205080204" pitchFamily="49" charset="-128"/>
                <a:cs typeface="Times New Roman" panose="02020603050405020304" pitchFamily="18" charset="0"/>
              </a:rPr>
              <a:t>:JPEA(2018)</a:t>
            </a:r>
          </a:p>
        </p:txBody>
      </p:sp>
    </p:spTree>
    <p:extLst>
      <p:ext uri="{BB962C8B-B14F-4D97-AF65-F5344CB8AC3E}">
        <p14:creationId xmlns:p14="http://schemas.microsoft.com/office/powerpoint/2010/main" val="286895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3"/>
          <p:cNvSpPr/>
          <p:nvPr/>
        </p:nvSpPr>
        <p:spPr>
          <a:xfrm>
            <a:off x="0" y="188640"/>
            <a:ext cx="9144000" cy="584775"/>
          </a:xfrm>
          <a:prstGeom prst="rect">
            <a:avLst/>
          </a:prstGeo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lvl="0" algn="ctr">
              <a:spcBef>
                <a:spcPct val="0"/>
              </a:spcBef>
              <a:defRPr/>
            </a:pPr>
            <a:r>
              <a:rPr lang="ja-JP" altLang="en-US" sz="3200" b="1" dirty="0">
                <a:solidFill>
                  <a:prstClr val="black"/>
                </a:solidFill>
                <a:latin typeface="MS Gothic" panose="020B0609070205080204" pitchFamily="49" charset="-128"/>
                <a:ea typeface="MS Gothic" panose="020B0609070205080204" pitchFamily="49" charset="-128"/>
              </a:rPr>
              <a:t>設置された太陽光発電の容量別分布</a:t>
            </a:r>
            <a:endParaRPr kumimoji="1" lang="en-US" altLang="ja-JP" sz="3200" b="1" i="0" u="none" strike="noStrike" kern="1200" cap="none" spc="0" normalizeH="0" baseline="0" noProof="0" dirty="0">
              <a:ln>
                <a:noFill/>
              </a:ln>
              <a:solidFill>
                <a:prstClr val="black"/>
              </a:solidFill>
              <a:effectLst/>
              <a:uLnTx/>
              <a:uFillTx/>
              <a:latin typeface="MS Gothic" panose="020B0609070205080204" pitchFamily="49" charset="-128"/>
              <a:ea typeface="MS Gothic" panose="020B0609070205080204" pitchFamily="49" charset="-128"/>
            </a:endParaRPr>
          </a:p>
        </p:txBody>
      </p:sp>
      <p:pic>
        <p:nvPicPr>
          <p:cNvPr id="6" name="Picture 5"/>
          <p:cNvPicPr>
            <a:picLocks noChangeAspect="1"/>
          </p:cNvPicPr>
          <p:nvPr/>
        </p:nvPicPr>
        <p:blipFill>
          <a:blip r:embed="rId3"/>
          <a:stretch>
            <a:fillRect/>
          </a:stretch>
        </p:blipFill>
        <p:spPr>
          <a:xfrm>
            <a:off x="1070148" y="1124744"/>
            <a:ext cx="7003704" cy="5127927"/>
          </a:xfrm>
          <a:prstGeom prst="rect">
            <a:avLst/>
          </a:prstGeom>
        </p:spPr>
      </p:pic>
    </p:spTree>
    <p:extLst>
      <p:ext uri="{BB962C8B-B14F-4D97-AF65-F5344CB8AC3E}">
        <p14:creationId xmlns:p14="http://schemas.microsoft.com/office/powerpoint/2010/main" val="26087972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3"/>
          <p:cNvSpPr/>
          <p:nvPr/>
        </p:nvSpPr>
        <p:spPr>
          <a:xfrm>
            <a:off x="0" y="188640"/>
            <a:ext cx="9144000" cy="584775"/>
          </a:xfrm>
          <a:prstGeom prst="rect">
            <a:avLst/>
          </a:prstGeo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spcBef>
                <a:spcPct val="0"/>
              </a:spcBef>
            </a:pPr>
            <a:r>
              <a:rPr lang="ja-JP" altLang="en-US" sz="3200" b="1" dirty="0" smtClean="0">
                <a:latin typeface="Times New Roman" panose="02020603050405020304" pitchFamily="18" charset="0"/>
              </a:rPr>
              <a:t>設置された太</a:t>
            </a:r>
            <a:r>
              <a:rPr lang="ja-JP" altLang="en-US" sz="3200" b="1" dirty="0">
                <a:latin typeface="Times New Roman" panose="02020603050405020304" pitchFamily="18" charset="0"/>
              </a:rPr>
              <a:t>陽</a:t>
            </a:r>
            <a:r>
              <a:rPr lang="ja-JP" altLang="en-US" sz="3200" b="1" dirty="0" smtClean="0">
                <a:latin typeface="Times New Roman" panose="02020603050405020304" pitchFamily="18" charset="0"/>
              </a:rPr>
              <a:t>光</a:t>
            </a:r>
            <a:r>
              <a:rPr lang="ja-JP" altLang="en-US" sz="3200" b="1" dirty="0">
                <a:latin typeface="Times New Roman" panose="02020603050405020304" pitchFamily="18" charset="0"/>
              </a:rPr>
              <a:t>発</a:t>
            </a:r>
            <a:r>
              <a:rPr lang="ja-JP" altLang="en-US" sz="3200" b="1" dirty="0" smtClean="0">
                <a:latin typeface="Times New Roman" panose="02020603050405020304" pitchFamily="18" charset="0"/>
              </a:rPr>
              <a:t>電の</a:t>
            </a:r>
            <a:r>
              <a:rPr lang="ja-JP" altLang="en-US" sz="3200" b="1" dirty="0">
                <a:latin typeface="Times New Roman" panose="02020603050405020304" pitchFamily="18" charset="0"/>
              </a:rPr>
              <a:t>学習曲線</a:t>
            </a:r>
            <a:endParaRPr lang="en-US" altLang="ja-JP" sz="3200" b="1" dirty="0">
              <a:latin typeface="Times New Roman" panose="02020603050405020304" pitchFamily="18" charset="0"/>
            </a:endParaRPr>
          </a:p>
        </p:txBody>
      </p:sp>
      <p:pic>
        <p:nvPicPr>
          <p:cNvPr id="317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1620" y="1052736"/>
            <a:ext cx="6840760" cy="500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lowchart: Alternate Process 1"/>
          <p:cNvSpPr/>
          <p:nvPr/>
        </p:nvSpPr>
        <p:spPr>
          <a:xfrm>
            <a:off x="3707904" y="3389887"/>
            <a:ext cx="2448272" cy="332064"/>
          </a:xfrm>
          <a:prstGeom prst="flowChartAlternateProcess">
            <a:avLst/>
          </a:prstGeom>
          <a:solidFill>
            <a:srgbClr val="00B0F0"/>
          </a:solidFill>
          <a:ln w="6350">
            <a:solidFill>
              <a:schemeClr val="bg1"/>
            </a:solidFill>
            <a:headEnd type="none" w="sm" len="med"/>
            <a:tailEnd type="triangle" w="sm" len="med"/>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latin typeface="MS Gothic" panose="020B0609070205080204" pitchFamily="49" charset="-128"/>
                <a:ea typeface="MS Gothic" panose="020B0609070205080204" pitchFamily="49" charset="-128"/>
                <a:cs typeface="Times New Roman" panose="02020603050405020304" pitchFamily="18" charset="0"/>
              </a:rPr>
              <a:t>学習率</a:t>
            </a:r>
            <a:r>
              <a:rPr lang="en-US" sz="1400" dirty="0" smtClean="0">
                <a:solidFill>
                  <a:schemeClr val="tx1"/>
                </a:solidFill>
                <a:latin typeface="MS Gothic" panose="020B0609070205080204" pitchFamily="49" charset="-128"/>
                <a:ea typeface="MS Gothic" panose="020B0609070205080204" pitchFamily="49" charset="-128"/>
                <a:cs typeface="Times New Roman" panose="02020603050405020304" pitchFamily="18" charset="0"/>
              </a:rPr>
              <a:t>(LR) = 0.1136</a:t>
            </a:r>
          </a:p>
        </p:txBody>
      </p:sp>
    </p:spTree>
    <p:extLst>
      <p:ext uri="{BB962C8B-B14F-4D97-AF65-F5344CB8AC3E}">
        <p14:creationId xmlns:p14="http://schemas.microsoft.com/office/powerpoint/2010/main" val="3170521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3"/>
          <p:cNvSpPr/>
          <p:nvPr/>
        </p:nvSpPr>
        <p:spPr>
          <a:xfrm>
            <a:off x="0" y="188640"/>
            <a:ext cx="9144000" cy="584775"/>
          </a:xfrm>
          <a:prstGeom prst="rect">
            <a:avLst/>
          </a:prstGeo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spcBef>
                <a:spcPct val="0"/>
              </a:spcBef>
            </a:pPr>
            <a:r>
              <a:rPr lang="ja-JP" altLang="en-US" sz="3200" b="1" dirty="0" smtClean="0">
                <a:latin typeface="MS Gothic" panose="020B0609070205080204" pitchFamily="49" charset="-128"/>
                <a:ea typeface="MS Gothic" panose="020B0609070205080204" pitchFamily="49" charset="-128"/>
              </a:rPr>
              <a:t>エ</a:t>
            </a:r>
            <a:r>
              <a:rPr lang="ja-JP" altLang="en-US" sz="3200" b="1" dirty="0">
                <a:latin typeface="MS Gothic" panose="020B0609070205080204" pitchFamily="49" charset="-128"/>
                <a:ea typeface="MS Gothic" panose="020B0609070205080204" pitchFamily="49" charset="-128"/>
              </a:rPr>
              <a:t>アコンの種類とサイズ別分布</a:t>
            </a:r>
            <a:endParaRPr lang="en-US" altLang="ja-JP" sz="3200" b="1" dirty="0">
              <a:latin typeface="MS Gothic" panose="020B0609070205080204" pitchFamily="49" charset="-128"/>
              <a:ea typeface="MS Gothic" panose="020B0609070205080204" pitchFamily="49" charset="-128"/>
            </a:endParaRPr>
          </a:p>
        </p:txBody>
      </p:sp>
      <p:pic>
        <p:nvPicPr>
          <p:cNvPr id="358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980728"/>
            <a:ext cx="7200800" cy="5269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lowchart: Alternate Process 1"/>
          <p:cNvSpPr/>
          <p:nvPr/>
        </p:nvSpPr>
        <p:spPr>
          <a:xfrm>
            <a:off x="3059832" y="1844824"/>
            <a:ext cx="1008112" cy="360040"/>
          </a:xfrm>
          <a:prstGeom prst="flowChartAlternateProcess">
            <a:avLst/>
          </a:prstGeom>
          <a:solidFill>
            <a:srgbClr val="FFC000"/>
          </a:solidFill>
          <a:ln w="6350">
            <a:solidFill>
              <a:schemeClr val="bg1"/>
            </a:solidFill>
            <a:headEnd type="none" w="sm" len="med"/>
            <a:tailEnd type="triangle" w="sm" len="med"/>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MS Gothic" panose="020B0609070205080204" pitchFamily="49" charset="-128"/>
                <a:ea typeface="MS Gothic" panose="020B0609070205080204" pitchFamily="49" charset="-128"/>
                <a:cs typeface="Times New Roman" panose="02020603050405020304" pitchFamily="18" charset="0"/>
              </a:rPr>
              <a:t>N=533</a:t>
            </a:r>
          </a:p>
        </p:txBody>
      </p:sp>
      <p:graphicFrame>
        <p:nvGraphicFramePr>
          <p:cNvPr id="5" name="Table 4"/>
          <p:cNvGraphicFramePr>
            <a:graphicFrameLocks noGrp="1"/>
          </p:cNvGraphicFramePr>
          <p:nvPr>
            <p:extLst>
              <p:ext uri="{D42A27DB-BD31-4B8C-83A1-F6EECF244321}">
                <p14:modId xmlns:p14="http://schemas.microsoft.com/office/powerpoint/2010/main" val="3465174017"/>
              </p:ext>
            </p:extLst>
          </p:nvPr>
        </p:nvGraphicFramePr>
        <p:xfrm>
          <a:off x="5364088" y="1628800"/>
          <a:ext cx="3377176" cy="3219114"/>
        </p:xfrm>
        <a:graphic>
          <a:graphicData uri="http://schemas.openxmlformats.org/drawingml/2006/table">
            <a:tbl>
              <a:tblPr>
                <a:effectLst>
                  <a:innerShdw blurRad="114300">
                    <a:prstClr val="black"/>
                  </a:innerShdw>
                </a:effectLst>
                <a:tableStyleId>{5C22544A-7EE6-4342-B048-85BDC9FD1C3A}</a:tableStyleId>
              </a:tblPr>
              <a:tblGrid>
                <a:gridCol w="746760">
                  <a:extLst>
                    <a:ext uri="{9D8B030D-6E8A-4147-A177-3AD203B41FA5}">
                      <a16:colId xmlns:a16="http://schemas.microsoft.com/office/drawing/2014/main" val="199078614"/>
                    </a:ext>
                  </a:extLst>
                </a:gridCol>
                <a:gridCol w="514832">
                  <a:extLst>
                    <a:ext uri="{9D8B030D-6E8A-4147-A177-3AD203B41FA5}">
                      <a16:colId xmlns:a16="http://schemas.microsoft.com/office/drawing/2014/main" val="1953193975"/>
                    </a:ext>
                  </a:extLst>
                </a:gridCol>
                <a:gridCol w="973619">
                  <a:extLst>
                    <a:ext uri="{9D8B030D-6E8A-4147-A177-3AD203B41FA5}">
                      <a16:colId xmlns:a16="http://schemas.microsoft.com/office/drawing/2014/main" val="1960446132"/>
                    </a:ext>
                  </a:extLst>
                </a:gridCol>
                <a:gridCol w="1141965">
                  <a:extLst>
                    <a:ext uri="{9D8B030D-6E8A-4147-A177-3AD203B41FA5}">
                      <a16:colId xmlns:a16="http://schemas.microsoft.com/office/drawing/2014/main" val="101749370"/>
                    </a:ext>
                  </a:extLst>
                </a:gridCol>
              </a:tblGrid>
              <a:tr h="355518">
                <a:tc rowSpan="2">
                  <a:txBody>
                    <a:bodyPr/>
                    <a:lstStyle/>
                    <a:p>
                      <a:pPr marL="0" marR="0" algn="ctr">
                        <a:lnSpc>
                          <a:spcPts val="1800"/>
                        </a:lnSpc>
                        <a:spcBef>
                          <a:spcPts val="0"/>
                        </a:spcBef>
                        <a:spcAft>
                          <a:spcPts val="0"/>
                        </a:spcAft>
                      </a:pPr>
                      <a:r>
                        <a:rPr lang="ja-JP" sz="1600" kern="100" dirty="0" smtClean="0">
                          <a:effectLst/>
                          <a:latin typeface="MS Gothic" panose="020B0609070205080204" pitchFamily="49" charset="-128"/>
                          <a:ea typeface="MS Gothic" panose="020B0609070205080204" pitchFamily="49" charset="-128"/>
                          <a:cs typeface="Times New Roman" panose="02020603050405020304" pitchFamily="18" charset="0"/>
                        </a:rPr>
                        <a:t>台</a:t>
                      </a:r>
                      <a:r>
                        <a:rPr lang="ja-JP" altLang="en-US" sz="1600" kern="100" dirty="0" smtClean="0">
                          <a:effectLst/>
                          <a:latin typeface="MS Gothic" panose="020B0609070205080204" pitchFamily="49" charset="-128"/>
                          <a:ea typeface="MS Gothic" panose="020B0609070205080204" pitchFamily="49" charset="-128"/>
                          <a:cs typeface="Times New Roman" panose="02020603050405020304" pitchFamily="18" charset="0"/>
                        </a:rPr>
                        <a:t>目</a:t>
                      </a:r>
                    </a:p>
                  </a:txBody>
                  <a:tcPr marL="68580" marR="68580" marT="0" marB="0" anchor="ctr">
                    <a:solidFill>
                      <a:schemeClr val="accent5">
                        <a:lumMod val="40000"/>
                        <a:lumOff val="60000"/>
                      </a:schemeClr>
                    </a:solidFill>
                  </a:tcPr>
                </a:tc>
                <a:tc rowSpan="2">
                  <a:txBody>
                    <a:bodyPr/>
                    <a:lstStyle/>
                    <a:p>
                      <a:pPr algn="ctr" fontAlgn="b"/>
                      <a:r>
                        <a:rPr lang="ja-JP" altLang="en-US" sz="1600" kern="100" dirty="0" smtClean="0">
                          <a:effectLst/>
                          <a:latin typeface="MS Gothic" panose="020B0609070205080204" pitchFamily="49" charset="-128"/>
                          <a:ea typeface="MS Gothic" panose="020B0609070205080204" pitchFamily="49" charset="-128"/>
                          <a:cs typeface="Times New Roman" panose="02020603050405020304" pitchFamily="18" charset="0"/>
                        </a:rPr>
                        <a:t>数</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3416" marR="3416" marT="3416" marB="0" anchor="ctr">
                    <a:solidFill>
                      <a:schemeClr val="accent5">
                        <a:lumMod val="40000"/>
                        <a:lumOff val="60000"/>
                      </a:schemeClr>
                    </a:solidFill>
                  </a:tcPr>
                </a:tc>
                <a:tc gridSpan="2">
                  <a:txBody>
                    <a:bodyPr/>
                    <a:lstStyle/>
                    <a:p>
                      <a:pPr algn="ctr" fontAlgn="b"/>
                      <a:r>
                        <a:rPr lang="en-US" sz="1600" u="none" strike="noStrike" dirty="0">
                          <a:effectLst/>
                          <a:latin typeface="MS Gothic" panose="020B0609070205080204" pitchFamily="49" charset="-128"/>
                          <a:ea typeface="MS Gothic" panose="020B0609070205080204" pitchFamily="49" charset="-128"/>
                          <a:cs typeface="Times New Roman" panose="02020603050405020304" pitchFamily="18" charset="0"/>
                        </a:rPr>
                        <a:t>%</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3416" marR="3416" marT="3416" marB="0" anchor="ctr">
                    <a:solidFill>
                      <a:schemeClr val="accent5">
                        <a:lumMod val="40000"/>
                        <a:lumOff val="60000"/>
                      </a:schemeClr>
                    </a:solidFill>
                  </a:tcPr>
                </a:tc>
                <a:tc hMerge="1">
                  <a:txBody>
                    <a:bodyPr/>
                    <a:lstStyle/>
                    <a:p>
                      <a:endParaRPr lang="en-US"/>
                    </a:p>
                  </a:txBody>
                  <a:tcPr/>
                </a:tc>
                <a:extLst>
                  <a:ext uri="{0D108BD9-81ED-4DB2-BD59-A6C34878D82A}">
                    <a16:rowId xmlns:a16="http://schemas.microsoft.com/office/drawing/2014/main" val="759147475"/>
                  </a:ext>
                </a:extLst>
              </a:tr>
              <a:tr h="374970">
                <a:tc vMerge="1">
                  <a:txBody>
                    <a:bodyPr/>
                    <a:lstStyle/>
                    <a:p>
                      <a:endParaRPr lang="en-US"/>
                    </a:p>
                  </a:txBody>
                  <a:tcPr/>
                </a:tc>
                <a:tc vMerge="1">
                  <a:txBody>
                    <a:bodyPr/>
                    <a:lstStyle/>
                    <a:p>
                      <a:pPr algn="ctr" fontAlgn="b"/>
                      <a:endParaRPr lang="en-US" sz="1600" b="0" i="0" u="none" strike="noStrike" dirty="0">
                        <a:solidFill>
                          <a:srgbClr val="000000"/>
                        </a:solidFill>
                        <a:effectLst/>
                        <a:latin typeface="Times New Roman" panose="02020603050405020304" pitchFamily="18" charset="0"/>
                      </a:endParaRPr>
                    </a:p>
                  </a:txBody>
                  <a:tcPr marL="3416" marR="3416" marT="3416" marB="0" anchor="b"/>
                </a:tc>
                <a:tc>
                  <a:txBody>
                    <a:bodyPr/>
                    <a:lstStyle/>
                    <a:p>
                      <a:pPr algn="ctr" fontAlgn="b"/>
                      <a:r>
                        <a:rPr lang="ja-JP" altLang="en-US" sz="1600" u="none" strike="noStrike" baseline="0" dirty="0" smtClean="0">
                          <a:effectLst/>
                          <a:latin typeface="MS Gothic" panose="020B0609070205080204" pitchFamily="49" charset="-128"/>
                          <a:ea typeface="MS Gothic" panose="020B0609070205080204" pitchFamily="49" charset="-128"/>
                          <a:cs typeface="Times New Roman" panose="02020603050405020304" pitchFamily="18" charset="0"/>
                        </a:rPr>
                        <a:t>冷暖房</a:t>
                      </a:r>
                      <a:endParaRPr lang="en-US" sz="1600" u="none" strike="noStrike" baseline="0" dirty="0" smtClean="0">
                        <a:effectLst/>
                        <a:latin typeface="MS Gothic" panose="020B0609070205080204" pitchFamily="49" charset="-128"/>
                        <a:ea typeface="MS Gothic" panose="020B0609070205080204" pitchFamily="49" charset="-128"/>
                        <a:cs typeface="Times New Roman" panose="02020603050405020304" pitchFamily="18" charset="0"/>
                      </a:endParaRPr>
                    </a:p>
                  </a:txBody>
                  <a:tcPr marL="3416" marR="3416" marT="3416" marB="0" anchor="ctr">
                    <a:solidFill>
                      <a:schemeClr val="accent5">
                        <a:lumMod val="40000"/>
                        <a:lumOff val="60000"/>
                      </a:schemeClr>
                    </a:solidFill>
                  </a:tcPr>
                </a:tc>
                <a:tc>
                  <a:txBody>
                    <a:bodyPr/>
                    <a:lstStyle/>
                    <a:p>
                      <a:pPr algn="ctr" fontAlgn="b"/>
                      <a:r>
                        <a:rPr lang="ja-JP" altLang="en-US" sz="1600" u="none" strike="noStrike" dirty="0" smtClean="0">
                          <a:effectLst/>
                          <a:latin typeface="MS Gothic" panose="020B0609070205080204" pitchFamily="49" charset="-128"/>
                          <a:ea typeface="MS Gothic" panose="020B0609070205080204" pitchFamily="49" charset="-128"/>
                          <a:cs typeface="Times New Roman" panose="02020603050405020304" pitchFamily="18" charset="0"/>
                        </a:rPr>
                        <a:t>冷房のみ</a:t>
                      </a:r>
                    </a:p>
                  </a:txBody>
                  <a:tcPr marL="3416" marR="3416" marT="3416" marB="0" anchor="ctr">
                    <a:solidFill>
                      <a:schemeClr val="accent5">
                        <a:lumMod val="40000"/>
                        <a:lumOff val="60000"/>
                      </a:schemeClr>
                    </a:solidFill>
                  </a:tcPr>
                </a:tc>
                <a:extLst>
                  <a:ext uri="{0D108BD9-81ED-4DB2-BD59-A6C34878D82A}">
                    <a16:rowId xmlns:a16="http://schemas.microsoft.com/office/drawing/2014/main" val="1308216695"/>
                  </a:ext>
                </a:extLst>
              </a:tr>
              <a:tr h="355518">
                <a:tc>
                  <a:txBody>
                    <a:bodyPr/>
                    <a:lstStyle/>
                    <a:p>
                      <a:pPr marL="0" marR="0" algn="ctr">
                        <a:lnSpc>
                          <a:spcPts val="1800"/>
                        </a:lnSpc>
                        <a:spcBef>
                          <a:spcPts val="0"/>
                        </a:spcBef>
                        <a:spcAft>
                          <a:spcPts val="0"/>
                        </a:spcAft>
                      </a:pPr>
                      <a:r>
                        <a:rPr lang="en-US" sz="1600" kern="100" dirty="0">
                          <a:effectLst/>
                          <a:latin typeface="MS Gothic" panose="020B0609070205080204" pitchFamily="49" charset="-128"/>
                          <a:ea typeface="MS Gothic" panose="020B0609070205080204" pitchFamily="49" charset="-128"/>
                          <a:cs typeface="Times New Roman" panose="02020603050405020304" pitchFamily="18" charset="0"/>
                        </a:rPr>
                        <a:t>1</a:t>
                      </a:r>
                      <a:r>
                        <a:rPr lang="ja-JP" sz="1600" kern="100" dirty="0">
                          <a:effectLst/>
                          <a:latin typeface="MS Gothic" panose="020B0609070205080204" pitchFamily="49" charset="-128"/>
                          <a:ea typeface="MS Gothic" panose="020B0609070205080204" pitchFamily="49" charset="-128"/>
                          <a:cs typeface="Times New Roman" panose="02020603050405020304" pitchFamily="18" charset="0"/>
                        </a:rPr>
                        <a:t>台目</a:t>
                      </a:r>
                      <a:endParaRPr lang="en-US" sz="16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solidFill>
                      <a:schemeClr val="accent5">
                        <a:lumMod val="40000"/>
                        <a:lumOff val="60000"/>
                      </a:schemeClr>
                    </a:solidFill>
                  </a:tcPr>
                </a:tc>
                <a:tc>
                  <a:txBody>
                    <a:bodyPr/>
                    <a:lstStyle/>
                    <a:p>
                      <a:pPr algn="ctr" fontAlgn="b"/>
                      <a:r>
                        <a:rPr lang="en-US" sz="1600" u="none" strike="noStrike" dirty="0">
                          <a:effectLst/>
                          <a:latin typeface="MS Gothic" panose="020B0609070205080204" pitchFamily="49" charset="-128"/>
                          <a:ea typeface="MS Gothic" panose="020B0609070205080204" pitchFamily="49" charset="-128"/>
                          <a:cs typeface="Times New Roman" panose="02020603050405020304" pitchFamily="18" charset="0"/>
                        </a:rPr>
                        <a:t>397</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3416" marR="3416" marT="3416" marB="0" anchor="ctr">
                    <a:solidFill>
                      <a:schemeClr val="accent5">
                        <a:lumMod val="40000"/>
                        <a:lumOff val="60000"/>
                      </a:schemeClr>
                    </a:solidFill>
                  </a:tcPr>
                </a:tc>
                <a:tc>
                  <a:txBody>
                    <a:bodyPr/>
                    <a:lstStyle/>
                    <a:p>
                      <a:pPr algn="ctr" fontAlgn="b"/>
                      <a:r>
                        <a:rPr lang="en-US" sz="1600" u="none" strike="noStrike" dirty="0">
                          <a:effectLst/>
                          <a:latin typeface="MS Gothic" panose="020B0609070205080204" pitchFamily="49" charset="-128"/>
                          <a:ea typeface="MS Gothic" panose="020B0609070205080204" pitchFamily="49" charset="-128"/>
                          <a:cs typeface="Times New Roman" panose="02020603050405020304" pitchFamily="18" charset="0"/>
                        </a:rPr>
                        <a:t>95.7</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3416" marR="3416" marT="3416" marB="0" anchor="ctr">
                    <a:solidFill>
                      <a:schemeClr val="accent5">
                        <a:lumMod val="40000"/>
                        <a:lumOff val="60000"/>
                      </a:schemeClr>
                    </a:solidFill>
                  </a:tcPr>
                </a:tc>
                <a:tc>
                  <a:txBody>
                    <a:bodyPr/>
                    <a:lstStyle/>
                    <a:p>
                      <a:pPr algn="ctr" fontAlgn="b"/>
                      <a:r>
                        <a:rPr lang="en-US" sz="1600" u="none" strike="noStrike" dirty="0">
                          <a:effectLst/>
                          <a:latin typeface="MS Gothic" panose="020B0609070205080204" pitchFamily="49" charset="-128"/>
                          <a:ea typeface="MS Gothic" panose="020B0609070205080204" pitchFamily="49" charset="-128"/>
                          <a:cs typeface="Times New Roman" panose="02020603050405020304" pitchFamily="18" charset="0"/>
                        </a:rPr>
                        <a:t>4.3</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3416" marR="3416" marT="3416" marB="0" anchor="ctr">
                    <a:solidFill>
                      <a:schemeClr val="accent5">
                        <a:lumMod val="40000"/>
                        <a:lumOff val="60000"/>
                      </a:schemeClr>
                    </a:solidFill>
                  </a:tcPr>
                </a:tc>
                <a:extLst>
                  <a:ext uri="{0D108BD9-81ED-4DB2-BD59-A6C34878D82A}">
                    <a16:rowId xmlns:a16="http://schemas.microsoft.com/office/drawing/2014/main" val="3426518708"/>
                  </a:ext>
                </a:extLst>
              </a:tr>
              <a:tr h="355518">
                <a:tc>
                  <a:txBody>
                    <a:bodyPr/>
                    <a:lstStyle/>
                    <a:p>
                      <a:pPr marL="0" marR="0" algn="ctr">
                        <a:lnSpc>
                          <a:spcPts val="1800"/>
                        </a:lnSpc>
                        <a:spcBef>
                          <a:spcPts val="0"/>
                        </a:spcBef>
                        <a:spcAft>
                          <a:spcPts val="0"/>
                        </a:spcAft>
                      </a:pPr>
                      <a:r>
                        <a:rPr lang="en-US" sz="1600" kern="100">
                          <a:effectLst/>
                          <a:latin typeface="MS Gothic" panose="020B0609070205080204" pitchFamily="49" charset="-128"/>
                          <a:ea typeface="MS Gothic" panose="020B0609070205080204" pitchFamily="49" charset="-128"/>
                          <a:cs typeface="Times New Roman" panose="02020603050405020304" pitchFamily="18" charset="0"/>
                        </a:rPr>
                        <a:t>2</a:t>
                      </a:r>
                      <a:r>
                        <a:rPr lang="ja-JP" sz="1600" kern="100">
                          <a:effectLst/>
                          <a:latin typeface="MS Gothic" panose="020B0609070205080204" pitchFamily="49" charset="-128"/>
                          <a:ea typeface="MS Gothic" panose="020B0609070205080204" pitchFamily="49" charset="-128"/>
                          <a:cs typeface="Times New Roman" panose="02020603050405020304" pitchFamily="18" charset="0"/>
                        </a:rPr>
                        <a:t>台目</a:t>
                      </a:r>
                      <a:endParaRPr lang="en-US" sz="1600" kern="10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solidFill>
                      <a:schemeClr val="accent5">
                        <a:lumMod val="40000"/>
                        <a:lumOff val="60000"/>
                      </a:schemeClr>
                    </a:solidFill>
                  </a:tcPr>
                </a:tc>
                <a:tc>
                  <a:txBody>
                    <a:bodyPr/>
                    <a:lstStyle/>
                    <a:p>
                      <a:pPr algn="ctr" fontAlgn="b"/>
                      <a:r>
                        <a:rPr lang="en-US" sz="1600" u="none" strike="noStrike">
                          <a:effectLst/>
                          <a:latin typeface="MS Gothic" panose="020B0609070205080204" pitchFamily="49" charset="-128"/>
                          <a:ea typeface="MS Gothic" panose="020B0609070205080204" pitchFamily="49" charset="-128"/>
                          <a:cs typeface="Times New Roman" panose="02020603050405020304" pitchFamily="18" charset="0"/>
                        </a:rPr>
                        <a:t>347</a:t>
                      </a:r>
                      <a:endParaRPr lang="en-US" sz="1600" b="0" i="0" u="none" strike="noStrike">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3416" marR="3416" marT="3416" marB="0" anchor="ctr">
                    <a:solidFill>
                      <a:schemeClr val="accent5">
                        <a:lumMod val="40000"/>
                        <a:lumOff val="60000"/>
                      </a:schemeClr>
                    </a:solidFill>
                  </a:tcPr>
                </a:tc>
                <a:tc>
                  <a:txBody>
                    <a:bodyPr/>
                    <a:lstStyle/>
                    <a:p>
                      <a:pPr algn="ctr" fontAlgn="b"/>
                      <a:r>
                        <a:rPr lang="en-US" sz="1600" u="none" strike="noStrike" dirty="0">
                          <a:effectLst/>
                          <a:latin typeface="MS Gothic" panose="020B0609070205080204" pitchFamily="49" charset="-128"/>
                          <a:ea typeface="MS Gothic" panose="020B0609070205080204" pitchFamily="49" charset="-128"/>
                          <a:cs typeface="Times New Roman" panose="02020603050405020304" pitchFamily="18" charset="0"/>
                        </a:rPr>
                        <a:t>96.8</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3416" marR="3416" marT="3416" marB="0" anchor="ctr">
                    <a:solidFill>
                      <a:schemeClr val="accent5">
                        <a:lumMod val="40000"/>
                        <a:lumOff val="60000"/>
                      </a:schemeClr>
                    </a:solidFill>
                  </a:tcPr>
                </a:tc>
                <a:tc>
                  <a:txBody>
                    <a:bodyPr/>
                    <a:lstStyle/>
                    <a:p>
                      <a:pPr algn="ctr" fontAlgn="b"/>
                      <a:r>
                        <a:rPr lang="en-US" sz="1600" u="none" strike="noStrike" dirty="0">
                          <a:effectLst/>
                          <a:latin typeface="MS Gothic" panose="020B0609070205080204" pitchFamily="49" charset="-128"/>
                          <a:ea typeface="MS Gothic" panose="020B0609070205080204" pitchFamily="49" charset="-128"/>
                          <a:cs typeface="Times New Roman" panose="02020603050405020304" pitchFamily="18" charset="0"/>
                        </a:rPr>
                        <a:t>3.2</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3416" marR="3416" marT="3416" marB="0" anchor="ctr">
                    <a:solidFill>
                      <a:schemeClr val="accent5">
                        <a:lumMod val="40000"/>
                        <a:lumOff val="60000"/>
                      </a:schemeClr>
                    </a:solidFill>
                  </a:tcPr>
                </a:tc>
                <a:extLst>
                  <a:ext uri="{0D108BD9-81ED-4DB2-BD59-A6C34878D82A}">
                    <a16:rowId xmlns:a16="http://schemas.microsoft.com/office/drawing/2014/main" val="2086813307"/>
                  </a:ext>
                </a:extLst>
              </a:tr>
              <a:tr h="355518">
                <a:tc>
                  <a:txBody>
                    <a:bodyPr/>
                    <a:lstStyle/>
                    <a:p>
                      <a:pPr marL="0" marR="0" algn="ctr">
                        <a:lnSpc>
                          <a:spcPts val="1800"/>
                        </a:lnSpc>
                        <a:spcBef>
                          <a:spcPts val="0"/>
                        </a:spcBef>
                        <a:spcAft>
                          <a:spcPts val="0"/>
                        </a:spcAft>
                      </a:pPr>
                      <a:r>
                        <a:rPr lang="en-US" sz="1600" kern="100">
                          <a:effectLst/>
                          <a:latin typeface="MS Gothic" panose="020B0609070205080204" pitchFamily="49" charset="-128"/>
                          <a:ea typeface="MS Gothic" panose="020B0609070205080204" pitchFamily="49" charset="-128"/>
                          <a:cs typeface="Times New Roman" panose="02020603050405020304" pitchFamily="18" charset="0"/>
                        </a:rPr>
                        <a:t>3</a:t>
                      </a:r>
                      <a:r>
                        <a:rPr lang="ja-JP" sz="1600" kern="100">
                          <a:effectLst/>
                          <a:latin typeface="MS Gothic" panose="020B0609070205080204" pitchFamily="49" charset="-128"/>
                          <a:ea typeface="MS Gothic" panose="020B0609070205080204" pitchFamily="49" charset="-128"/>
                          <a:cs typeface="Times New Roman" panose="02020603050405020304" pitchFamily="18" charset="0"/>
                        </a:rPr>
                        <a:t>台目</a:t>
                      </a:r>
                      <a:endParaRPr lang="en-US" sz="1600" kern="10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solidFill>
                      <a:schemeClr val="accent5">
                        <a:lumMod val="40000"/>
                        <a:lumOff val="60000"/>
                      </a:schemeClr>
                    </a:solidFill>
                  </a:tcPr>
                </a:tc>
                <a:tc>
                  <a:txBody>
                    <a:bodyPr/>
                    <a:lstStyle/>
                    <a:p>
                      <a:pPr algn="ctr" fontAlgn="b"/>
                      <a:r>
                        <a:rPr lang="en-US" sz="1600" u="none" strike="noStrike">
                          <a:effectLst/>
                          <a:latin typeface="MS Gothic" panose="020B0609070205080204" pitchFamily="49" charset="-128"/>
                          <a:ea typeface="MS Gothic" panose="020B0609070205080204" pitchFamily="49" charset="-128"/>
                          <a:cs typeface="Times New Roman" panose="02020603050405020304" pitchFamily="18" charset="0"/>
                        </a:rPr>
                        <a:t>257</a:t>
                      </a:r>
                      <a:endParaRPr lang="en-US" sz="1600" b="0" i="0" u="none" strike="noStrike">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3416" marR="3416" marT="3416" marB="0" anchor="ctr">
                    <a:solidFill>
                      <a:schemeClr val="accent5">
                        <a:lumMod val="40000"/>
                        <a:lumOff val="60000"/>
                      </a:schemeClr>
                    </a:solidFill>
                  </a:tcPr>
                </a:tc>
                <a:tc>
                  <a:txBody>
                    <a:bodyPr/>
                    <a:lstStyle/>
                    <a:p>
                      <a:pPr algn="ctr" fontAlgn="b"/>
                      <a:r>
                        <a:rPr lang="en-US" sz="1600" u="none" strike="noStrike" dirty="0">
                          <a:effectLst/>
                          <a:latin typeface="MS Gothic" panose="020B0609070205080204" pitchFamily="49" charset="-128"/>
                          <a:ea typeface="MS Gothic" panose="020B0609070205080204" pitchFamily="49" charset="-128"/>
                          <a:cs typeface="Times New Roman" panose="02020603050405020304" pitchFamily="18" charset="0"/>
                        </a:rPr>
                        <a:t>96.9</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3416" marR="3416" marT="3416" marB="0" anchor="ctr">
                    <a:solidFill>
                      <a:schemeClr val="accent5">
                        <a:lumMod val="40000"/>
                        <a:lumOff val="60000"/>
                      </a:schemeClr>
                    </a:solidFill>
                  </a:tcPr>
                </a:tc>
                <a:tc>
                  <a:txBody>
                    <a:bodyPr/>
                    <a:lstStyle/>
                    <a:p>
                      <a:pPr algn="ctr" fontAlgn="b"/>
                      <a:r>
                        <a:rPr lang="en-US" sz="1600" u="none" strike="noStrike" dirty="0">
                          <a:effectLst/>
                          <a:latin typeface="MS Gothic" panose="020B0609070205080204" pitchFamily="49" charset="-128"/>
                          <a:ea typeface="MS Gothic" panose="020B0609070205080204" pitchFamily="49" charset="-128"/>
                          <a:cs typeface="Times New Roman" panose="02020603050405020304" pitchFamily="18" charset="0"/>
                        </a:rPr>
                        <a:t>3.1</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3416" marR="3416" marT="3416" marB="0" anchor="ctr">
                    <a:solidFill>
                      <a:schemeClr val="accent5">
                        <a:lumMod val="40000"/>
                        <a:lumOff val="60000"/>
                      </a:schemeClr>
                    </a:solidFill>
                  </a:tcPr>
                </a:tc>
                <a:extLst>
                  <a:ext uri="{0D108BD9-81ED-4DB2-BD59-A6C34878D82A}">
                    <a16:rowId xmlns:a16="http://schemas.microsoft.com/office/drawing/2014/main" val="1770998547"/>
                  </a:ext>
                </a:extLst>
              </a:tr>
              <a:tr h="355518">
                <a:tc>
                  <a:txBody>
                    <a:bodyPr/>
                    <a:lstStyle/>
                    <a:p>
                      <a:pPr marL="0" marR="0" algn="ctr">
                        <a:lnSpc>
                          <a:spcPts val="1800"/>
                        </a:lnSpc>
                        <a:spcBef>
                          <a:spcPts val="0"/>
                        </a:spcBef>
                        <a:spcAft>
                          <a:spcPts val="0"/>
                        </a:spcAft>
                      </a:pPr>
                      <a:r>
                        <a:rPr lang="en-US" sz="1600" kern="100">
                          <a:effectLst/>
                          <a:latin typeface="MS Gothic" panose="020B0609070205080204" pitchFamily="49" charset="-128"/>
                          <a:ea typeface="MS Gothic" panose="020B0609070205080204" pitchFamily="49" charset="-128"/>
                          <a:cs typeface="Times New Roman" panose="02020603050405020304" pitchFamily="18" charset="0"/>
                        </a:rPr>
                        <a:t>4</a:t>
                      </a:r>
                      <a:r>
                        <a:rPr lang="ja-JP" sz="1600" kern="100">
                          <a:effectLst/>
                          <a:latin typeface="MS Gothic" panose="020B0609070205080204" pitchFamily="49" charset="-128"/>
                          <a:ea typeface="MS Gothic" panose="020B0609070205080204" pitchFamily="49" charset="-128"/>
                          <a:cs typeface="Times New Roman" panose="02020603050405020304" pitchFamily="18" charset="0"/>
                        </a:rPr>
                        <a:t>台目</a:t>
                      </a:r>
                      <a:endParaRPr lang="en-US" sz="1600" kern="10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solidFill>
                      <a:schemeClr val="accent5">
                        <a:lumMod val="40000"/>
                        <a:lumOff val="60000"/>
                      </a:schemeClr>
                    </a:solidFill>
                  </a:tcPr>
                </a:tc>
                <a:tc>
                  <a:txBody>
                    <a:bodyPr/>
                    <a:lstStyle/>
                    <a:p>
                      <a:pPr algn="ctr" fontAlgn="b"/>
                      <a:r>
                        <a:rPr lang="en-US" sz="1600" u="none" strike="noStrike">
                          <a:effectLst/>
                          <a:latin typeface="MS Gothic" panose="020B0609070205080204" pitchFamily="49" charset="-128"/>
                          <a:ea typeface="MS Gothic" panose="020B0609070205080204" pitchFamily="49" charset="-128"/>
                          <a:cs typeface="Times New Roman" panose="02020603050405020304" pitchFamily="18" charset="0"/>
                        </a:rPr>
                        <a:t>159</a:t>
                      </a:r>
                      <a:endParaRPr lang="en-US" sz="1600" b="0" i="0" u="none" strike="noStrike">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3416" marR="3416" marT="3416" marB="0" anchor="ctr">
                    <a:solidFill>
                      <a:schemeClr val="accent5">
                        <a:lumMod val="40000"/>
                        <a:lumOff val="60000"/>
                      </a:schemeClr>
                    </a:solidFill>
                  </a:tcPr>
                </a:tc>
                <a:tc>
                  <a:txBody>
                    <a:bodyPr/>
                    <a:lstStyle/>
                    <a:p>
                      <a:pPr algn="ctr" fontAlgn="b"/>
                      <a:r>
                        <a:rPr lang="en-US" sz="1600" u="none" strike="noStrike">
                          <a:effectLst/>
                          <a:latin typeface="MS Gothic" panose="020B0609070205080204" pitchFamily="49" charset="-128"/>
                          <a:ea typeface="MS Gothic" panose="020B0609070205080204" pitchFamily="49" charset="-128"/>
                          <a:cs typeface="Times New Roman" panose="02020603050405020304" pitchFamily="18" charset="0"/>
                        </a:rPr>
                        <a:t>96.9</a:t>
                      </a:r>
                      <a:endParaRPr lang="en-US" sz="1600" b="0" i="0" u="none" strike="noStrike">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3416" marR="3416" marT="3416" marB="0" anchor="ctr">
                    <a:solidFill>
                      <a:schemeClr val="accent5">
                        <a:lumMod val="40000"/>
                        <a:lumOff val="60000"/>
                      </a:schemeClr>
                    </a:solidFill>
                  </a:tcPr>
                </a:tc>
                <a:tc>
                  <a:txBody>
                    <a:bodyPr/>
                    <a:lstStyle/>
                    <a:p>
                      <a:pPr algn="ctr" fontAlgn="b"/>
                      <a:r>
                        <a:rPr lang="en-US" sz="1600" u="none" strike="noStrike" dirty="0">
                          <a:effectLst/>
                          <a:latin typeface="MS Gothic" panose="020B0609070205080204" pitchFamily="49" charset="-128"/>
                          <a:ea typeface="MS Gothic" panose="020B0609070205080204" pitchFamily="49" charset="-128"/>
                          <a:cs typeface="Times New Roman" panose="02020603050405020304" pitchFamily="18" charset="0"/>
                        </a:rPr>
                        <a:t>3.1</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3416" marR="3416" marT="3416" marB="0" anchor="ctr">
                    <a:solidFill>
                      <a:schemeClr val="accent5">
                        <a:lumMod val="40000"/>
                        <a:lumOff val="60000"/>
                      </a:schemeClr>
                    </a:solidFill>
                  </a:tcPr>
                </a:tc>
                <a:extLst>
                  <a:ext uri="{0D108BD9-81ED-4DB2-BD59-A6C34878D82A}">
                    <a16:rowId xmlns:a16="http://schemas.microsoft.com/office/drawing/2014/main" val="3329000895"/>
                  </a:ext>
                </a:extLst>
              </a:tr>
              <a:tr h="355518">
                <a:tc>
                  <a:txBody>
                    <a:bodyPr/>
                    <a:lstStyle/>
                    <a:p>
                      <a:pPr marL="0" marR="0" algn="ctr">
                        <a:lnSpc>
                          <a:spcPts val="1800"/>
                        </a:lnSpc>
                        <a:spcBef>
                          <a:spcPts val="0"/>
                        </a:spcBef>
                        <a:spcAft>
                          <a:spcPts val="0"/>
                        </a:spcAft>
                      </a:pPr>
                      <a:r>
                        <a:rPr lang="en-US" sz="1600" kern="100" dirty="0">
                          <a:effectLst/>
                          <a:latin typeface="MS Gothic" panose="020B0609070205080204" pitchFamily="49" charset="-128"/>
                          <a:ea typeface="MS Gothic" panose="020B0609070205080204" pitchFamily="49" charset="-128"/>
                          <a:cs typeface="Times New Roman" panose="02020603050405020304" pitchFamily="18" charset="0"/>
                        </a:rPr>
                        <a:t>5</a:t>
                      </a:r>
                      <a:r>
                        <a:rPr lang="ja-JP" sz="1600" kern="100" dirty="0">
                          <a:effectLst/>
                          <a:latin typeface="MS Gothic" panose="020B0609070205080204" pitchFamily="49" charset="-128"/>
                          <a:ea typeface="MS Gothic" panose="020B0609070205080204" pitchFamily="49" charset="-128"/>
                          <a:cs typeface="Times New Roman" panose="02020603050405020304" pitchFamily="18" charset="0"/>
                        </a:rPr>
                        <a:t>台目</a:t>
                      </a:r>
                      <a:endParaRPr lang="en-US" sz="16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solidFill>
                      <a:schemeClr val="accent5">
                        <a:lumMod val="40000"/>
                        <a:lumOff val="60000"/>
                      </a:schemeClr>
                    </a:solidFill>
                  </a:tcPr>
                </a:tc>
                <a:tc>
                  <a:txBody>
                    <a:bodyPr/>
                    <a:lstStyle/>
                    <a:p>
                      <a:pPr algn="ctr" fontAlgn="b"/>
                      <a:r>
                        <a:rPr lang="en-US" sz="1600" u="none" strike="noStrike">
                          <a:effectLst/>
                          <a:latin typeface="MS Gothic" panose="020B0609070205080204" pitchFamily="49" charset="-128"/>
                          <a:ea typeface="MS Gothic" panose="020B0609070205080204" pitchFamily="49" charset="-128"/>
                          <a:cs typeface="Times New Roman" panose="02020603050405020304" pitchFamily="18" charset="0"/>
                        </a:rPr>
                        <a:t>94</a:t>
                      </a:r>
                      <a:endParaRPr lang="en-US" sz="1600" b="0" i="0" u="none" strike="noStrike">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3416" marR="3416" marT="3416" marB="0" anchor="ctr">
                    <a:solidFill>
                      <a:schemeClr val="accent5">
                        <a:lumMod val="40000"/>
                        <a:lumOff val="60000"/>
                      </a:schemeClr>
                    </a:solidFill>
                  </a:tcPr>
                </a:tc>
                <a:tc>
                  <a:txBody>
                    <a:bodyPr/>
                    <a:lstStyle/>
                    <a:p>
                      <a:pPr algn="ctr" fontAlgn="b"/>
                      <a:r>
                        <a:rPr lang="en-US" sz="1600" u="none" strike="noStrike">
                          <a:effectLst/>
                          <a:latin typeface="MS Gothic" panose="020B0609070205080204" pitchFamily="49" charset="-128"/>
                          <a:ea typeface="MS Gothic" panose="020B0609070205080204" pitchFamily="49" charset="-128"/>
                          <a:cs typeface="Times New Roman" panose="02020603050405020304" pitchFamily="18" charset="0"/>
                        </a:rPr>
                        <a:t>98.9</a:t>
                      </a:r>
                      <a:endParaRPr lang="en-US" sz="1600" b="0" i="0" u="none" strike="noStrike">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3416" marR="3416" marT="3416" marB="0" anchor="ctr">
                    <a:solidFill>
                      <a:schemeClr val="accent5">
                        <a:lumMod val="40000"/>
                        <a:lumOff val="60000"/>
                      </a:schemeClr>
                    </a:solidFill>
                  </a:tcPr>
                </a:tc>
                <a:tc>
                  <a:txBody>
                    <a:bodyPr/>
                    <a:lstStyle/>
                    <a:p>
                      <a:pPr algn="ctr" fontAlgn="b"/>
                      <a:r>
                        <a:rPr lang="en-US" sz="1600" u="none" strike="noStrike" dirty="0">
                          <a:effectLst/>
                          <a:latin typeface="MS Gothic" panose="020B0609070205080204" pitchFamily="49" charset="-128"/>
                          <a:ea typeface="MS Gothic" panose="020B0609070205080204" pitchFamily="49" charset="-128"/>
                          <a:cs typeface="Times New Roman" panose="02020603050405020304" pitchFamily="18" charset="0"/>
                        </a:rPr>
                        <a:t>1.1</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3416" marR="3416" marT="3416" marB="0" anchor="ctr">
                    <a:solidFill>
                      <a:schemeClr val="accent5">
                        <a:lumMod val="40000"/>
                        <a:lumOff val="60000"/>
                      </a:schemeClr>
                    </a:solidFill>
                  </a:tcPr>
                </a:tc>
                <a:extLst>
                  <a:ext uri="{0D108BD9-81ED-4DB2-BD59-A6C34878D82A}">
                    <a16:rowId xmlns:a16="http://schemas.microsoft.com/office/drawing/2014/main" val="3406856952"/>
                  </a:ext>
                </a:extLst>
              </a:tr>
              <a:tr h="355518">
                <a:tc>
                  <a:txBody>
                    <a:bodyPr/>
                    <a:lstStyle/>
                    <a:p>
                      <a:pPr algn="ctr" fontAlgn="b"/>
                      <a:r>
                        <a:rPr lang="ja-JP" altLang="en-US" sz="1600" b="0" i="0" u="none" strike="noStrike" dirty="0" smtClean="0">
                          <a:solidFill>
                            <a:schemeClr val="dk1"/>
                          </a:solidFill>
                          <a:effectLst/>
                          <a:latin typeface="MS Gothic" panose="020B0609070205080204" pitchFamily="49" charset="-128"/>
                          <a:ea typeface="MS Gothic" panose="020B0609070205080204" pitchFamily="49" charset="-128"/>
                          <a:cs typeface="Times New Roman" panose="02020603050405020304" pitchFamily="18" charset="0"/>
                        </a:rPr>
                        <a:t>合計</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3416" marR="3416" marT="3416" marB="0" anchor="ctr">
                    <a:solidFill>
                      <a:schemeClr val="accent5">
                        <a:lumMod val="40000"/>
                        <a:lumOff val="60000"/>
                      </a:schemeClr>
                    </a:solidFill>
                  </a:tcPr>
                </a:tc>
                <a:tc>
                  <a:txBody>
                    <a:bodyPr/>
                    <a:lstStyle/>
                    <a:p>
                      <a:pPr algn="ctr" fontAlgn="b"/>
                      <a:r>
                        <a:rPr lang="en-US" sz="1600" u="none" strike="noStrike" dirty="0" smtClean="0">
                          <a:effectLst/>
                          <a:latin typeface="MS Gothic" panose="020B0609070205080204" pitchFamily="49" charset="-128"/>
                          <a:ea typeface="MS Gothic" panose="020B0609070205080204" pitchFamily="49" charset="-128"/>
                          <a:cs typeface="Times New Roman" panose="02020603050405020304" pitchFamily="18" charset="0"/>
                        </a:rPr>
                        <a:t>1,254</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3416" marR="3416" marT="3416" marB="0" anchor="ctr">
                    <a:solidFill>
                      <a:schemeClr val="accent5">
                        <a:lumMod val="40000"/>
                        <a:lumOff val="60000"/>
                      </a:schemeClr>
                    </a:solidFill>
                  </a:tcPr>
                </a:tc>
                <a:tc>
                  <a:txBody>
                    <a:bodyPr/>
                    <a:lstStyle/>
                    <a:p>
                      <a:pPr algn="ctr" fontAlgn="b"/>
                      <a:r>
                        <a:rPr lang="en-US" sz="1600" b="0" i="0" u="none" strike="noStrike"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96.7</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3416" marR="3416" marT="3416" marB="0" anchor="ctr">
                    <a:solidFill>
                      <a:schemeClr val="accent5">
                        <a:lumMod val="40000"/>
                        <a:lumOff val="60000"/>
                      </a:schemeClr>
                    </a:solidFill>
                  </a:tcPr>
                </a:tc>
                <a:tc>
                  <a:txBody>
                    <a:bodyPr/>
                    <a:lstStyle/>
                    <a:p>
                      <a:pPr algn="ctr" fontAlgn="b"/>
                      <a:r>
                        <a:rPr lang="en-US" sz="1600" b="0" i="0" u="none" strike="noStrike"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3.3</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3416" marR="3416" marT="3416" marB="0" anchor="ctr">
                    <a:solidFill>
                      <a:schemeClr val="accent5">
                        <a:lumMod val="40000"/>
                        <a:lumOff val="60000"/>
                      </a:schemeClr>
                    </a:solidFill>
                  </a:tcPr>
                </a:tc>
                <a:extLst>
                  <a:ext uri="{0D108BD9-81ED-4DB2-BD59-A6C34878D82A}">
                    <a16:rowId xmlns:a16="http://schemas.microsoft.com/office/drawing/2014/main" val="769910727"/>
                  </a:ext>
                </a:extLst>
              </a:tr>
              <a:tr h="355518">
                <a:tc gridSpan="4">
                  <a:txBody>
                    <a:bodyPr/>
                    <a:lstStyle/>
                    <a:p>
                      <a:pPr algn="l" fontAlgn="b"/>
                      <a:r>
                        <a:rPr lang="ja-JP" altLang="en-US" sz="1600" u="none" strike="noStrike" baseline="0" dirty="0" smtClean="0">
                          <a:effectLst/>
                          <a:latin typeface="MS Gothic" panose="020B0609070205080204" pitchFamily="49" charset="-128"/>
                          <a:ea typeface="MS Gothic" panose="020B0609070205080204" pitchFamily="49" charset="-128"/>
                          <a:cs typeface="Times New Roman" panose="02020603050405020304" pitchFamily="18" charset="0"/>
                        </a:rPr>
                        <a:t>平均</a:t>
                      </a:r>
                      <a:r>
                        <a:rPr lang="en-US" sz="1600" u="none" strike="noStrike" baseline="0" dirty="0" smtClean="0">
                          <a:effectLst/>
                          <a:latin typeface="MS Gothic" panose="020B0609070205080204" pitchFamily="49" charset="-128"/>
                          <a:ea typeface="MS Gothic" panose="020B0609070205080204" pitchFamily="49" charset="-128"/>
                          <a:cs typeface="Times New Roman" panose="02020603050405020304" pitchFamily="18" charset="0"/>
                        </a:rPr>
                        <a:t>:</a:t>
                      </a:r>
                      <a:r>
                        <a:rPr lang="en-US" sz="1600" u="none" strike="noStrike" dirty="0" smtClean="0">
                          <a:effectLst/>
                          <a:latin typeface="MS Gothic" panose="020B0609070205080204" pitchFamily="49" charset="-128"/>
                          <a:ea typeface="MS Gothic" panose="020B0609070205080204" pitchFamily="49" charset="-128"/>
                          <a:cs typeface="Times New Roman" panose="02020603050405020304" pitchFamily="18" charset="0"/>
                        </a:rPr>
                        <a:t>3.16</a:t>
                      </a:r>
                      <a:r>
                        <a:rPr lang="ja-JP" altLang="en-US" sz="1600" u="none" strike="noStrike" dirty="0" smtClean="0">
                          <a:effectLst/>
                          <a:latin typeface="MS Gothic" panose="020B0609070205080204" pitchFamily="49" charset="-128"/>
                          <a:ea typeface="MS Gothic" panose="020B0609070205080204" pitchFamily="49" charset="-128"/>
                          <a:cs typeface="Times New Roman" panose="02020603050405020304" pitchFamily="18" charset="0"/>
                        </a:rPr>
                        <a:t>台</a:t>
                      </a:r>
                      <a:r>
                        <a:rPr lang="en-US" sz="1600" u="none" strike="noStrike" dirty="0" smtClean="0">
                          <a:effectLst/>
                          <a:latin typeface="MS Gothic" panose="020B0609070205080204" pitchFamily="49" charset="-128"/>
                          <a:ea typeface="MS Gothic" panose="020B0609070205080204" pitchFamily="49" charset="-128"/>
                          <a:cs typeface="Times New Roman" panose="02020603050405020304" pitchFamily="18" charset="0"/>
                        </a:rPr>
                        <a:t>/</a:t>
                      </a:r>
                      <a:r>
                        <a:rPr lang="ja-JP" altLang="en-US" sz="1600" u="none" strike="noStrike" dirty="0" smtClean="0">
                          <a:effectLst/>
                          <a:latin typeface="MS Gothic" panose="020B0609070205080204" pitchFamily="49" charset="-128"/>
                          <a:ea typeface="MS Gothic" panose="020B0609070205080204" pitchFamily="49" charset="-128"/>
                          <a:cs typeface="Times New Roman" panose="02020603050405020304" pitchFamily="18" charset="0"/>
                        </a:rPr>
                        <a:t>世帯</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3416" marR="3416" marT="3416" marB="0" anchor="ctr">
                    <a:solidFill>
                      <a:schemeClr val="accent5">
                        <a:lumMod val="40000"/>
                        <a:lumOff val="60000"/>
                      </a:schemeClr>
                    </a:solidFill>
                  </a:tcPr>
                </a:tc>
                <a:tc hMerge="1">
                  <a:txBody>
                    <a:bodyPr/>
                    <a:lstStyle/>
                    <a:p>
                      <a:pPr algn="ctr" fontAlgn="b"/>
                      <a:endParaRPr lang="en-US" sz="1600" b="0" i="0" u="none" strike="noStrike" dirty="0">
                        <a:solidFill>
                          <a:srgbClr val="000000"/>
                        </a:solidFill>
                        <a:effectLst/>
                        <a:latin typeface="Times New Roman" panose="02020603050405020304" pitchFamily="18" charset="0"/>
                      </a:endParaRPr>
                    </a:p>
                  </a:txBody>
                  <a:tcPr marL="3416" marR="3416" marT="3416" marB="0" anchor="ctr"/>
                </a:tc>
                <a:tc hMerge="1">
                  <a:txBody>
                    <a:bodyPr/>
                    <a:lstStyle/>
                    <a:p>
                      <a:pPr algn="ctr" fontAlgn="b"/>
                      <a:endParaRPr lang="en-US" sz="1600" b="0" i="0" u="none" strike="noStrike">
                        <a:solidFill>
                          <a:srgbClr val="000000"/>
                        </a:solidFill>
                        <a:effectLst/>
                        <a:latin typeface="Segoe UI" panose="020B0502040204020203" pitchFamily="34" charset="0"/>
                      </a:endParaRPr>
                    </a:p>
                  </a:txBody>
                  <a:tcPr marL="3416" marR="3416" marT="3416" marB="0" anchor="ctr"/>
                </a:tc>
                <a:tc hMerge="1">
                  <a:txBody>
                    <a:bodyPr/>
                    <a:lstStyle/>
                    <a:p>
                      <a:pPr algn="ctr" fontAlgn="b"/>
                      <a:endParaRPr lang="en-US" sz="1600" b="0" i="0" u="none" strike="noStrike" dirty="0">
                        <a:solidFill>
                          <a:srgbClr val="000000"/>
                        </a:solidFill>
                        <a:effectLst/>
                        <a:latin typeface="Segoe UI" panose="020B0502040204020203" pitchFamily="34" charset="0"/>
                      </a:endParaRPr>
                    </a:p>
                  </a:txBody>
                  <a:tcPr marL="3416" marR="3416" marT="3416" marB="0" anchor="ctr"/>
                </a:tc>
                <a:extLst>
                  <a:ext uri="{0D108BD9-81ED-4DB2-BD59-A6C34878D82A}">
                    <a16:rowId xmlns:a16="http://schemas.microsoft.com/office/drawing/2014/main" val="3511427703"/>
                  </a:ext>
                </a:extLst>
              </a:tr>
            </a:tbl>
          </a:graphicData>
        </a:graphic>
      </p:graphicFrame>
    </p:spTree>
    <p:extLst>
      <p:ext uri="{BB962C8B-B14F-4D97-AF65-F5344CB8AC3E}">
        <p14:creationId xmlns:p14="http://schemas.microsoft.com/office/powerpoint/2010/main" val="14421379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3"/>
          <p:cNvSpPr/>
          <p:nvPr/>
        </p:nvSpPr>
        <p:spPr>
          <a:xfrm>
            <a:off x="0" y="188640"/>
            <a:ext cx="9144000" cy="584775"/>
          </a:xfrm>
          <a:prstGeom prst="rect">
            <a:avLst/>
          </a:prstGeo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spcBef>
                <a:spcPct val="0"/>
              </a:spcBef>
            </a:pPr>
            <a:r>
              <a:rPr lang="ja-JP" altLang="en-US" sz="3200" b="1" dirty="0">
                <a:latin typeface="MS Gothic" panose="020B0609070205080204" pitchFamily="49" charset="-128"/>
                <a:ea typeface="MS Gothic" panose="020B0609070205080204" pitchFamily="49" charset="-128"/>
              </a:rPr>
              <a:t>エアコンの製</a:t>
            </a:r>
            <a:r>
              <a:rPr lang="ja-JP" altLang="en-US" sz="3200" b="1" dirty="0" smtClean="0">
                <a:latin typeface="MS Gothic" panose="020B0609070205080204" pitchFamily="49" charset="-128"/>
                <a:ea typeface="MS Gothic" panose="020B0609070205080204" pitchFamily="49" charset="-128"/>
              </a:rPr>
              <a:t>造年別分布</a:t>
            </a:r>
            <a:endParaRPr lang="en-US" altLang="ja-JP" sz="3200" b="1" dirty="0">
              <a:latin typeface="MS Gothic" panose="020B0609070205080204" pitchFamily="49" charset="-128"/>
              <a:ea typeface="MS Gothic" panose="020B0609070205080204" pitchFamily="49" charset="-128"/>
            </a:endParaRPr>
          </a:p>
        </p:txBody>
      </p:sp>
      <p:sp>
        <p:nvSpPr>
          <p:cNvPr id="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p:cNvGraphicFramePr>
          <p:nvPr>
            <p:extLst>
              <p:ext uri="{D42A27DB-BD31-4B8C-83A1-F6EECF244321}">
                <p14:modId xmlns:p14="http://schemas.microsoft.com/office/powerpoint/2010/main" val="122140874"/>
              </p:ext>
            </p:extLst>
          </p:nvPr>
        </p:nvGraphicFramePr>
        <p:xfrm>
          <a:off x="107504" y="962054"/>
          <a:ext cx="7488832" cy="5275258"/>
        </p:xfrm>
        <a:graphic>
          <a:graphicData uri="http://schemas.openxmlformats.org/presentationml/2006/ole">
            <mc:AlternateContent xmlns:mc="http://schemas.openxmlformats.org/markup-compatibility/2006">
              <mc:Choice xmlns:v="urn:schemas-microsoft-com:vml" Requires="v">
                <p:oleObj spid="_x0000_s38436" name="Chart" r:id="rId4" imgW="4572396" imgH="3554276" progId="Excel.Chart.8">
                  <p:embed/>
                </p:oleObj>
              </mc:Choice>
              <mc:Fallback>
                <p:oleObj name="Chart" r:id="rId4" imgW="4572396" imgH="3554276" progId="Excel.Chart.8">
                  <p:embed/>
                  <p:pic>
                    <p:nvPicPr>
                      <p:cNvPr id="0" name="Chart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962054"/>
                        <a:ext cx="7488832" cy="5275258"/>
                      </a:xfrm>
                      <a:prstGeom prst="rect">
                        <a:avLst/>
                      </a:prstGeom>
                      <a:noFill/>
                    </p:spPr>
                  </p:pic>
                </p:oleObj>
              </mc:Fallback>
            </mc:AlternateContent>
          </a:graphicData>
        </a:graphic>
      </p:graphicFrame>
      <p:sp>
        <p:nvSpPr>
          <p:cNvPr id="7" name="Right Bracket 6"/>
          <p:cNvSpPr/>
          <p:nvPr/>
        </p:nvSpPr>
        <p:spPr>
          <a:xfrm rot="5400000">
            <a:off x="5472100" y="205970"/>
            <a:ext cx="144016" cy="3096344"/>
          </a:xfrm>
          <a:prstGeom prst="rightBracket">
            <a:avLst/>
          </a:prstGeom>
          <a:ln>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lowchart: Alternate Process 8"/>
          <p:cNvSpPr/>
          <p:nvPr/>
        </p:nvSpPr>
        <p:spPr>
          <a:xfrm>
            <a:off x="7596336" y="1484112"/>
            <a:ext cx="1475656" cy="540060"/>
          </a:xfrm>
          <a:prstGeom prst="flowChartAlternateProcess">
            <a:avLst/>
          </a:prstGeom>
          <a:solidFill>
            <a:srgbClr val="00B0F0"/>
          </a:solidFill>
          <a:ln w="6350">
            <a:solidFill>
              <a:schemeClr val="bg1"/>
            </a:solidFill>
            <a:headEnd type="none" w="sm" len="med"/>
            <a:tailEnd type="triangle" w="sm" len="med"/>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MS Gothic" panose="020B0609070205080204" pitchFamily="49" charset="-128"/>
                <a:ea typeface="MS Gothic" panose="020B0609070205080204" pitchFamily="49" charset="-128"/>
                <a:cs typeface="Times New Roman" panose="02020603050405020304" pitchFamily="18" charset="0"/>
              </a:rPr>
              <a:t>39% (N=2,854) (JNCCA, 2017)</a:t>
            </a:r>
          </a:p>
        </p:txBody>
      </p:sp>
      <p:cxnSp>
        <p:nvCxnSpPr>
          <p:cNvPr id="10" name="Straight Arrow Connector 9"/>
          <p:cNvCxnSpPr>
            <a:endCxn id="9" idx="1"/>
          </p:cNvCxnSpPr>
          <p:nvPr/>
        </p:nvCxnSpPr>
        <p:spPr>
          <a:xfrm>
            <a:off x="7092280" y="1754142"/>
            <a:ext cx="504056" cy="0"/>
          </a:xfrm>
          <a:prstGeom prst="straightConnector1">
            <a:avLst/>
          </a:prstGeom>
          <a:ln w="381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52863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3"/>
          <p:cNvSpPr/>
          <p:nvPr/>
        </p:nvSpPr>
        <p:spPr>
          <a:xfrm>
            <a:off x="0" y="188640"/>
            <a:ext cx="9144000" cy="584775"/>
          </a:xfrm>
          <a:prstGeom prst="rect">
            <a:avLst/>
          </a:prstGeo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spcBef>
                <a:spcPct val="0"/>
              </a:spcBef>
            </a:pPr>
            <a:r>
              <a:rPr lang="ja-JP" altLang="en-US" sz="3200" b="1" dirty="0" smtClean="0">
                <a:latin typeface="MS Gothic" panose="020B0609070205080204" pitchFamily="49" charset="-128"/>
                <a:ea typeface="MS Gothic" panose="020B0609070205080204" pitchFamily="49" charset="-128"/>
              </a:rPr>
              <a:t>冷蔵庫の</a:t>
            </a:r>
            <a:r>
              <a:rPr lang="ja-JP" altLang="en-US" sz="3200" b="1" dirty="0">
                <a:latin typeface="MS Gothic" panose="020B0609070205080204" pitchFamily="49" charset="-128"/>
                <a:ea typeface="MS Gothic" panose="020B0609070205080204" pitchFamily="49" charset="-128"/>
              </a:rPr>
              <a:t>種類とサイズ別分</a:t>
            </a:r>
            <a:r>
              <a:rPr lang="ja-JP" altLang="en-US" sz="3200" b="1" dirty="0" smtClean="0">
                <a:latin typeface="MS Gothic" panose="020B0609070205080204" pitchFamily="49" charset="-128"/>
                <a:ea typeface="MS Gothic" panose="020B0609070205080204" pitchFamily="49" charset="-128"/>
              </a:rPr>
              <a:t>布</a:t>
            </a:r>
            <a:endParaRPr lang="ja-JP" altLang="en-US" sz="3200" b="1" dirty="0">
              <a:latin typeface="MS Gothic" panose="020B0609070205080204" pitchFamily="49" charset="-128"/>
              <a:ea typeface="MS Gothic" panose="020B0609070205080204" pitchFamily="49" charset="-128"/>
            </a:endParaRPr>
          </a:p>
        </p:txBody>
      </p:sp>
      <p:pic>
        <p:nvPicPr>
          <p:cNvPr id="389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4127" y="908720"/>
            <a:ext cx="7335745" cy="5368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lowchart: Alternate Process 3"/>
          <p:cNvSpPr/>
          <p:nvPr/>
        </p:nvSpPr>
        <p:spPr>
          <a:xfrm>
            <a:off x="3563887" y="1340768"/>
            <a:ext cx="1008112" cy="360040"/>
          </a:xfrm>
          <a:prstGeom prst="flowChartAlternateProcess">
            <a:avLst/>
          </a:prstGeom>
          <a:solidFill>
            <a:srgbClr val="FFC000"/>
          </a:solidFill>
          <a:ln w="6350">
            <a:solidFill>
              <a:schemeClr val="bg1"/>
            </a:solidFill>
            <a:headEnd type="none" w="sm" len="med"/>
            <a:tailEnd type="triangle" w="sm" len="med"/>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MS Gothic" panose="020B0609070205080204" pitchFamily="49" charset="-128"/>
                <a:ea typeface="MS Gothic" panose="020B0609070205080204" pitchFamily="49" charset="-128"/>
                <a:cs typeface="Times New Roman" panose="02020603050405020304" pitchFamily="18" charset="0"/>
              </a:rPr>
              <a:t>N=318</a:t>
            </a:r>
          </a:p>
        </p:txBody>
      </p:sp>
      <p:graphicFrame>
        <p:nvGraphicFramePr>
          <p:cNvPr id="3" name="Table 2"/>
          <p:cNvGraphicFramePr>
            <a:graphicFrameLocks noGrp="1"/>
          </p:cNvGraphicFramePr>
          <p:nvPr>
            <p:extLst>
              <p:ext uri="{D42A27DB-BD31-4B8C-83A1-F6EECF244321}">
                <p14:modId xmlns:p14="http://schemas.microsoft.com/office/powerpoint/2010/main" val="2448522828"/>
              </p:ext>
            </p:extLst>
          </p:nvPr>
        </p:nvGraphicFramePr>
        <p:xfrm>
          <a:off x="4283968" y="2348880"/>
          <a:ext cx="3600400" cy="2376266"/>
        </p:xfrm>
        <a:graphic>
          <a:graphicData uri="http://schemas.openxmlformats.org/drawingml/2006/table">
            <a:tbl>
              <a:tblPr>
                <a:effectLst>
                  <a:innerShdw blurRad="114300">
                    <a:prstClr val="black"/>
                  </a:innerShdw>
                </a:effectLst>
                <a:tableStyleId>{5C22544A-7EE6-4342-B048-85BDC9FD1C3A}</a:tableStyleId>
              </a:tblPr>
              <a:tblGrid>
                <a:gridCol w="676399">
                  <a:extLst>
                    <a:ext uri="{9D8B030D-6E8A-4147-A177-3AD203B41FA5}">
                      <a16:colId xmlns:a16="http://schemas.microsoft.com/office/drawing/2014/main" val="284333007"/>
                    </a:ext>
                  </a:extLst>
                </a:gridCol>
                <a:gridCol w="463370">
                  <a:extLst>
                    <a:ext uri="{9D8B030D-6E8A-4147-A177-3AD203B41FA5}">
                      <a16:colId xmlns:a16="http://schemas.microsoft.com/office/drawing/2014/main" val="2413657548"/>
                    </a:ext>
                  </a:extLst>
                </a:gridCol>
                <a:gridCol w="936008">
                  <a:extLst>
                    <a:ext uri="{9D8B030D-6E8A-4147-A177-3AD203B41FA5}">
                      <a16:colId xmlns:a16="http://schemas.microsoft.com/office/drawing/2014/main" val="2499823518"/>
                    </a:ext>
                  </a:extLst>
                </a:gridCol>
                <a:gridCol w="871137">
                  <a:extLst>
                    <a:ext uri="{9D8B030D-6E8A-4147-A177-3AD203B41FA5}">
                      <a16:colId xmlns:a16="http://schemas.microsoft.com/office/drawing/2014/main" val="190207071"/>
                    </a:ext>
                  </a:extLst>
                </a:gridCol>
                <a:gridCol w="653486">
                  <a:extLst>
                    <a:ext uri="{9D8B030D-6E8A-4147-A177-3AD203B41FA5}">
                      <a16:colId xmlns:a16="http://schemas.microsoft.com/office/drawing/2014/main" val="2640984581"/>
                    </a:ext>
                  </a:extLst>
                </a:gridCol>
              </a:tblGrid>
              <a:tr h="297784">
                <a:tc rowSpan="2">
                  <a:txBody>
                    <a:bodyPr/>
                    <a:lstStyle/>
                    <a:p>
                      <a:pPr algn="ctr" fontAlgn="ctr"/>
                      <a:r>
                        <a:rPr lang="ja-JP" altLang="en-US" sz="1400" b="0" i="0" u="none" strike="noStrike" dirty="0" smtClean="0">
                          <a:solidFill>
                            <a:schemeClr val="dk1"/>
                          </a:solidFill>
                          <a:effectLst/>
                          <a:latin typeface="MS Gothic" panose="020B0609070205080204" pitchFamily="49" charset="-128"/>
                          <a:ea typeface="MS Gothic" panose="020B0609070205080204" pitchFamily="49" charset="-128"/>
                          <a:cs typeface="Times New Roman" panose="02020603050405020304" pitchFamily="18" charset="0"/>
                        </a:rPr>
                        <a:t>台目</a:t>
                      </a:r>
                      <a:endParaRPr lang="en-US" sz="14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4391" marR="4391" marT="4391" marB="0" anchor="ctr">
                    <a:solidFill>
                      <a:schemeClr val="accent6">
                        <a:lumMod val="60000"/>
                        <a:lumOff val="40000"/>
                      </a:schemeClr>
                    </a:solidFill>
                  </a:tcPr>
                </a:tc>
                <a:tc rowSpan="2">
                  <a:txBody>
                    <a:bodyPr/>
                    <a:lstStyle/>
                    <a:p>
                      <a:pPr algn="ctr" fontAlgn="b"/>
                      <a:r>
                        <a:rPr lang="ja-JP" altLang="en-US" sz="1400" b="0" i="0" u="none" strike="noStrike" dirty="0" smtClean="0">
                          <a:solidFill>
                            <a:schemeClr val="dk1"/>
                          </a:solidFill>
                          <a:effectLst/>
                          <a:latin typeface="MS Gothic" panose="020B0609070205080204" pitchFamily="49" charset="-128"/>
                          <a:ea typeface="MS Gothic" panose="020B0609070205080204" pitchFamily="49" charset="-128"/>
                          <a:cs typeface="Times New Roman" panose="02020603050405020304" pitchFamily="18" charset="0"/>
                        </a:rPr>
                        <a:t>数</a:t>
                      </a:r>
                      <a:endParaRPr lang="en-US" sz="14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4391" marR="4391" marT="4391" marB="0" anchor="ctr">
                    <a:solidFill>
                      <a:schemeClr val="accent6">
                        <a:lumMod val="60000"/>
                        <a:lumOff val="40000"/>
                      </a:schemeClr>
                    </a:solidFill>
                  </a:tcPr>
                </a:tc>
                <a:tc gridSpan="3">
                  <a:txBody>
                    <a:bodyPr/>
                    <a:lstStyle/>
                    <a:p>
                      <a:pPr algn="ctr" fontAlgn="b"/>
                      <a:r>
                        <a:rPr lang="en-US" sz="1400" u="none" strike="noStrike" dirty="0">
                          <a:effectLst/>
                          <a:latin typeface="MS Gothic" panose="020B0609070205080204" pitchFamily="49" charset="-128"/>
                          <a:ea typeface="MS Gothic" panose="020B0609070205080204" pitchFamily="49" charset="-128"/>
                          <a:cs typeface="Times New Roman" panose="02020603050405020304" pitchFamily="18" charset="0"/>
                        </a:rPr>
                        <a:t>%</a:t>
                      </a:r>
                      <a:endParaRPr lang="en-US" sz="14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4391" marR="4391" marT="4391" marB="0" anchor="b">
                    <a:solidFill>
                      <a:schemeClr val="accent6">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64446385"/>
                  </a:ext>
                </a:extLst>
              </a:tr>
              <a:tr h="589562">
                <a:tc vMerge="1">
                  <a:txBody>
                    <a:bodyPr/>
                    <a:lstStyle/>
                    <a:p>
                      <a:endParaRPr lang="en-US"/>
                    </a:p>
                  </a:txBody>
                  <a:tcPr/>
                </a:tc>
                <a:tc vMerge="1">
                  <a:txBody>
                    <a:bodyPr/>
                    <a:lstStyle/>
                    <a:p>
                      <a:endParaRPr lang="en-US"/>
                    </a:p>
                  </a:txBody>
                  <a:tcPr/>
                </a:tc>
                <a:tc>
                  <a:txBody>
                    <a:bodyPr/>
                    <a:lstStyle/>
                    <a:p>
                      <a:pPr algn="ctr" fontAlgn="b"/>
                      <a:r>
                        <a:rPr lang="ja-JP" altLang="en-US" sz="1400" b="0" i="0" u="none" strike="noStrike"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冷凍</a:t>
                      </a:r>
                    </a:p>
                    <a:p>
                      <a:pPr algn="ctr" fontAlgn="b"/>
                      <a:r>
                        <a:rPr lang="ja-JP" altLang="en-US" sz="1400" b="0" i="0" u="none" strike="noStrike"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冷蔵庫</a:t>
                      </a:r>
                    </a:p>
                  </a:txBody>
                  <a:tcPr marL="4391" marR="4391" marT="4391" marB="0" anchor="ctr">
                    <a:solidFill>
                      <a:schemeClr val="accent6">
                        <a:lumMod val="60000"/>
                        <a:lumOff val="40000"/>
                      </a:schemeClr>
                    </a:solidFill>
                  </a:tcPr>
                </a:tc>
                <a:tc>
                  <a:txBody>
                    <a:bodyPr/>
                    <a:lstStyle/>
                    <a:p>
                      <a:pPr algn="ctr" fontAlgn="b"/>
                      <a:r>
                        <a:rPr lang="ja-JP" altLang="en-US" sz="1400" b="0" i="0" u="none" strike="noStrike"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冷蔵庫</a:t>
                      </a:r>
                      <a:endParaRPr lang="en-US" sz="14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4391" marR="4391" marT="4391" marB="0" anchor="ctr">
                    <a:solidFill>
                      <a:schemeClr val="accent6">
                        <a:lumMod val="60000"/>
                        <a:lumOff val="40000"/>
                      </a:schemeClr>
                    </a:solidFill>
                  </a:tcPr>
                </a:tc>
                <a:tc>
                  <a:txBody>
                    <a:bodyPr/>
                    <a:lstStyle/>
                    <a:p>
                      <a:pPr algn="ctr" fontAlgn="b"/>
                      <a:r>
                        <a:rPr lang="ja-JP" altLang="en-US" sz="1400" b="0" i="0" u="none" strike="noStrike"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冷凍庫</a:t>
                      </a:r>
                      <a:endParaRPr lang="en-US" sz="14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4391" marR="4391" marT="4391" marB="0" anchor="ctr">
                    <a:solidFill>
                      <a:schemeClr val="accent6">
                        <a:lumMod val="60000"/>
                        <a:lumOff val="40000"/>
                      </a:schemeClr>
                    </a:solidFill>
                  </a:tcPr>
                </a:tc>
                <a:extLst>
                  <a:ext uri="{0D108BD9-81ED-4DB2-BD59-A6C34878D82A}">
                    <a16:rowId xmlns:a16="http://schemas.microsoft.com/office/drawing/2014/main" val="1273341742"/>
                  </a:ext>
                </a:extLst>
              </a:tr>
              <a:tr h="297784">
                <a:tc>
                  <a:txBody>
                    <a:bodyPr/>
                    <a:lstStyle/>
                    <a:p>
                      <a:pPr algn="ctr" fontAlgn="b"/>
                      <a:r>
                        <a:rPr lang="en-US" sz="1400" u="none" strike="noStrike" dirty="0">
                          <a:effectLst/>
                          <a:latin typeface="MS Gothic" panose="020B0609070205080204" pitchFamily="49" charset="-128"/>
                          <a:ea typeface="MS Gothic" panose="020B0609070205080204" pitchFamily="49" charset="-128"/>
                          <a:cs typeface="Times New Roman" panose="02020603050405020304" pitchFamily="18" charset="0"/>
                        </a:rPr>
                        <a:t>1</a:t>
                      </a:r>
                      <a:endParaRPr lang="en-US" sz="14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4391" marR="4391" marT="4391" marB="0" anchor="ctr">
                    <a:solidFill>
                      <a:schemeClr val="accent6">
                        <a:lumMod val="60000"/>
                        <a:lumOff val="40000"/>
                      </a:schemeClr>
                    </a:solidFill>
                  </a:tcPr>
                </a:tc>
                <a:tc>
                  <a:txBody>
                    <a:bodyPr/>
                    <a:lstStyle/>
                    <a:p>
                      <a:pPr algn="ctr" fontAlgn="b"/>
                      <a:r>
                        <a:rPr lang="en-US" sz="1400" u="none" strike="noStrike" dirty="0">
                          <a:effectLst/>
                          <a:latin typeface="MS Gothic" panose="020B0609070205080204" pitchFamily="49" charset="-128"/>
                          <a:ea typeface="MS Gothic" panose="020B0609070205080204" pitchFamily="49" charset="-128"/>
                          <a:cs typeface="Times New Roman" panose="02020603050405020304" pitchFamily="18" charset="0"/>
                        </a:rPr>
                        <a:t>402</a:t>
                      </a:r>
                      <a:endParaRPr lang="en-US" sz="14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4391" marR="4391" marT="4391" marB="0" anchor="ctr">
                    <a:solidFill>
                      <a:schemeClr val="accent6">
                        <a:lumMod val="60000"/>
                        <a:lumOff val="40000"/>
                      </a:schemeClr>
                    </a:solidFill>
                  </a:tcPr>
                </a:tc>
                <a:tc>
                  <a:txBody>
                    <a:bodyPr/>
                    <a:lstStyle/>
                    <a:p>
                      <a:pPr algn="ctr" fontAlgn="b"/>
                      <a:r>
                        <a:rPr lang="en-US" sz="1400" u="none" strike="noStrike" dirty="0">
                          <a:effectLst/>
                          <a:latin typeface="MS Gothic" panose="020B0609070205080204" pitchFamily="49" charset="-128"/>
                          <a:ea typeface="MS Gothic" panose="020B0609070205080204" pitchFamily="49" charset="-128"/>
                          <a:cs typeface="Times New Roman" panose="02020603050405020304" pitchFamily="18" charset="0"/>
                        </a:rPr>
                        <a:t>96.3</a:t>
                      </a:r>
                      <a:endParaRPr lang="en-US" sz="14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4391" marR="4391" marT="4391" marB="0" anchor="ctr">
                    <a:solidFill>
                      <a:schemeClr val="accent6">
                        <a:lumMod val="60000"/>
                        <a:lumOff val="40000"/>
                      </a:schemeClr>
                    </a:solidFill>
                  </a:tcPr>
                </a:tc>
                <a:tc>
                  <a:txBody>
                    <a:bodyPr/>
                    <a:lstStyle/>
                    <a:p>
                      <a:pPr algn="ctr" fontAlgn="b"/>
                      <a:r>
                        <a:rPr lang="en-US" sz="1400" u="none" strike="noStrike" dirty="0">
                          <a:effectLst/>
                          <a:latin typeface="MS Gothic" panose="020B0609070205080204" pitchFamily="49" charset="-128"/>
                          <a:ea typeface="MS Gothic" panose="020B0609070205080204" pitchFamily="49" charset="-128"/>
                          <a:cs typeface="Times New Roman" panose="02020603050405020304" pitchFamily="18" charset="0"/>
                        </a:rPr>
                        <a:t>3.2</a:t>
                      </a:r>
                      <a:endParaRPr lang="en-US" sz="14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4391" marR="4391" marT="4391" marB="0" anchor="ctr">
                    <a:solidFill>
                      <a:schemeClr val="accent6">
                        <a:lumMod val="60000"/>
                        <a:lumOff val="40000"/>
                      </a:schemeClr>
                    </a:solidFill>
                  </a:tcPr>
                </a:tc>
                <a:tc>
                  <a:txBody>
                    <a:bodyPr/>
                    <a:lstStyle/>
                    <a:p>
                      <a:pPr algn="ctr" fontAlgn="b"/>
                      <a:r>
                        <a:rPr lang="en-US" sz="1400" u="none" strike="noStrike" dirty="0">
                          <a:effectLst/>
                          <a:latin typeface="MS Gothic" panose="020B0609070205080204" pitchFamily="49" charset="-128"/>
                          <a:ea typeface="MS Gothic" panose="020B0609070205080204" pitchFamily="49" charset="-128"/>
                          <a:cs typeface="Times New Roman" panose="02020603050405020304" pitchFamily="18" charset="0"/>
                        </a:rPr>
                        <a:t>0.5</a:t>
                      </a:r>
                      <a:endParaRPr lang="en-US" sz="14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4391" marR="4391" marT="4391" marB="0" anchor="ctr">
                    <a:solidFill>
                      <a:schemeClr val="accent6">
                        <a:lumMod val="60000"/>
                        <a:lumOff val="40000"/>
                      </a:schemeClr>
                    </a:solidFill>
                  </a:tcPr>
                </a:tc>
                <a:extLst>
                  <a:ext uri="{0D108BD9-81ED-4DB2-BD59-A6C34878D82A}">
                    <a16:rowId xmlns:a16="http://schemas.microsoft.com/office/drawing/2014/main" val="365879244"/>
                  </a:ext>
                </a:extLst>
              </a:tr>
              <a:tr h="297784">
                <a:tc>
                  <a:txBody>
                    <a:bodyPr/>
                    <a:lstStyle/>
                    <a:p>
                      <a:pPr algn="ctr" fontAlgn="b"/>
                      <a:r>
                        <a:rPr lang="en-US" sz="1400" u="none" strike="noStrike" dirty="0">
                          <a:effectLst/>
                          <a:latin typeface="MS Gothic" panose="020B0609070205080204" pitchFamily="49" charset="-128"/>
                          <a:ea typeface="MS Gothic" panose="020B0609070205080204" pitchFamily="49" charset="-128"/>
                          <a:cs typeface="Times New Roman" panose="02020603050405020304" pitchFamily="18" charset="0"/>
                        </a:rPr>
                        <a:t>2</a:t>
                      </a:r>
                      <a:endParaRPr lang="en-US" sz="14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4391" marR="4391" marT="4391" marB="0" anchor="ctr">
                    <a:solidFill>
                      <a:schemeClr val="accent6">
                        <a:lumMod val="60000"/>
                        <a:lumOff val="40000"/>
                      </a:schemeClr>
                    </a:solidFill>
                  </a:tcPr>
                </a:tc>
                <a:tc>
                  <a:txBody>
                    <a:bodyPr/>
                    <a:lstStyle/>
                    <a:p>
                      <a:pPr algn="ctr" fontAlgn="b"/>
                      <a:r>
                        <a:rPr lang="en-US" sz="1400" u="none" strike="noStrike" dirty="0">
                          <a:effectLst/>
                          <a:latin typeface="MS Gothic" panose="020B0609070205080204" pitchFamily="49" charset="-128"/>
                          <a:ea typeface="MS Gothic" panose="020B0609070205080204" pitchFamily="49" charset="-128"/>
                          <a:cs typeface="Times New Roman" panose="02020603050405020304" pitchFamily="18" charset="0"/>
                        </a:rPr>
                        <a:t>74</a:t>
                      </a:r>
                      <a:endParaRPr lang="en-US" sz="14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4391" marR="4391" marT="4391" marB="0" anchor="ctr">
                    <a:solidFill>
                      <a:schemeClr val="accent6">
                        <a:lumMod val="60000"/>
                        <a:lumOff val="40000"/>
                      </a:schemeClr>
                    </a:solidFill>
                  </a:tcPr>
                </a:tc>
                <a:tc>
                  <a:txBody>
                    <a:bodyPr/>
                    <a:lstStyle/>
                    <a:p>
                      <a:pPr algn="ctr" fontAlgn="b"/>
                      <a:r>
                        <a:rPr lang="en-US" sz="1400" u="none" strike="noStrike" dirty="0">
                          <a:effectLst/>
                          <a:latin typeface="MS Gothic" panose="020B0609070205080204" pitchFamily="49" charset="-128"/>
                          <a:ea typeface="MS Gothic" panose="020B0609070205080204" pitchFamily="49" charset="-128"/>
                          <a:cs typeface="Times New Roman" panose="02020603050405020304" pitchFamily="18" charset="0"/>
                        </a:rPr>
                        <a:t>79.7</a:t>
                      </a:r>
                      <a:endParaRPr lang="en-US" sz="14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4391" marR="4391" marT="4391" marB="0" anchor="ctr">
                    <a:solidFill>
                      <a:schemeClr val="accent6">
                        <a:lumMod val="60000"/>
                        <a:lumOff val="40000"/>
                      </a:schemeClr>
                    </a:solidFill>
                  </a:tcPr>
                </a:tc>
                <a:tc>
                  <a:txBody>
                    <a:bodyPr/>
                    <a:lstStyle/>
                    <a:p>
                      <a:pPr algn="ctr" fontAlgn="b"/>
                      <a:r>
                        <a:rPr lang="en-US" sz="1400" u="none" strike="noStrike" dirty="0">
                          <a:effectLst/>
                          <a:latin typeface="MS Gothic" panose="020B0609070205080204" pitchFamily="49" charset="-128"/>
                          <a:ea typeface="MS Gothic" panose="020B0609070205080204" pitchFamily="49" charset="-128"/>
                          <a:cs typeface="Times New Roman" panose="02020603050405020304" pitchFamily="18" charset="0"/>
                        </a:rPr>
                        <a:t>6.8</a:t>
                      </a:r>
                      <a:endParaRPr lang="en-US" sz="14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4391" marR="4391" marT="4391" marB="0" anchor="ctr">
                    <a:solidFill>
                      <a:schemeClr val="accent6">
                        <a:lumMod val="60000"/>
                        <a:lumOff val="40000"/>
                      </a:schemeClr>
                    </a:solidFill>
                  </a:tcPr>
                </a:tc>
                <a:tc>
                  <a:txBody>
                    <a:bodyPr/>
                    <a:lstStyle/>
                    <a:p>
                      <a:pPr algn="ctr" fontAlgn="b"/>
                      <a:r>
                        <a:rPr lang="en-US" sz="1400" u="none" strike="noStrike" dirty="0">
                          <a:effectLst/>
                          <a:latin typeface="MS Gothic" panose="020B0609070205080204" pitchFamily="49" charset="-128"/>
                          <a:ea typeface="MS Gothic" panose="020B0609070205080204" pitchFamily="49" charset="-128"/>
                          <a:cs typeface="Times New Roman" panose="02020603050405020304" pitchFamily="18" charset="0"/>
                        </a:rPr>
                        <a:t>13.5</a:t>
                      </a:r>
                      <a:endParaRPr lang="en-US" sz="14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4391" marR="4391" marT="4391" marB="0" anchor="ctr">
                    <a:solidFill>
                      <a:schemeClr val="accent6">
                        <a:lumMod val="60000"/>
                        <a:lumOff val="40000"/>
                      </a:schemeClr>
                    </a:solidFill>
                  </a:tcPr>
                </a:tc>
                <a:extLst>
                  <a:ext uri="{0D108BD9-81ED-4DB2-BD59-A6C34878D82A}">
                    <a16:rowId xmlns:a16="http://schemas.microsoft.com/office/drawing/2014/main" val="4023494567"/>
                  </a:ext>
                </a:extLst>
              </a:tr>
              <a:tr h="297784">
                <a:tc>
                  <a:txBody>
                    <a:bodyPr/>
                    <a:lstStyle/>
                    <a:p>
                      <a:pPr algn="ctr" fontAlgn="b"/>
                      <a:r>
                        <a:rPr lang="en-US" sz="1400" u="none" strike="noStrike" dirty="0">
                          <a:effectLst/>
                          <a:latin typeface="MS Gothic" panose="020B0609070205080204" pitchFamily="49" charset="-128"/>
                          <a:ea typeface="MS Gothic" panose="020B0609070205080204" pitchFamily="49" charset="-128"/>
                          <a:cs typeface="Times New Roman" panose="02020603050405020304" pitchFamily="18" charset="0"/>
                        </a:rPr>
                        <a:t>3</a:t>
                      </a:r>
                      <a:endParaRPr lang="en-US" sz="14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4391" marR="4391" marT="4391" marB="0" anchor="ctr">
                    <a:solidFill>
                      <a:schemeClr val="accent6">
                        <a:lumMod val="60000"/>
                        <a:lumOff val="40000"/>
                      </a:schemeClr>
                    </a:solidFill>
                  </a:tcPr>
                </a:tc>
                <a:tc>
                  <a:txBody>
                    <a:bodyPr/>
                    <a:lstStyle/>
                    <a:p>
                      <a:pPr algn="ctr" fontAlgn="b"/>
                      <a:r>
                        <a:rPr lang="en-US" sz="1400" u="none" strike="noStrike" dirty="0">
                          <a:effectLst/>
                          <a:latin typeface="MS Gothic" panose="020B0609070205080204" pitchFamily="49" charset="-128"/>
                          <a:ea typeface="MS Gothic" panose="020B0609070205080204" pitchFamily="49" charset="-128"/>
                          <a:cs typeface="Times New Roman" panose="02020603050405020304" pitchFamily="18" charset="0"/>
                        </a:rPr>
                        <a:t>22</a:t>
                      </a:r>
                      <a:endParaRPr lang="en-US" sz="14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4391" marR="4391" marT="4391" marB="0" anchor="ctr">
                    <a:solidFill>
                      <a:schemeClr val="accent6">
                        <a:lumMod val="60000"/>
                        <a:lumOff val="40000"/>
                      </a:schemeClr>
                    </a:solidFill>
                  </a:tcPr>
                </a:tc>
                <a:tc>
                  <a:txBody>
                    <a:bodyPr/>
                    <a:lstStyle/>
                    <a:p>
                      <a:pPr algn="ctr" fontAlgn="b"/>
                      <a:r>
                        <a:rPr lang="en-US" sz="1400" u="none" strike="noStrike" dirty="0">
                          <a:effectLst/>
                          <a:latin typeface="MS Gothic" panose="020B0609070205080204" pitchFamily="49" charset="-128"/>
                          <a:ea typeface="MS Gothic" panose="020B0609070205080204" pitchFamily="49" charset="-128"/>
                          <a:cs typeface="Times New Roman" panose="02020603050405020304" pitchFamily="18" charset="0"/>
                        </a:rPr>
                        <a:t>59.1</a:t>
                      </a:r>
                      <a:endParaRPr lang="en-US" sz="14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4391" marR="4391" marT="4391" marB="0" anchor="ctr">
                    <a:solidFill>
                      <a:schemeClr val="accent6">
                        <a:lumMod val="60000"/>
                        <a:lumOff val="40000"/>
                      </a:schemeClr>
                    </a:solidFill>
                  </a:tcPr>
                </a:tc>
                <a:tc>
                  <a:txBody>
                    <a:bodyPr/>
                    <a:lstStyle/>
                    <a:p>
                      <a:pPr algn="ctr" fontAlgn="b"/>
                      <a:r>
                        <a:rPr lang="en-US" sz="1400" u="none" strike="noStrike" dirty="0">
                          <a:effectLst/>
                          <a:latin typeface="MS Gothic" panose="020B0609070205080204" pitchFamily="49" charset="-128"/>
                          <a:ea typeface="MS Gothic" panose="020B0609070205080204" pitchFamily="49" charset="-128"/>
                          <a:cs typeface="Times New Roman" panose="02020603050405020304" pitchFamily="18" charset="0"/>
                        </a:rPr>
                        <a:t>13.6</a:t>
                      </a:r>
                      <a:endParaRPr lang="en-US" sz="14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4391" marR="4391" marT="4391" marB="0" anchor="ctr">
                    <a:solidFill>
                      <a:schemeClr val="accent6">
                        <a:lumMod val="60000"/>
                        <a:lumOff val="40000"/>
                      </a:schemeClr>
                    </a:solidFill>
                  </a:tcPr>
                </a:tc>
                <a:tc>
                  <a:txBody>
                    <a:bodyPr/>
                    <a:lstStyle/>
                    <a:p>
                      <a:pPr algn="ctr" fontAlgn="b"/>
                      <a:r>
                        <a:rPr lang="en-US" sz="1400" u="none" strike="noStrike" dirty="0">
                          <a:effectLst/>
                          <a:latin typeface="MS Gothic" panose="020B0609070205080204" pitchFamily="49" charset="-128"/>
                          <a:ea typeface="MS Gothic" panose="020B0609070205080204" pitchFamily="49" charset="-128"/>
                          <a:cs typeface="Times New Roman" panose="02020603050405020304" pitchFamily="18" charset="0"/>
                        </a:rPr>
                        <a:t>27.3</a:t>
                      </a:r>
                      <a:endParaRPr lang="en-US" sz="14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4391" marR="4391" marT="4391" marB="0" anchor="ctr">
                    <a:solidFill>
                      <a:schemeClr val="accent6">
                        <a:lumMod val="60000"/>
                        <a:lumOff val="40000"/>
                      </a:schemeClr>
                    </a:solidFill>
                  </a:tcPr>
                </a:tc>
                <a:extLst>
                  <a:ext uri="{0D108BD9-81ED-4DB2-BD59-A6C34878D82A}">
                    <a16:rowId xmlns:a16="http://schemas.microsoft.com/office/drawing/2014/main" val="112718398"/>
                  </a:ext>
                </a:extLst>
              </a:tr>
              <a:tr h="297784">
                <a:tc>
                  <a:txBody>
                    <a:bodyPr/>
                    <a:lstStyle/>
                    <a:p>
                      <a:pPr algn="ctr" fontAlgn="b"/>
                      <a:r>
                        <a:rPr lang="ja-JP" altLang="en-US" sz="1400" b="0" i="0" u="none" strike="noStrike"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合計</a:t>
                      </a:r>
                      <a:endParaRPr lang="en-US" sz="14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4391" marR="4391" marT="4391" marB="0" anchor="ctr">
                    <a:solidFill>
                      <a:schemeClr val="accent6">
                        <a:lumMod val="60000"/>
                        <a:lumOff val="40000"/>
                      </a:schemeClr>
                    </a:solidFill>
                  </a:tcPr>
                </a:tc>
                <a:tc>
                  <a:txBody>
                    <a:bodyPr/>
                    <a:lstStyle/>
                    <a:p>
                      <a:pPr algn="ctr" fontAlgn="b"/>
                      <a:r>
                        <a:rPr lang="en-US" sz="1400" u="none" strike="noStrike" dirty="0">
                          <a:effectLst/>
                          <a:latin typeface="MS Gothic" panose="020B0609070205080204" pitchFamily="49" charset="-128"/>
                          <a:ea typeface="MS Gothic" panose="020B0609070205080204" pitchFamily="49" charset="-128"/>
                          <a:cs typeface="Times New Roman" panose="02020603050405020304" pitchFamily="18" charset="0"/>
                        </a:rPr>
                        <a:t>498</a:t>
                      </a:r>
                      <a:endParaRPr lang="en-US" sz="14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4391" marR="4391" marT="4391" marB="0" anchor="ctr">
                    <a:solidFill>
                      <a:schemeClr val="accent6">
                        <a:lumMod val="60000"/>
                        <a:lumOff val="40000"/>
                      </a:schemeClr>
                    </a:solidFill>
                  </a:tcPr>
                </a:tc>
                <a:tc>
                  <a:txBody>
                    <a:bodyPr/>
                    <a:lstStyle/>
                    <a:p>
                      <a:pPr algn="ctr" fontAlgn="b"/>
                      <a:r>
                        <a:rPr lang="en-US" sz="1400" u="none" strike="noStrike" dirty="0">
                          <a:effectLst/>
                          <a:latin typeface="MS Gothic" panose="020B0609070205080204" pitchFamily="49" charset="-128"/>
                          <a:ea typeface="MS Gothic" panose="020B0609070205080204" pitchFamily="49" charset="-128"/>
                          <a:cs typeface="Times New Roman" panose="02020603050405020304" pitchFamily="18" charset="0"/>
                        </a:rPr>
                        <a:t>92.2</a:t>
                      </a:r>
                      <a:endParaRPr lang="en-US" sz="14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4391" marR="4391" marT="4391" marB="0" anchor="ctr">
                    <a:solidFill>
                      <a:schemeClr val="accent6">
                        <a:lumMod val="60000"/>
                        <a:lumOff val="40000"/>
                      </a:schemeClr>
                    </a:solidFill>
                  </a:tcPr>
                </a:tc>
                <a:tc>
                  <a:txBody>
                    <a:bodyPr/>
                    <a:lstStyle/>
                    <a:p>
                      <a:pPr algn="ctr" fontAlgn="b"/>
                      <a:r>
                        <a:rPr lang="en-US" sz="1400" u="none" strike="noStrike" dirty="0">
                          <a:effectLst/>
                          <a:latin typeface="MS Gothic" panose="020B0609070205080204" pitchFamily="49" charset="-128"/>
                          <a:ea typeface="MS Gothic" panose="020B0609070205080204" pitchFamily="49" charset="-128"/>
                          <a:cs typeface="Times New Roman" panose="02020603050405020304" pitchFamily="18" charset="0"/>
                        </a:rPr>
                        <a:t>4.2</a:t>
                      </a:r>
                      <a:endParaRPr lang="en-US" sz="14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4391" marR="4391" marT="4391" marB="0" anchor="ctr">
                    <a:solidFill>
                      <a:schemeClr val="accent6">
                        <a:lumMod val="60000"/>
                        <a:lumOff val="40000"/>
                      </a:schemeClr>
                    </a:solidFill>
                  </a:tcPr>
                </a:tc>
                <a:tc>
                  <a:txBody>
                    <a:bodyPr/>
                    <a:lstStyle/>
                    <a:p>
                      <a:pPr algn="ctr" fontAlgn="b"/>
                      <a:r>
                        <a:rPr lang="en-US" sz="1400" u="none" strike="noStrike" dirty="0">
                          <a:effectLst/>
                          <a:latin typeface="MS Gothic" panose="020B0609070205080204" pitchFamily="49" charset="-128"/>
                          <a:ea typeface="MS Gothic" panose="020B0609070205080204" pitchFamily="49" charset="-128"/>
                          <a:cs typeface="Times New Roman" panose="02020603050405020304" pitchFamily="18" charset="0"/>
                        </a:rPr>
                        <a:t>3.6</a:t>
                      </a:r>
                      <a:endParaRPr lang="en-US" sz="14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4391" marR="4391" marT="4391" marB="0" anchor="ctr">
                    <a:solidFill>
                      <a:schemeClr val="accent6">
                        <a:lumMod val="60000"/>
                        <a:lumOff val="40000"/>
                      </a:schemeClr>
                    </a:solidFill>
                  </a:tcPr>
                </a:tc>
                <a:extLst>
                  <a:ext uri="{0D108BD9-81ED-4DB2-BD59-A6C34878D82A}">
                    <a16:rowId xmlns:a16="http://schemas.microsoft.com/office/drawing/2014/main" val="269542451"/>
                  </a:ext>
                </a:extLst>
              </a:tr>
              <a:tr h="297784">
                <a:tc>
                  <a:txBody>
                    <a:bodyPr/>
                    <a:lstStyle/>
                    <a:p>
                      <a:pPr algn="ctr" fontAlgn="b"/>
                      <a:r>
                        <a:rPr lang="ja-JP" altLang="en-US" sz="1400" b="0" i="0" u="none" strike="noStrike" dirty="0" smtClean="0">
                          <a:solidFill>
                            <a:schemeClr val="dk1"/>
                          </a:solidFill>
                          <a:effectLst/>
                          <a:latin typeface="MS Gothic" panose="020B0609070205080204" pitchFamily="49" charset="-128"/>
                          <a:ea typeface="MS Gothic" panose="020B0609070205080204" pitchFamily="49" charset="-128"/>
                          <a:cs typeface="Times New Roman" panose="02020603050405020304" pitchFamily="18" charset="0"/>
                        </a:rPr>
                        <a:t>平均</a:t>
                      </a:r>
                      <a:endParaRPr lang="en-US" sz="14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4391" marR="4391" marT="4391" marB="0" anchor="ctr">
                    <a:solidFill>
                      <a:schemeClr val="accent6">
                        <a:lumMod val="60000"/>
                        <a:lumOff val="40000"/>
                      </a:schemeClr>
                    </a:solidFill>
                  </a:tcPr>
                </a:tc>
                <a:tc gridSpan="4">
                  <a:txBody>
                    <a:bodyPr/>
                    <a:lstStyle/>
                    <a:p>
                      <a:pPr algn="ctr" fontAlgn="b"/>
                      <a:r>
                        <a:rPr lang="en-US" sz="1400" u="none" strike="noStrike" dirty="0" smtClean="0">
                          <a:effectLst/>
                          <a:latin typeface="MS Gothic" panose="020B0609070205080204" pitchFamily="49" charset="-128"/>
                          <a:ea typeface="MS Gothic" panose="020B0609070205080204" pitchFamily="49" charset="-128"/>
                          <a:cs typeface="Times New Roman" panose="02020603050405020304" pitchFamily="18" charset="0"/>
                        </a:rPr>
                        <a:t>1.24</a:t>
                      </a:r>
                      <a:r>
                        <a:rPr lang="ja-JP" altLang="en-US" sz="1400" u="none" strike="noStrike" dirty="0" smtClean="0">
                          <a:effectLst/>
                          <a:latin typeface="MS Gothic" panose="020B0609070205080204" pitchFamily="49" charset="-128"/>
                          <a:ea typeface="MS Gothic" panose="020B0609070205080204" pitchFamily="49" charset="-128"/>
                          <a:cs typeface="Times New Roman" panose="02020603050405020304" pitchFamily="18" charset="0"/>
                        </a:rPr>
                        <a:t>台</a:t>
                      </a:r>
                      <a:r>
                        <a:rPr lang="en-US" sz="1400" u="none" strike="noStrike" dirty="0" smtClean="0">
                          <a:effectLst/>
                          <a:latin typeface="MS Gothic" panose="020B0609070205080204" pitchFamily="49" charset="-128"/>
                          <a:ea typeface="MS Gothic" panose="020B0609070205080204" pitchFamily="49" charset="-128"/>
                          <a:cs typeface="Times New Roman" panose="02020603050405020304" pitchFamily="18" charset="0"/>
                        </a:rPr>
                        <a:t>/</a:t>
                      </a:r>
                      <a:r>
                        <a:rPr lang="ja-JP" altLang="en-US" sz="1400" u="none" strike="noStrike" dirty="0" smtClean="0">
                          <a:effectLst/>
                          <a:latin typeface="MS Gothic" panose="020B0609070205080204" pitchFamily="49" charset="-128"/>
                          <a:ea typeface="MS Gothic" panose="020B0609070205080204" pitchFamily="49" charset="-128"/>
                          <a:cs typeface="Times New Roman" panose="02020603050405020304" pitchFamily="18" charset="0"/>
                        </a:rPr>
                        <a:t>世帯</a:t>
                      </a:r>
                      <a:endParaRPr lang="en-US" sz="14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4391" marR="4391" marT="4391" marB="0" anchor="ctr">
                    <a:solidFill>
                      <a:schemeClr val="accent6">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25968061"/>
                  </a:ext>
                </a:extLst>
              </a:tr>
            </a:tbl>
          </a:graphicData>
        </a:graphic>
      </p:graphicFrame>
    </p:spTree>
    <p:extLst>
      <p:ext uri="{BB962C8B-B14F-4D97-AF65-F5344CB8AC3E}">
        <p14:creationId xmlns:p14="http://schemas.microsoft.com/office/powerpoint/2010/main" val="36073623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3"/>
          <p:cNvSpPr/>
          <p:nvPr/>
        </p:nvSpPr>
        <p:spPr>
          <a:xfrm>
            <a:off x="0" y="188640"/>
            <a:ext cx="9144000" cy="584775"/>
          </a:xfrm>
          <a:prstGeom prst="rect">
            <a:avLst/>
          </a:prstGeo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spcBef>
                <a:spcPct val="0"/>
              </a:spcBef>
            </a:pPr>
            <a:r>
              <a:rPr lang="ja-JP" altLang="en-US" sz="3200" b="1" dirty="0" smtClean="0">
                <a:latin typeface="MS Gothic" panose="020B0609070205080204" pitchFamily="49" charset="-128"/>
                <a:ea typeface="MS Gothic" panose="020B0609070205080204" pitchFamily="49" charset="-128"/>
              </a:rPr>
              <a:t>冷蔵庫の</a:t>
            </a:r>
            <a:r>
              <a:rPr lang="ja-JP" altLang="en-US" sz="3200" b="1" dirty="0">
                <a:latin typeface="MS Gothic" panose="020B0609070205080204" pitchFamily="49" charset="-128"/>
                <a:ea typeface="MS Gothic" panose="020B0609070205080204" pitchFamily="49" charset="-128"/>
              </a:rPr>
              <a:t>製造年別分布</a:t>
            </a:r>
            <a:endParaRPr lang="en-US" altLang="ja-JP" sz="3200" b="1" dirty="0">
              <a:latin typeface="MS Gothic" panose="020B0609070205080204" pitchFamily="49" charset="-128"/>
              <a:ea typeface="MS Gothic" panose="020B0609070205080204" pitchFamily="49" charset="-128"/>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p:cNvGraphicFramePr>
          <p:nvPr>
            <p:extLst>
              <p:ext uri="{D42A27DB-BD31-4B8C-83A1-F6EECF244321}">
                <p14:modId xmlns:p14="http://schemas.microsoft.com/office/powerpoint/2010/main" val="3058295374"/>
              </p:ext>
            </p:extLst>
          </p:nvPr>
        </p:nvGraphicFramePr>
        <p:xfrm>
          <a:off x="179512" y="1124744"/>
          <a:ext cx="7272808" cy="4968552"/>
        </p:xfrm>
        <a:graphic>
          <a:graphicData uri="http://schemas.openxmlformats.org/presentationml/2006/ole">
            <mc:AlternateContent xmlns:mc="http://schemas.openxmlformats.org/markup-compatibility/2006">
              <mc:Choice xmlns:v="urn:schemas-microsoft-com:vml" Requires="v">
                <p:oleObj spid="_x0000_s40471" name="Chart" r:id="rId4" imgW="4572396" imgH="2743438" progId="Excel.Chart.8">
                  <p:embed/>
                </p:oleObj>
              </mc:Choice>
              <mc:Fallback>
                <p:oleObj name="Chart" r:id="rId4" imgW="4572396" imgH="2743438" progId="Excel.Chart.8">
                  <p:embed/>
                  <p:pic>
                    <p:nvPicPr>
                      <p:cNvPr id="0" name="Chart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1124744"/>
                        <a:ext cx="7272808" cy="4968552"/>
                      </a:xfrm>
                      <a:prstGeom prst="rect">
                        <a:avLst/>
                      </a:prstGeom>
                      <a:noFill/>
                    </p:spPr>
                  </p:pic>
                </p:oleObj>
              </mc:Fallback>
            </mc:AlternateContent>
          </a:graphicData>
        </a:graphic>
      </p:graphicFrame>
      <p:sp>
        <p:nvSpPr>
          <p:cNvPr id="4" name="Right Bracket 3"/>
          <p:cNvSpPr/>
          <p:nvPr/>
        </p:nvSpPr>
        <p:spPr>
          <a:xfrm>
            <a:off x="6876256" y="1412776"/>
            <a:ext cx="144016" cy="1872208"/>
          </a:xfrm>
          <a:prstGeom prst="rightBracket">
            <a:avLst/>
          </a:prstGeom>
          <a:ln>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lowchart: Alternate Process 5"/>
          <p:cNvSpPr/>
          <p:nvPr/>
        </p:nvSpPr>
        <p:spPr>
          <a:xfrm>
            <a:off x="7452320" y="2078850"/>
            <a:ext cx="1583090" cy="540060"/>
          </a:xfrm>
          <a:prstGeom prst="flowChartAlternateProcess">
            <a:avLst/>
          </a:prstGeom>
          <a:solidFill>
            <a:srgbClr val="00B0F0"/>
          </a:solidFill>
          <a:ln w="6350">
            <a:solidFill>
              <a:schemeClr val="bg1"/>
            </a:solidFill>
            <a:headEnd type="none" w="sm" len="med"/>
            <a:tailEnd type="triangle" w="sm" len="med"/>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MS Gothic" panose="020B0609070205080204" pitchFamily="49" charset="-128"/>
                <a:ea typeface="MS Gothic" panose="020B0609070205080204" pitchFamily="49" charset="-128"/>
                <a:cs typeface="Times New Roman" panose="02020603050405020304" pitchFamily="18" charset="0"/>
              </a:rPr>
              <a:t>37.8% (N=3,389) (JNCCA, 2017)</a:t>
            </a:r>
          </a:p>
        </p:txBody>
      </p:sp>
      <p:cxnSp>
        <p:nvCxnSpPr>
          <p:cNvPr id="7" name="Straight Arrow Connector 6"/>
          <p:cNvCxnSpPr>
            <a:endCxn id="6" idx="1"/>
          </p:cNvCxnSpPr>
          <p:nvPr/>
        </p:nvCxnSpPr>
        <p:spPr>
          <a:xfrm>
            <a:off x="7020272" y="2348880"/>
            <a:ext cx="432048" cy="0"/>
          </a:xfrm>
          <a:prstGeom prst="straightConnector1">
            <a:avLst/>
          </a:prstGeom>
          <a:ln w="381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84705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3"/>
          <p:cNvSpPr/>
          <p:nvPr/>
        </p:nvSpPr>
        <p:spPr>
          <a:xfrm>
            <a:off x="0" y="188640"/>
            <a:ext cx="9144000" cy="584775"/>
          </a:xfrm>
          <a:prstGeom prst="rect">
            <a:avLst/>
          </a:prstGeo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spcBef>
                <a:spcPct val="0"/>
              </a:spcBef>
            </a:pPr>
            <a:r>
              <a:rPr lang="ja-JP" altLang="en-US" sz="3200" b="1" dirty="0" smtClean="0">
                <a:latin typeface="MS Gothic" panose="020B0609070205080204" pitchFamily="49" charset="-128"/>
                <a:ea typeface="MS Gothic" panose="020B0609070205080204" pitchFamily="49" charset="-128"/>
              </a:rPr>
              <a:t>高効率給湯器の種類別分布</a:t>
            </a:r>
            <a:r>
              <a:rPr lang="en-US" altLang="ja-JP" sz="3200" b="1" dirty="0" smtClean="0">
                <a:latin typeface="MS Gothic" panose="020B0609070205080204" pitchFamily="49" charset="-128"/>
                <a:ea typeface="MS Gothic" panose="020B0609070205080204" pitchFamily="49" charset="-128"/>
              </a:rPr>
              <a:t>(N=346)</a:t>
            </a:r>
            <a:endParaRPr lang="en-US" altLang="ja-JP" sz="3200" b="1" dirty="0">
              <a:latin typeface="MS Gothic" panose="020B0609070205080204" pitchFamily="49" charset="-128"/>
              <a:ea typeface="MS Gothic" panose="020B0609070205080204" pitchFamily="49" charset="-128"/>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 name="Picture 3"/>
          <p:cNvPicPr>
            <a:picLocks noChangeAspect="1"/>
          </p:cNvPicPr>
          <p:nvPr/>
        </p:nvPicPr>
        <p:blipFill>
          <a:blip r:embed="rId3"/>
          <a:stretch>
            <a:fillRect/>
          </a:stretch>
        </p:blipFill>
        <p:spPr>
          <a:xfrm>
            <a:off x="1035015" y="1352987"/>
            <a:ext cx="7073969" cy="4248149"/>
          </a:xfrm>
          <a:prstGeom prst="rect">
            <a:avLst/>
          </a:prstGeom>
        </p:spPr>
      </p:pic>
      <p:sp>
        <p:nvSpPr>
          <p:cNvPr id="12" name="Flowchart: Alternate Process 11"/>
          <p:cNvSpPr/>
          <p:nvPr/>
        </p:nvSpPr>
        <p:spPr>
          <a:xfrm>
            <a:off x="458947" y="1556792"/>
            <a:ext cx="1673377" cy="576064"/>
          </a:xfrm>
          <a:prstGeom prst="flowChartAlternateProcess">
            <a:avLst/>
          </a:prstGeom>
          <a:solidFill>
            <a:srgbClr val="92D050"/>
          </a:solidFill>
          <a:ln w="6350">
            <a:solidFill>
              <a:schemeClr val="bg1"/>
            </a:solidFill>
            <a:headEnd type="none" w="sm" len="med"/>
            <a:tailEnd type="triangle" w="sm" len="med"/>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tx1"/>
                </a:solidFill>
                <a:latin typeface="MS Gothic" panose="020B0609070205080204" pitchFamily="49" charset="-128"/>
                <a:ea typeface="MS Gothic" panose="020B0609070205080204" pitchFamily="49" charset="-128"/>
                <a:cs typeface="Times New Roman" panose="02020603050405020304" pitchFamily="18" charset="0"/>
              </a:rPr>
              <a:t>主なサイズ</a:t>
            </a:r>
            <a:r>
              <a:rPr lang="en-US" sz="1400" b="1" dirty="0" smtClean="0">
                <a:solidFill>
                  <a:schemeClr val="tx1"/>
                </a:solidFill>
                <a:latin typeface="MS Gothic" panose="020B0609070205080204" pitchFamily="49" charset="-128"/>
                <a:ea typeface="MS Gothic" panose="020B0609070205080204" pitchFamily="49" charset="-128"/>
                <a:cs typeface="Times New Roman" panose="02020603050405020304" pitchFamily="18" charset="0"/>
              </a:rPr>
              <a:t>:0.7kW (76.2%,N=21)</a:t>
            </a:r>
          </a:p>
        </p:txBody>
      </p:sp>
      <p:sp>
        <p:nvSpPr>
          <p:cNvPr id="13" name="Flowchart: Alternate Process 12"/>
          <p:cNvSpPr/>
          <p:nvPr/>
        </p:nvSpPr>
        <p:spPr>
          <a:xfrm>
            <a:off x="323528" y="4751027"/>
            <a:ext cx="1944217" cy="576064"/>
          </a:xfrm>
          <a:prstGeom prst="flowChartAlternateProcess">
            <a:avLst/>
          </a:prstGeom>
          <a:solidFill>
            <a:schemeClr val="accent6"/>
          </a:solidFill>
          <a:ln w="6350">
            <a:solidFill>
              <a:schemeClr val="bg1"/>
            </a:solidFill>
            <a:headEnd type="none" w="sm" len="med"/>
            <a:tailEnd type="triangle" w="sm" len="med"/>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MS Gothic" panose="020B0609070205080204" pitchFamily="49" charset="-128"/>
                <a:ea typeface="MS Gothic" panose="020B0609070205080204" pitchFamily="49" charset="-128"/>
                <a:cs typeface="Times New Roman" panose="02020603050405020304" pitchFamily="18" charset="0"/>
              </a:rPr>
              <a:t>サイズ</a:t>
            </a:r>
            <a:r>
              <a:rPr lang="en-US" sz="1400" b="1" dirty="0" smtClean="0">
                <a:solidFill>
                  <a:schemeClr val="tx1"/>
                </a:solidFill>
                <a:latin typeface="MS Gothic" panose="020B0609070205080204" pitchFamily="49" charset="-128"/>
                <a:ea typeface="MS Gothic" panose="020B0609070205080204" pitchFamily="49" charset="-128"/>
                <a:cs typeface="Times New Roman" panose="02020603050405020304" pitchFamily="18" charset="0"/>
              </a:rPr>
              <a:t>:11-64.6kW</a:t>
            </a:r>
          </a:p>
          <a:p>
            <a:pPr algn="ctr"/>
            <a:r>
              <a:rPr lang="en-US" sz="1400" b="1" dirty="0" smtClean="0">
                <a:solidFill>
                  <a:schemeClr val="tx1"/>
                </a:solidFill>
                <a:latin typeface="MS Gothic" panose="020B0609070205080204" pitchFamily="49" charset="-128"/>
                <a:ea typeface="MS Gothic" panose="020B0609070205080204" pitchFamily="49" charset="-128"/>
                <a:cs typeface="Times New Roman" panose="02020603050405020304" pitchFamily="18" charset="0"/>
              </a:rPr>
              <a:t>(</a:t>
            </a:r>
            <a:r>
              <a:rPr lang="ja-JP" altLang="en-US" sz="1400" b="1" dirty="0">
                <a:solidFill>
                  <a:schemeClr val="tx1"/>
                </a:solidFill>
                <a:latin typeface="MS Gothic" panose="020B0609070205080204" pitchFamily="49" charset="-128"/>
                <a:ea typeface="MS Gothic" panose="020B0609070205080204" pitchFamily="49" charset="-128"/>
                <a:cs typeface="Times New Roman" panose="02020603050405020304" pitchFamily="18" charset="0"/>
              </a:rPr>
              <a:t>均等</a:t>
            </a:r>
            <a:r>
              <a:rPr lang="ja-JP" altLang="en-US" sz="1400" b="1" dirty="0" smtClean="0">
                <a:solidFill>
                  <a:schemeClr val="tx1"/>
                </a:solidFill>
                <a:latin typeface="MS Gothic" panose="020B0609070205080204" pitchFamily="49" charset="-128"/>
                <a:ea typeface="MS Gothic" panose="020B0609070205080204" pitchFamily="49" charset="-128"/>
                <a:cs typeface="Times New Roman" panose="02020603050405020304" pitchFamily="18" charset="0"/>
              </a:rPr>
              <a:t>に分布</a:t>
            </a:r>
            <a:r>
              <a:rPr lang="en-US" sz="1400" b="1" dirty="0" smtClean="0">
                <a:solidFill>
                  <a:schemeClr val="tx1"/>
                </a:solidFill>
                <a:latin typeface="MS Gothic" panose="020B0609070205080204" pitchFamily="49" charset="-128"/>
                <a:ea typeface="MS Gothic" panose="020B0609070205080204" pitchFamily="49" charset="-128"/>
                <a:cs typeface="Times New Roman" panose="02020603050405020304" pitchFamily="18" charset="0"/>
              </a:rPr>
              <a:t>,N=14)</a:t>
            </a:r>
          </a:p>
        </p:txBody>
      </p:sp>
      <p:sp>
        <p:nvSpPr>
          <p:cNvPr id="14" name="Flowchart: Alternate Process 13"/>
          <p:cNvSpPr/>
          <p:nvPr/>
        </p:nvSpPr>
        <p:spPr>
          <a:xfrm>
            <a:off x="5148064" y="4725144"/>
            <a:ext cx="2304256" cy="576064"/>
          </a:xfrm>
          <a:prstGeom prst="flowChartAlternateProcess">
            <a:avLst/>
          </a:prstGeom>
          <a:solidFill>
            <a:schemeClr val="tx2">
              <a:lumMod val="40000"/>
              <a:lumOff val="60000"/>
            </a:schemeClr>
          </a:solidFill>
          <a:ln w="6350">
            <a:solidFill>
              <a:schemeClr val="bg1"/>
            </a:solidFill>
            <a:headEnd type="none" w="sm" len="med"/>
            <a:tailEnd type="triangle" w="sm" len="med"/>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MS Gothic" panose="020B0609070205080204" pitchFamily="49" charset="-128"/>
                <a:ea typeface="MS Gothic" panose="020B0609070205080204" pitchFamily="49" charset="-128"/>
                <a:cs typeface="Times New Roman" panose="02020603050405020304" pitchFamily="18" charset="0"/>
              </a:rPr>
              <a:t>主</a:t>
            </a:r>
            <a:r>
              <a:rPr lang="ja-JP" altLang="en-US" sz="1400" b="1" dirty="0" smtClean="0">
                <a:solidFill>
                  <a:schemeClr val="tx1"/>
                </a:solidFill>
                <a:latin typeface="MS Gothic" panose="020B0609070205080204" pitchFamily="49" charset="-128"/>
                <a:ea typeface="MS Gothic" panose="020B0609070205080204" pitchFamily="49" charset="-128"/>
                <a:cs typeface="Times New Roman" panose="02020603050405020304" pitchFamily="18" charset="0"/>
              </a:rPr>
              <a:t>なサイズ</a:t>
            </a:r>
            <a:r>
              <a:rPr lang="en-US" sz="1400" b="1" dirty="0" smtClean="0">
                <a:solidFill>
                  <a:schemeClr val="tx1"/>
                </a:solidFill>
                <a:latin typeface="MS Gothic" panose="020B0609070205080204" pitchFamily="49" charset="-128"/>
                <a:ea typeface="MS Gothic" panose="020B0609070205080204" pitchFamily="49" charset="-128"/>
                <a:cs typeface="Times New Roman" panose="02020603050405020304" pitchFamily="18" charset="0"/>
              </a:rPr>
              <a:t>:370L(47.3%); 460L(30.9%)(N=55)</a:t>
            </a:r>
          </a:p>
        </p:txBody>
      </p:sp>
    </p:spTree>
    <p:extLst>
      <p:ext uri="{BB962C8B-B14F-4D97-AF65-F5344CB8AC3E}">
        <p14:creationId xmlns:p14="http://schemas.microsoft.com/office/powerpoint/2010/main" val="28477327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3"/>
          <p:cNvSpPr/>
          <p:nvPr/>
        </p:nvSpPr>
        <p:spPr>
          <a:xfrm>
            <a:off x="0" y="188640"/>
            <a:ext cx="9144000" cy="584775"/>
          </a:xfrm>
          <a:prstGeom prst="rect">
            <a:avLst/>
          </a:prstGeo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spcBef>
                <a:spcPct val="0"/>
              </a:spcBef>
            </a:pPr>
            <a:r>
              <a:rPr lang="ja-JP" altLang="en-US" sz="3200" b="1" dirty="0" smtClean="0">
                <a:latin typeface="MS Gothic" panose="020B0609070205080204" pitchFamily="49" charset="-128"/>
                <a:ea typeface="MS Gothic" panose="020B0609070205080204" pitchFamily="49" charset="-128"/>
              </a:rPr>
              <a:t>高効率給</a:t>
            </a:r>
            <a:r>
              <a:rPr lang="ja-JP" altLang="en-US" sz="3200" b="1" dirty="0">
                <a:latin typeface="MS Gothic" panose="020B0609070205080204" pitchFamily="49" charset="-128"/>
                <a:ea typeface="MS Gothic" panose="020B0609070205080204" pitchFamily="49" charset="-128"/>
              </a:rPr>
              <a:t>湯器</a:t>
            </a:r>
            <a:r>
              <a:rPr lang="ja-JP" altLang="en-US" sz="3200" b="1" dirty="0" smtClean="0">
                <a:latin typeface="MS Gothic" panose="020B0609070205080204" pitchFamily="49" charset="-128"/>
                <a:ea typeface="MS Gothic" panose="020B0609070205080204" pitchFamily="49" charset="-128"/>
              </a:rPr>
              <a:t>の設置率推移</a:t>
            </a:r>
            <a:endParaRPr lang="en-US" altLang="ja-JP" sz="3200" b="1" dirty="0">
              <a:latin typeface="MS Gothic" panose="020B0609070205080204" pitchFamily="49" charset="-128"/>
              <a:ea typeface="MS Gothic" panose="020B0609070205080204" pitchFamily="49" charset="-128"/>
            </a:endParaRPr>
          </a:p>
        </p:txBody>
      </p:sp>
      <p:sp>
        <p:nvSpPr>
          <p:cNvPr id="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 name="Picture 1"/>
          <p:cNvPicPr>
            <a:picLocks noChangeAspect="1"/>
          </p:cNvPicPr>
          <p:nvPr/>
        </p:nvPicPr>
        <p:blipFill>
          <a:blip r:embed="rId3"/>
          <a:stretch>
            <a:fillRect/>
          </a:stretch>
        </p:blipFill>
        <p:spPr>
          <a:xfrm>
            <a:off x="700556" y="1196752"/>
            <a:ext cx="7742887" cy="4824536"/>
          </a:xfrm>
          <a:prstGeom prst="rect">
            <a:avLst/>
          </a:prstGeom>
        </p:spPr>
      </p:pic>
    </p:spTree>
    <p:extLst>
      <p:ext uri="{BB962C8B-B14F-4D97-AF65-F5344CB8AC3E}">
        <p14:creationId xmlns:p14="http://schemas.microsoft.com/office/powerpoint/2010/main" val="15781492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3"/>
          <p:cNvSpPr/>
          <p:nvPr/>
        </p:nvSpPr>
        <p:spPr>
          <a:xfrm>
            <a:off x="0" y="188640"/>
            <a:ext cx="9144000" cy="584775"/>
          </a:xfrm>
          <a:prstGeom prst="rect">
            <a:avLst/>
          </a:prstGeo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spcBef>
                <a:spcPct val="0"/>
              </a:spcBef>
            </a:pPr>
            <a:r>
              <a:rPr lang="ja-JP" altLang="en-US" sz="3200" b="1" dirty="0">
                <a:latin typeface="MS Gothic" panose="020B0609070205080204" pitchFamily="49" charset="-128"/>
                <a:ea typeface="MS Gothic" panose="020B0609070205080204" pitchFamily="49" charset="-128"/>
              </a:rPr>
              <a:t>世帯が保有す</a:t>
            </a:r>
            <a:r>
              <a:rPr lang="ja-JP" altLang="en-US" sz="3200" b="1" dirty="0" smtClean="0">
                <a:latin typeface="MS Gothic" panose="020B0609070205080204" pitchFamily="49" charset="-128"/>
                <a:ea typeface="MS Gothic" panose="020B0609070205080204" pitchFamily="49" charset="-128"/>
              </a:rPr>
              <a:t>る自動車の</a:t>
            </a:r>
            <a:r>
              <a:rPr lang="ja-JP" altLang="en-US" sz="3200" b="1" dirty="0">
                <a:latin typeface="MS Gothic" panose="020B0609070205080204" pitchFamily="49" charset="-128"/>
                <a:ea typeface="MS Gothic" panose="020B0609070205080204" pitchFamily="49" charset="-128"/>
              </a:rPr>
              <a:t>統計</a:t>
            </a:r>
            <a:endParaRPr lang="en-US" altLang="ja-JP" sz="3200" b="1" dirty="0">
              <a:latin typeface="MS Gothic" panose="020B0609070205080204" pitchFamily="49" charset="-128"/>
              <a:ea typeface="MS Gothic" panose="020B0609070205080204" pitchFamily="49" charset="-128"/>
            </a:endParaRPr>
          </a:p>
        </p:txBody>
      </p:sp>
      <p:graphicFrame>
        <p:nvGraphicFramePr>
          <p:cNvPr id="2" name="Table 1"/>
          <p:cNvGraphicFramePr>
            <a:graphicFrameLocks noGrp="1"/>
          </p:cNvGraphicFramePr>
          <p:nvPr>
            <p:extLst>
              <p:ext uri="{D42A27DB-BD31-4B8C-83A1-F6EECF244321}">
                <p14:modId xmlns:p14="http://schemas.microsoft.com/office/powerpoint/2010/main" val="3893315370"/>
              </p:ext>
            </p:extLst>
          </p:nvPr>
        </p:nvGraphicFramePr>
        <p:xfrm>
          <a:off x="667963" y="908720"/>
          <a:ext cx="7808074" cy="5394922"/>
        </p:xfrm>
        <a:graphic>
          <a:graphicData uri="http://schemas.openxmlformats.org/drawingml/2006/table">
            <a:tbl>
              <a:tblPr firstRow="1" firstCol="1" bandRow="1">
                <a:effectLst>
                  <a:innerShdw blurRad="63500" dist="50800" dir="10800000">
                    <a:prstClr val="black">
                      <a:alpha val="50000"/>
                    </a:prstClr>
                  </a:innerShdw>
                </a:effectLst>
                <a:tableStyleId>{5C22544A-7EE6-4342-B048-85BDC9FD1C3A}</a:tableStyleId>
              </a:tblPr>
              <a:tblGrid>
                <a:gridCol w="994926">
                  <a:extLst>
                    <a:ext uri="{9D8B030D-6E8A-4147-A177-3AD203B41FA5}">
                      <a16:colId xmlns:a16="http://schemas.microsoft.com/office/drawing/2014/main" val="343835325"/>
                    </a:ext>
                  </a:extLst>
                </a:gridCol>
                <a:gridCol w="1140976">
                  <a:extLst>
                    <a:ext uri="{9D8B030D-6E8A-4147-A177-3AD203B41FA5}">
                      <a16:colId xmlns:a16="http://schemas.microsoft.com/office/drawing/2014/main" val="3759116081"/>
                    </a:ext>
                  </a:extLst>
                </a:gridCol>
                <a:gridCol w="3032760">
                  <a:extLst>
                    <a:ext uri="{9D8B030D-6E8A-4147-A177-3AD203B41FA5}">
                      <a16:colId xmlns:a16="http://schemas.microsoft.com/office/drawing/2014/main" val="2419486048"/>
                    </a:ext>
                  </a:extLst>
                </a:gridCol>
                <a:gridCol w="648497">
                  <a:extLst>
                    <a:ext uri="{9D8B030D-6E8A-4147-A177-3AD203B41FA5}">
                      <a16:colId xmlns:a16="http://schemas.microsoft.com/office/drawing/2014/main" val="3594370217"/>
                    </a:ext>
                  </a:extLst>
                </a:gridCol>
                <a:gridCol w="648497">
                  <a:extLst>
                    <a:ext uri="{9D8B030D-6E8A-4147-A177-3AD203B41FA5}">
                      <a16:colId xmlns:a16="http://schemas.microsoft.com/office/drawing/2014/main" val="3798611694"/>
                    </a:ext>
                  </a:extLst>
                </a:gridCol>
                <a:gridCol w="671209">
                  <a:extLst>
                    <a:ext uri="{9D8B030D-6E8A-4147-A177-3AD203B41FA5}">
                      <a16:colId xmlns:a16="http://schemas.microsoft.com/office/drawing/2014/main" val="1951601483"/>
                    </a:ext>
                  </a:extLst>
                </a:gridCol>
                <a:gridCol w="671209">
                  <a:extLst>
                    <a:ext uri="{9D8B030D-6E8A-4147-A177-3AD203B41FA5}">
                      <a16:colId xmlns:a16="http://schemas.microsoft.com/office/drawing/2014/main" val="3821457882"/>
                    </a:ext>
                  </a:extLst>
                </a:gridCol>
              </a:tblGrid>
              <a:tr h="207497">
                <a:tc gridSpan="2">
                  <a:txBody>
                    <a:bodyPr/>
                    <a:lstStyle/>
                    <a:p>
                      <a:pPr marL="0" marR="0" algn="ctr">
                        <a:lnSpc>
                          <a:spcPts val="1400"/>
                        </a:lnSpc>
                        <a:spcBef>
                          <a:spcPts val="0"/>
                        </a:spcBef>
                        <a:spcAft>
                          <a:spcPts val="0"/>
                        </a:spcAft>
                      </a:pPr>
                      <a:r>
                        <a:rPr lang="ja-JP" altLang="en-US" sz="1400" kern="0" dirty="0" smtClean="0">
                          <a:effectLst/>
                          <a:latin typeface="MS Gothic" panose="020B0609070205080204" pitchFamily="49" charset="-128"/>
                          <a:ea typeface="MS Gothic" panose="020B0609070205080204" pitchFamily="49" charset="-128"/>
                          <a:cs typeface="Times New Roman" panose="02020603050405020304" pitchFamily="18" charset="0"/>
                        </a:rPr>
                        <a:t>項目</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solidFill>
                      <a:schemeClr val="accent1"/>
                    </a:solidFill>
                  </a:tcPr>
                </a:tc>
                <a:tc hMerge="1">
                  <a:txBody>
                    <a:bodyPr/>
                    <a:lstStyle/>
                    <a:p>
                      <a:endParaRPr lang="en-US"/>
                    </a:p>
                  </a:txBody>
                  <a:tcPr/>
                </a:tc>
                <a:tc>
                  <a:txBody>
                    <a:bodyPr/>
                    <a:lstStyle/>
                    <a:p>
                      <a:pPr marL="0" marR="0" algn="ctr">
                        <a:lnSpc>
                          <a:spcPts val="1400"/>
                        </a:lnSpc>
                        <a:spcBef>
                          <a:spcPts val="0"/>
                        </a:spcBef>
                        <a:spcAft>
                          <a:spcPts val="0"/>
                        </a:spcAft>
                      </a:pPr>
                      <a:r>
                        <a:rPr lang="ja-JP" altLang="en-US" sz="1400" kern="0" dirty="0" smtClean="0">
                          <a:effectLst/>
                          <a:latin typeface="MS Gothic" panose="020B0609070205080204" pitchFamily="49" charset="-128"/>
                          <a:ea typeface="MS Gothic" panose="020B0609070205080204" pitchFamily="49" charset="-128"/>
                          <a:cs typeface="Times New Roman" panose="02020603050405020304" pitchFamily="18" charset="0"/>
                        </a:rPr>
                        <a:t>台目</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solidFill>
                      <a:schemeClr val="accent1"/>
                    </a:solidFill>
                  </a:tcPr>
                </a:tc>
                <a:tc>
                  <a:txBody>
                    <a:bodyPr/>
                    <a:lstStyle/>
                    <a:p>
                      <a:pPr marL="0" marR="0" algn="ctr">
                        <a:lnSpc>
                          <a:spcPts val="1400"/>
                        </a:lnSpc>
                        <a:spcBef>
                          <a:spcPts val="0"/>
                        </a:spcBef>
                        <a:spcAft>
                          <a:spcPts val="0"/>
                        </a:spcAft>
                      </a:pPr>
                      <a:r>
                        <a:rPr lang="en-US" sz="1400" kern="100" dirty="0">
                          <a:solidFill>
                            <a:schemeClr val="bg1"/>
                          </a:solidFill>
                          <a:effectLst/>
                          <a:latin typeface="MS Gothic" panose="020B0609070205080204" pitchFamily="49" charset="-128"/>
                          <a:ea typeface="MS Gothic" panose="020B0609070205080204" pitchFamily="49" charset="-128"/>
                          <a:cs typeface="Times New Roman" panose="02020603050405020304" pitchFamily="18" charset="0"/>
                        </a:rPr>
                        <a:t>1</a:t>
                      </a:r>
                      <a:r>
                        <a:rPr lang="ja-JP" sz="1400" kern="100" dirty="0">
                          <a:solidFill>
                            <a:schemeClr val="bg1"/>
                          </a:solidFill>
                          <a:effectLst/>
                          <a:latin typeface="MS Gothic" panose="020B0609070205080204" pitchFamily="49" charset="-128"/>
                          <a:ea typeface="MS Gothic" panose="020B0609070205080204" pitchFamily="49" charset="-128"/>
                          <a:cs typeface="Times New Roman" panose="02020603050405020304" pitchFamily="18" charset="0"/>
                        </a:rPr>
                        <a:t>台目</a:t>
                      </a:r>
                      <a:endParaRPr lang="en-US" sz="1400" kern="100" dirty="0">
                        <a:solidFill>
                          <a:schemeClr val="bg1"/>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solidFill>
                      <a:schemeClr val="accent1"/>
                    </a:solidFill>
                  </a:tcPr>
                </a:tc>
                <a:tc>
                  <a:txBody>
                    <a:bodyPr/>
                    <a:lstStyle/>
                    <a:p>
                      <a:pPr marL="0" marR="0" algn="ctr">
                        <a:lnSpc>
                          <a:spcPts val="1400"/>
                        </a:lnSpc>
                        <a:spcBef>
                          <a:spcPts val="0"/>
                        </a:spcBef>
                        <a:spcAft>
                          <a:spcPts val="0"/>
                        </a:spcAft>
                      </a:pPr>
                      <a:r>
                        <a:rPr lang="en-US" sz="1400" kern="100" dirty="0">
                          <a:solidFill>
                            <a:schemeClr val="bg1"/>
                          </a:solidFill>
                          <a:effectLst/>
                          <a:latin typeface="MS Gothic" panose="020B0609070205080204" pitchFamily="49" charset="-128"/>
                          <a:ea typeface="MS Gothic" panose="020B0609070205080204" pitchFamily="49" charset="-128"/>
                          <a:cs typeface="Times New Roman" panose="02020603050405020304" pitchFamily="18" charset="0"/>
                        </a:rPr>
                        <a:t>2</a:t>
                      </a:r>
                      <a:r>
                        <a:rPr lang="ja-JP" sz="1400" kern="100" dirty="0">
                          <a:solidFill>
                            <a:schemeClr val="bg1"/>
                          </a:solidFill>
                          <a:effectLst/>
                          <a:latin typeface="MS Gothic" panose="020B0609070205080204" pitchFamily="49" charset="-128"/>
                          <a:ea typeface="MS Gothic" panose="020B0609070205080204" pitchFamily="49" charset="-128"/>
                          <a:cs typeface="Times New Roman" panose="02020603050405020304" pitchFamily="18" charset="0"/>
                        </a:rPr>
                        <a:t>台目</a:t>
                      </a:r>
                      <a:endParaRPr lang="en-US" sz="1400" kern="100" dirty="0">
                        <a:solidFill>
                          <a:schemeClr val="bg1"/>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solidFill>
                      <a:schemeClr val="accent1"/>
                    </a:solidFill>
                  </a:tcPr>
                </a:tc>
                <a:tc>
                  <a:txBody>
                    <a:bodyPr/>
                    <a:lstStyle/>
                    <a:p>
                      <a:pPr marL="0" marR="0" algn="ctr">
                        <a:lnSpc>
                          <a:spcPts val="1400"/>
                        </a:lnSpc>
                        <a:spcBef>
                          <a:spcPts val="0"/>
                        </a:spcBef>
                        <a:spcAft>
                          <a:spcPts val="0"/>
                        </a:spcAft>
                      </a:pPr>
                      <a:r>
                        <a:rPr lang="en-US" sz="1400" kern="100" dirty="0">
                          <a:solidFill>
                            <a:schemeClr val="bg1"/>
                          </a:solidFill>
                          <a:effectLst/>
                          <a:latin typeface="MS Gothic" panose="020B0609070205080204" pitchFamily="49" charset="-128"/>
                          <a:ea typeface="MS Gothic" panose="020B0609070205080204" pitchFamily="49" charset="-128"/>
                          <a:cs typeface="Times New Roman" panose="02020603050405020304" pitchFamily="18" charset="0"/>
                        </a:rPr>
                        <a:t>3</a:t>
                      </a:r>
                      <a:r>
                        <a:rPr lang="ja-JP" sz="1400" kern="100" dirty="0">
                          <a:solidFill>
                            <a:schemeClr val="bg1"/>
                          </a:solidFill>
                          <a:effectLst/>
                          <a:latin typeface="MS Gothic" panose="020B0609070205080204" pitchFamily="49" charset="-128"/>
                          <a:ea typeface="MS Gothic" panose="020B0609070205080204" pitchFamily="49" charset="-128"/>
                          <a:cs typeface="Times New Roman" panose="02020603050405020304" pitchFamily="18" charset="0"/>
                        </a:rPr>
                        <a:t>台目</a:t>
                      </a:r>
                      <a:endParaRPr lang="en-US" sz="1400" kern="100" dirty="0">
                        <a:solidFill>
                          <a:schemeClr val="bg1"/>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solidFill>
                      <a:schemeClr val="accent1"/>
                    </a:solidFill>
                  </a:tcPr>
                </a:tc>
                <a:tc>
                  <a:txBody>
                    <a:bodyPr/>
                    <a:lstStyle/>
                    <a:p>
                      <a:pPr marL="0" marR="0" algn="ctr">
                        <a:lnSpc>
                          <a:spcPts val="1400"/>
                        </a:lnSpc>
                        <a:spcBef>
                          <a:spcPts val="0"/>
                        </a:spcBef>
                        <a:spcAft>
                          <a:spcPts val="0"/>
                        </a:spcAft>
                      </a:pPr>
                      <a:r>
                        <a:rPr lang="ja-JP" altLang="en-US" sz="1400" kern="100" dirty="0" smtClean="0">
                          <a:solidFill>
                            <a:schemeClr val="bg1"/>
                          </a:solidFill>
                          <a:effectLst/>
                          <a:latin typeface="MS Gothic" panose="020B0609070205080204" pitchFamily="49" charset="-128"/>
                          <a:ea typeface="MS Gothic" panose="020B0609070205080204" pitchFamily="49" charset="-128"/>
                          <a:cs typeface="Times New Roman" panose="02020603050405020304" pitchFamily="18" charset="0"/>
                        </a:rPr>
                        <a:t>全体</a:t>
                      </a:r>
                      <a:endParaRPr lang="en-US" sz="1400" kern="100" dirty="0">
                        <a:solidFill>
                          <a:schemeClr val="bg1"/>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solidFill>
                      <a:schemeClr val="accent1"/>
                    </a:solidFill>
                  </a:tcPr>
                </a:tc>
                <a:extLst>
                  <a:ext uri="{0D108BD9-81ED-4DB2-BD59-A6C34878D82A}">
                    <a16:rowId xmlns:a16="http://schemas.microsoft.com/office/drawing/2014/main" val="3354903327"/>
                  </a:ext>
                </a:extLst>
              </a:tr>
              <a:tr h="207497">
                <a:tc rowSpan="6">
                  <a:txBody>
                    <a:bodyPr/>
                    <a:lstStyle/>
                    <a:p>
                      <a:pPr marL="0" marR="0" algn="l">
                        <a:lnSpc>
                          <a:spcPts val="1400"/>
                        </a:lnSpc>
                        <a:spcBef>
                          <a:spcPts val="0"/>
                        </a:spcBef>
                        <a:spcAft>
                          <a:spcPts val="0"/>
                        </a:spcAft>
                      </a:pPr>
                      <a:r>
                        <a:rPr lang="ja-JP" altLang="en-US" sz="1400" kern="100" dirty="0" smtClean="0">
                          <a:effectLst/>
                          <a:latin typeface="MS Gothic" panose="020B0609070205080204" pitchFamily="49" charset="-128"/>
                          <a:ea typeface="MS Gothic" panose="020B0609070205080204" pitchFamily="49" charset="-128"/>
                          <a:cs typeface="Times New Roman" panose="02020603050405020304" pitchFamily="18" charset="0"/>
                        </a:rPr>
                        <a:t>種類</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gridSpan="2">
                  <a:txBody>
                    <a:bodyPr/>
                    <a:lstStyle/>
                    <a:p>
                      <a:pPr marL="0" marR="0" algn="ctr">
                        <a:lnSpc>
                          <a:spcPts val="1400"/>
                        </a:lnSpc>
                        <a:spcBef>
                          <a:spcPts val="0"/>
                        </a:spcBef>
                        <a:spcAft>
                          <a:spcPts val="0"/>
                        </a:spcAft>
                      </a:pPr>
                      <a:r>
                        <a:rPr lang="ja-JP" altLang="en-US" sz="1200" kern="0" dirty="0" smtClean="0">
                          <a:effectLst/>
                          <a:latin typeface="MS Gothic" panose="020B0609070205080204" pitchFamily="49" charset="-128"/>
                          <a:ea typeface="MS Gothic" panose="020B0609070205080204" pitchFamily="49" charset="-128"/>
                          <a:cs typeface="Times New Roman" panose="02020603050405020304" pitchFamily="18" charset="0"/>
                        </a:rPr>
                        <a:t>数</a:t>
                      </a:r>
                    </a:p>
                  </a:txBody>
                  <a:tcPr marL="8513" marR="8513" marT="0" marB="0" anchor="ctr"/>
                </a:tc>
                <a:tc hMerge="1">
                  <a:txBody>
                    <a:bodyPr/>
                    <a:lstStyle/>
                    <a:p>
                      <a:endParaRPr lang="en-US"/>
                    </a:p>
                  </a:txBody>
                  <a:tcPr/>
                </a:tc>
                <a:tc>
                  <a:txBody>
                    <a:bodyPr/>
                    <a:lstStyle/>
                    <a:p>
                      <a:pPr marL="0" marR="0" algn="ctr">
                        <a:lnSpc>
                          <a:spcPts val="1400"/>
                        </a:lnSpc>
                        <a:spcBef>
                          <a:spcPts val="0"/>
                        </a:spcBef>
                        <a:spcAft>
                          <a:spcPts val="0"/>
                        </a:spcAft>
                      </a:pPr>
                      <a:r>
                        <a:rPr lang="en-US" sz="1200" kern="0">
                          <a:effectLst/>
                          <a:latin typeface="MS Gothic" panose="020B0609070205080204" pitchFamily="49" charset="-128"/>
                          <a:ea typeface="MS Gothic" panose="020B0609070205080204" pitchFamily="49" charset="-128"/>
                          <a:cs typeface="Times New Roman" panose="02020603050405020304" pitchFamily="18" charset="0"/>
                        </a:rPr>
                        <a:t>378</a:t>
                      </a:r>
                      <a:endParaRPr lang="en-US" sz="1200" kern="10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a:txBody>
                    <a:bodyPr/>
                    <a:lstStyle/>
                    <a:p>
                      <a:pPr marL="0" marR="0" algn="ctr">
                        <a:lnSpc>
                          <a:spcPts val="1400"/>
                        </a:lnSpc>
                        <a:spcBef>
                          <a:spcPts val="0"/>
                        </a:spcBef>
                        <a:spcAft>
                          <a:spcPts val="0"/>
                        </a:spcAft>
                      </a:pPr>
                      <a:r>
                        <a:rPr lang="en-US" sz="1200" kern="0" dirty="0">
                          <a:effectLst/>
                          <a:latin typeface="MS Gothic" panose="020B0609070205080204" pitchFamily="49" charset="-128"/>
                          <a:ea typeface="MS Gothic" panose="020B0609070205080204" pitchFamily="49" charset="-128"/>
                          <a:cs typeface="Times New Roman" panose="02020603050405020304" pitchFamily="18" charset="0"/>
                        </a:rPr>
                        <a:t>194</a:t>
                      </a:r>
                      <a:endParaRPr lang="en-US" sz="12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a:txBody>
                    <a:bodyPr/>
                    <a:lstStyle/>
                    <a:p>
                      <a:pPr marL="0" marR="0" algn="ctr">
                        <a:lnSpc>
                          <a:spcPts val="1400"/>
                        </a:lnSpc>
                        <a:spcBef>
                          <a:spcPts val="0"/>
                        </a:spcBef>
                        <a:spcAft>
                          <a:spcPts val="0"/>
                        </a:spcAft>
                      </a:pPr>
                      <a:r>
                        <a:rPr lang="en-US" sz="1200" kern="0" dirty="0">
                          <a:effectLst/>
                          <a:latin typeface="MS Gothic" panose="020B0609070205080204" pitchFamily="49" charset="-128"/>
                          <a:ea typeface="MS Gothic" panose="020B0609070205080204" pitchFamily="49" charset="-128"/>
                          <a:cs typeface="Times New Roman" panose="02020603050405020304" pitchFamily="18" charset="0"/>
                        </a:rPr>
                        <a:t>59</a:t>
                      </a:r>
                      <a:endParaRPr lang="en-US" sz="12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a:txBody>
                    <a:bodyPr/>
                    <a:lstStyle/>
                    <a:p>
                      <a:pPr marL="0" marR="0" algn="ctr">
                        <a:lnSpc>
                          <a:spcPts val="1400"/>
                        </a:lnSpc>
                        <a:spcBef>
                          <a:spcPts val="0"/>
                        </a:spcBef>
                        <a:spcAft>
                          <a:spcPts val="0"/>
                        </a:spcAft>
                      </a:pPr>
                      <a:r>
                        <a:rPr lang="en-US" sz="1200" kern="100" dirty="0">
                          <a:effectLst/>
                          <a:latin typeface="MS Gothic" panose="020B0609070205080204" pitchFamily="49" charset="-128"/>
                          <a:ea typeface="MS Gothic" panose="020B0609070205080204" pitchFamily="49" charset="-128"/>
                          <a:cs typeface="Times New Roman" panose="02020603050405020304" pitchFamily="18" charset="0"/>
                        </a:rPr>
                        <a:t>631</a:t>
                      </a:r>
                    </a:p>
                  </a:txBody>
                  <a:tcPr marL="8513" marR="8513" marT="0" marB="0" anchor="ctr"/>
                </a:tc>
                <a:extLst>
                  <a:ext uri="{0D108BD9-81ED-4DB2-BD59-A6C34878D82A}">
                    <a16:rowId xmlns:a16="http://schemas.microsoft.com/office/drawing/2014/main" val="4160357635"/>
                  </a:ext>
                </a:extLst>
              </a:tr>
              <a:tr h="207497">
                <a:tc vMerge="1">
                  <a:txBody>
                    <a:bodyPr/>
                    <a:lstStyle/>
                    <a:p>
                      <a:endParaRPr lang="en-US"/>
                    </a:p>
                  </a:txBody>
                  <a:tcPr/>
                </a:tc>
                <a:tc rowSpan="5">
                  <a:txBody>
                    <a:bodyPr/>
                    <a:lstStyle/>
                    <a:p>
                      <a:pPr marL="0" marR="0" algn="l">
                        <a:lnSpc>
                          <a:spcPts val="1400"/>
                        </a:lnSpc>
                        <a:spcBef>
                          <a:spcPts val="0"/>
                        </a:spcBef>
                        <a:spcAft>
                          <a:spcPts val="0"/>
                        </a:spcAft>
                      </a:pPr>
                      <a:r>
                        <a:rPr lang="ja-JP" altLang="en-US" sz="1200" kern="100" dirty="0" smtClean="0">
                          <a:effectLst/>
                          <a:latin typeface="MS Gothic" panose="020B0609070205080204" pitchFamily="49" charset="-128"/>
                          <a:ea typeface="MS Gothic" panose="020B0609070205080204" pitchFamily="49" charset="-128"/>
                          <a:cs typeface="Times New Roman" panose="02020603050405020304" pitchFamily="18" charset="0"/>
                        </a:rPr>
                        <a:t>パーセンテージ（％）</a:t>
                      </a:r>
                      <a:endParaRPr lang="en-US" sz="12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a:txBody>
                    <a:bodyPr/>
                    <a:lstStyle/>
                    <a:p>
                      <a:pPr marL="0" marR="0" algn="just">
                        <a:lnSpc>
                          <a:spcPts val="1400"/>
                        </a:lnSpc>
                        <a:spcBef>
                          <a:spcPts val="0"/>
                        </a:spcBef>
                        <a:spcAft>
                          <a:spcPts val="0"/>
                        </a:spcAft>
                      </a:pPr>
                      <a:r>
                        <a:rPr lang="ja-JP" sz="1200" kern="100"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ガ</a:t>
                      </a:r>
                      <a:r>
                        <a:rPr lang="ja-JP" sz="12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ソリン車</a:t>
                      </a:r>
                      <a:r>
                        <a:rPr lang="en-US" sz="12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a:t>
                      </a:r>
                      <a:r>
                        <a:rPr lang="ja-JP" sz="12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ハイブリッド含む</a:t>
                      </a:r>
                      <a:r>
                        <a:rPr lang="en-US" sz="12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a:t>
                      </a:r>
                      <a:endParaRPr lang="en-US" sz="12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lnSpc>
                          <a:spcPts val="1400"/>
                        </a:lnSpc>
                        <a:spcBef>
                          <a:spcPts val="0"/>
                        </a:spcBef>
                        <a:spcAft>
                          <a:spcPts val="0"/>
                        </a:spcAft>
                      </a:pPr>
                      <a:r>
                        <a:rPr lang="en-US" sz="1200" kern="0" dirty="0">
                          <a:effectLst/>
                          <a:latin typeface="MS Gothic" panose="020B0609070205080204" pitchFamily="49" charset="-128"/>
                          <a:ea typeface="MS Gothic" panose="020B0609070205080204" pitchFamily="49" charset="-128"/>
                          <a:cs typeface="Times New Roman" panose="02020603050405020304" pitchFamily="18" charset="0"/>
                        </a:rPr>
                        <a:t>95.5</a:t>
                      </a:r>
                      <a:endParaRPr lang="en-US" sz="12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a:txBody>
                    <a:bodyPr/>
                    <a:lstStyle/>
                    <a:p>
                      <a:pPr marL="0" marR="0" algn="ctr">
                        <a:lnSpc>
                          <a:spcPts val="1400"/>
                        </a:lnSpc>
                        <a:spcBef>
                          <a:spcPts val="0"/>
                        </a:spcBef>
                        <a:spcAft>
                          <a:spcPts val="0"/>
                        </a:spcAft>
                      </a:pPr>
                      <a:r>
                        <a:rPr lang="en-US" sz="1200" kern="0">
                          <a:effectLst/>
                          <a:latin typeface="MS Gothic" panose="020B0609070205080204" pitchFamily="49" charset="-128"/>
                          <a:ea typeface="MS Gothic" panose="020B0609070205080204" pitchFamily="49" charset="-128"/>
                          <a:cs typeface="Times New Roman" panose="02020603050405020304" pitchFamily="18" charset="0"/>
                        </a:rPr>
                        <a:t>92.3</a:t>
                      </a:r>
                      <a:endParaRPr lang="en-US" sz="1200" kern="10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a:txBody>
                    <a:bodyPr/>
                    <a:lstStyle/>
                    <a:p>
                      <a:pPr marL="0" marR="0" algn="ctr">
                        <a:lnSpc>
                          <a:spcPts val="1400"/>
                        </a:lnSpc>
                        <a:spcBef>
                          <a:spcPts val="0"/>
                        </a:spcBef>
                        <a:spcAft>
                          <a:spcPts val="0"/>
                        </a:spcAft>
                      </a:pPr>
                      <a:r>
                        <a:rPr lang="en-US" sz="1200" kern="0">
                          <a:effectLst/>
                          <a:latin typeface="MS Gothic" panose="020B0609070205080204" pitchFamily="49" charset="-128"/>
                          <a:ea typeface="MS Gothic" panose="020B0609070205080204" pitchFamily="49" charset="-128"/>
                          <a:cs typeface="Times New Roman" panose="02020603050405020304" pitchFamily="18" charset="0"/>
                        </a:rPr>
                        <a:t>93.2</a:t>
                      </a:r>
                      <a:endParaRPr lang="en-US" sz="1200" kern="10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a:txBody>
                    <a:bodyPr/>
                    <a:lstStyle/>
                    <a:p>
                      <a:pPr marL="0" marR="0" algn="ctr">
                        <a:lnSpc>
                          <a:spcPts val="1400"/>
                        </a:lnSpc>
                        <a:spcBef>
                          <a:spcPts val="0"/>
                        </a:spcBef>
                        <a:spcAft>
                          <a:spcPts val="0"/>
                        </a:spcAft>
                      </a:pPr>
                      <a:r>
                        <a:rPr lang="en-US" sz="1200" b="1" kern="100" dirty="0">
                          <a:solidFill>
                            <a:srgbClr val="0033CC"/>
                          </a:solidFill>
                          <a:effectLst/>
                          <a:latin typeface="MS Gothic" panose="020B0609070205080204" pitchFamily="49" charset="-128"/>
                          <a:ea typeface="MS Gothic" panose="020B0609070205080204" pitchFamily="49" charset="-128"/>
                          <a:cs typeface="Times New Roman" panose="02020603050405020304" pitchFamily="18" charset="0"/>
                        </a:rPr>
                        <a:t>94.3</a:t>
                      </a:r>
                    </a:p>
                  </a:txBody>
                  <a:tcPr marL="8513" marR="8513" marT="0" marB="0" anchor="ctr"/>
                </a:tc>
                <a:extLst>
                  <a:ext uri="{0D108BD9-81ED-4DB2-BD59-A6C34878D82A}">
                    <a16:rowId xmlns:a16="http://schemas.microsoft.com/office/drawing/2014/main" val="4067870254"/>
                  </a:ext>
                </a:extLst>
              </a:tr>
              <a:tr h="207497">
                <a:tc vMerge="1">
                  <a:txBody>
                    <a:bodyPr/>
                    <a:lstStyle/>
                    <a:p>
                      <a:endParaRPr lang="en-US"/>
                    </a:p>
                  </a:txBody>
                  <a:tcPr/>
                </a:tc>
                <a:tc vMerge="1">
                  <a:txBody>
                    <a:bodyPr/>
                    <a:lstStyle/>
                    <a:p>
                      <a:endParaRPr lang="en-US"/>
                    </a:p>
                  </a:txBody>
                  <a:tcPr/>
                </a:tc>
                <a:tc>
                  <a:txBody>
                    <a:bodyPr/>
                    <a:lstStyle/>
                    <a:p>
                      <a:pPr marL="0" marR="0" algn="just">
                        <a:lnSpc>
                          <a:spcPts val="1400"/>
                        </a:lnSpc>
                        <a:spcBef>
                          <a:spcPts val="0"/>
                        </a:spcBef>
                        <a:spcAft>
                          <a:spcPts val="0"/>
                        </a:spcAft>
                      </a:pPr>
                      <a:r>
                        <a:rPr lang="ja-JP" sz="1200" kern="100"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デ</a:t>
                      </a:r>
                      <a:r>
                        <a:rPr lang="ja-JP" sz="12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ィーゼル</a:t>
                      </a:r>
                      <a:r>
                        <a:rPr lang="ja-JP" sz="1200" kern="100" dirty="0">
                          <a:solidFill>
                            <a:srgbClr val="FF0000"/>
                          </a:solidFill>
                          <a:effectLst/>
                          <a:latin typeface="MS Gothic" panose="020B0609070205080204" pitchFamily="49" charset="-128"/>
                          <a:ea typeface="MS Gothic" panose="020B0609070205080204" pitchFamily="49" charset="-128"/>
                          <a:cs typeface="Times New Roman" panose="02020603050405020304" pitchFamily="18" charset="0"/>
                        </a:rPr>
                        <a:t> </a:t>
                      </a:r>
                      <a:r>
                        <a:rPr lang="en-US" sz="12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a:t>
                      </a:r>
                      <a:r>
                        <a:rPr lang="ja-JP" sz="12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軽油</a:t>
                      </a:r>
                      <a:r>
                        <a:rPr lang="en-US" sz="12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a:t>
                      </a:r>
                      <a:r>
                        <a:rPr lang="ja-JP" sz="12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車</a:t>
                      </a:r>
                      <a:r>
                        <a:rPr lang="en-US" sz="12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a:t>
                      </a:r>
                      <a:r>
                        <a:rPr lang="ja-JP" sz="12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ハイブリッド含む</a:t>
                      </a:r>
                      <a:r>
                        <a:rPr lang="en-US" sz="12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a:t>
                      </a:r>
                      <a:endParaRPr lang="en-US" sz="12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lnSpc>
                          <a:spcPts val="1400"/>
                        </a:lnSpc>
                        <a:spcBef>
                          <a:spcPts val="0"/>
                        </a:spcBef>
                        <a:spcAft>
                          <a:spcPts val="0"/>
                        </a:spcAft>
                      </a:pPr>
                      <a:r>
                        <a:rPr lang="en-US" sz="1200" kern="0" dirty="0">
                          <a:effectLst/>
                          <a:latin typeface="MS Gothic" panose="020B0609070205080204" pitchFamily="49" charset="-128"/>
                          <a:ea typeface="MS Gothic" panose="020B0609070205080204" pitchFamily="49" charset="-128"/>
                          <a:cs typeface="Times New Roman" panose="02020603050405020304" pitchFamily="18" charset="0"/>
                        </a:rPr>
                        <a:t>2.6</a:t>
                      </a:r>
                      <a:endParaRPr lang="en-US" sz="12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a:txBody>
                    <a:bodyPr/>
                    <a:lstStyle/>
                    <a:p>
                      <a:pPr marL="0" marR="0" algn="ctr">
                        <a:lnSpc>
                          <a:spcPts val="1400"/>
                        </a:lnSpc>
                        <a:spcBef>
                          <a:spcPts val="0"/>
                        </a:spcBef>
                        <a:spcAft>
                          <a:spcPts val="0"/>
                        </a:spcAft>
                      </a:pPr>
                      <a:r>
                        <a:rPr lang="en-US" sz="1200" kern="0" dirty="0">
                          <a:effectLst/>
                          <a:latin typeface="MS Gothic" panose="020B0609070205080204" pitchFamily="49" charset="-128"/>
                          <a:ea typeface="MS Gothic" panose="020B0609070205080204" pitchFamily="49" charset="-128"/>
                          <a:cs typeface="Times New Roman" panose="02020603050405020304" pitchFamily="18" charset="0"/>
                        </a:rPr>
                        <a:t>5.7</a:t>
                      </a:r>
                      <a:endParaRPr lang="en-US" sz="12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a:txBody>
                    <a:bodyPr/>
                    <a:lstStyle/>
                    <a:p>
                      <a:pPr marL="0" marR="0" algn="ctr">
                        <a:lnSpc>
                          <a:spcPts val="1400"/>
                        </a:lnSpc>
                        <a:spcBef>
                          <a:spcPts val="0"/>
                        </a:spcBef>
                        <a:spcAft>
                          <a:spcPts val="0"/>
                        </a:spcAft>
                      </a:pPr>
                      <a:r>
                        <a:rPr lang="en-US" sz="1200" kern="0">
                          <a:effectLst/>
                          <a:latin typeface="MS Gothic" panose="020B0609070205080204" pitchFamily="49" charset="-128"/>
                          <a:ea typeface="MS Gothic" panose="020B0609070205080204" pitchFamily="49" charset="-128"/>
                          <a:cs typeface="Times New Roman" panose="02020603050405020304" pitchFamily="18" charset="0"/>
                        </a:rPr>
                        <a:t>1.7</a:t>
                      </a:r>
                      <a:endParaRPr lang="en-US" sz="1200" kern="10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a:txBody>
                    <a:bodyPr/>
                    <a:lstStyle/>
                    <a:p>
                      <a:pPr marL="0" marR="0" algn="ctr">
                        <a:lnSpc>
                          <a:spcPts val="1400"/>
                        </a:lnSpc>
                        <a:spcBef>
                          <a:spcPts val="0"/>
                        </a:spcBef>
                        <a:spcAft>
                          <a:spcPts val="0"/>
                        </a:spcAft>
                      </a:pPr>
                      <a:r>
                        <a:rPr lang="en-US" sz="1200" kern="100">
                          <a:effectLst/>
                          <a:latin typeface="MS Gothic" panose="020B0609070205080204" pitchFamily="49" charset="-128"/>
                          <a:ea typeface="MS Gothic" panose="020B0609070205080204" pitchFamily="49" charset="-128"/>
                          <a:cs typeface="Times New Roman" panose="02020603050405020304" pitchFamily="18" charset="0"/>
                        </a:rPr>
                        <a:t>3.5</a:t>
                      </a:r>
                    </a:p>
                  </a:txBody>
                  <a:tcPr marL="8513" marR="8513" marT="0" marB="0" anchor="ctr"/>
                </a:tc>
                <a:extLst>
                  <a:ext uri="{0D108BD9-81ED-4DB2-BD59-A6C34878D82A}">
                    <a16:rowId xmlns:a16="http://schemas.microsoft.com/office/drawing/2014/main" val="101507158"/>
                  </a:ext>
                </a:extLst>
              </a:tr>
              <a:tr h="207497">
                <a:tc vMerge="1">
                  <a:txBody>
                    <a:bodyPr/>
                    <a:lstStyle/>
                    <a:p>
                      <a:endParaRPr lang="en-US"/>
                    </a:p>
                  </a:txBody>
                  <a:tcPr/>
                </a:tc>
                <a:tc vMerge="1">
                  <a:txBody>
                    <a:bodyPr/>
                    <a:lstStyle/>
                    <a:p>
                      <a:endParaRPr lang="en-US"/>
                    </a:p>
                  </a:txBody>
                  <a:tcPr/>
                </a:tc>
                <a:tc>
                  <a:txBody>
                    <a:bodyPr/>
                    <a:lstStyle/>
                    <a:p>
                      <a:pPr marL="0" marR="0" algn="just">
                        <a:lnSpc>
                          <a:spcPts val="1400"/>
                        </a:lnSpc>
                        <a:spcBef>
                          <a:spcPts val="0"/>
                        </a:spcBef>
                        <a:spcAft>
                          <a:spcPts val="0"/>
                        </a:spcAft>
                      </a:pPr>
                      <a:r>
                        <a:rPr lang="ja-JP" sz="1200" kern="100"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電</a:t>
                      </a:r>
                      <a:r>
                        <a:rPr lang="ja-JP" sz="12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気自動車</a:t>
                      </a:r>
                      <a:endParaRPr lang="en-US" sz="12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lnSpc>
                          <a:spcPts val="1400"/>
                        </a:lnSpc>
                        <a:spcBef>
                          <a:spcPts val="0"/>
                        </a:spcBef>
                        <a:spcAft>
                          <a:spcPts val="0"/>
                        </a:spcAft>
                      </a:pPr>
                      <a:r>
                        <a:rPr lang="en-US" sz="1200" kern="0" dirty="0">
                          <a:effectLst/>
                          <a:latin typeface="MS Gothic" panose="020B0609070205080204" pitchFamily="49" charset="-128"/>
                          <a:ea typeface="MS Gothic" panose="020B0609070205080204" pitchFamily="49" charset="-128"/>
                          <a:cs typeface="Times New Roman" panose="02020603050405020304" pitchFamily="18" charset="0"/>
                        </a:rPr>
                        <a:t>1.1</a:t>
                      </a:r>
                      <a:endParaRPr lang="en-US" sz="12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a:txBody>
                    <a:bodyPr/>
                    <a:lstStyle/>
                    <a:p>
                      <a:pPr marL="0" marR="0" algn="ctr">
                        <a:lnSpc>
                          <a:spcPts val="1400"/>
                        </a:lnSpc>
                        <a:spcBef>
                          <a:spcPts val="0"/>
                        </a:spcBef>
                        <a:spcAft>
                          <a:spcPts val="0"/>
                        </a:spcAft>
                      </a:pPr>
                      <a:r>
                        <a:rPr lang="en-US" sz="1200" kern="0" dirty="0">
                          <a:effectLst/>
                          <a:latin typeface="MS Gothic" panose="020B0609070205080204" pitchFamily="49" charset="-128"/>
                          <a:ea typeface="MS Gothic" panose="020B0609070205080204" pitchFamily="49" charset="-128"/>
                          <a:cs typeface="Times New Roman" panose="02020603050405020304" pitchFamily="18" charset="0"/>
                        </a:rPr>
                        <a:t>1.0</a:t>
                      </a:r>
                      <a:endParaRPr lang="en-US" sz="12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a:txBody>
                    <a:bodyPr/>
                    <a:lstStyle/>
                    <a:p>
                      <a:pPr marL="0" marR="0" algn="ctr">
                        <a:lnSpc>
                          <a:spcPts val="1400"/>
                        </a:lnSpc>
                        <a:spcBef>
                          <a:spcPts val="0"/>
                        </a:spcBef>
                        <a:spcAft>
                          <a:spcPts val="0"/>
                        </a:spcAft>
                      </a:pPr>
                      <a:r>
                        <a:rPr lang="en-US" sz="1200" kern="0" dirty="0">
                          <a:effectLst/>
                          <a:latin typeface="MS Gothic" panose="020B0609070205080204" pitchFamily="49" charset="-128"/>
                          <a:ea typeface="MS Gothic" panose="020B0609070205080204" pitchFamily="49" charset="-128"/>
                          <a:cs typeface="Times New Roman" panose="02020603050405020304" pitchFamily="18" charset="0"/>
                        </a:rPr>
                        <a:t>1.7</a:t>
                      </a:r>
                      <a:endParaRPr lang="en-US" sz="12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a:txBody>
                    <a:bodyPr/>
                    <a:lstStyle/>
                    <a:p>
                      <a:pPr marL="0" marR="0" algn="ctr">
                        <a:lnSpc>
                          <a:spcPts val="1400"/>
                        </a:lnSpc>
                        <a:spcBef>
                          <a:spcPts val="0"/>
                        </a:spcBef>
                        <a:spcAft>
                          <a:spcPts val="0"/>
                        </a:spcAft>
                      </a:pPr>
                      <a:r>
                        <a:rPr lang="en-US" sz="1200" kern="100">
                          <a:effectLst/>
                          <a:latin typeface="MS Gothic" panose="020B0609070205080204" pitchFamily="49" charset="-128"/>
                          <a:ea typeface="MS Gothic" panose="020B0609070205080204" pitchFamily="49" charset="-128"/>
                          <a:cs typeface="Times New Roman" panose="02020603050405020304" pitchFamily="18" charset="0"/>
                        </a:rPr>
                        <a:t>1.1</a:t>
                      </a:r>
                    </a:p>
                  </a:txBody>
                  <a:tcPr marL="8513" marR="8513" marT="0" marB="0" anchor="ctr"/>
                </a:tc>
                <a:extLst>
                  <a:ext uri="{0D108BD9-81ED-4DB2-BD59-A6C34878D82A}">
                    <a16:rowId xmlns:a16="http://schemas.microsoft.com/office/drawing/2014/main" val="1843270977"/>
                  </a:ext>
                </a:extLst>
              </a:tr>
              <a:tr h="207497">
                <a:tc vMerge="1">
                  <a:txBody>
                    <a:bodyPr/>
                    <a:lstStyle/>
                    <a:p>
                      <a:endParaRPr lang="en-US"/>
                    </a:p>
                  </a:txBody>
                  <a:tcPr/>
                </a:tc>
                <a:tc vMerge="1">
                  <a:txBody>
                    <a:bodyPr/>
                    <a:lstStyle/>
                    <a:p>
                      <a:endParaRPr lang="en-US"/>
                    </a:p>
                  </a:txBody>
                  <a:tcPr/>
                </a:tc>
                <a:tc>
                  <a:txBody>
                    <a:bodyPr/>
                    <a:lstStyle/>
                    <a:p>
                      <a:pPr marL="0" marR="0" algn="just">
                        <a:lnSpc>
                          <a:spcPts val="1400"/>
                        </a:lnSpc>
                        <a:spcBef>
                          <a:spcPts val="0"/>
                        </a:spcBef>
                        <a:spcAft>
                          <a:spcPts val="0"/>
                        </a:spcAft>
                      </a:pPr>
                      <a:r>
                        <a:rPr lang="ja-JP" sz="1200" kern="100"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プ</a:t>
                      </a:r>
                      <a:r>
                        <a:rPr lang="ja-JP" sz="12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ラグインハイブリッド車</a:t>
                      </a:r>
                      <a:endParaRPr lang="en-US" sz="12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lnSpc>
                          <a:spcPts val="1400"/>
                        </a:lnSpc>
                        <a:spcBef>
                          <a:spcPts val="0"/>
                        </a:spcBef>
                        <a:spcAft>
                          <a:spcPts val="0"/>
                        </a:spcAft>
                      </a:pPr>
                      <a:r>
                        <a:rPr lang="en-US" sz="1200" kern="0">
                          <a:effectLst/>
                          <a:latin typeface="MS Gothic" panose="020B0609070205080204" pitchFamily="49" charset="-128"/>
                          <a:ea typeface="MS Gothic" panose="020B0609070205080204" pitchFamily="49" charset="-128"/>
                          <a:cs typeface="Times New Roman" panose="02020603050405020304" pitchFamily="18" charset="0"/>
                        </a:rPr>
                        <a:t>0.5</a:t>
                      </a:r>
                      <a:endParaRPr lang="en-US" sz="1200" kern="10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a:txBody>
                    <a:bodyPr/>
                    <a:lstStyle/>
                    <a:p>
                      <a:pPr marL="0" marR="0" algn="ctr">
                        <a:lnSpc>
                          <a:spcPts val="1400"/>
                        </a:lnSpc>
                        <a:spcBef>
                          <a:spcPts val="0"/>
                        </a:spcBef>
                        <a:spcAft>
                          <a:spcPts val="0"/>
                        </a:spcAft>
                      </a:pPr>
                      <a:r>
                        <a:rPr lang="en-US" sz="1200" kern="0" dirty="0">
                          <a:effectLst/>
                          <a:latin typeface="MS Gothic" panose="020B0609070205080204" pitchFamily="49" charset="-128"/>
                          <a:ea typeface="MS Gothic" panose="020B0609070205080204" pitchFamily="49" charset="-128"/>
                          <a:cs typeface="Times New Roman" panose="02020603050405020304" pitchFamily="18" charset="0"/>
                        </a:rPr>
                        <a:t>0.5</a:t>
                      </a:r>
                      <a:endParaRPr lang="en-US" sz="12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a:txBody>
                    <a:bodyPr/>
                    <a:lstStyle/>
                    <a:p>
                      <a:pPr marL="0" marR="0" algn="ctr">
                        <a:lnSpc>
                          <a:spcPts val="1400"/>
                        </a:lnSpc>
                        <a:spcBef>
                          <a:spcPts val="0"/>
                        </a:spcBef>
                        <a:spcAft>
                          <a:spcPts val="0"/>
                        </a:spcAft>
                      </a:pPr>
                      <a:r>
                        <a:rPr lang="en-US" sz="1200" kern="0" dirty="0">
                          <a:effectLst/>
                          <a:latin typeface="MS Gothic" panose="020B0609070205080204" pitchFamily="49" charset="-128"/>
                          <a:ea typeface="MS Gothic" panose="020B0609070205080204" pitchFamily="49" charset="-128"/>
                          <a:cs typeface="Times New Roman" panose="02020603050405020304" pitchFamily="18" charset="0"/>
                        </a:rPr>
                        <a:t>3.4</a:t>
                      </a:r>
                      <a:endParaRPr lang="en-US" sz="12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a:txBody>
                    <a:bodyPr/>
                    <a:lstStyle/>
                    <a:p>
                      <a:pPr marL="0" marR="0" algn="ctr">
                        <a:lnSpc>
                          <a:spcPts val="1400"/>
                        </a:lnSpc>
                        <a:spcBef>
                          <a:spcPts val="0"/>
                        </a:spcBef>
                        <a:spcAft>
                          <a:spcPts val="0"/>
                        </a:spcAft>
                      </a:pPr>
                      <a:r>
                        <a:rPr lang="en-US" sz="1200" kern="100" dirty="0">
                          <a:effectLst/>
                          <a:latin typeface="MS Gothic" panose="020B0609070205080204" pitchFamily="49" charset="-128"/>
                          <a:ea typeface="MS Gothic" panose="020B0609070205080204" pitchFamily="49" charset="-128"/>
                          <a:cs typeface="Times New Roman" panose="02020603050405020304" pitchFamily="18" charset="0"/>
                        </a:rPr>
                        <a:t>0.8</a:t>
                      </a:r>
                    </a:p>
                  </a:txBody>
                  <a:tcPr marL="8513" marR="8513" marT="0" marB="0" anchor="ctr"/>
                </a:tc>
                <a:extLst>
                  <a:ext uri="{0D108BD9-81ED-4DB2-BD59-A6C34878D82A}">
                    <a16:rowId xmlns:a16="http://schemas.microsoft.com/office/drawing/2014/main" val="1158340729"/>
                  </a:ext>
                </a:extLst>
              </a:tr>
              <a:tr h="207497">
                <a:tc vMerge="1">
                  <a:txBody>
                    <a:bodyPr/>
                    <a:lstStyle/>
                    <a:p>
                      <a:endParaRPr lang="en-US"/>
                    </a:p>
                  </a:txBody>
                  <a:tcPr/>
                </a:tc>
                <a:tc vMerge="1">
                  <a:txBody>
                    <a:bodyPr/>
                    <a:lstStyle/>
                    <a:p>
                      <a:endParaRPr lang="en-US"/>
                    </a:p>
                  </a:txBody>
                  <a:tcPr/>
                </a:tc>
                <a:tc>
                  <a:txBody>
                    <a:bodyPr/>
                    <a:lstStyle/>
                    <a:p>
                      <a:pPr marL="0" marR="0" algn="just">
                        <a:lnSpc>
                          <a:spcPts val="1400"/>
                        </a:lnSpc>
                        <a:spcBef>
                          <a:spcPts val="0"/>
                        </a:spcBef>
                        <a:spcAft>
                          <a:spcPts val="0"/>
                        </a:spcAft>
                      </a:pPr>
                      <a:r>
                        <a:rPr lang="ja-JP" sz="1200" kern="100"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そ</a:t>
                      </a:r>
                      <a:r>
                        <a:rPr lang="ja-JP" sz="12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の他</a:t>
                      </a:r>
                      <a:r>
                        <a:rPr lang="en-US" sz="12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(LPG</a:t>
                      </a:r>
                      <a:r>
                        <a:rPr lang="ja-JP" sz="12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車、燃料電池車等</a:t>
                      </a:r>
                      <a:r>
                        <a:rPr lang="en-US" sz="12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a:t>
                      </a:r>
                      <a:endParaRPr lang="en-US" sz="12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lnSpc>
                          <a:spcPts val="1400"/>
                        </a:lnSpc>
                        <a:spcBef>
                          <a:spcPts val="0"/>
                        </a:spcBef>
                        <a:spcAft>
                          <a:spcPts val="0"/>
                        </a:spcAft>
                      </a:pPr>
                      <a:r>
                        <a:rPr lang="en-US" sz="1200" kern="0" dirty="0">
                          <a:effectLst/>
                          <a:latin typeface="MS Gothic" panose="020B0609070205080204" pitchFamily="49" charset="-128"/>
                          <a:ea typeface="MS Gothic" panose="020B0609070205080204" pitchFamily="49" charset="-128"/>
                          <a:cs typeface="Times New Roman" panose="02020603050405020304" pitchFamily="18" charset="0"/>
                        </a:rPr>
                        <a:t>0.3</a:t>
                      </a:r>
                      <a:endParaRPr lang="en-US" sz="12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a:txBody>
                    <a:bodyPr/>
                    <a:lstStyle/>
                    <a:p>
                      <a:pPr marL="0" marR="0" algn="ctr">
                        <a:lnSpc>
                          <a:spcPts val="1400"/>
                        </a:lnSpc>
                        <a:spcBef>
                          <a:spcPts val="0"/>
                        </a:spcBef>
                        <a:spcAft>
                          <a:spcPts val="0"/>
                        </a:spcAft>
                      </a:pPr>
                      <a:r>
                        <a:rPr lang="en-US" sz="1200" kern="0">
                          <a:effectLst/>
                          <a:latin typeface="MS Gothic" panose="020B0609070205080204" pitchFamily="49" charset="-128"/>
                          <a:ea typeface="MS Gothic" panose="020B0609070205080204" pitchFamily="49" charset="-128"/>
                          <a:cs typeface="Times New Roman" panose="02020603050405020304" pitchFamily="18" charset="0"/>
                        </a:rPr>
                        <a:t>0.5</a:t>
                      </a:r>
                      <a:endParaRPr lang="en-US" sz="1200" kern="10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a:txBody>
                    <a:bodyPr/>
                    <a:lstStyle/>
                    <a:p>
                      <a:pPr marL="0" marR="0" algn="ctr">
                        <a:lnSpc>
                          <a:spcPts val="1400"/>
                        </a:lnSpc>
                        <a:spcBef>
                          <a:spcPts val="0"/>
                        </a:spcBef>
                        <a:spcAft>
                          <a:spcPts val="0"/>
                        </a:spcAft>
                      </a:pPr>
                      <a:r>
                        <a:rPr lang="en-US" sz="1200" kern="0" dirty="0">
                          <a:effectLst/>
                          <a:latin typeface="MS Gothic" panose="020B0609070205080204" pitchFamily="49" charset="-128"/>
                          <a:ea typeface="MS Gothic" panose="020B0609070205080204" pitchFamily="49" charset="-128"/>
                          <a:cs typeface="Times New Roman" panose="02020603050405020304" pitchFamily="18" charset="0"/>
                        </a:rPr>
                        <a:t>0.0</a:t>
                      </a:r>
                      <a:endParaRPr lang="en-US" sz="12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a:txBody>
                    <a:bodyPr/>
                    <a:lstStyle/>
                    <a:p>
                      <a:pPr marL="0" marR="0" algn="ctr">
                        <a:lnSpc>
                          <a:spcPts val="1400"/>
                        </a:lnSpc>
                        <a:spcBef>
                          <a:spcPts val="0"/>
                        </a:spcBef>
                        <a:spcAft>
                          <a:spcPts val="0"/>
                        </a:spcAft>
                      </a:pPr>
                      <a:r>
                        <a:rPr lang="en-US" sz="1200" kern="100" dirty="0">
                          <a:effectLst/>
                          <a:latin typeface="MS Gothic" panose="020B0609070205080204" pitchFamily="49" charset="-128"/>
                          <a:ea typeface="MS Gothic" panose="020B0609070205080204" pitchFamily="49" charset="-128"/>
                          <a:cs typeface="Times New Roman" panose="02020603050405020304" pitchFamily="18" charset="0"/>
                        </a:rPr>
                        <a:t>0.3</a:t>
                      </a:r>
                    </a:p>
                  </a:txBody>
                  <a:tcPr marL="8513" marR="8513" marT="0" marB="0" anchor="ctr"/>
                </a:tc>
                <a:extLst>
                  <a:ext uri="{0D108BD9-81ED-4DB2-BD59-A6C34878D82A}">
                    <a16:rowId xmlns:a16="http://schemas.microsoft.com/office/drawing/2014/main" val="1505025859"/>
                  </a:ext>
                </a:extLst>
              </a:tr>
              <a:tr h="207497">
                <a:tc rowSpan="7">
                  <a:txBody>
                    <a:bodyPr/>
                    <a:lstStyle/>
                    <a:p>
                      <a:pPr marL="0" marR="0" algn="l">
                        <a:lnSpc>
                          <a:spcPts val="1400"/>
                        </a:lnSpc>
                        <a:spcBef>
                          <a:spcPts val="0"/>
                        </a:spcBef>
                        <a:spcAft>
                          <a:spcPts val="0"/>
                        </a:spcAft>
                      </a:pPr>
                      <a:r>
                        <a:rPr lang="ja-JP" altLang="en-US" sz="1400" kern="0" dirty="0" smtClean="0">
                          <a:effectLst/>
                          <a:latin typeface="MS Gothic" panose="020B0609070205080204" pitchFamily="49" charset="-128"/>
                          <a:ea typeface="MS Gothic" panose="020B0609070205080204" pitchFamily="49" charset="-128"/>
                          <a:cs typeface="Times New Roman" panose="02020603050405020304" pitchFamily="18" charset="0"/>
                        </a:rPr>
                        <a:t>排気量</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gridSpan="2">
                  <a:txBody>
                    <a:bodyPr/>
                    <a:lstStyle/>
                    <a:p>
                      <a:pPr marL="0" marR="0" algn="ctr">
                        <a:lnSpc>
                          <a:spcPts val="1400"/>
                        </a:lnSpc>
                        <a:spcBef>
                          <a:spcPts val="0"/>
                        </a:spcBef>
                        <a:spcAft>
                          <a:spcPts val="0"/>
                        </a:spcAft>
                      </a:pPr>
                      <a:r>
                        <a:rPr lang="ja-JP" altLang="en-US" sz="1200" kern="100" dirty="0" smtClean="0">
                          <a:effectLst/>
                          <a:latin typeface="MS Gothic" panose="020B0609070205080204" pitchFamily="49" charset="-128"/>
                          <a:ea typeface="MS Gothic" panose="020B0609070205080204" pitchFamily="49" charset="-128"/>
                          <a:cs typeface="Times New Roman" panose="02020603050405020304" pitchFamily="18" charset="0"/>
                        </a:rPr>
                        <a:t>数</a:t>
                      </a:r>
                    </a:p>
                  </a:txBody>
                  <a:tcPr marL="8513" marR="8513" marT="0" marB="0" anchor="ctr"/>
                </a:tc>
                <a:tc hMerge="1">
                  <a:txBody>
                    <a:bodyPr/>
                    <a:lstStyle/>
                    <a:p>
                      <a:endParaRPr lang="en-US"/>
                    </a:p>
                  </a:txBody>
                  <a:tcPr/>
                </a:tc>
                <a:tc>
                  <a:txBody>
                    <a:bodyPr/>
                    <a:lstStyle/>
                    <a:p>
                      <a:pPr marL="0" marR="0" algn="ctr">
                        <a:lnSpc>
                          <a:spcPts val="1400"/>
                        </a:lnSpc>
                        <a:spcBef>
                          <a:spcPts val="0"/>
                        </a:spcBef>
                        <a:spcAft>
                          <a:spcPts val="0"/>
                        </a:spcAft>
                      </a:pPr>
                      <a:r>
                        <a:rPr lang="en-US" sz="1200" kern="0">
                          <a:effectLst/>
                          <a:latin typeface="MS Gothic" panose="020B0609070205080204" pitchFamily="49" charset="-128"/>
                          <a:ea typeface="MS Gothic" panose="020B0609070205080204" pitchFamily="49" charset="-128"/>
                          <a:cs typeface="Times New Roman" panose="02020603050405020304" pitchFamily="18" charset="0"/>
                        </a:rPr>
                        <a:t>365</a:t>
                      </a:r>
                      <a:endParaRPr lang="en-US" sz="1200" kern="10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a:txBody>
                    <a:bodyPr/>
                    <a:lstStyle/>
                    <a:p>
                      <a:pPr marL="0" marR="0" algn="ctr">
                        <a:lnSpc>
                          <a:spcPts val="1400"/>
                        </a:lnSpc>
                        <a:spcBef>
                          <a:spcPts val="0"/>
                        </a:spcBef>
                        <a:spcAft>
                          <a:spcPts val="0"/>
                        </a:spcAft>
                      </a:pPr>
                      <a:r>
                        <a:rPr lang="en-US" sz="1200" kern="0">
                          <a:effectLst/>
                          <a:latin typeface="MS Gothic" panose="020B0609070205080204" pitchFamily="49" charset="-128"/>
                          <a:ea typeface="MS Gothic" panose="020B0609070205080204" pitchFamily="49" charset="-128"/>
                          <a:cs typeface="Times New Roman" panose="02020603050405020304" pitchFamily="18" charset="0"/>
                        </a:rPr>
                        <a:t>191</a:t>
                      </a:r>
                      <a:endParaRPr lang="en-US" sz="1200" kern="10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a:txBody>
                    <a:bodyPr/>
                    <a:lstStyle/>
                    <a:p>
                      <a:pPr marL="0" marR="0" algn="ctr">
                        <a:lnSpc>
                          <a:spcPts val="1400"/>
                        </a:lnSpc>
                        <a:spcBef>
                          <a:spcPts val="0"/>
                        </a:spcBef>
                        <a:spcAft>
                          <a:spcPts val="0"/>
                        </a:spcAft>
                      </a:pPr>
                      <a:r>
                        <a:rPr lang="en-US" sz="1200" kern="0" dirty="0">
                          <a:effectLst/>
                          <a:latin typeface="MS Gothic" panose="020B0609070205080204" pitchFamily="49" charset="-128"/>
                          <a:ea typeface="MS Gothic" panose="020B0609070205080204" pitchFamily="49" charset="-128"/>
                          <a:cs typeface="Times New Roman" panose="02020603050405020304" pitchFamily="18" charset="0"/>
                        </a:rPr>
                        <a:t>56</a:t>
                      </a:r>
                      <a:endParaRPr lang="en-US" sz="12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a:txBody>
                    <a:bodyPr/>
                    <a:lstStyle/>
                    <a:p>
                      <a:pPr marL="0" marR="0" algn="ctr">
                        <a:lnSpc>
                          <a:spcPts val="1400"/>
                        </a:lnSpc>
                        <a:spcBef>
                          <a:spcPts val="0"/>
                        </a:spcBef>
                        <a:spcAft>
                          <a:spcPts val="0"/>
                        </a:spcAft>
                      </a:pPr>
                      <a:r>
                        <a:rPr lang="en-US" sz="1200" kern="0">
                          <a:effectLst/>
                          <a:latin typeface="MS Gothic" panose="020B0609070205080204" pitchFamily="49" charset="-128"/>
                          <a:ea typeface="MS Gothic" panose="020B0609070205080204" pitchFamily="49" charset="-128"/>
                          <a:cs typeface="Times New Roman" panose="02020603050405020304" pitchFamily="18" charset="0"/>
                        </a:rPr>
                        <a:t>612</a:t>
                      </a:r>
                      <a:endParaRPr lang="en-US" sz="1200" kern="10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extLst>
                  <a:ext uri="{0D108BD9-81ED-4DB2-BD59-A6C34878D82A}">
                    <a16:rowId xmlns:a16="http://schemas.microsoft.com/office/drawing/2014/main" val="1133395685"/>
                  </a:ext>
                </a:extLst>
              </a:tr>
              <a:tr h="207497">
                <a:tc vMerge="1">
                  <a:txBody>
                    <a:bodyPr/>
                    <a:lstStyle/>
                    <a:p>
                      <a:endParaRPr lang="en-US"/>
                    </a:p>
                  </a:txBody>
                  <a:tcPr/>
                </a:tc>
                <a:tc rowSpan="6">
                  <a:txBody>
                    <a:bodyPr/>
                    <a:lstStyle/>
                    <a:p>
                      <a:pPr marL="0" marR="0" algn="l">
                        <a:lnSpc>
                          <a:spcPts val="1400"/>
                        </a:lnSpc>
                        <a:spcBef>
                          <a:spcPts val="0"/>
                        </a:spcBef>
                        <a:spcAft>
                          <a:spcPts val="0"/>
                        </a:spcAft>
                      </a:pPr>
                      <a:r>
                        <a:rPr lang="ja-JP" altLang="en-US" sz="1200" kern="100" dirty="0" smtClean="0">
                          <a:effectLst/>
                          <a:latin typeface="MS Gothic" panose="020B0609070205080204" pitchFamily="49" charset="-128"/>
                          <a:ea typeface="MS Gothic" panose="020B0609070205080204" pitchFamily="49" charset="-128"/>
                          <a:cs typeface="Times New Roman" panose="02020603050405020304" pitchFamily="18" charset="0"/>
                        </a:rPr>
                        <a:t>パーセンテージ（％）</a:t>
                      </a:r>
                      <a:endParaRPr lang="en-US" sz="12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a:txBody>
                    <a:bodyPr/>
                    <a:lstStyle/>
                    <a:p>
                      <a:pPr marL="0" marR="0" algn="just">
                        <a:lnSpc>
                          <a:spcPts val="1400"/>
                        </a:lnSpc>
                        <a:spcBef>
                          <a:spcPts val="0"/>
                        </a:spcBef>
                        <a:spcAft>
                          <a:spcPts val="0"/>
                        </a:spcAft>
                      </a:pPr>
                      <a:r>
                        <a:rPr lang="en-US" sz="1200" kern="100"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660</a:t>
                      </a:r>
                      <a:r>
                        <a:rPr lang="ja-JP" sz="12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㏄以下</a:t>
                      </a:r>
                      <a:r>
                        <a:rPr lang="en-US" sz="12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a:t>
                      </a:r>
                      <a:r>
                        <a:rPr lang="ja-JP" sz="12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軽自動車</a:t>
                      </a:r>
                      <a:r>
                        <a:rPr lang="en-US" sz="12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a:t>
                      </a:r>
                      <a:endParaRPr lang="en-US" sz="12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lnSpc>
                          <a:spcPts val="1400"/>
                        </a:lnSpc>
                        <a:spcBef>
                          <a:spcPts val="0"/>
                        </a:spcBef>
                        <a:spcAft>
                          <a:spcPts val="0"/>
                        </a:spcAft>
                      </a:pPr>
                      <a:r>
                        <a:rPr lang="en-US" sz="1200" kern="0" dirty="0">
                          <a:effectLst/>
                          <a:latin typeface="MS Gothic" panose="020B0609070205080204" pitchFamily="49" charset="-128"/>
                          <a:ea typeface="MS Gothic" panose="020B0609070205080204" pitchFamily="49" charset="-128"/>
                          <a:cs typeface="Times New Roman" panose="02020603050405020304" pitchFamily="18" charset="0"/>
                        </a:rPr>
                        <a:t>23.3</a:t>
                      </a:r>
                      <a:endParaRPr lang="en-US" sz="12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a:txBody>
                    <a:bodyPr/>
                    <a:lstStyle/>
                    <a:p>
                      <a:pPr marL="0" marR="0" algn="ctr">
                        <a:lnSpc>
                          <a:spcPts val="1400"/>
                        </a:lnSpc>
                        <a:spcBef>
                          <a:spcPts val="0"/>
                        </a:spcBef>
                        <a:spcAft>
                          <a:spcPts val="0"/>
                        </a:spcAft>
                      </a:pPr>
                      <a:r>
                        <a:rPr lang="en-US" sz="1200" kern="0" dirty="0">
                          <a:effectLst/>
                          <a:latin typeface="MS Gothic" panose="020B0609070205080204" pitchFamily="49" charset="-128"/>
                          <a:ea typeface="MS Gothic" panose="020B0609070205080204" pitchFamily="49" charset="-128"/>
                          <a:cs typeface="Times New Roman" panose="02020603050405020304" pitchFamily="18" charset="0"/>
                        </a:rPr>
                        <a:t>42.9</a:t>
                      </a:r>
                      <a:endParaRPr lang="en-US" sz="12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a:txBody>
                    <a:bodyPr/>
                    <a:lstStyle/>
                    <a:p>
                      <a:pPr marL="0" marR="0" algn="ctr">
                        <a:lnSpc>
                          <a:spcPts val="1400"/>
                        </a:lnSpc>
                        <a:spcBef>
                          <a:spcPts val="0"/>
                        </a:spcBef>
                        <a:spcAft>
                          <a:spcPts val="0"/>
                        </a:spcAft>
                      </a:pPr>
                      <a:r>
                        <a:rPr lang="en-US" sz="1200" kern="0" dirty="0">
                          <a:effectLst/>
                          <a:latin typeface="MS Gothic" panose="020B0609070205080204" pitchFamily="49" charset="-128"/>
                          <a:ea typeface="MS Gothic" panose="020B0609070205080204" pitchFamily="49" charset="-128"/>
                          <a:cs typeface="Times New Roman" panose="02020603050405020304" pitchFamily="18" charset="0"/>
                        </a:rPr>
                        <a:t>44.6</a:t>
                      </a:r>
                      <a:endParaRPr lang="en-US" sz="12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a:txBody>
                    <a:bodyPr/>
                    <a:lstStyle/>
                    <a:p>
                      <a:pPr marL="0" marR="0" algn="ctr">
                        <a:lnSpc>
                          <a:spcPts val="1400"/>
                        </a:lnSpc>
                        <a:spcBef>
                          <a:spcPts val="0"/>
                        </a:spcBef>
                        <a:spcAft>
                          <a:spcPts val="0"/>
                        </a:spcAft>
                      </a:pPr>
                      <a:r>
                        <a:rPr lang="en-US" sz="1200" b="1" kern="100" dirty="0">
                          <a:solidFill>
                            <a:srgbClr val="0033CC"/>
                          </a:solidFill>
                          <a:effectLst/>
                          <a:latin typeface="MS Gothic" panose="020B0609070205080204" pitchFamily="49" charset="-128"/>
                          <a:ea typeface="MS Gothic" panose="020B0609070205080204" pitchFamily="49" charset="-128"/>
                          <a:cs typeface="Times New Roman" panose="02020603050405020304" pitchFamily="18" charset="0"/>
                        </a:rPr>
                        <a:t>31.4</a:t>
                      </a:r>
                    </a:p>
                  </a:txBody>
                  <a:tcPr marL="8513" marR="8513" marT="0" marB="0" anchor="ctr"/>
                </a:tc>
                <a:extLst>
                  <a:ext uri="{0D108BD9-81ED-4DB2-BD59-A6C34878D82A}">
                    <a16:rowId xmlns:a16="http://schemas.microsoft.com/office/drawing/2014/main" val="3276913627"/>
                  </a:ext>
                </a:extLst>
              </a:tr>
              <a:tr h="207497">
                <a:tc vMerge="1">
                  <a:txBody>
                    <a:bodyPr/>
                    <a:lstStyle/>
                    <a:p>
                      <a:endParaRPr lang="en-US"/>
                    </a:p>
                  </a:txBody>
                  <a:tcPr/>
                </a:tc>
                <a:tc vMerge="1">
                  <a:txBody>
                    <a:bodyPr/>
                    <a:lstStyle/>
                    <a:p>
                      <a:endParaRPr lang="en-US"/>
                    </a:p>
                  </a:txBody>
                  <a:tcPr/>
                </a:tc>
                <a:tc>
                  <a:txBody>
                    <a:bodyPr/>
                    <a:lstStyle/>
                    <a:p>
                      <a:pPr marL="0" marR="0" algn="just">
                        <a:lnSpc>
                          <a:spcPts val="1400"/>
                        </a:lnSpc>
                        <a:spcBef>
                          <a:spcPts val="0"/>
                        </a:spcBef>
                        <a:spcAft>
                          <a:spcPts val="0"/>
                        </a:spcAft>
                      </a:pPr>
                      <a:r>
                        <a:rPr lang="en-US" sz="1200" kern="100"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661</a:t>
                      </a:r>
                      <a:r>
                        <a:rPr lang="ja-JP" sz="12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a:t>
                      </a:r>
                      <a:r>
                        <a:rPr lang="en-US" sz="12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1000</a:t>
                      </a:r>
                      <a:r>
                        <a:rPr lang="ja-JP" sz="12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a:t>
                      </a:r>
                      <a:endParaRPr lang="en-US" sz="12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lnSpc>
                          <a:spcPts val="1400"/>
                        </a:lnSpc>
                        <a:spcBef>
                          <a:spcPts val="0"/>
                        </a:spcBef>
                        <a:spcAft>
                          <a:spcPts val="0"/>
                        </a:spcAft>
                      </a:pPr>
                      <a:r>
                        <a:rPr lang="en-US" sz="1200" kern="0" dirty="0">
                          <a:effectLst/>
                          <a:latin typeface="MS Gothic" panose="020B0609070205080204" pitchFamily="49" charset="-128"/>
                          <a:ea typeface="MS Gothic" panose="020B0609070205080204" pitchFamily="49" charset="-128"/>
                          <a:cs typeface="Times New Roman" panose="02020603050405020304" pitchFamily="18" charset="0"/>
                        </a:rPr>
                        <a:t>3.3</a:t>
                      </a:r>
                      <a:endParaRPr lang="en-US" sz="12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a:txBody>
                    <a:bodyPr/>
                    <a:lstStyle/>
                    <a:p>
                      <a:pPr marL="0" marR="0" algn="ctr">
                        <a:lnSpc>
                          <a:spcPts val="1400"/>
                        </a:lnSpc>
                        <a:spcBef>
                          <a:spcPts val="0"/>
                        </a:spcBef>
                        <a:spcAft>
                          <a:spcPts val="0"/>
                        </a:spcAft>
                      </a:pPr>
                      <a:r>
                        <a:rPr lang="en-US" sz="1200" kern="0" dirty="0">
                          <a:effectLst/>
                          <a:latin typeface="MS Gothic" panose="020B0609070205080204" pitchFamily="49" charset="-128"/>
                          <a:ea typeface="MS Gothic" panose="020B0609070205080204" pitchFamily="49" charset="-128"/>
                          <a:cs typeface="Times New Roman" panose="02020603050405020304" pitchFamily="18" charset="0"/>
                        </a:rPr>
                        <a:t>4.2</a:t>
                      </a:r>
                      <a:endParaRPr lang="en-US" sz="12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a:txBody>
                    <a:bodyPr/>
                    <a:lstStyle/>
                    <a:p>
                      <a:pPr marL="0" marR="0" algn="ctr">
                        <a:lnSpc>
                          <a:spcPts val="1400"/>
                        </a:lnSpc>
                        <a:spcBef>
                          <a:spcPts val="0"/>
                        </a:spcBef>
                        <a:spcAft>
                          <a:spcPts val="0"/>
                        </a:spcAft>
                      </a:pPr>
                      <a:r>
                        <a:rPr lang="en-US" sz="1200" kern="0" dirty="0">
                          <a:effectLst/>
                          <a:latin typeface="MS Gothic" panose="020B0609070205080204" pitchFamily="49" charset="-128"/>
                          <a:ea typeface="MS Gothic" panose="020B0609070205080204" pitchFamily="49" charset="-128"/>
                          <a:cs typeface="Times New Roman" panose="02020603050405020304" pitchFamily="18" charset="0"/>
                        </a:rPr>
                        <a:t>3.6</a:t>
                      </a:r>
                      <a:endParaRPr lang="en-US" sz="12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a:txBody>
                    <a:bodyPr/>
                    <a:lstStyle/>
                    <a:p>
                      <a:pPr marL="0" marR="0" algn="ctr">
                        <a:lnSpc>
                          <a:spcPts val="1400"/>
                        </a:lnSpc>
                        <a:spcBef>
                          <a:spcPts val="0"/>
                        </a:spcBef>
                        <a:spcAft>
                          <a:spcPts val="0"/>
                        </a:spcAft>
                      </a:pPr>
                      <a:r>
                        <a:rPr lang="en-US" sz="1200" kern="100" dirty="0">
                          <a:effectLst/>
                          <a:latin typeface="MS Gothic" panose="020B0609070205080204" pitchFamily="49" charset="-128"/>
                          <a:ea typeface="MS Gothic" panose="020B0609070205080204" pitchFamily="49" charset="-128"/>
                          <a:cs typeface="Times New Roman" panose="02020603050405020304" pitchFamily="18" charset="0"/>
                        </a:rPr>
                        <a:t>3.6</a:t>
                      </a:r>
                    </a:p>
                  </a:txBody>
                  <a:tcPr marL="8513" marR="8513" marT="0" marB="0" anchor="ctr"/>
                </a:tc>
                <a:extLst>
                  <a:ext uri="{0D108BD9-81ED-4DB2-BD59-A6C34878D82A}">
                    <a16:rowId xmlns:a16="http://schemas.microsoft.com/office/drawing/2014/main" val="11933082"/>
                  </a:ext>
                </a:extLst>
              </a:tr>
              <a:tr h="207497">
                <a:tc vMerge="1">
                  <a:txBody>
                    <a:bodyPr/>
                    <a:lstStyle/>
                    <a:p>
                      <a:endParaRPr lang="en-US"/>
                    </a:p>
                  </a:txBody>
                  <a:tcPr/>
                </a:tc>
                <a:tc vMerge="1">
                  <a:txBody>
                    <a:bodyPr/>
                    <a:lstStyle/>
                    <a:p>
                      <a:endParaRPr lang="en-US"/>
                    </a:p>
                  </a:txBody>
                  <a:tcPr/>
                </a:tc>
                <a:tc>
                  <a:txBody>
                    <a:bodyPr/>
                    <a:lstStyle/>
                    <a:p>
                      <a:pPr marL="0" marR="0" algn="just">
                        <a:lnSpc>
                          <a:spcPts val="1400"/>
                        </a:lnSpc>
                        <a:spcBef>
                          <a:spcPts val="0"/>
                        </a:spcBef>
                        <a:spcAft>
                          <a:spcPts val="0"/>
                        </a:spcAft>
                      </a:pPr>
                      <a:r>
                        <a:rPr lang="en-US" sz="1200" kern="100"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1001</a:t>
                      </a:r>
                      <a:r>
                        <a:rPr lang="ja-JP" sz="12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a:t>
                      </a:r>
                      <a:r>
                        <a:rPr lang="en-US" sz="12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1500</a:t>
                      </a:r>
                      <a:r>
                        <a:rPr lang="ja-JP" sz="12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a:t>
                      </a:r>
                      <a:endParaRPr lang="en-US" sz="12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lnSpc>
                          <a:spcPts val="1400"/>
                        </a:lnSpc>
                        <a:spcBef>
                          <a:spcPts val="0"/>
                        </a:spcBef>
                        <a:spcAft>
                          <a:spcPts val="0"/>
                        </a:spcAft>
                      </a:pPr>
                      <a:r>
                        <a:rPr lang="en-US" sz="1200" kern="0" dirty="0">
                          <a:effectLst/>
                          <a:latin typeface="MS Gothic" panose="020B0609070205080204" pitchFamily="49" charset="-128"/>
                          <a:ea typeface="MS Gothic" panose="020B0609070205080204" pitchFamily="49" charset="-128"/>
                          <a:cs typeface="Times New Roman" panose="02020603050405020304" pitchFamily="18" charset="0"/>
                        </a:rPr>
                        <a:t>24.1</a:t>
                      </a:r>
                      <a:endParaRPr lang="en-US" sz="12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a:txBody>
                    <a:bodyPr/>
                    <a:lstStyle/>
                    <a:p>
                      <a:pPr marL="0" marR="0" algn="ctr">
                        <a:lnSpc>
                          <a:spcPts val="1400"/>
                        </a:lnSpc>
                        <a:spcBef>
                          <a:spcPts val="0"/>
                        </a:spcBef>
                        <a:spcAft>
                          <a:spcPts val="0"/>
                        </a:spcAft>
                      </a:pPr>
                      <a:r>
                        <a:rPr lang="en-US" sz="1200" kern="0" dirty="0">
                          <a:effectLst/>
                          <a:latin typeface="MS Gothic" panose="020B0609070205080204" pitchFamily="49" charset="-128"/>
                          <a:ea typeface="MS Gothic" panose="020B0609070205080204" pitchFamily="49" charset="-128"/>
                          <a:cs typeface="Times New Roman" panose="02020603050405020304" pitchFamily="18" charset="0"/>
                        </a:rPr>
                        <a:t>24.1</a:t>
                      </a:r>
                      <a:endParaRPr lang="en-US" sz="12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a:txBody>
                    <a:bodyPr/>
                    <a:lstStyle/>
                    <a:p>
                      <a:pPr marL="0" marR="0" algn="ctr">
                        <a:lnSpc>
                          <a:spcPts val="1400"/>
                        </a:lnSpc>
                        <a:spcBef>
                          <a:spcPts val="0"/>
                        </a:spcBef>
                        <a:spcAft>
                          <a:spcPts val="0"/>
                        </a:spcAft>
                      </a:pPr>
                      <a:r>
                        <a:rPr lang="en-US" sz="1200" kern="0" dirty="0">
                          <a:effectLst/>
                          <a:latin typeface="MS Gothic" panose="020B0609070205080204" pitchFamily="49" charset="-128"/>
                          <a:ea typeface="MS Gothic" panose="020B0609070205080204" pitchFamily="49" charset="-128"/>
                          <a:cs typeface="Times New Roman" panose="02020603050405020304" pitchFamily="18" charset="0"/>
                        </a:rPr>
                        <a:t>16.1</a:t>
                      </a:r>
                      <a:endParaRPr lang="en-US" sz="12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a:txBody>
                    <a:bodyPr/>
                    <a:lstStyle/>
                    <a:p>
                      <a:pPr marL="0" marR="0" algn="ctr">
                        <a:lnSpc>
                          <a:spcPts val="1400"/>
                        </a:lnSpc>
                        <a:spcBef>
                          <a:spcPts val="0"/>
                        </a:spcBef>
                        <a:spcAft>
                          <a:spcPts val="0"/>
                        </a:spcAft>
                      </a:pPr>
                      <a:r>
                        <a:rPr lang="en-US" sz="1200" b="1" kern="100" dirty="0">
                          <a:solidFill>
                            <a:srgbClr val="0033CC"/>
                          </a:solidFill>
                          <a:effectLst/>
                          <a:latin typeface="MS Gothic" panose="020B0609070205080204" pitchFamily="49" charset="-128"/>
                          <a:ea typeface="MS Gothic" panose="020B0609070205080204" pitchFamily="49" charset="-128"/>
                          <a:cs typeface="Times New Roman" panose="02020603050405020304" pitchFamily="18" charset="0"/>
                        </a:rPr>
                        <a:t>23.4</a:t>
                      </a:r>
                    </a:p>
                  </a:txBody>
                  <a:tcPr marL="8513" marR="8513" marT="0" marB="0" anchor="ctr"/>
                </a:tc>
                <a:extLst>
                  <a:ext uri="{0D108BD9-81ED-4DB2-BD59-A6C34878D82A}">
                    <a16:rowId xmlns:a16="http://schemas.microsoft.com/office/drawing/2014/main" val="2260117973"/>
                  </a:ext>
                </a:extLst>
              </a:tr>
              <a:tr h="207497">
                <a:tc vMerge="1">
                  <a:txBody>
                    <a:bodyPr/>
                    <a:lstStyle/>
                    <a:p>
                      <a:endParaRPr lang="en-US"/>
                    </a:p>
                  </a:txBody>
                  <a:tcPr/>
                </a:tc>
                <a:tc vMerge="1">
                  <a:txBody>
                    <a:bodyPr/>
                    <a:lstStyle/>
                    <a:p>
                      <a:endParaRPr lang="en-US"/>
                    </a:p>
                  </a:txBody>
                  <a:tcPr/>
                </a:tc>
                <a:tc>
                  <a:txBody>
                    <a:bodyPr/>
                    <a:lstStyle/>
                    <a:p>
                      <a:pPr marL="0" marR="0" algn="just">
                        <a:lnSpc>
                          <a:spcPts val="1400"/>
                        </a:lnSpc>
                        <a:spcBef>
                          <a:spcPts val="0"/>
                        </a:spcBef>
                        <a:spcAft>
                          <a:spcPts val="0"/>
                        </a:spcAft>
                      </a:pPr>
                      <a:r>
                        <a:rPr lang="en-US" sz="1200" kern="100"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1501</a:t>
                      </a:r>
                      <a:r>
                        <a:rPr lang="ja-JP" sz="12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a:t>
                      </a:r>
                      <a:r>
                        <a:rPr lang="en-US" sz="12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2000</a:t>
                      </a:r>
                      <a:r>
                        <a:rPr lang="ja-JP" sz="12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a:t>
                      </a:r>
                      <a:endParaRPr lang="en-US" sz="12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lnSpc>
                          <a:spcPts val="1400"/>
                        </a:lnSpc>
                        <a:spcBef>
                          <a:spcPts val="0"/>
                        </a:spcBef>
                        <a:spcAft>
                          <a:spcPts val="0"/>
                        </a:spcAft>
                      </a:pPr>
                      <a:r>
                        <a:rPr lang="en-US" sz="1200" kern="0" dirty="0">
                          <a:effectLst/>
                          <a:latin typeface="MS Gothic" panose="020B0609070205080204" pitchFamily="49" charset="-128"/>
                          <a:ea typeface="MS Gothic" panose="020B0609070205080204" pitchFamily="49" charset="-128"/>
                          <a:cs typeface="Times New Roman" panose="02020603050405020304" pitchFamily="18" charset="0"/>
                        </a:rPr>
                        <a:t>29.6</a:t>
                      </a:r>
                      <a:endParaRPr lang="en-US" sz="12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a:txBody>
                    <a:bodyPr/>
                    <a:lstStyle/>
                    <a:p>
                      <a:pPr marL="0" marR="0" algn="ctr">
                        <a:lnSpc>
                          <a:spcPts val="1400"/>
                        </a:lnSpc>
                        <a:spcBef>
                          <a:spcPts val="0"/>
                        </a:spcBef>
                        <a:spcAft>
                          <a:spcPts val="0"/>
                        </a:spcAft>
                      </a:pPr>
                      <a:r>
                        <a:rPr lang="en-US" sz="1200" kern="0" dirty="0">
                          <a:effectLst/>
                          <a:latin typeface="MS Gothic" panose="020B0609070205080204" pitchFamily="49" charset="-128"/>
                          <a:ea typeface="MS Gothic" panose="020B0609070205080204" pitchFamily="49" charset="-128"/>
                          <a:cs typeface="Times New Roman" panose="02020603050405020304" pitchFamily="18" charset="0"/>
                        </a:rPr>
                        <a:t>15.7</a:t>
                      </a:r>
                      <a:endParaRPr lang="en-US" sz="12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a:txBody>
                    <a:bodyPr/>
                    <a:lstStyle/>
                    <a:p>
                      <a:pPr marL="0" marR="0" algn="ctr">
                        <a:lnSpc>
                          <a:spcPts val="1400"/>
                        </a:lnSpc>
                        <a:spcBef>
                          <a:spcPts val="0"/>
                        </a:spcBef>
                        <a:spcAft>
                          <a:spcPts val="0"/>
                        </a:spcAft>
                      </a:pPr>
                      <a:r>
                        <a:rPr lang="en-US" sz="1200" kern="0" dirty="0">
                          <a:effectLst/>
                          <a:latin typeface="MS Gothic" panose="020B0609070205080204" pitchFamily="49" charset="-128"/>
                          <a:ea typeface="MS Gothic" panose="020B0609070205080204" pitchFamily="49" charset="-128"/>
                          <a:cs typeface="Times New Roman" panose="02020603050405020304" pitchFamily="18" charset="0"/>
                        </a:rPr>
                        <a:t>23.2</a:t>
                      </a:r>
                      <a:endParaRPr lang="en-US" sz="12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a:txBody>
                    <a:bodyPr/>
                    <a:lstStyle/>
                    <a:p>
                      <a:pPr marL="0" marR="0" algn="ctr">
                        <a:lnSpc>
                          <a:spcPts val="1400"/>
                        </a:lnSpc>
                        <a:spcBef>
                          <a:spcPts val="0"/>
                        </a:spcBef>
                        <a:spcAft>
                          <a:spcPts val="0"/>
                        </a:spcAft>
                      </a:pPr>
                      <a:r>
                        <a:rPr lang="en-US" sz="1200" b="1" kern="100" dirty="0">
                          <a:solidFill>
                            <a:srgbClr val="0033CC"/>
                          </a:solidFill>
                          <a:effectLst/>
                          <a:latin typeface="MS Gothic" panose="020B0609070205080204" pitchFamily="49" charset="-128"/>
                          <a:ea typeface="MS Gothic" panose="020B0609070205080204" pitchFamily="49" charset="-128"/>
                          <a:cs typeface="Times New Roman" panose="02020603050405020304" pitchFamily="18" charset="0"/>
                        </a:rPr>
                        <a:t>24.7</a:t>
                      </a:r>
                    </a:p>
                  </a:txBody>
                  <a:tcPr marL="8513" marR="8513" marT="0" marB="0" anchor="ctr"/>
                </a:tc>
                <a:extLst>
                  <a:ext uri="{0D108BD9-81ED-4DB2-BD59-A6C34878D82A}">
                    <a16:rowId xmlns:a16="http://schemas.microsoft.com/office/drawing/2014/main" val="1994102515"/>
                  </a:ext>
                </a:extLst>
              </a:tr>
              <a:tr h="207497">
                <a:tc vMerge="1">
                  <a:txBody>
                    <a:bodyPr/>
                    <a:lstStyle/>
                    <a:p>
                      <a:endParaRPr lang="en-US"/>
                    </a:p>
                  </a:txBody>
                  <a:tcPr/>
                </a:tc>
                <a:tc vMerge="1">
                  <a:txBody>
                    <a:bodyPr/>
                    <a:lstStyle/>
                    <a:p>
                      <a:endParaRPr lang="en-US"/>
                    </a:p>
                  </a:txBody>
                  <a:tcPr/>
                </a:tc>
                <a:tc>
                  <a:txBody>
                    <a:bodyPr/>
                    <a:lstStyle/>
                    <a:p>
                      <a:pPr marL="0" marR="0" algn="just">
                        <a:lnSpc>
                          <a:spcPts val="1400"/>
                        </a:lnSpc>
                        <a:spcBef>
                          <a:spcPts val="0"/>
                        </a:spcBef>
                        <a:spcAft>
                          <a:spcPts val="0"/>
                        </a:spcAft>
                      </a:pPr>
                      <a:r>
                        <a:rPr lang="en-US" sz="1200" kern="100"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2001</a:t>
                      </a:r>
                      <a:r>
                        <a:rPr lang="ja-JP" sz="12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a:t>
                      </a:r>
                      <a:r>
                        <a:rPr lang="en-US" sz="12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3000</a:t>
                      </a:r>
                      <a:r>
                        <a:rPr lang="ja-JP" sz="12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a:t>
                      </a:r>
                      <a:endParaRPr lang="en-US" sz="12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lnSpc>
                          <a:spcPts val="1400"/>
                        </a:lnSpc>
                        <a:spcBef>
                          <a:spcPts val="0"/>
                        </a:spcBef>
                        <a:spcAft>
                          <a:spcPts val="0"/>
                        </a:spcAft>
                      </a:pPr>
                      <a:r>
                        <a:rPr lang="en-US" sz="1200" kern="0" dirty="0">
                          <a:effectLst/>
                          <a:latin typeface="MS Gothic" panose="020B0609070205080204" pitchFamily="49" charset="-128"/>
                          <a:ea typeface="MS Gothic" panose="020B0609070205080204" pitchFamily="49" charset="-128"/>
                          <a:cs typeface="Times New Roman" panose="02020603050405020304" pitchFamily="18" charset="0"/>
                        </a:rPr>
                        <a:t>18.1</a:t>
                      </a:r>
                      <a:endParaRPr lang="en-US" sz="12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a:txBody>
                    <a:bodyPr/>
                    <a:lstStyle/>
                    <a:p>
                      <a:pPr marL="0" marR="0" algn="ctr">
                        <a:lnSpc>
                          <a:spcPts val="1400"/>
                        </a:lnSpc>
                        <a:spcBef>
                          <a:spcPts val="0"/>
                        </a:spcBef>
                        <a:spcAft>
                          <a:spcPts val="0"/>
                        </a:spcAft>
                      </a:pPr>
                      <a:r>
                        <a:rPr lang="en-US" sz="1200" kern="0" dirty="0">
                          <a:effectLst/>
                          <a:latin typeface="MS Gothic" panose="020B0609070205080204" pitchFamily="49" charset="-128"/>
                          <a:ea typeface="MS Gothic" panose="020B0609070205080204" pitchFamily="49" charset="-128"/>
                          <a:cs typeface="Times New Roman" panose="02020603050405020304" pitchFamily="18" charset="0"/>
                        </a:rPr>
                        <a:t>12.6</a:t>
                      </a:r>
                      <a:endParaRPr lang="en-US" sz="12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a:txBody>
                    <a:bodyPr/>
                    <a:lstStyle/>
                    <a:p>
                      <a:pPr marL="0" marR="0" algn="ctr">
                        <a:lnSpc>
                          <a:spcPts val="1400"/>
                        </a:lnSpc>
                        <a:spcBef>
                          <a:spcPts val="0"/>
                        </a:spcBef>
                        <a:spcAft>
                          <a:spcPts val="0"/>
                        </a:spcAft>
                      </a:pPr>
                      <a:r>
                        <a:rPr lang="en-US" sz="1200" kern="0">
                          <a:effectLst/>
                          <a:latin typeface="MS Gothic" panose="020B0609070205080204" pitchFamily="49" charset="-128"/>
                          <a:ea typeface="MS Gothic" panose="020B0609070205080204" pitchFamily="49" charset="-128"/>
                          <a:cs typeface="Times New Roman" panose="02020603050405020304" pitchFamily="18" charset="0"/>
                        </a:rPr>
                        <a:t>8.9</a:t>
                      </a:r>
                      <a:endParaRPr lang="en-US" sz="1200" kern="10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a:txBody>
                    <a:bodyPr/>
                    <a:lstStyle/>
                    <a:p>
                      <a:pPr marL="0" marR="0" algn="ctr">
                        <a:lnSpc>
                          <a:spcPts val="1400"/>
                        </a:lnSpc>
                        <a:spcBef>
                          <a:spcPts val="0"/>
                        </a:spcBef>
                        <a:spcAft>
                          <a:spcPts val="0"/>
                        </a:spcAft>
                      </a:pPr>
                      <a:r>
                        <a:rPr lang="en-US" sz="1200" b="1" kern="100" dirty="0">
                          <a:solidFill>
                            <a:srgbClr val="0033CC"/>
                          </a:solidFill>
                          <a:effectLst/>
                          <a:latin typeface="MS Gothic" panose="020B0609070205080204" pitchFamily="49" charset="-128"/>
                          <a:ea typeface="MS Gothic" panose="020B0609070205080204" pitchFamily="49" charset="-128"/>
                          <a:cs typeface="Times New Roman" panose="02020603050405020304" pitchFamily="18" charset="0"/>
                        </a:rPr>
                        <a:t>15.5</a:t>
                      </a:r>
                    </a:p>
                  </a:txBody>
                  <a:tcPr marL="8513" marR="8513" marT="0" marB="0" anchor="ctr"/>
                </a:tc>
                <a:extLst>
                  <a:ext uri="{0D108BD9-81ED-4DB2-BD59-A6C34878D82A}">
                    <a16:rowId xmlns:a16="http://schemas.microsoft.com/office/drawing/2014/main" val="1373164804"/>
                  </a:ext>
                </a:extLst>
              </a:tr>
              <a:tr h="207497">
                <a:tc vMerge="1">
                  <a:txBody>
                    <a:bodyPr/>
                    <a:lstStyle/>
                    <a:p>
                      <a:endParaRPr lang="en-US"/>
                    </a:p>
                  </a:txBody>
                  <a:tcPr/>
                </a:tc>
                <a:tc vMerge="1">
                  <a:txBody>
                    <a:bodyPr/>
                    <a:lstStyle/>
                    <a:p>
                      <a:endParaRPr lang="en-US"/>
                    </a:p>
                  </a:txBody>
                  <a:tcPr/>
                </a:tc>
                <a:tc>
                  <a:txBody>
                    <a:bodyPr/>
                    <a:lstStyle/>
                    <a:p>
                      <a:pPr marL="0" marR="0" algn="just">
                        <a:lnSpc>
                          <a:spcPts val="1400"/>
                        </a:lnSpc>
                        <a:spcBef>
                          <a:spcPts val="0"/>
                        </a:spcBef>
                        <a:spcAft>
                          <a:spcPts val="0"/>
                        </a:spcAft>
                      </a:pPr>
                      <a:r>
                        <a:rPr lang="en-US" sz="1200" kern="100"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3001</a:t>
                      </a:r>
                      <a:r>
                        <a:rPr lang="ja-JP" sz="12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㏄以上</a:t>
                      </a:r>
                      <a:endParaRPr lang="en-US" sz="12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lnSpc>
                          <a:spcPts val="1400"/>
                        </a:lnSpc>
                        <a:spcBef>
                          <a:spcPts val="0"/>
                        </a:spcBef>
                        <a:spcAft>
                          <a:spcPts val="0"/>
                        </a:spcAft>
                      </a:pPr>
                      <a:r>
                        <a:rPr lang="en-US" sz="1200" kern="0" dirty="0">
                          <a:effectLst/>
                          <a:latin typeface="MS Gothic" panose="020B0609070205080204" pitchFamily="49" charset="-128"/>
                          <a:ea typeface="MS Gothic" panose="020B0609070205080204" pitchFamily="49" charset="-128"/>
                          <a:cs typeface="Times New Roman" panose="02020603050405020304" pitchFamily="18" charset="0"/>
                        </a:rPr>
                        <a:t>1.6</a:t>
                      </a:r>
                      <a:endParaRPr lang="en-US" sz="12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a:txBody>
                    <a:bodyPr/>
                    <a:lstStyle/>
                    <a:p>
                      <a:pPr marL="0" marR="0" algn="ctr">
                        <a:lnSpc>
                          <a:spcPts val="1400"/>
                        </a:lnSpc>
                        <a:spcBef>
                          <a:spcPts val="0"/>
                        </a:spcBef>
                        <a:spcAft>
                          <a:spcPts val="0"/>
                        </a:spcAft>
                      </a:pPr>
                      <a:r>
                        <a:rPr lang="en-US" sz="1200" kern="0" dirty="0">
                          <a:effectLst/>
                          <a:latin typeface="MS Gothic" panose="020B0609070205080204" pitchFamily="49" charset="-128"/>
                          <a:ea typeface="MS Gothic" panose="020B0609070205080204" pitchFamily="49" charset="-128"/>
                          <a:cs typeface="Times New Roman" panose="02020603050405020304" pitchFamily="18" charset="0"/>
                        </a:rPr>
                        <a:t>0.5</a:t>
                      </a:r>
                      <a:endParaRPr lang="en-US" sz="12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a:txBody>
                    <a:bodyPr/>
                    <a:lstStyle/>
                    <a:p>
                      <a:pPr marL="0" marR="0" algn="ctr">
                        <a:lnSpc>
                          <a:spcPts val="1400"/>
                        </a:lnSpc>
                        <a:spcBef>
                          <a:spcPts val="0"/>
                        </a:spcBef>
                        <a:spcAft>
                          <a:spcPts val="0"/>
                        </a:spcAft>
                      </a:pPr>
                      <a:r>
                        <a:rPr lang="en-US" sz="1200" kern="0">
                          <a:effectLst/>
                          <a:latin typeface="MS Gothic" panose="020B0609070205080204" pitchFamily="49" charset="-128"/>
                          <a:ea typeface="MS Gothic" panose="020B0609070205080204" pitchFamily="49" charset="-128"/>
                          <a:cs typeface="Times New Roman" panose="02020603050405020304" pitchFamily="18" charset="0"/>
                        </a:rPr>
                        <a:t>3.6</a:t>
                      </a:r>
                      <a:endParaRPr lang="en-US" sz="1200" kern="10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a:txBody>
                    <a:bodyPr/>
                    <a:lstStyle/>
                    <a:p>
                      <a:pPr marL="0" marR="0" algn="ctr">
                        <a:lnSpc>
                          <a:spcPts val="1400"/>
                        </a:lnSpc>
                        <a:spcBef>
                          <a:spcPts val="0"/>
                        </a:spcBef>
                        <a:spcAft>
                          <a:spcPts val="0"/>
                        </a:spcAft>
                      </a:pPr>
                      <a:r>
                        <a:rPr lang="en-US" sz="1200" kern="100" dirty="0">
                          <a:effectLst/>
                          <a:latin typeface="MS Gothic" panose="020B0609070205080204" pitchFamily="49" charset="-128"/>
                          <a:ea typeface="MS Gothic" panose="020B0609070205080204" pitchFamily="49" charset="-128"/>
                          <a:cs typeface="Times New Roman" panose="02020603050405020304" pitchFamily="18" charset="0"/>
                        </a:rPr>
                        <a:t>1.4</a:t>
                      </a:r>
                    </a:p>
                  </a:txBody>
                  <a:tcPr marL="8513" marR="8513" marT="0" marB="0" anchor="ctr"/>
                </a:tc>
                <a:extLst>
                  <a:ext uri="{0D108BD9-81ED-4DB2-BD59-A6C34878D82A}">
                    <a16:rowId xmlns:a16="http://schemas.microsoft.com/office/drawing/2014/main" val="1424523752"/>
                  </a:ext>
                </a:extLst>
              </a:tr>
              <a:tr h="207497">
                <a:tc rowSpan="6">
                  <a:txBody>
                    <a:bodyPr/>
                    <a:lstStyle/>
                    <a:p>
                      <a:pPr marL="0" marR="0" algn="l">
                        <a:lnSpc>
                          <a:spcPts val="1400"/>
                        </a:lnSpc>
                        <a:spcBef>
                          <a:spcPts val="0"/>
                        </a:spcBef>
                        <a:spcAft>
                          <a:spcPts val="0"/>
                        </a:spcAft>
                      </a:pPr>
                      <a:r>
                        <a:rPr lang="ja-JP" altLang="en-US" sz="1400" kern="100" dirty="0" smtClean="0">
                          <a:effectLst/>
                          <a:latin typeface="MS Gothic" panose="020B0609070205080204" pitchFamily="49" charset="-128"/>
                          <a:ea typeface="MS Gothic" panose="020B0609070205080204" pitchFamily="49" charset="-128"/>
                          <a:cs typeface="Times New Roman" panose="02020603050405020304" pitchFamily="18" charset="0"/>
                        </a:rPr>
                        <a:t>実際の燃費</a:t>
                      </a:r>
                    </a:p>
                  </a:txBody>
                  <a:tcPr marL="8513" marR="8513" marT="0" marB="0" anchor="ctr"/>
                </a:tc>
                <a:tc gridSpan="2">
                  <a:txBody>
                    <a:bodyPr/>
                    <a:lstStyle/>
                    <a:p>
                      <a:pPr marL="0" marR="0" algn="ctr">
                        <a:lnSpc>
                          <a:spcPts val="1400"/>
                        </a:lnSpc>
                        <a:spcBef>
                          <a:spcPts val="0"/>
                        </a:spcBef>
                        <a:spcAft>
                          <a:spcPts val="0"/>
                        </a:spcAft>
                      </a:pPr>
                      <a:r>
                        <a:rPr lang="ja-JP" altLang="en-US" sz="1200" kern="0" dirty="0" smtClean="0">
                          <a:effectLst/>
                          <a:latin typeface="MS Gothic" panose="020B0609070205080204" pitchFamily="49" charset="-128"/>
                          <a:ea typeface="MS Gothic" panose="020B0609070205080204" pitchFamily="49" charset="-128"/>
                          <a:cs typeface="Times New Roman" panose="02020603050405020304" pitchFamily="18" charset="0"/>
                        </a:rPr>
                        <a:t>数</a:t>
                      </a:r>
                    </a:p>
                  </a:txBody>
                  <a:tcPr marL="8513" marR="8513" marT="0" marB="0" anchor="ctr"/>
                </a:tc>
                <a:tc hMerge="1">
                  <a:txBody>
                    <a:bodyPr/>
                    <a:lstStyle/>
                    <a:p>
                      <a:endParaRPr lang="en-US"/>
                    </a:p>
                  </a:txBody>
                  <a:tcPr/>
                </a:tc>
                <a:tc>
                  <a:txBody>
                    <a:bodyPr/>
                    <a:lstStyle/>
                    <a:p>
                      <a:pPr marL="0" marR="0" algn="ctr">
                        <a:lnSpc>
                          <a:spcPts val="1400"/>
                        </a:lnSpc>
                        <a:spcBef>
                          <a:spcPts val="0"/>
                        </a:spcBef>
                        <a:spcAft>
                          <a:spcPts val="0"/>
                        </a:spcAft>
                      </a:pPr>
                      <a:r>
                        <a:rPr lang="en-US" sz="1200" kern="0">
                          <a:effectLst/>
                          <a:latin typeface="MS Gothic" panose="020B0609070205080204" pitchFamily="49" charset="-128"/>
                          <a:ea typeface="MS Gothic" panose="020B0609070205080204" pitchFamily="49" charset="-128"/>
                          <a:cs typeface="Times New Roman" panose="02020603050405020304" pitchFamily="18" charset="0"/>
                        </a:rPr>
                        <a:t>359</a:t>
                      </a:r>
                      <a:endParaRPr lang="en-US" sz="1200" kern="10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a:txBody>
                    <a:bodyPr/>
                    <a:lstStyle/>
                    <a:p>
                      <a:pPr marL="0" marR="0" algn="ctr">
                        <a:lnSpc>
                          <a:spcPts val="1400"/>
                        </a:lnSpc>
                        <a:spcBef>
                          <a:spcPts val="0"/>
                        </a:spcBef>
                        <a:spcAft>
                          <a:spcPts val="0"/>
                        </a:spcAft>
                      </a:pPr>
                      <a:r>
                        <a:rPr lang="en-US" sz="1200" kern="0" dirty="0">
                          <a:effectLst/>
                          <a:latin typeface="MS Gothic" panose="020B0609070205080204" pitchFamily="49" charset="-128"/>
                          <a:ea typeface="MS Gothic" panose="020B0609070205080204" pitchFamily="49" charset="-128"/>
                          <a:cs typeface="Times New Roman" panose="02020603050405020304" pitchFamily="18" charset="0"/>
                        </a:rPr>
                        <a:t>185</a:t>
                      </a:r>
                      <a:endParaRPr lang="en-US" sz="12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a:txBody>
                    <a:bodyPr/>
                    <a:lstStyle/>
                    <a:p>
                      <a:pPr marL="0" marR="0" algn="ctr">
                        <a:lnSpc>
                          <a:spcPts val="1400"/>
                        </a:lnSpc>
                        <a:spcBef>
                          <a:spcPts val="0"/>
                        </a:spcBef>
                        <a:spcAft>
                          <a:spcPts val="0"/>
                        </a:spcAft>
                      </a:pPr>
                      <a:r>
                        <a:rPr lang="en-US" sz="1200" kern="0">
                          <a:effectLst/>
                          <a:latin typeface="MS Gothic" panose="020B0609070205080204" pitchFamily="49" charset="-128"/>
                          <a:ea typeface="MS Gothic" panose="020B0609070205080204" pitchFamily="49" charset="-128"/>
                          <a:cs typeface="Times New Roman" panose="02020603050405020304" pitchFamily="18" charset="0"/>
                        </a:rPr>
                        <a:t>52</a:t>
                      </a:r>
                      <a:endParaRPr lang="en-US" sz="1200" kern="10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a:txBody>
                    <a:bodyPr/>
                    <a:lstStyle/>
                    <a:p>
                      <a:pPr marL="0" marR="0" algn="ctr">
                        <a:lnSpc>
                          <a:spcPts val="1400"/>
                        </a:lnSpc>
                        <a:spcBef>
                          <a:spcPts val="0"/>
                        </a:spcBef>
                        <a:spcAft>
                          <a:spcPts val="0"/>
                        </a:spcAft>
                      </a:pPr>
                      <a:r>
                        <a:rPr lang="en-US" sz="1200" kern="0">
                          <a:effectLst/>
                          <a:latin typeface="MS Gothic" panose="020B0609070205080204" pitchFamily="49" charset="-128"/>
                          <a:ea typeface="MS Gothic" panose="020B0609070205080204" pitchFamily="49" charset="-128"/>
                          <a:cs typeface="Times New Roman" panose="02020603050405020304" pitchFamily="18" charset="0"/>
                        </a:rPr>
                        <a:t>596</a:t>
                      </a:r>
                      <a:endParaRPr lang="en-US" sz="1200" kern="10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extLst>
                  <a:ext uri="{0D108BD9-81ED-4DB2-BD59-A6C34878D82A}">
                    <a16:rowId xmlns:a16="http://schemas.microsoft.com/office/drawing/2014/main" val="2507544060"/>
                  </a:ext>
                </a:extLst>
              </a:tr>
              <a:tr h="207497">
                <a:tc vMerge="1">
                  <a:txBody>
                    <a:bodyPr/>
                    <a:lstStyle/>
                    <a:p>
                      <a:endParaRPr lang="en-US"/>
                    </a:p>
                  </a:txBody>
                  <a:tcPr/>
                </a:tc>
                <a:tc rowSpan="5">
                  <a:txBody>
                    <a:bodyPr/>
                    <a:lstStyle/>
                    <a:p>
                      <a:pPr marL="0" marR="0" algn="l">
                        <a:lnSpc>
                          <a:spcPts val="1400"/>
                        </a:lnSpc>
                        <a:spcBef>
                          <a:spcPts val="0"/>
                        </a:spcBef>
                        <a:spcAft>
                          <a:spcPts val="0"/>
                        </a:spcAft>
                      </a:pPr>
                      <a:r>
                        <a:rPr lang="ja-JP" altLang="en-US" sz="1200" kern="0" dirty="0" smtClean="0">
                          <a:effectLst/>
                          <a:latin typeface="MS Gothic" panose="020B0609070205080204" pitchFamily="49" charset="-128"/>
                          <a:ea typeface="MS Gothic" panose="020B0609070205080204" pitchFamily="49" charset="-128"/>
                          <a:cs typeface="Times New Roman" panose="02020603050405020304" pitchFamily="18" charset="0"/>
                        </a:rPr>
                        <a:t>パーセンテージ（％）</a:t>
                      </a:r>
                      <a:endParaRPr lang="en-US" sz="12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a:txBody>
                    <a:bodyPr/>
                    <a:lstStyle/>
                    <a:p>
                      <a:pPr marL="0" marR="0" algn="just">
                        <a:lnSpc>
                          <a:spcPts val="1400"/>
                        </a:lnSpc>
                        <a:spcBef>
                          <a:spcPts val="0"/>
                        </a:spcBef>
                        <a:spcAft>
                          <a:spcPts val="0"/>
                        </a:spcAft>
                      </a:pPr>
                      <a:r>
                        <a:rPr lang="ja-JP" sz="1200" kern="100"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１</a:t>
                      </a:r>
                      <a:r>
                        <a:rPr lang="en-US" sz="12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L</a:t>
                      </a:r>
                      <a:r>
                        <a:rPr lang="ja-JP" sz="12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あたり</a:t>
                      </a:r>
                      <a:r>
                        <a:rPr lang="en-US" sz="12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8km</a:t>
                      </a:r>
                      <a:r>
                        <a:rPr lang="ja-JP" sz="12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未満</a:t>
                      </a:r>
                      <a:endParaRPr lang="en-US" sz="12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lnSpc>
                          <a:spcPts val="1400"/>
                        </a:lnSpc>
                        <a:spcBef>
                          <a:spcPts val="0"/>
                        </a:spcBef>
                        <a:spcAft>
                          <a:spcPts val="0"/>
                        </a:spcAft>
                      </a:pPr>
                      <a:r>
                        <a:rPr lang="en-US" sz="1200" kern="0">
                          <a:effectLst/>
                          <a:latin typeface="MS Gothic" panose="020B0609070205080204" pitchFamily="49" charset="-128"/>
                          <a:ea typeface="MS Gothic" panose="020B0609070205080204" pitchFamily="49" charset="-128"/>
                          <a:cs typeface="Times New Roman" panose="02020603050405020304" pitchFamily="18" charset="0"/>
                        </a:rPr>
                        <a:t>8.9</a:t>
                      </a:r>
                      <a:endParaRPr lang="en-US" sz="1200" kern="10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a:txBody>
                    <a:bodyPr/>
                    <a:lstStyle/>
                    <a:p>
                      <a:pPr marL="0" marR="0" algn="ctr">
                        <a:lnSpc>
                          <a:spcPts val="1400"/>
                        </a:lnSpc>
                        <a:spcBef>
                          <a:spcPts val="0"/>
                        </a:spcBef>
                        <a:spcAft>
                          <a:spcPts val="0"/>
                        </a:spcAft>
                      </a:pPr>
                      <a:r>
                        <a:rPr lang="en-US" sz="1200" kern="0" dirty="0">
                          <a:effectLst/>
                          <a:latin typeface="MS Gothic" panose="020B0609070205080204" pitchFamily="49" charset="-128"/>
                          <a:ea typeface="MS Gothic" panose="020B0609070205080204" pitchFamily="49" charset="-128"/>
                          <a:cs typeface="Times New Roman" panose="02020603050405020304" pitchFamily="18" charset="0"/>
                        </a:rPr>
                        <a:t>2.2</a:t>
                      </a:r>
                      <a:endParaRPr lang="en-US" sz="12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a:txBody>
                    <a:bodyPr/>
                    <a:lstStyle/>
                    <a:p>
                      <a:pPr marL="0" marR="0" algn="ctr">
                        <a:lnSpc>
                          <a:spcPts val="1400"/>
                        </a:lnSpc>
                        <a:spcBef>
                          <a:spcPts val="0"/>
                        </a:spcBef>
                        <a:spcAft>
                          <a:spcPts val="0"/>
                        </a:spcAft>
                      </a:pPr>
                      <a:r>
                        <a:rPr lang="en-US" sz="1200" kern="0">
                          <a:effectLst/>
                          <a:latin typeface="MS Gothic" panose="020B0609070205080204" pitchFamily="49" charset="-128"/>
                          <a:ea typeface="MS Gothic" panose="020B0609070205080204" pitchFamily="49" charset="-128"/>
                          <a:cs typeface="Times New Roman" panose="02020603050405020304" pitchFamily="18" charset="0"/>
                        </a:rPr>
                        <a:t>5.8</a:t>
                      </a:r>
                      <a:endParaRPr lang="en-US" sz="1200" kern="10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a:txBody>
                    <a:bodyPr/>
                    <a:lstStyle/>
                    <a:p>
                      <a:pPr marL="0" marR="0" algn="ctr">
                        <a:lnSpc>
                          <a:spcPts val="1400"/>
                        </a:lnSpc>
                        <a:spcBef>
                          <a:spcPts val="0"/>
                        </a:spcBef>
                        <a:spcAft>
                          <a:spcPts val="0"/>
                        </a:spcAft>
                      </a:pPr>
                      <a:r>
                        <a:rPr lang="en-US" sz="1200" kern="100">
                          <a:effectLst/>
                          <a:latin typeface="MS Gothic" panose="020B0609070205080204" pitchFamily="49" charset="-128"/>
                          <a:ea typeface="MS Gothic" panose="020B0609070205080204" pitchFamily="49" charset="-128"/>
                          <a:cs typeface="Times New Roman" panose="02020603050405020304" pitchFamily="18" charset="0"/>
                        </a:rPr>
                        <a:t>6.5</a:t>
                      </a:r>
                    </a:p>
                  </a:txBody>
                  <a:tcPr marL="8513" marR="8513" marT="0" marB="0" anchor="ctr"/>
                </a:tc>
                <a:extLst>
                  <a:ext uri="{0D108BD9-81ED-4DB2-BD59-A6C34878D82A}">
                    <a16:rowId xmlns:a16="http://schemas.microsoft.com/office/drawing/2014/main" val="508287227"/>
                  </a:ext>
                </a:extLst>
              </a:tr>
              <a:tr h="207497">
                <a:tc vMerge="1">
                  <a:txBody>
                    <a:bodyPr/>
                    <a:lstStyle/>
                    <a:p>
                      <a:endParaRPr lang="en-US"/>
                    </a:p>
                  </a:txBody>
                  <a:tcPr/>
                </a:tc>
                <a:tc vMerge="1">
                  <a:txBody>
                    <a:bodyPr/>
                    <a:lstStyle/>
                    <a:p>
                      <a:endParaRPr lang="en-US"/>
                    </a:p>
                  </a:txBody>
                  <a:tcPr/>
                </a:tc>
                <a:tc>
                  <a:txBody>
                    <a:bodyPr/>
                    <a:lstStyle/>
                    <a:p>
                      <a:pPr marL="0" marR="0" algn="just">
                        <a:lnSpc>
                          <a:spcPts val="1400"/>
                        </a:lnSpc>
                        <a:spcBef>
                          <a:spcPts val="0"/>
                        </a:spcBef>
                        <a:spcAft>
                          <a:spcPts val="0"/>
                        </a:spcAft>
                      </a:pPr>
                      <a:r>
                        <a:rPr lang="ja-JP" sz="1200" kern="100"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１</a:t>
                      </a:r>
                      <a:r>
                        <a:rPr lang="en-US" sz="1200" kern="100"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L</a:t>
                      </a:r>
                      <a:r>
                        <a:rPr lang="ja-JP" sz="12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あたり</a:t>
                      </a:r>
                      <a:r>
                        <a:rPr lang="en-US" sz="12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8</a:t>
                      </a:r>
                      <a:r>
                        <a:rPr lang="ja-JP" sz="12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a:t>
                      </a:r>
                      <a:r>
                        <a:rPr lang="en-US" sz="12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12km</a:t>
                      </a:r>
                      <a:endParaRPr lang="en-US" sz="12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lnSpc>
                          <a:spcPts val="1400"/>
                        </a:lnSpc>
                        <a:spcBef>
                          <a:spcPts val="0"/>
                        </a:spcBef>
                        <a:spcAft>
                          <a:spcPts val="0"/>
                        </a:spcAft>
                      </a:pPr>
                      <a:r>
                        <a:rPr lang="en-US" sz="1200" kern="0">
                          <a:effectLst/>
                          <a:latin typeface="MS Gothic" panose="020B0609070205080204" pitchFamily="49" charset="-128"/>
                          <a:ea typeface="MS Gothic" panose="020B0609070205080204" pitchFamily="49" charset="-128"/>
                          <a:cs typeface="Times New Roman" panose="02020603050405020304" pitchFamily="18" charset="0"/>
                        </a:rPr>
                        <a:t>37.1</a:t>
                      </a:r>
                      <a:endParaRPr lang="en-US" sz="1200" kern="10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a:txBody>
                    <a:bodyPr/>
                    <a:lstStyle/>
                    <a:p>
                      <a:pPr marL="0" marR="0" algn="ctr">
                        <a:lnSpc>
                          <a:spcPts val="1400"/>
                        </a:lnSpc>
                        <a:spcBef>
                          <a:spcPts val="0"/>
                        </a:spcBef>
                        <a:spcAft>
                          <a:spcPts val="0"/>
                        </a:spcAft>
                      </a:pPr>
                      <a:r>
                        <a:rPr lang="en-US" sz="1200" kern="0" dirty="0">
                          <a:effectLst/>
                          <a:latin typeface="MS Gothic" panose="020B0609070205080204" pitchFamily="49" charset="-128"/>
                          <a:ea typeface="MS Gothic" panose="020B0609070205080204" pitchFamily="49" charset="-128"/>
                          <a:cs typeface="Times New Roman" panose="02020603050405020304" pitchFamily="18" charset="0"/>
                        </a:rPr>
                        <a:t>27.0</a:t>
                      </a:r>
                      <a:endParaRPr lang="en-US" sz="12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a:txBody>
                    <a:bodyPr/>
                    <a:lstStyle/>
                    <a:p>
                      <a:pPr marL="0" marR="0" algn="ctr">
                        <a:lnSpc>
                          <a:spcPts val="1400"/>
                        </a:lnSpc>
                        <a:spcBef>
                          <a:spcPts val="0"/>
                        </a:spcBef>
                        <a:spcAft>
                          <a:spcPts val="0"/>
                        </a:spcAft>
                      </a:pPr>
                      <a:r>
                        <a:rPr lang="en-US" sz="1200" kern="0">
                          <a:effectLst/>
                          <a:latin typeface="MS Gothic" panose="020B0609070205080204" pitchFamily="49" charset="-128"/>
                          <a:ea typeface="MS Gothic" panose="020B0609070205080204" pitchFamily="49" charset="-128"/>
                          <a:cs typeface="Times New Roman" panose="02020603050405020304" pitchFamily="18" charset="0"/>
                        </a:rPr>
                        <a:t>28.8</a:t>
                      </a:r>
                      <a:endParaRPr lang="en-US" sz="1200" kern="10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a:txBody>
                    <a:bodyPr/>
                    <a:lstStyle/>
                    <a:p>
                      <a:pPr marL="0" marR="0" algn="ctr">
                        <a:lnSpc>
                          <a:spcPts val="1400"/>
                        </a:lnSpc>
                        <a:spcBef>
                          <a:spcPts val="0"/>
                        </a:spcBef>
                        <a:spcAft>
                          <a:spcPts val="0"/>
                        </a:spcAft>
                      </a:pPr>
                      <a:r>
                        <a:rPr lang="en-US" sz="1200" b="1" kern="100" dirty="0">
                          <a:solidFill>
                            <a:srgbClr val="0033CC"/>
                          </a:solidFill>
                          <a:effectLst/>
                          <a:latin typeface="MS Gothic" panose="020B0609070205080204" pitchFamily="49" charset="-128"/>
                          <a:ea typeface="MS Gothic" panose="020B0609070205080204" pitchFamily="49" charset="-128"/>
                          <a:cs typeface="Times New Roman" panose="02020603050405020304" pitchFamily="18" charset="0"/>
                        </a:rPr>
                        <a:t>33.2</a:t>
                      </a:r>
                    </a:p>
                  </a:txBody>
                  <a:tcPr marL="8513" marR="8513" marT="0" marB="0" anchor="ctr"/>
                </a:tc>
                <a:extLst>
                  <a:ext uri="{0D108BD9-81ED-4DB2-BD59-A6C34878D82A}">
                    <a16:rowId xmlns:a16="http://schemas.microsoft.com/office/drawing/2014/main" val="509483230"/>
                  </a:ext>
                </a:extLst>
              </a:tr>
              <a:tr h="207497">
                <a:tc vMerge="1">
                  <a:txBody>
                    <a:bodyPr/>
                    <a:lstStyle/>
                    <a:p>
                      <a:endParaRPr lang="en-US"/>
                    </a:p>
                  </a:txBody>
                  <a:tcPr/>
                </a:tc>
                <a:tc vMerge="1">
                  <a:txBody>
                    <a:bodyPr/>
                    <a:lstStyle/>
                    <a:p>
                      <a:endParaRPr lang="en-US"/>
                    </a:p>
                  </a:txBody>
                  <a:tcPr/>
                </a:tc>
                <a:tc>
                  <a:txBody>
                    <a:bodyPr/>
                    <a:lstStyle/>
                    <a:p>
                      <a:pPr marL="0" marR="0" algn="just">
                        <a:lnSpc>
                          <a:spcPts val="1400"/>
                        </a:lnSpc>
                        <a:spcBef>
                          <a:spcPts val="0"/>
                        </a:spcBef>
                        <a:spcAft>
                          <a:spcPts val="0"/>
                        </a:spcAft>
                      </a:pPr>
                      <a:r>
                        <a:rPr lang="ja-JP" sz="1200" kern="100"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１</a:t>
                      </a:r>
                      <a:r>
                        <a:rPr lang="en-US" sz="12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L</a:t>
                      </a:r>
                      <a:r>
                        <a:rPr lang="ja-JP" sz="12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あたり</a:t>
                      </a:r>
                      <a:r>
                        <a:rPr lang="en-US" sz="12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12</a:t>
                      </a:r>
                      <a:r>
                        <a:rPr lang="ja-JP" sz="12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a:t>
                      </a:r>
                      <a:r>
                        <a:rPr lang="en-US" sz="12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16km</a:t>
                      </a:r>
                      <a:endParaRPr lang="en-US" sz="12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lnSpc>
                          <a:spcPts val="1400"/>
                        </a:lnSpc>
                        <a:spcBef>
                          <a:spcPts val="0"/>
                        </a:spcBef>
                        <a:spcAft>
                          <a:spcPts val="0"/>
                        </a:spcAft>
                      </a:pPr>
                      <a:r>
                        <a:rPr lang="en-US" sz="1200" kern="0">
                          <a:effectLst/>
                          <a:latin typeface="MS Gothic" panose="020B0609070205080204" pitchFamily="49" charset="-128"/>
                          <a:ea typeface="MS Gothic" panose="020B0609070205080204" pitchFamily="49" charset="-128"/>
                          <a:cs typeface="Times New Roman" panose="02020603050405020304" pitchFamily="18" charset="0"/>
                        </a:rPr>
                        <a:t>23.1</a:t>
                      </a:r>
                      <a:endParaRPr lang="en-US" sz="1200" kern="10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a:txBody>
                    <a:bodyPr/>
                    <a:lstStyle/>
                    <a:p>
                      <a:pPr marL="0" marR="0" algn="ctr">
                        <a:lnSpc>
                          <a:spcPts val="1400"/>
                        </a:lnSpc>
                        <a:spcBef>
                          <a:spcPts val="0"/>
                        </a:spcBef>
                        <a:spcAft>
                          <a:spcPts val="0"/>
                        </a:spcAft>
                      </a:pPr>
                      <a:r>
                        <a:rPr lang="en-US" sz="1200" kern="0" dirty="0">
                          <a:effectLst/>
                          <a:latin typeface="MS Gothic" panose="020B0609070205080204" pitchFamily="49" charset="-128"/>
                          <a:ea typeface="MS Gothic" panose="020B0609070205080204" pitchFamily="49" charset="-128"/>
                          <a:cs typeface="Times New Roman" panose="02020603050405020304" pitchFamily="18" charset="0"/>
                        </a:rPr>
                        <a:t>35.1</a:t>
                      </a:r>
                      <a:endParaRPr lang="en-US" sz="12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a:txBody>
                    <a:bodyPr/>
                    <a:lstStyle/>
                    <a:p>
                      <a:pPr marL="0" marR="0" algn="ctr">
                        <a:lnSpc>
                          <a:spcPts val="1400"/>
                        </a:lnSpc>
                        <a:spcBef>
                          <a:spcPts val="0"/>
                        </a:spcBef>
                        <a:spcAft>
                          <a:spcPts val="0"/>
                        </a:spcAft>
                      </a:pPr>
                      <a:r>
                        <a:rPr lang="en-US" sz="1200" kern="0" dirty="0">
                          <a:effectLst/>
                          <a:latin typeface="MS Gothic" panose="020B0609070205080204" pitchFamily="49" charset="-128"/>
                          <a:ea typeface="MS Gothic" panose="020B0609070205080204" pitchFamily="49" charset="-128"/>
                          <a:cs typeface="Times New Roman" panose="02020603050405020304" pitchFamily="18" charset="0"/>
                        </a:rPr>
                        <a:t>34.6</a:t>
                      </a:r>
                      <a:endParaRPr lang="en-US" sz="12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a:txBody>
                    <a:bodyPr/>
                    <a:lstStyle/>
                    <a:p>
                      <a:pPr marL="0" marR="0" algn="ctr">
                        <a:lnSpc>
                          <a:spcPts val="1400"/>
                        </a:lnSpc>
                        <a:spcBef>
                          <a:spcPts val="0"/>
                        </a:spcBef>
                        <a:spcAft>
                          <a:spcPts val="0"/>
                        </a:spcAft>
                      </a:pPr>
                      <a:r>
                        <a:rPr lang="en-US" sz="1200" b="1" kern="100" dirty="0">
                          <a:solidFill>
                            <a:srgbClr val="0033CC"/>
                          </a:solidFill>
                          <a:effectLst/>
                          <a:latin typeface="MS Gothic" panose="020B0609070205080204" pitchFamily="49" charset="-128"/>
                          <a:ea typeface="MS Gothic" panose="020B0609070205080204" pitchFamily="49" charset="-128"/>
                          <a:cs typeface="Times New Roman" panose="02020603050405020304" pitchFamily="18" charset="0"/>
                        </a:rPr>
                        <a:t>27.8</a:t>
                      </a:r>
                    </a:p>
                  </a:txBody>
                  <a:tcPr marL="8513" marR="8513" marT="0" marB="0" anchor="ctr"/>
                </a:tc>
                <a:extLst>
                  <a:ext uri="{0D108BD9-81ED-4DB2-BD59-A6C34878D82A}">
                    <a16:rowId xmlns:a16="http://schemas.microsoft.com/office/drawing/2014/main" val="2908860132"/>
                  </a:ext>
                </a:extLst>
              </a:tr>
              <a:tr h="207497">
                <a:tc vMerge="1">
                  <a:txBody>
                    <a:bodyPr/>
                    <a:lstStyle/>
                    <a:p>
                      <a:endParaRPr lang="en-US"/>
                    </a:p>
                  </a:txBody>
                  <a:tcPr/>
                </a:tc>
                <a:tc vMerge="1">
                  <a:txBody>
                    <a:bodyPr/>
                    <a:lstStyle/>
                    <a:p>
                      <a:endParaRPr lang="en-US"/>
                    </a:p>
                  </a:txBody>
                  <a:tcPr/>
                </a:tc>
                <a:tc>
                  <a:txBody>
                    <a:bodyPr/>
                    <a:lstStyle/>
                    <a:p>
                      <a:pPr marL="0" marR="0" algn="just">
                        <a:lnSpc>
                          <a:spcPts val="1400"/>
                        </a:lnSpc>
                        <a:spcBef>
                          <a:spcPts val="0"/>
                        </a:spcBef>
                        <a:spcAft>
                          <a:spcPts val="0"/>
                        </a:spcAft>
                      </a:pPr>
                      <a:r>
                        <a:rPr lang="ja-JP" sz="1200" kern="100"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１</a:t>
                      </a:r>
                      <a:r>
                        <a:rPr lang="en-US" sz="12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L</a:t>
                      </a:r>
                      <a:r>
                        <a:rPr lang="ja-JP" sz="12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あたり</a:t>
                      </a:r>
                      <a:r>
                        <a:rPr lang="en-US" sz="12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16km</a:t>
                      </a:r>
                      <a:r>
                        <a:rPr lang="ja-JP" sz="12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以上</a:t>
                      </a:r>
                      <a:endParaRPr lang="en-US" sz="12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lnSpc>
                          <a:spcPts val="1400"/>
                        </a:lnSpc>
                        <a:spcBef>
                          <a:spcPts val="0"/>
                        </a:spcBef>
                        <a:spcAft>
                          <a:spcPts val="0"/>
                        </a:spcAft>
                      </a:pPr>
                      <a:r>
                        <a:rPr lang="en-US" sz="1200" kern="0">
                          <a:effectLst/>
                          <a:latin typeface="MS Gothic" panose="020B0609070205080204" pitchFamily="49" charset="-128"/>
                          <a:ea typeface="MS Gothic" panose="020B0609070205080204" pitchFamily="49" charset="-128"/>
                          <a:cs typeface="Times New Roman" panose="02020603050405020304" pitchFamily="18" charset="0"/>
                        </a:rPr>
                        <a:t>26.2</a:t>
                      </a:r>
                      <a:endParaRPr lang="en-US" sz="1200" kern="10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a:txBody>
                    <a:bodyPr/>
                    <a:lstStyle/>
                    <a:p>
                      <a:pPr marL="0" marR="0" algn="ctr">
                        <a:lnSpc>
                          <a:spcPts val="1400"/>
                        </a:lnSpc>
                        <a:spcBef>
                          <a:spcPts val="0"/>
                        </a:spcBef>
                        <a:spcAft>
                          <a:spcPts val="0"/>
                        </a:spcAft>
                      </a:pPr>
                      <a:r>
                        <a:rPr lang="en-US" sz="1200" kern="0">
                          <a:effectLst/>
                          <a:latin typeface="MS Gothic" panose="020B0609070205080204" pitchFamily="49" charset="-128"/>
                          <a:ea typeface="MS Gothic" panose="020B0609070205080204" pitchFamily="49" charset="-128"/>
                          <a:cs typeface="Times New Roman" panose="02020603050405020304" pitchFamily="18" charset="0"/>
                        </a:rPr>
                        <a:t>30.3</a:t>
                      </a:r>
                      <a:endParaRPr lang="en-US" sz="1200" kern="10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a:txBody>
                    <a:bodyPr/>
                    <a:lstStyle/>
                    <a:p>
                      <a:pPr marL="0" marR="0" algn="ctr">
                        <a:lnSpc>
                          <a:spcPts val="1400"/>
                        </a:lnSpc>
                        <a:spcBef>
                          <a:spcPts val="0"/>
                        </a:spcBef>
                        <a:spcAft>
                          <a:spcPts val="0"/>
                        </a:spcAft>
                      </a:pPr>
                      <a:r>
                        <a:rPr lang="en-US" sz="1200" kern="0" dirty="0">
                          <a:effectLst/>
                          <a:latin typeface="MS Gothic" panose="020B0609070205080204" pitchFamily="49" charset="-128"/>
                          <a:ea typeface="MS Gothic" panose="020B0609070205080204" pitchFamily="49" charset="-128"/>
                          <a:cs typeface="Times New Roman" panose="02020603050405020304" pitchFamily="18" charset="0"/>
                        </a:rPr>
                        <a:t>23.1</a:t>
                      </a:r>
                      <a:endParaRPr lang="en-US" sz="12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a:txBody>
                    <a:bodyPr/>
                    <a:lstStyle/>
                    <a:p>
                      <a:pPr marL="0" marR="0" algn="ctr">
                        <a:lnSpc>
                          <a:spcPts val="1400"/>
                        </a:lnSpc>
                        <a:spcBef>
                          <a:spcPts val="0"/>
                        </a:spcBef>
                        <a:spcAft>
                          <a:spcPts val="0"/>
                        </a:spcAft>
                      </a:pPr>
                      <a:r>
                        <a:rPr lang="en-US" sz="1200" b="1" kern="100" dirty="0">
                          <a:solidFill>
                            <a:srgbClr val="0033CC"/>
                          </a:solidFill>
                          <a:effectLst/>
                          <a:latin typeface="MS Gothic" panose="020B0609070205080204" pitchFamily="49" charset="-128"/>
                          <a:ea typeface="MS Gothic" panose="020B0609070205080204" pitchFamily="49" charset="-128"/>
                          <a:cs typeface="Times New Roman" panose="02020603050405020304" pitchFamily="18" charset="0"/>
                        </a:rPr>
                        <a:t>27.2</a:t>
                      </a:r>
                    </a:p>
                  </a:txBody>
                  <a:tcPr marL="8513" marR="8513" marT="0" marB="0" anchor="ctr"/>
                </a:tc>
                <a:extLst>
                  <a:ext uri="{0D108BD9-81ED-4DB2-BD59-A6C34878D82A}">
                    <a16:rowId xmlns:a16="http://schemas.microsoft.com/office/drawing/2014/main" val="3159523987"/>
                  </a:ext>
                </a:extLst>
              </a:tr>
              <a:tr h="207497">
                <a:tc vMerge="1">
                  <a:txBody>
                    <a:bodyPr/>
                    <a:lstStyle/>
                    <a:p>
                      <a:endParaRPr lang="en-US"/>
                    </a:p>
                  </a:txBody>
                  <a:tcPr/>
                </a:tc>
                <a:tc vMerge="1">
                  <a:txBody>
                    <a:bodyPr/>
                    <a:lstStyle/>
                    <a:p>
                      <a:endParaRPr lang="en-US"/>
                    </a:p>
                  </a:txBody>
                  <a:tcPr/>
                </a:tc>
                <a:tc>
                  <a:txBody>
                    <a:bodyPr/>
                    <a:lstStyle/>
                    <a:p>
                      <a:pPr marL="0" marR="0" algn="just">
                        <a:lnSpc>
                          <a:spcPts val="1400"/>
                        </a:lnSpc>
                        <a:spcBef>
                          <a:spcPts val="0"/>
                        </a:spcBef>
                        <a:spcAft>
                          <a:spcPts val="0"/>
                        </a:spcAft>
                      </a:pPr>
                      <a:r>
                        <a:rPr lang="ja-JP" sz="1200" kern="100"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分</a:t>
                      </a:r>
                      <a:r>
                        <a:rPr lang="ja-JP" sz="12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からない</a:t>
                      </a:r>
                      <a:endParaRPr lang="en-US" sz="12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lnSpc>
                          <a:spcPts val="1400"/>
                        </a:lnSpc>
                        <a:spcBef>
                          <a:spcPts val="0"/>
                        </a:spcBef>
                        <a:spcAft>
                          <a:spcPts val="0"/>
                        </a:spcAft>
                      </a:pPr>
                      <a:r>
                        <a:rPr lang="en-US" sz="1200" kern="0">
                          <a:effectLst/>
                          <a:latin typeface="MS Gothic" panose="020B0609070205080204" pitchFamily="49" charset="-128"/>
                          <a:ea typeface="MS Gothic" panose="020B0609070205080204" pitchFamily="49" charset="-128"/>
                          <a:cs typeface="Times New Roman" panose="02020603050405020304" pitchFamily="18" charset="0"/>
                        </a:rPr>
                        <a:t>4.7</a:t>
                      </a:r>
                      <a:endParaRPr lang="en-US" sz="1200" kern="10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a:txBody>
                    <a:bodyPr/>
                    <a:lstStyle/>
                    <a:p>
                      <a:pPr marL="0" marR="0" algn="ctr">
                        <a:lnSpc>
                          <a:spcPts val="1400"/>
                        </a:lnSpc>
                        <a:spcBef>
                          <a:spcPts val="0"/>
                        </a:spcBef>
                        <a:spcAft>
                          <a:spcPts val="0"/>
                        </a:spcAft>
                      </a:pPr>
                      <a:r>
                        <a:rPr lang="en-US" sz="1200" kern="0">
                          <a:effectLst/>
                          <a:latin typeface="MS Gothic" panose="020B0609070205080204" pitchFamily="49" charset="-128"/>
                          <a:ea typeface="MS Gothic" panose="020B0609070205080204" pitchFamily="49" charset="-128"/>
                          <a:cs typeface="Times New Roman" panose="02020603050405020304" pitchFamily="18" charset="0"/>
                        </a:rPr>
                        <a:t>5.4</a:t>
                      </a:r>
                      <a:endParaRPr lang="en-US" sz="1200" kern="10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a:txBody>
                    <a:bodyPr/>
                    <a:lstStyle/>
                    <a:p>
                      <a:pPr marL="0" marR="0" algn="ctr">
                        <a:lnSpc>
                          <a:spcPts val="1400"/>
                        </a:lnSpc>
                        <a:spcBef>
                          <a:spcPts val="0"/>
                        </a:spcBef>
                        <a:spcAft>
                          <a:spcPts val="0"/>
                        </a:spcAft>
                      </a:pPr>
                      <a:r>
                        <a:rPr lang="en-US" sz="1200" kern="0" dirty="0">
                          <a:effectLst/>
                          <a:latin typeface="MS Gothic" panose="020B0609070205080204" pitchFamily="49" charset="-128"/>
                          <a:ea typeface="MS Gothic" panose="020B0609070205080204" pitchFamily="49" charset="-128"/>
                          <a:cs typeface="Times New Roman" panose="02020603050405020304" pitchFamily="18" charset="0"/>
                        </a:rPr>
                        <a:t>7.7</a:t>
                      </a:r>
                      <a:endParaRPr lang="en-US" sz="12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a:txBody>
                    <a:bodyPr/>
                    <a:lstStyle/>
                    <a:p>
                      <a:pPr marL="0" marR="0" algn="ctr">
                        <a:lnSpc>
                          <a:spcPts val="1400"/>
                        </a:lnSpc>
                        <a:spcBef>
                          <a:spcPts val="0"/>
                        </a:spcBef>
                        <a:spcAft>
                          <a:spcPts val="0"/>
                        </a:spcAft>
                      </a:pPr>
                      <a:r>
                        <a:rPr lang="en-US" sz="1200" kern="100" dirty="0">
                          <a:effectLst/>
                          <a:latin typeface="MS Gothic" panose="020B0609070205080204" pitchFamily="49" charset="-128"/>
                          <a:ea typeface="MS Gothic" panose="020B0609070205080204" pitchFamily="49" charset="-128"/>
                          <a:cs typeface="Times New Roman" panose="02020603050405020304" pitchFamily="18" charset="0"/>
                        </a:rPr>
                        <a:t>5.2</a:t>
                      </a:r>
                    </a:p>
                  </a:txBody>
                  <a:tcPr marL="8513" marR="8513" marT="0" marB="0" anchor="ctr"/>
                </a:tc>
                <a:extLst>
                  <a:ext uri="{0D108BD9-81ED-4DB2-BD59-A6C34878D82A}">
                    <a16:rowId xmlns:a16="http://schemas.microsoft.com/office/drawing/2014/main" val="1799018215"/>
                  </a:ext>
                </a:extLst>
              </a:tr>
              <a:tr h="207497">
                <a:tc rowSpan="6">
                  <a:txBody>
                    <a:bodyPr/>
                    <a:lstStyle/>
                    <a:p>
                      <a:pPr marL="0" marR="0" algn="l">
                        <a:lnSpc>
                          <a:spcPts val="1400"/>
                        </a:lnSpc>
                        <a:spcBef>
                          <a:spcPts val="0"/>
                        </a:spcBef>
                        <a:spcAft>
                          <a:spcPts val="0"/>
                        </a:spcAft>
                      </a:pPr>
                      <a:r>
                        <a:rPr lang="ja-JP" altLang="en-US" sz="1400" kern="0" dirty="0" smtClean="0">
                          <a:effectLst/>
                          <a:latin typeface="MS Gothic" panose="020B0609070205080204" pitchFamily="49" charset="-128"/>
                          <a:ea typeface="MS Gothic" panose="020B0609070205080204" pitchFamily="49" charset="-128"/>
                          <a:cs typeface="Times New Roman" panose="02020603050405020304" pitchFamily="18" charset="0"/>
                        </a:rPr>
                        <a:t>使用頻度</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gridSpan="2">
                  <a:txBody>
                    <a:bodyPr/>
                    <a:lstStyle/>
                    <a:p>
                      <a:pPr marL="0" marR="0" algn="ctr">
                        <a:lnSpc>
                          <a:spcPts val="1400"/>
                        </a:lnSpc>
                        <a:spcBef>
                          <a:spcPts val="0"/>
                        </a:spcBef>
                        <a:spcAft>
                          <a:spcPts val="0"/>
                        </a:spcAft>
                      </a:pPr>
                      <a:r>
                        <a:rPr lang="ja-JP" altLang="en-US" sz="1200" kern="100" dirty="0" smtClean="0">
                          <a:effectLst/>
                          <a:latin typeface="MS Gothic" panose="020B0609070205080204" pitchFamily="49" charset="-128"/>
                          <a:ea typeface="MS Gothic" panose="020B0609070205080204" pitchFamily="49" charset="-128"/>
                          <a:cs typeface="Times New Roman" panose="02020603050405020304" pitchFamily="18" charset="0"/>
                        </a:rPr>
                        <a:t>数</a:t>
                      </a:r>
                      <a:endParaRPr lang="en-US" sz="12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hMerge="1">
                  <a:txBody>
                    <a:bodyPr/>
                    <a:lstStyle/>
                    <a:p>
                      <a:endParaRPr lang="en-US"/>
                    </a:p>
                  </a:txBody>
                  <a:tcPr/>
                </a:tc>
                <a:tc>
                  <a:txBody>
                    <a:bodyPr/>
                    <a:lstStyle/>
                    <a:p>
                      <a:pPr marL="0" marR="0" algn="ctr">
                        <a:lnSpc>
                          <a:spcPts val="1400"/>
                        </a:lnSpc>
                        <a:spcBef>
                          <a:spcPts val="0"/>
                        </a:spcBef>
                        <a:spcAft>
                          <a:spcPts val="0"/>
                        </a:spcAft>
                      </a:pPr>
                      <a:r>
                        <a:rPr lang="en-US" sz="1200" kern="0" dirty="0">
                          <a:effectLst/>
                          <a:latin typeface="MS Gothic" panose="020B0609070205080204" pitchFamily="49" charset="-128"/>
                          <a:ea typeface="MS Gothic" panose="020B0609070205080204" pitchFamily="49" charset="-128"/>
                          <a:cs typeface="Times New Roman" panose="02020603050405020304" pitchFamily="18" charset="0"/>
                        </a:rPr>
                        <a:t>370</a:t>
                      </a:r>
                      <a:endParaRPr lang="en-US" sz="12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a:txBody>
                    <a:bodyPr/>
                    <a:lstStyle/>
                    <a:p>
                      <a:pPr marL="0" marR="0" algn="ctr">
                        <a:lnSpc>
                          <a:spcPts val="1400"/>
                        </a:lnSpc>
                        <a:spcBef>
                          <a:spcPts val="0"/>
                        </a:spcBef>
                        <a:spcAft>
                          <a:spcPts val="0"/>
                        </a:spcAft>
                      </a:pPr>
                      <a:r>
                        <a:rPr lang="en-US" sz="1200" kern="0" dirty="0">
                          <a:effectLst/>
                          <a:latin typeface="MS Gothic" panose="020B0609070205080204" pitchFamily="49" charset="-128"/>
                          <a:ea typeface="MS Gothic" panose="020B0609070205080204" pitchFamily="49" charset="-128"/>
                          <a:cs typeface="Times New Roman" panose="02020603050405020304" pitchFamily="18" charset="0"/>
                        </a:rPr>
                        <a:t>186</a:t>
                      </a:r>
                      <a:endParaRPr lang="en-US" sz="12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a:txBody>
                    <a:bodyPr/>
                    <a:lstStyle/>
                    <a:p>
                      <a:pPr marL="0" marR="0" algn="ctr">
                        <a:lnSpc>
                          <a:spcPts val="1400"/>
                        </a:lnSpc>
                        <a:spcBef>
                          <a:spcPts val="0"/>
                        </a:spcBef>
                        <a:spcAft>
                          <a:spcPts val="0"/>
                        </a:spcAft>
                      </a:pPr>
                      <a:r>
                        <a:rPr lang="en-US" sz="1200" kern="0" dirty="0">
                          <a:effectLst/>
                          <a:latin typeface="MS Gothic" panose="020B0609070205080204" pitchFamily="49" charset="-128"/>
                          <a:ea typeface="MS Gothic" panose="020B0609070205080204" pitchFamily="49" charset="-128"/>
                          <a:cs typeface="Times New Roman" panose="02020603050405020304" pitchFamily="18" charset="0"/>
                        </a:rPr>
                        <a:t>56</a:t>
                      </a:r>
                      <a:endParaRPr lang="en-US" sz="12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a:txBody>
                    <a:bodyPr/>
                    <a:lstStyle/>
                    <a:p>
                      <a:pPr marL="0" marR="0" algn="ctr">
                        <a:lnSpc>
                          <a:spcPts val="1400"/>
                        </a:lnSpc>
                        <a:spcBef>
                          <a:spcPts val="0"/>
                        </a:spcBef>
                        <a:spcAft>
                          <a:spcPts val="0"/>
                        </a:spcAft>
                      </a:pPr>
                      <a:r>
                        <a:rPr lang="en-US" sz="1200" kern="0" dirty="0">
                          <a:effectLst/>
                          <a:latin typeface="MS Gothic" panose="020B0609070205080204" pitchFamily="49" charset="-128"/>
                          <a:ea typeface="MS Gothic" panose="020B0609070205080204" pitchFamily="49" charset="-128"/>
                          <a:cs typeface="Times New Roman" panose="02020603050405020304" pitchFamily="18" charset="0"/>
                        </a:rPr>
                        <a:t>612</a:t>
                      </a:r>
                      <a:endParaRPr lang="en-US" sz="12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extLst>
                  <a:ext uri="{0D108BD9-81ED-4DB2-BD59-A6C34878D82A}">
                    <a16:rowId xmlns:a16="http://schemas.microsoft.com/office/drawing/2014/main" val="2226959129"/>
                  </a:ext>
                </a:extLst>
              </a:tr>
              <a:tr h="207497">
                <a:tc vMerge="1">
                  <a:txBody>
                    <a:bodyPr/>
                    <a:lstStyle/>
                    <a:p>
                      <a:endParaRPr lang="en-US"/>
                    </a:p>
                  </a:txBody>
                  <a:tcPr/>
                </a:tc>
                <a:tc rowSpan="5">
                  <a:txBody>
                    <a:bodyPr/>
                    <a:lstStyle/>
                    <a:p>
                      <a:pPr marL="0" marR="0" algn="just">
                        <a:lnSpc>
                          <a:spcPts val="1400"/>
                        </a:lnSpc>
                        <a:spcBef>
                          <a:spcPts val="0"/>
                        </a:spcBef>
                        <a:spcAft>
                          <a:spcPts val="0"/>
                        </a:spcAft>
                      </a:pPr>
                      <a:r>
                        <a:rPr lang="ja-JP" altLang="en-US" sz="1200" kern="100" dirty="0" smtClean="0">
                          <a:effectLst/>
                          <a:latin typeface="MS Gothic" panose="020B0609070205080204" pitchFamily="49" charset="-128"/>
                          <a:ea typeface="MS Gothic" panose="020B0609070205080204" pitchFamily="49" charset="-128"/>
                          <a:cs typeface="Times New Roman" panose="02020603050405020304" pitchFamily="18" charset="0"/>
                        </a:rPr>
                        <a:t>パーセンテージ（％）</a:t>
                      </a:r>
                      <a:endParaRPr lang="en-US" sz="12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a:txBody>
                    <a:bodyPr/>
                    <a:lstStyle/>
                    <a:p>
                      <a:pPr marL="0" marR="0" algn="just">
                        <a:lnSpc>
                          <a:spcPts val="1400"/>
                        </a:lnSpc>
                        <a:spcBef>
                          <a:spcPts val="0"/>
                        </a:spcBef>
                        <a:spcAft>
                          <a:spcPts val="0"/>
                        </a:spcAft>
                      </a:pPr>
                      <a:r>
                        <a:rPr lang="ja-JP" sz="1200" kern="100"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毎</a:t>
                      </a:r>
                      <a:r>
                        <a:rPr lang="ja-JP" sz="12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日</a:t>
                      </a:r>
                      <a:endParaRPr lang="en-US" sz="12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lnSpc>
                          <a:spcPts val="1400"/>
                        </a:lnSpc>
                        <a:spcBef>
                          <a:spcPts val="0"/>
                        </a:spcBef>
                        <a:spcAft>
                          <a:spcPts val="0"/>
                        </a:spcAft>
                      </a:pPr>
                      <a:r>
                        <a:rPr lang="en-US" sz="1200" kern="0">
                          <a:effectLst/>
                          <a:latin typeface="MS Gothic" panose="020B0609070205080204" pitchFamily="49" charset="-128"/>
                          <a:ea typeface="MS Gothic" panose="020B0609070205080204" pitchFamily="49" charset="-128"/>
                          <a:cs typeface="Times New Roman" panose="02020603050405020304" pitchFamily="18" charset="0"/>
                        </a:rPr>
                        <a:t>44.9</a:t>
                      </a:r>
                      <a:endParaRPr lang="en-US" sz="1200" kern="10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a:txBody>
                    <a:bodyPr/>
                    <a:lstStyle/>
                    <a:p>
                      <a:pPr marL="0" marR="0" algn="ctr">
                        <a:lnSpc>
                          <a:spcPts val="1400"/>
                        </a:lnSpc>
                        <a:spcBef>
                          <a:spcPts val="0"/>
                        </a:spcBef>
                        <a:spcAft>
                          <a:spcPts val="0"/>
                        </a:spcAft>
                      </a:pPr>
                      <a:r>
                        <a:rPr lang="en-US" sz="1200" kern="0">
                          <a:effectLst/>
                          <a:latin typeface="MS Gothic" panose="020B0609070205080204" pitchFamily="49" charset="-128"/>
                          <a:ea typeface="MS Gothic" panose="020B0609070205080204" pitchFamily="49" charset="-128"/>
                          <a:cs typeface="Times New Roman" panose="02020603050405020304" pitchFamily="18" charset="0"/>
                        </a:rPr>
                        <a:t>52.2</a:t>
                      </a:r>
                      <a:endParaRPr lang="en-US" sz="1200" kern="10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a:txBody>
                    <a:bodyPr/>
                    <a:lstStyle/>
                    <a:p>
                      <a:pPr marL="0" marR="0" algn="ctr">
                        <a:lnSpc>
                          <a:spcPts val="1400"/>
                        </a:lnSpc>
                        <a:spcBef>
                          <a:spcPts val="0"/>
                        </a:spcBef>
                        <a:spcAft>
                          <a:spcPts val="0"/>
                        </a:spcAft>
                      </a:pPr>
                      <a:r>
                        <a:rPr lang="en-US" sz="1200" kern="0" dirty="0">
                          <a:effectLst/>
                          <a:latin typeface="MS Gothic" panose="020B0609070205080204" pitchFamily="49" charset="-128"/>
                          <a:ea typeface="MS Gothic" panose="020B0609070205080204" pitchFamily="49" charset="-128"/>
                          <a:cs typeface="Times New Roman" panose="02020603050405020304" pitchFamily="18" charset="0"/>
                        </a:rPr>
                        <a:t>44.6</a:t>
                      </a:r>
                      <a:endParaRPr lang="en-US" sz="12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a:txBody>
                    <a:bodyPr/>
                    <a:lstStyle/>
                    <a:p>
                      <a:pPr marL="0" marR="0" algn="ctr">
                        <a:lnSpc>
                          <a:spcPts val="1400"/>
                        </a:lnSpc>
                        <a:spcBef>
                          <a:spcPts val="0"/>
                        </a:spcBef>
                        <a:spcAft>
                          <a:spcPts val="0"/>
                        </a:spcAft>
                      </a:pPr>
                      <a:r>
                        <a:rPr lang="en-US" sz="1200" b="1" kern="100" dirty="0">
                          <a:solidFill>
                            <a:srgbClr val="0033CC"/>
                          </a:solidFill>
                          <a:effectLst/>
                          <a:latin typeface="MS Gothic" panose="020B0609070205080204" pitchFamily="49" charset="-128"/>
                          <a:ea typeface="MS Gothic" panose="020B0609070205080204" pitchFamily="49" charset="-128"/>
                          <a:cs typeface="Times New Roman" panose="02020603050405020304" pitchFamily="18" charset="0"/>
                        </a:rPr>
                        <a:t>47.1</a:t>
                      </a:r>
                    </a:p>
                  </a:txBody>
                  <a:tcPr marL="8513" marR="8513" marT="0" marB="0" anchor="ctr"/>
                </a:tc>
                <a:extLst>
                  <a:ext uri="{0D108BD9-81ED-4DB2-BD59-A6C34878D82A}">
                    <a16:rowId xmlns:a16="http://schemas.microsoft.com/office/drawing/2014/main" val="359914514"/>
                  </a:ext>
                </a:extLst>
              </a:tr>
              <a:tr h="207497">
                <a:tc vMerge="1">
                  <a:txBody>
                    <a:bodyPr/>
                    <a:lstStyle/>
                    <a:p>
                      <a:endParaRPr lang="en-US"/>
                    </a:p>
                  </a:txBody>
                  <a:tcPr/>
                </a:tc>
                <a:tc vMerge="1">
                  <a:txBody>
                    <a:bodyPr/>
                    <a:lstStyle/>
                    <a:p>
                      <a:endParaRPr lang="en-US"/>
                    </a:p>
                  </a:txBody>
                  <a:tcPr/>
                </a:tc>
                <a:tc>
                  <a:txBody>
                    <a:bodyPr/>
                    <a:lstStyle/>
                    <a:p>
                      <a:pPr marL="0" marR="0" algn="just">
                        <a:lnSpc>
                          <a:spcPts val="1400"/>
                        </a:lnSpc>
                        <a:spcBef>
                          <a:spcPts val="0"/>
                        </a:spcBef>
                        <a:spcAft>
                          <a:spcPts val="0"/>
                        </a:spcAft>
                      </a:pPr>
                      <a:r>
                        <a:rPr lang="ja-JP" sz="1200" kern="100"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週</a:t>
                      </a:r>
                      <a:r>
                        <a:rPr lang="en-US" sz="12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5</a:t>
                      </a:r>
                      <a:r>
                        <a:rPr lang="ja-JP" sz="12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a:t>
                      </a:r>
                      <a:r>
                        <a:rPr lang="en-US" sz="12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6</a:t>
                      </a:r>
                      <a:r>
                        <a:rPr lang="ja-JP" sz="12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日</a:t>
                      </a:r>
                      <a:endParaRPr lang="en-US" sz="12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lnSpc>
                          <a:spcPts val="1400"/>
                        </a:lnSpc>
                        <a:spcBef>
                          <a:spcPts val="0"/>
                        </a:spcBef>
                        <a:spcAft>
                          <a:spcPts val="0"/>
                        </a:spcAft>
                      </a:pPr>
                      <a:r>
                        <a:rPr lang="en-US" sz="1200" kern="0">
                          <a:effectLst/>
                          <a:latin typeface="MS Gothic" panose="020B0609070205080204" pitchFamily="49" charset="-128"/>
                          <a:ea typeface="MS Gothic" panose="020B0609070205080204" pitchFamily="49" charset="-128"/>
                          <a:cs typeface="Times New Roman" panose="02020603050405020304" pitchFamily="18" charset="0"/>
                        </a:rPr>
                        <a:t>16.2</a:t>
                      </a:r>
                      <a:endParaRPr lang="en-US" sz="1200" kern="10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a:txBody>
                    <a:bodyPr/>
                    <a:lstStyle/>
                    <a:p>
                      <a:pPr marL="0" marR="0" algn="ctr">
                        <a:lnSpc>
                          <a:spcPts val="1400"/>
                        </a:lnSpc>
                        <a:spcBef>
                          <a:spcPts val="0"/>
                        </a:spcBef>
                        <a:spcAft>
                          <a:spcPts val="0"/>
                        </a:spcAft>
                      </a:pPr>
                      <a:r>
                        <a:rPr lang="en-US" sz="1200" kern="0">
                          <a:effectLst/>
                          <a:latin typeface="MS Gothic" panose="020B0609070205080204" pitchFamily="49" charset="-128"/>
                          <a:ea typeface="MS Gothic" panose="020B0609070205080204" pitchFamily="49" charset="-128"/>
                          <a:cs typeface="Times New Roman" panose="02020603050405020304" pitchFamily="18" charset="0"/>
                        </a:rPr>
                        <a:t>22.0</a:t>
                      </a:r>
                      <a:endParaRPr lang="en-US" sz="1200" kern="10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a:txBody>
                    <a:bodyPr/>
                    <a:lstStyle/>
                    <a:p>
                      <a:pPr marL="0" marR="0" algn="ctr">
                        <a:lnSpc>
                          <a:spcPts val="1400"/>
                        </a:lnSpc>
                        <a:spcBef>
                          <a:spcPts val="0"/>
                        </a:spcBef>
                        <a:spcAft>
                          <a:spcPts val="0"/>
                        </a:spcAft>
                      </a:pPr>
                      <a:r>
                        <a:rPr lang="en-US" sz="1200" kern="0" dirty="0">
                          <a:effectLst/>
                          <a:latin typeface="MS Gothic" panose="020B0609070205080204" pitchFamily="49" charset="-128"/>
                          <a:ea typeface="MS Gothic" panose="020B0609070205080204" pitchFamily="49" charset="-128"/>
                          <a:cs typeface="Times New Roman" panose="02020603050405020304" pitchFamily="18" charset="0"/>
                        </a:rPr>
                        <a:t>19.6</a:t>
                      </a:r>
                      <a:endParaRPr lang="en-US" sz="12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a:txBody>
                    <a:bodyPr/>
                    <a:lstStyle/>
                    <a:p>
                      <a:pPr marL="0" marR="0" algn="ctr">
                        <a:lnSpc>
                          <a:spcPts val="1400"/>
                        </a:lnSpc>
                        <a:spcBef>
                          <a:spcPts val="0"/>
                        </a:spcBef>
                        <a:spcAft>
                          <a:spcPts val="0"/>
                        </a:spcAft>
                      </a:pPr>
                      <a:r>
                        <a:rPr lang="en-US" sz="1200" kern="100" dirty="0">
                          <a:effectLst/>
                          <a:latin typeface="MS Gothic" panose="020B0609070205080204" pitchFamily="49" charset="-128"/>
                          <a:ea typeface="MS Gothic" panose="020B0609070205080204" pitchFamily="49" charset="-128"/>
                          <a:cs typeface="Times New Roman" panose="02020603050405020304" pitchFamily="18" charset="0"/>
                        </a:rPr>
                        <a:t>18.3</a:t>
                      </a:r>
                    </a:p>
                  </a:txBody>
                  <a:tcPr marL="8513" marR="8513" marT="0" marB="0" anchor="ctr"/>
                </a:tc>
                <a:extLst>
                  <a:ext uri="{0D108BD9-81ED-4DB2-BD59-A6C34878D82A}">
                    <a16:rowId xmlns:a16="http://schemas.microsoft.com/office/drawing/2014/main" val="1214975310"/>
                  </a:ext>
                </a:extLst>
              </a:tr>
              <a:tr h="207497">
                <a:tc vMerge="1">
                  <a:txBody>
                    <a:bodyPr/>
                    <a:lstStyle/>
                    <a:p>
                      <a:endParaRPr lang="en-US"/>
                    </a:p>
                  </a:txBody>
                  <a:tcPr/>
                </a:tc>
                <a:tc vMerge="1">
                  <a:txBody>
                    <a:bodyPr/>
                    <a:lstStyle/>
                    <a:p>
                      <a:endParaRPr lang="en-US"/>
                    </a:p>
                  </a:txBody>
                  <a:tcPr/>
                </a:tc>
                <a:tc>
                  <a:txBody>
                    <a:bodyPr/>
                    <a:lstStyle/>
                    <a:p>
                      <a:pPr marL="0" marR="0" algn="just">
                        <a:lnSpc>
                          <a:spcPts val="1400"/>
                        </a:lnSpc>
                        <a:spcBef>
                          <a:spcPts val="0"/>
                        </a:spcBef>
                        <a:spcAft>
                          <a:spcPts val="0"/>
                        </a:spcAft>
                      </a:pPr>
                      <a:r>
                        <a:rPr lang="ja-JP" sz="1200" kern="100"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週</a:t>
                      </a:r>
                      <a:r>
                        <a:rPr lang="en-US" sz="12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3</a:t>
                      </a:r>
                      <a:r>
                        <a:rPr lang="ja-JP" sz="12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a:t>
                      </a:r>
                      <a:r>
                        <a:rPr lang="en-US" sz="12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4</a:t>
                      </a:r>
                      <a:r>
                        <a:rPr lang="ja-JP" sz="12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日</a:t>
                      </a:r>
                      <a:endParaRPr lang="en-US" sz="12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lnSpc>
                          <a:spcPts val="1400"/>
                        </a:lnSpc>
                        <a:spcBef>
                          <a:spcPts val="0"/>
                        </a:spcBef>
                        <a:spcAft>
                          <a:spcPts val="0"/>
                        </a:spcAft>
                      </a:pPr>
                      <a:r>
                        <a:rPr lang="en-US" sz="1200" kern="0">
                          <a:effectLst/>
                          <a:latin typeface="MS Gothic" panose="020B0609070205080204" pitchFamily="49" charset="-128"/>
                          <a:ea typeface="MS Gothic" panose="020B0609070205080204" pitchFamily="49" charset="-128"/>
                          <a:cs typeface="Times New Roman" panose="02020603050405020304" pitchFamily="18" charset="0"/>
                        </a:rPr>
                        <a:t>18.6</a:t>
                      </a:r>
                      <a:endParaRPr lang="en-US" sz="1200" kern="10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a:txBody>
                    <a:bodyPr/>
                    <a:lstStyle/>
                    <a:p>
                      <a:pPr marL="0" marR="0" algn="ctr">
                        <a:lnSpc>
                          <a:spcPts val="1400"/>
                        </a:lnSpc>
                        <a:spcBef>
                          <a:spcPts val="0"/>
                        </a:spcBef>
                        <a:spcAft>
                          <a:spcPts val="0"/>
                        </a:spcAft>
                      </a:pPr>
                      <a:r>
                        <a:rPr lang="en-US" sz="1200" kern="0" dirty="0">
                          <a:effectLst/>
                          <a:latin typeface="MS Gothic" panose="020B0609070205080204" pitchFamily="49" charset="-128"/>
                          <a:ea typeface="MS Gothic" panose="020B0609070205080204" pitchFamily="49" charset="-128"/>
                          <a:cs typeface="Times New Roman" panose="02020603050405020304" pitchFamily="18" charset="0"/>
                        </a:rPr>
                        <a:t>11.8</a:t>
                      </a:r>
                      <a:endParaRPr lang="en-US" sz="12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a:txBody>
                    <a:bodyPr/>
                    <a:lstStyle/>
                    <a:p>
                      <a:pPr marL="0" marR="0" algn="ctr">
                        <a:lnSpc>
                          <a:spcPts val="1400"/>
                        </a:lnSpc>
                        <a:spcBef>
                          <a:spcPts val="0"/>
                        </a:spcBef>
                        <a:spcAft>
                          <a:spcPts val="0"/>
                        </a:spcAft>
                      </a:pPr>
                      <a:r>
                        <a:rPr lang="en-US" sz="1200" kern="0" dirty="0">
                          <a:effectLst/>
                          <a:latin typeface="MS Gothic" panose="020B0609070205080204" pitchFamily="49" charset="-128"/>
                          <a:ea typeface="MS Gothic" panose="020B0609070205080204" pitchFamily="49" charset="-128"/>
                          <a:cs typeface="Times New Roman" panose="02020603050405020304" pitchFamily="18" charset="0"/>
                        </a:rPr>
                        <a:t>12.5</a:t>
                      </a:r>
                      <a:endParaRPr lang="en-US" sz="12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a:txBody>
                    <a:bodyPr/>
                    <a:lstStyle/>
                    <a:p>
                      <a:pPr marL="0" marR="0" algn="ctr">
                        <a:lnSpc>
                          <a:spcPts val="1400"/>
                        </a:lnSpc>
                        <a:spcBef>
                          <a:spcPts val="0"/>
                        </a:spcBef>
                        <a:spcAft>
                          <a:spcPts val="0"/>
                        </a:spcAft>
                      </a:pPr>
                      <a:r>
                        <a:rPr lang="en-US" sz="1200" kern="100" dirty="0">
                          <a:effectLst/>
                          <a:latin typeface="MS Gothic" panose="020B0609070205080204" pitchFamily="49" charset="-128"/>
                          <a:ea typeface="MS Gothic" panose="020B0609070205080204" pitchFamily="49" charset="-128"/>
                          <a:cs typeface="Times New Roman" panose="02020603050405020304" pitchFamily="18" charset="0"/>
                        </a:rPr>
                        <a:t>16.0</a:t>
                      </a:r>
                    </a:p>
                  </a:txBody>
                  <a:tcPr marL="8513" marR="8513" marT="0" marB="0" anchor="ctr"/>
                </a:tc>
                <a:extLst>
                  <a:ext uri="{0D108BD9-81ED-4DB2-BD59-A6C34878D82A}">
                    <a16:rowId xmlns:a16="http://schemas.microsoft.com/office/drawing/2014/main" val="2970729361"/>
                  </a:ext>
                </a:extLst>
              </a:tr>
              <a:tr h="207497">
                <a:tc vMerge="1">
                  <a:txBody>
                    <a:bodyPr/>
                    <a:lstStyle/>
                    <a:p>
                      <a:endParaRPr lang="en-US"/>
                    </a:p>
                  </a:txBody>
                  <a:tcPr/>
                </a:tc>
                <a:tc vMerge="1">
                  <a:txBody>
                    <a:bodyPr/>
                    <a:lstStyle/>
                    <a:p>
                      <a:endParaRPr lang="en-US"/>
                    </a:p>
                  </a:txBody>
                  <a:tcPr/>
                </a:tc>
                <a:tc>
                  <a:txBody>
                    <a:bodyPr/>
                    <a:lstStyle/>
                    <a:p>
                      <a:pPr marL="0" marR="0" algn="just">
                        <a:lnSpc>
                          <a:spcPts val="1400"/>
                        </a:lnSpc>
                        <a:spcBef>
                          <a:spcPts val="0"/>
                        </a:spcBef>
                        <a:spcAft>
                          <a:spcPts val="0"/>
                        </a:spcAft>
                      </a:pPr>
                      <a:r>
                        <a:rPr lang="ja-JP" sz="1200" kern="100"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週</a:t>
                      </a:r>
                      <a:r>
                        <a:rPr lang="en-US" sz="12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1</a:t>
                      </a:r>
                      <a:r>
                        <a:rPr lang="ja-JP" sz="12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a:t>
                      </a:r>
                      <a:r>
                        <a:rPr lang="en-US" sz="12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2</a:t>
                      </a:r>
                      <a:r>
                        <a:rPr lang="ja-JP" sz="12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日</a:t>
                      </a:r>
                      <a:endParaRPr lang="en-US" sz="12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lnSpc>
                          <a:spcPts val="1400"/>
                        </a:lnSpc>
                        <a:spcBef>
                          <a:spcPts val="0"/>
                        </a:spcBef>
                        <a:spcAft>
                          <a:spcPts val="0"/>
                        </a:spcAft>
                      </a:pPr>
                      <a:r>
                        <a:rPr lang="en-US" sz="1200" kern="0">
                          <a:effectLst/>
                          <a:latin typeface="MS Gothic" panose="020B0609070205080204" pitchFamily="49" charset="-128"/>
                          <a:ea typeface="MS Gothic" panose="020B0609070205080204" pitchFamily="49" charset="-128"/>
                          <a:cs typeface="Times New Roman" panose="02020603050405020304" pitchFamily="18" charset="0"/>
                        </a:rPr>
                        <a:t>14.9</a:t>
                      </a:r>
                      <a:endParaRPr lang="en-US" sz="1200" kern="10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a:txBody>
                    <a:bodyPr/>
                    <a:lstStyle/>
                    <a:p>
                      <a:pPr marL="0" marR="0" algn="ctr">
                        <a:lnSpc>
                          <a:spcPts val="1400"/>
                        </a:lnSpc>
                        <a:spcBef>
                          <a:spcPts val="0"/>
                        </a:spcBef>
                        <a:spcAft>
                          <a:spcPts val="0"/>
                        </a:spcAft>
                      </a:pPr>
                      <a:r>
                        <a:rPr lang="en-US" sz="1200" kern="0">
                          <a:effectLst/>
                          <a:latin typeface="MS Gothic" panose="020B0609070205080204" pitchFamily="49" charset="-128"/>
                          <a:ea typeface="MS Gothic" panose="020B0609070205080204" pitchFamily="49" charset="-128"/>
                          <a:cs typeface="Times New Roman" panose="02020603050405020304" pitchFamily="18" charset="0"/>
                        </a:rPr>
                        <a:t>8.1</a:t>
                      </a:r>
                      <a:endParaRPr lang="en-US" sz="1200" kern="10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a:txBody>
                    <a:bodyPr/>
                    <a:lstStyle/>
                    <a:p>
                      <a:pPr marL="0" marR="0" algn="ctr">
                        <a:lnSpc>
                          <a:spcPts val="1400"/>
                        </a:lnSpc>
                        <a:spcBef>
                          <a:spcPts val="0"/>
                        </a:spcBef>
                        <a:spcAft>
                          <a:spcPts val="0"/>
                        </a:spcAft>
                      </a:pPr>
                      <a:r>
                        <a:rPr lang="en-US" sz="1200" kern="0" dirty="0">
                          <a:effectLst/>
                          <a:latin typeface="MS Gothic" panose="020B0609070205080204" pitchFamily="49" charset="-128"/>
                          <a:ea typeface="MS Gothic" panose="020B0609070205080204" pitchFamily="49" charset="-128"/>
                          <a:cs typeface="Times New Roman" panose="02020603050405020304" pitchFamily="18" charset="0"/>
                        </a:rPr>
                        <a:t>17.9</a:t>
                      </a:r>
                      <a:endParaRPr lang="en-US" sz="12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a:txBody>
                    <a:bodyPr/>
                    <a:lstStyle/>
                    <a:p>
                      <a:pPr marL="0" marR="0" algn="ctr">
                        <a:lnSpc>
                          <a:spcPts val="1400"/>
                        </a:lnSpc>
                        <a:spcBef>
                          <a:spcPts val="0"/>
                        </a:spcBef>
                        <a:spcAft>
                          <a:spcPts val="0"/>
                        </a:spcAft>
                      </a:pPr>
                      <a:r>
                        <a:rPr lang="en-US" sz="1200" kern="100" dirty="0">
                          <a:effectLst/>
                          <a:latin typeface="MS Gothic" panose="020B0609070205080204" pitchFamily="49" charset="-128"/>
                          <a:ea typeface="MS Gothic" panose="020B0609070205080204" pitchFamily="49" charset="-128"/>
                          <a:cs typeface="Times New Roman" panose="02020603050405020304" pitchFamily="18" charset="0"/>
                        </a:rPr>
                        <a:t>13.1</a:t>
                      </a:r>
                    </a:p>
                  </a:txBody>
                  <a:tcPr marL="8513" marR="8513" marT="0" marB="0" anchor="ctr"/>
                </a:tc>
                <a:extLst>
                  <a:ext uri="{0D108BD9-81ED-4DB2-BD59-A6C34878D82A}">
                    <a16:rowId xmlns:a16="http://schemas.microsoft.com/office/drawing/2014/main" val="2611592416"/>
                  </a:ext>
                </a:extLst>
              </a:tr>
              <a:tr h="207497">
                <a:tc vMerge="1">
                  <a:txBody>
                    <a:bodyPr/>
                    <a:lstStyle/>
                    <a:p>
                      <a:endParaRPr lang="en-US"/>
                    </a:p>
                  </a:txBody>
                  <a:tcPr/>
                </a:tc>
                <a:tc vMerge="1">
                  <a:txBody>
                    <a:bodyPr/>
                    <a:lstStyle/>
                    <a:p>
                      <a:endParaRPr lang="en-US"/>
                    </a:p>
                  </a:txBody>
                  <a:tcPr/>
                </a:tc>
                <a:tc>
                  <a:txBody>
                    <a:bodyPr/>
                    <a:lstStyle/>
                    <a:p>
                      <a:pPr marL="0" marR="0" algn="just">
                        <a:lnSpc>
                          <a:spcPts val="1400"/>
                        </a:lnSpc>
                        <a:spcBef>
                          <a:spcPts val="0"/>
                        </a:spcBef>
                        <a:spcAft>
                          <a:spcPts val="0"/>
                        </a:spcAft>
                      </a:pPr>
                      <a:r>
                        <a:rPr lang="ja-JP" sz="1200" kern="100"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週</a:t>
                      </a:r>
                      <a:r>
                        <a:rPr lang="en-US" sz="12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1</a:t>
                      </a:r>
                      <a:r>
                        <a:rPr lang="ja-JP" sz="12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日未満</a:t>
                      </a:r>
                      <a:endParaRPr lang="en-US" sz="12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lnSpc>
                          <a:spcPts val="1400"/>
                        </a:lnSpc>
                        <a:spcBef>
                          <a:spcPts val="0"/>
                        </a:spcBef>
                        <a:spcAft>
                          <a:spcPts val="0"/>
                        </a:spcAft>
                      </a:pPr>
                      <a:r>
                        <a:rPr lang="en-US" sz="1200" kern="0">
                          <a:effectLst/>
                          <a:latin typeface="MS Gothic" panose="020B0609070205080204" pitchFamily="49" charset="-128"/>
                          <a:ea typeface="MS Gothic" panose="020B0609070205080204" pitchFamily="49" charset="-128"/>
                          <a:cs typeface="Times New Roman" panose="02020603050405020304" pitchFamily="18" charset="0"/>
                        </a:rPr>
                        <a:t>5.4</a:t>
                      </a:r>
                      <a:endParaRPr lang="en-US" sz="1200" kern="10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a:txBody>
                    <a:bodyPr/>
                    <a:lstStyle/>
                    <a:p>
                      <a:pPr marL="0" marR="0" algn="ctr">
                        <a:lnSpc>
                          <a:spcPts val="1400"/>
                        </a:lnSpc>
                        <a:spcBef>
                          <a:spcPts val="0"/>
                        </a:spcBef>
                        <a:spcAft>
                          <a:spcPts val="0"/>
                        </a:spcAft>
                      </a:pPr>
                      <a:r>
                        <a:rPr lang="en-US" sz="1200" kern="0">
                          <a:effectLst/>
                          <a:latin typeface="MS Gothic" panose="020B0609070205080204" pitchFamily="49" charset="-128"/>
                          <a:ea typeface="MS Gothic" panose="020B0609070205080204" pitchFamily="49" charset="-128"/>
                          <a:cs typeface="Times New Roman" panose="02020603050405020304" pitchFamily="18" charset="0"/>
                        </a:rPr>
                        <a:t>5.9</a:t>
                      </a:r>
                      <a:endParaRPr lang="en-US" sz="1200" kern="10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a:txBody>
                    <a:bodyPr/>
                    <a:lstStyle/>
                    <a:p>
                      <a:pPr marL="0" marR="0" algn="ctr">
                        <a:lnSpc>
                          <a:spcPts val="1400"/>
                        </a:lnSpc>
                        <a:spcBef>
                          <a:spcPts val="0"/>
                        </a:spcBef>
                        <a:spcAft>
                          <a:spcPts val="0"/>
                        </a:spcAft>
                      </a:pPr>
                      <a:r>
                        <a:rPr lang="en-US" sz="1200" kern="0" dirty="0">
                          <a:effectLst/>
                          <a:latin typeface="MS Gothic" panose="020B0609070205080204" pitchFamily="49" charset="-128"/>
                          <a:ea typeface="MS Gothic" panose="020B0609070205080204" pitchFamily="49" charset="-128"/>
                          <a:cs typeface="Times New Roman" panose="02020603050405020304" pitchFamily="18" charset="0"/>
                        </a:rPr>
                        <a:t>5.4</a:t>
                      </a:r>
                      <a:endParaRPr lang="en-US" sz="12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8513" marR="8513" marT="0" marB="0" anchor="ctr"/>
                </a:tc>
                <a:tc>
                  <a:txBody>
                    <a:bodyPr/>
                    <a:lstStyle/>
                    <a:p>
                      <a:pPr marL="0" marR="0" algn="ctr">
                        <a:lnSpc>
                          <a:spcPts val="1400"/>
                        </a:lnSpc>
                        <a:spcBef>
                          <a:spcPts val="0"/>
                        </a:spcBef>
                        <a:spcAft>
                          <a:spcPts val="0"/>
                        </a:spcAft>
                      </a:pPr>
                      <a:r>
                        <a:rPr lang="en-US" sz="1200" kern="100" dirty="0">
                          <a:effectLst/>
                          <a:latin typeface="MS Gothic" panose="020B0609070205080204" pitchFamily="49" charset="-128"/>
                          <a:ea typeface="MS Gothic" panose="020B0609070205080204" pitchFamily="49" charset="-128"/>
                          <a:cs typeface="Times New Roman" panose="02020603050405020304" pitchFamily="18" charset="0"/>
                        </a:rPr>
                        <a:t>5.6</a:t>
                      </a:r>
                    </a:p>
                  </a:txBody>
                  <a:tcPr marL="8513" marR="8513" marT="0" marB="0" anchor="ctr"/>
                </a:tc>
                <a:extLst>
                  <a:ext uri="{0D108BD9-81ED-4DB2-BD59-A6C34878D82A}">
                    <a16:rowId xmlns:a16="http://schemas.microsoft.com/office/drawing/2014/main" val="500374197"/>
                  </a:ext>
                </a:extLst>
              </a:tr>
            </a:tbl>
          </a:graphicData>
        </a:graphic>
      </p:graphicFrame>
    </p:spTree>
    <p:extLst>
      <p:ext uri="{BB962C8B-B14F-4D97-AF65-F5344CB8AC3E}">
        <p14:creationId xmlns:p14="http://schemas.microsoft.com/office/powerpoint/2010/main" val="37645728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88640"/>
            <a:ext cx="9144000" cy="646331"/>
          </a:xfrm>
          <a:prstGeom prst="rect">
            <a:avLst/>
          </a:prstGeo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lvl="0" algn="ctr">
              <a:spcBef>
                <a:spcPct val="0"/>
              </a:spcBef>
            </a:pPr>
            <a:r>
              <a:rPr lang="ja-JP" altLang="en-US" sz="3600" b="1" dirty="0" smtClean="0">
                <a:solidFill>
                  <a:prstClr val="black"/>
                </a:solidFill>
                <a:latin typeface="MS Gothic" panose="020B0609070205080204" pitchFamily="49" charset="-128"/>
                <a:ea typeface="MS Gothic" panose="020B0609070205080204" pitchFamily="49" charset="-128"/>
                <a:cs typeface="Times New Roman" panose="02020603050405020304" pitchFamily="18" charset="0"/>
              </a:rPr>
              <a:t>報告内容</a:t>
            </a:r>
            <a:endParaRPr kumimoji="1" lang="en-US" altLang="ja-JP" sz="3600" b="1" i="0" u="none" strike="noStrike" kern="1200" cap="none" spc="0" normalizeH="0" baseline="0" noProof="0" dirty="0">
              <a:ln>
                <a:noFill/>
              </a:ln>
              <a:solidFill>
                <a:prstClr val="black"/>
              </a:solidFill>
              <a:effectLst/>
              <a:uLnTx/>
              <a:uFillTx/>
              <a:latin typeface="MS Gothic" panose="020B0609070205080204" pitchFamily="49" charset="-128"/>
              <a:ea typeface="MS Gothic" panose="020B0609070205080204" pitchFamily="49" charset="-128"/>
              <a:cs typeface="Times New Roman" panose="02020603050405020304" pitchFamily="18" charset="0"/>
            </a:endParaRPr>
          </a:p>
        </p:txBody>
      </p:sp>
      <p:graphicFrame>
        <p:nvGraphicFramePr>
          <p:cNvPr id="2" name="Diagram 1"/>
          <p:cNvGraphicFramePr/>
          <p:nvPr>
            <p:extLst>
              <p:ext uri="{D42A27DB-BD31-4B8C-83A1-F6EECF244321}">
                <p14:modId xmlns:p14="http://schemas.microsoft.com/office/powerpoint/2010/main" val="2313868166"/>
              </p:ext>
            </p:extLst>
          </p:nvPr>
        </p:nvGraphicFramePr>
        <p:xfrm>
          <a:off x="1211796" y="1268760"/>
          <a:ext cx="6720408" cy="4552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7106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3"/>
          <p:cNvSpPr/>
          <p:nvPr/>
        </p:nvSpPr>
        <p:spPr>
          <a:xfrm>
            <a:off x="0" y="188640"/>
            <a:ext cx="9144000" cy="584775"/>
          </a:xfrm>
          <a:prstGeom prst="rect">
            <a:avLst/>
          </a:prstGeo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spcBef>
                <a:spcPct val="0"/>
              </a:spcBef>
            </a:pPr>
            <a:r>
              <a:rPr lang="ja-JP" altLang="en-US" sz="3200" b="1" dirty="0" smtClean="0">
                <a:latin typeface="MS Gothic" panose="020B0609070205080204" pitchFamily="49" charset="-128"/>
                <a:ea typeface="MS Gothic" panose="020B0609070205080204" pitchFamily="49" charset="-128"/>
              </a:rPr>
              <a:t>「うちエコ診断」をお知りになった情</a:t>
            </a:r>
            <a:r>
              <a:rPr lang="ja-JP" altLang="en-US" sz="3200" b="1" dirty="0">
                <a:latin typeface="MS Gothic" panose="020B0609070205080204" pitchFamily="49" charset="-128"/>
                <a:ea typeface="MS Gothic" panose="020B0609070205080204" pitchFamily="49" charset="-128"/>
              </a:rPr>
              <a:t>報源</a:t>
            </a:r>
            <a:endParaRPr lang="en-US" altLang="ja-JP" sz="3200" b="1" dirty="0">
              <a:latin typeface="MS Gothic" panose="020B0609070205080204" pitchFamily="49" charset="-128"/>
              <a:ea typeface="MS Gothic" panose="020B0609070205080204" pitchFamily="49" charset="-128"/>
            </a:endParaRPr>
          </a:p>
        </p:txBody>
      </p:sp>
      <p:graphicFrame>
        <p:nvGraphicFramePr>
          <p:cNvPr id="4" name="Table 3"/>
          <p:cNvGraphicFramePr>
            <a:graphicFrameLocks noGrp="1"/>
          </p:cNvGraphicFramePr>
          <p:nvPr>
            <p:extLst>
              <p:ext uri="{D42A27DB-BD31-4B8C-83A1-F6EECF244321}">
                <p14:modId xmlns:p14="http://schemas.microsoft.com/office/powerpoint/2010/main" val="1629232861"/>
              </p:ext>
            </p:extLst>
          </p:nvPr>
        </p:nvGraphicFramePr>
        <p:xfrm>
          <a:off x="7083690" y="2115296"/>
          <a:ext cx="1944216" cy="3456385"/>
        </p:xfrm>
        <a:graphic>
          <a:graphicData uri="http://schemas.openxmlformats.org/drawingml/2006/table">
            <a:tbl>
              <a:tblPr>
                <a:effectLst>
                  <a:innerShdw blurRad="63500" dist="50800" dir="13500000">
                    <a:prstClr val="black">
                      <a:alpha val="50000"/>
                    </a:prstClr>
                  </a:innerShdw>
                </a:effectLst>
                <a:tableStyleId>{5C22544A-7EE6-4342-B048-85BDC9FD1C3A}</a:tableStyleId>
              </a:tblPr>
              <a:tblGrid>
                <a:gridCol w="1152127">
                  <a:extLst>
                    <a:ext uri="{9D8B030D-6E8A-4147-A177-3AD203B41FA5}">
                      <a16:colId xmlns:a16="http://schemas.microsoft.com/office/drawing/2014/main" val="380517771"/>
                    </a:ext>
                  </a:extLst>
                </a:gridCol>
                <a:gridCol w="792089">
                  <a:extLst>
                    <a:ext uri="{9D8B030D-6E8A-4147-A177-3AD203B41FA5}">
                      <a16:colId xmlns:a16="http://schemas.microsoft.com/office/drawing/2014/main" val="3360490286"/>
                    </a:ext>
                  </a:extLst>
                </a:gridCol>
              </a:tblGrid>
              <a:tr h="286927">
                <a:tc>
                  <a:txBody>
                    <a:bodyPr/>
                    <a:lstStyle/>
                    <a:p>
                      <a:pPr algn="ctr" fontAlgn="ctr"/>
                      <a:r>
                        <a:rPr lang="ja-JP" altLang="en-US" sz="1400" b="1" i="0" u="none" strike="noStrike"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情報源</a:t>
                      </a:r>
                      <a:endParaRPr lang="en-US" sz="1400" b="1"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2811" marR="2811" marT="2811" marB="0" anchor="ctr">
                    <a:solidFill>
                      <a:srgbClr val="00B0F0"/>
                    </a:solidFill>
                  </a:tcPr>
                </a:tc>
                <a:tc>
                  <a:txBody>
                    <a:bodyPr/>
                    <a:lstStyle/>
                    <a:p>
                      <a:pPr algn="ctr" fontAlgn="ctr"/>
                      <a:r>
                        <a:rPr lang="en-US" sz="1400" b="1" u="none" strike="noStrike" dirty="0" smtClean="0">
                          <a:effectLst/>
                          <a:latin typeface="MS Gothic" panose="020B0609070205080204" pitchFamily="49" charset="-128"/>
                          <a:ea typeface="MS Gothic" panose="020B0609070205080204" pitchFamily="49" charset="-128"/>
                          <a:cs typeface="Times New Roman" panose="02020603050405020304" pitchFamily="18" charset="0"/>
                        </a:rPr>
                        <a:t>%</a:t>
                      </a:r>
                      <a:endParaRPr lang="en-US" sz="1400" b="1"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2811" marR="2811" marT="2811" marB="0" anchor="ctr">
                    <a:solidFill>
                      <a:srgbClr val="00B0F0"/>
                    </a:solidFill>
                  </a:tcPr>
                </a:tc>
                <a:extLst>
                  <a:ext uri="{0D108BD9-81ED-4DB2-BD59-A6C34878D82A}">
                    <a16:rowId xmlns:a16="http://schemas.microsoft.com/office/drawing/2014/main" val="2205055354"/>
                  </a:ext>
                </a:extLst>
              </a:tr>
              <a:tr h="286927">
                <a:tc>
                  <a:txBody>
                    <a:bodyPr/>
                    <a:lstStyle/>
                    <a:p>
                      <a:pPr algn="ctr" fontAlgn="ctr"/>
                      <a:r>
                        <a:rPr lang="ja-JP" altLang="en-US" sz="1200" b="0" i="0" u="none" strike="noStrike"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ハウスメーカ</a:t>
                      </a:r>
                      <a:endParaRPr lang="en-US" sz="12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2811" marR="2811" marT="2811" marB="0" anchor="ctr"/>
                </a:tc>
                <a:tc>
                  <a:txBody>
                    <a:bodyPr/>
                    <a:lstStyle/>
                    <a:p>
                      <a:pPr algn="ctr" fontAlgn="ctr"/>
                      <a:r>
                        <a:rPr lang="en-US" sz="1200" u="none" strike="noStrike" dirty="0">
                          <a:effectLst/>
                          <a:latin typeface="MS Gothic" panose="020B0609070205080204" pitchFamily="49" charset="-128"/>
                          <a:ea typeface="MS Gothic" panose="020B0609070205080204" pitchFamily="49" charset="-128"/>
                          <a:cs typeface="Times New Roman" panose="02020603050405020304" pitchFamily="18" charset="0"/>
                        </a:rPr>
                        <a:t>55.1</a:t>
                      </a:r>
                      <a:endParaRPr lang="en-US" sz="12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2811" marR="2811" marT="2811" marB="0" anchor="ctr"/>
                </a:tc>
                <a:extLst>
                  <a:ext uri="{0D108BD9-81ED-4DB2-BD59-A6C34878D82A}">
                    <a16:rowId xmlns:a16="http://schemas.microsoft.com/office/drawing/2014/main" val="2431407132"/>
                  </a:ext>
                </a:extLst>
              </a:tr>
              <a:tr h="446151">
                <a:tc>
                  <a:txBody>
                    <a:bodyPr/>
                    <a:lstStyle/>
                    <a:p>
                      <a:pPr algn="ctr" fontAlgn="ctr"/>
                      <a:r>
                        <a:rPr lang="zh-TW" altLang="en-US" sz="1200" b="0" i="0" u="none" strike="noStrike"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太陽光設置業者</a:t>
                      </a:r>
                      <a:endParaRPr lang="en-US" sz="12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2811" marR="2811" marT="2811" marB="0" anchor="ctr"/>
                </a:tc>
                <a:tc>
                  <a:txBody>
                    <a:bodyPr/>
                    <a:lstStyle/>
                    <a:p>
                      <a:pPr algn="ctr" fontAlgn="ctr"/>
                      <a:r>
                        <a:rPr lang="en-US" sz="1200" u="none" strike="noStrike" dirty="0">
                          <a:effectLst/>
                          <a:latin typeface="MS Gothic" panose="020B0609070205080204" pitchFamily="49" charset="-128"/>
                          <a:ea typeface="MS Gothic" panose="020B0609070205080204" pitchFamily="49" charset="-128"/>
                          <a:cs typeface="Times New Roman" panose="02020603050405020304" pitchFamily="18" charset="0"/>
                        </a:rPr>
                        <a:t>12.7</a:t>
                      </a:r>
                      <a:endParaRPr lang="en-US" sz="12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2811" marR="2811" marT="2811" marB="0" anchor="ctr"/>
                </a:tc>
                <a:extLst>
                  <a:ext uri="{0D108BD9-81ED-4DB2-BD59-A6C34878D82A}">
                    <a16:rowId xmlns:a16="http://schemas.microsoft.com/office/drawing/2014/main" val="896716700"/>
                  </a:ext>
                </a:extLst>
              </a:tr>
              <a:tr h="446151">
                <a:tc>
                  <a:txBody>
                    <a:bodyPr/>
                    <a:lstStyle/>
                    <a:p>
                      <a:pPr algn="ctr" fontAlgn="ctr"/>
                      <a:r>
                        <a:rPr lang="ja-JP" altLang="en-US" sz="1200" b="0" i="0" u="none" strike="noStrike"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電気事業者</a:t>
                      </a:r>
                      <a:endParaRPr lang="en-US" sz="12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2811" marR="2811" marT="2811" marB="0" anchor="ctr"/>
                </a:tc>
                <a:tc>
                  <a:txBody>
                    <a:bodyPr/>
                    <a:lstStyle/>
                    <a:p>
                      <a:pPr algn="ctr" fontAlgn="ctr"/>
                      <a:r>
                        <a:rPr lang="en-US" sz="1200" u="none" strike="noStrike" dirty="0">
                          <a:effectLst/>
                          <a:latin typeface="MS Gothic" panose="020B0609070205080204" pitchFamily="49" charset="-128"/>
                          <a:ea typeface="MS Gothic" panose="020B0609070205080204" pitchFamily="49" charset="-128"/>
                          <a:cs typeface="Times New Roman" panose="02020603050405020304" pitchFamily="18" charset="0"/>
                        </a:rPr>
                        <a:t>7.7</a:t>
                      </a:r>
                      <a:endParaRPr lang="en-US" sz="12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2811" marR="2811" marT="2811" marB="0" anchor="ctr"/>
                </a:tc>
                <a:extLst>
                  <a:ext uri="{0D108BD9-81ED-4DB2-BD59-A6C34878D82A}">
                    <a16:rowId xmlns:a16="http://schemas.microsoft.com/office/drawing/2014/main" val="609514589"/>
                  </a:ext>
                </a:extLst>
              </a:tr>
              <a:tr h="472125">
                <a:tc>
                  <a:txBody>
                    <a:bodyPr/>
                    <a:lstStyle/>
                    <a:p>
                      <a:pPr algn="ctr" fontAlgn="ctr"/>
                      <a:r>
                        <a:rPr lang="ja-JP" altLang="en-US" sz="1200" b="0" i="0" u="none" strike="noStrike"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いなみ野学園</a:t>
                      </a:r>
                      <a:endParaRPr lang="en-US" sz="12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2811" marR="2811" marT="2811" marB="0" anchor="ctr"/>
                </a:tc>
                <a:tc>
                  <a:txBody>
                    <a:bodyPr/>
                    <a:lstStyle/>
                    <a:p>
                      <a:pPr algn="ctr" fontAlgn="ctr"/>
                      <a:r>
                        <a:rPr lang="en-US" sz="1200" u="none" strike="noStrike" dirty="0">
                          <a:effectLst/>
                          <a:latin typeface="MS Gothic" panose="020B0609070205080204" pitchFamily="49" charset="-128"/>
                          <a:ea typeface="MS Gothic" panose="020B0609070205080204" pitchFamily="49" charset="-128"/>
                          <a:cs typeface="Times New Roman" panose="02020603050405020304" pitchFamily="18" charset="0"/>
                        </a:rPr>
                        <a:t>9.3</a:t>
                      </a:r>
                      <a:endParaRPr lang="en-US" sz="12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2811" marR="2811" marT="2811" marB="0" anchor="ctr"/>
                </a:tc>
                <a:extLst>
                  <a:ext uri="{0D108BD9-81ED-4DB2-BD59-A6C34878D82A}">
                    <a16:rowId xmlns:a16="http://schemas.microsoft.com/office/drawing/2014/main" val="2732969913"/>
                  </a:ext>
                </a:extLst>
              </a:tr>
              <a:tr h="472125">
                <a:tc>
                  <a:txBody>
                    <a:bodyPr/>
                    <a:lstStyle/>
                    <a:p>
                      <a:pPr algn="ctr" fontAlgn="ctr"/>
                      <a:r>
                        <a:rPr lang="ja-JP" altLang="en-US" sz="1200" b="0" i="0" u="none" strike="noStrike"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補助金の申請</a:t>
                      </a:r>
                      <a:endParaRPr lang="en-US" sz="12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2811" marR="2811" marT="2811" marB="0" anchor="ctr"/>
                </a:tc>
                <a:tc>
                  <a:txBody>
                    <a:bodyPr/>
                    <a:lstStyle/>
                    <a:p>
                      <a:pPr algn="ctr" fontAlgn="ctr"/>
                      <a:r>
                        <a:rPr lang="en-US" sz="1200" u="none" strike="noStrike" dirty="0">
                          <a:effectLst/>
                          <a:latin typeface="MS Gothic" panose="020B0609070205080204" pitchFamily="49" charset="-128"/>
                          <a:ea typeface="MS Gothic" panose="020B0609070205080204" pitchFamily="49" charset="-128"/>
                          <a:cs typeface="Times New Roman" panose="02020603050405020304" pitchFamily="18" charset="0"/>
                        </a:rPr>
                        <a:t>5.9</a:t>
                      </a:r>
                      <a:endParaRPr lang="en-US" sz="12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2811" marR="2811" marT="2811" marB="0" anchor="ctr"/>
                </a:tc>
                <a:extLst>
                  <a:ext uri="{0D108BD9-81ED-4DB2-BD59-A6C34878D82A}">
                    <a16:rowId xmlns:a16="http://schemas.microsoft.com/office/drawing/2014/main" val="1285078469"/>
                  </a:ext>
                </a:extLst>
              </a:tr>
              <a:tr h="286927">
                <a:tc>
                  <a:txBody>
                    <a:bodyPr/>
                    <a:lstStyle/>
                    <a:p>
                      <a:pPr algn="ctr" fontAlgn="ctr"/>
                      <a:r>
                        <a:rPr lang="ja-JP" altLang="en-US" sz="1200" b="0" i="0" u="none" strike="noStrike"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職場</a:t>
                      </a:r>
                      <a:endParaRPr lang="en-US" sz="12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2811" marR="2811" marT="2811" marB="0" anchor="ctr"/>
                </a:tc>
                <a:tc>
                  <a:txBody>
                    <a:bodyPr/>
                    <a:lstStyle/>
                    <a:p>
                      <a:pPr algn="ctr" fontAlgn="ctr"/>
                      <a:r>
                        <a:rPr lang="en-US" sz="1200" u="none" strike="noStrike" dirty="0">
                          <a:effectLst/>
                          <a:latin typeface="MS Gothic" panose="020B0609070205080204" pitchFamily="49" charset="-128"/>
                          <a:ea typeface="MS Gothic" panose="020B0609070205080204" pitchFamily="49" charset="-128"/>
                          <a:cs typeface="Times New Roman" panose="02020603050405020304" pitchFamily="18" charset="0"/>
                        </a:rPr>
                        <a:t>5.9</a:t>
                      </a:r>
                      <a:endParaRPr lang="en-US" sz="12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2811" marR="2811" marT="2811" marB="0" anchor="ctr"/>
                </a:tc>
                <a:extLst>
                  <a:ext uri="{0D108BD9-81ED-4DB2-BD59-A6C34878D82A}">
                    <a16:rowId xmlns:a16="http://schemas.microsoft.com/office/drawing/2014/main" val="2955135034"/>
                  </a:ext>
                </a:extLst>
              </a:tr>
              <a:tr h="472125">
                <a:tc>
                  <a:txBody>
                    <a:bodyPr/>
                    <a:lstStyle/>
                    <a:p>
                      <a:pPr algn="ctr" fontAlgn="ctr"/>
                      <a:r>
                        <a:rPr lang="ja-JP" altLang="en-US" sz="1200" b="0" i="0" u="none" strike="noStrike"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その他</a:t>
                      </a:r>
                      <a:endParaRPr lang="en-US" sz="12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2811" marR="2811" marT="2811" marB="0" anchor="ctr"/>
                </a:tc>
                <a:tc>
                  <a:txBody>
                    <a:bodyPr/>
                    <a:lstStyle/>
                    <a:p>
                      <a:pPr algn="ctr" fontAlgn="ctr"/>
                      <a:r>
                        <a:rPr lang="en-US" sz="1200" u="none" strike="noStrike" dirty="0">
                          <a:effectLst/>
                          <a:latin typeface="MS Gothic" panose="020B0609070205080204" pitchFamily="49" charset="-128"/>
                          <a:ea typeface="MS Gothic" panose="020B0609070205080204" pitchFamily="49" charset="-128"/>
                          <a:cs typeface="Times New Roman" panose="02020603050405020304" pitchFamily="18" charset="0"/>
                        </a:rPr>
                        <a:t>3.4</a:t>
                      </a:r>
                      <a:endParaRPr lang="en-US" sz="12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2811" marR="2811" marT="2811" marB="0" anchor="ctr"/>
                </a:tc>
                <a:extLst>
                  <a:ext uri="{0D108BD9-81ED-4DB2-BD59-A6C34878D82A}">
                    <a16:rowId xmlns:a16="http://schemas.microsoft.com/office/drawing/2014/main" val="3746539712"/>
                  </a:ext>
                </a:extLst>
              </a:tr>
              <a:tr h="286927">
                <a:tc>
                  <a:txBody>
                    <a:bodyPr/>
                    <a:lstStyle/>
                    <a:p>
                      <a:pPr algn="ctr" fontAlgn="ctr"/>
                      <a:r>
                        <a:rPr lang="ja-JP" altLang="en-US" sz="1200" b="0" i="0" u="none" strike="noStrike"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合計</a:t>
                      </a:r>
                      <a:endParaRPr lang="en-US" sz="12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2811" marR="2811" marT="2811" marB="0" anchor="ctr"/>
                </a:tc>
                <a:tc>
                  <a:txBody>
                    <a:bodyPr/>
                    <a:lstStyle/>
                    <a:p>
                      <a:pPr algn="ctr" fontAlgn="ctr"/>
                      <a:r>
                        <a:rPr lang="en-US" sz="1200" u="none" strike="noStrike" dirty="0">
                          <a:effectLst/>
                          <a:latin typeface="MS Gothic" panose="020B0609070205080204" pitchFamily="49" charset="-128"/>
                          <a:ea typeface="MS Gothic" panose="020B0609070205080204" pitchFamily="49" charset="-128"/>
                          <a:cs typeface="Times New Roman" panose="02020603050405020304" pitchFamily="18" charset="0"/>
                        </a:rPr>
                        <a:t>100.0</a:t>
                      </a:r>
                      <a:endParaRPr lang="en-US" sz="12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2811" marR="2811" marT="2811" marB="0" anchor="ctr"/>
                </a:tc>
                <a:extLst>
                  <a:ext uri="{0D108BD9-81ED-4DB2-BD59-A6C34878D82A}">
                    <a16:rowId xmlns:a16="http://schemas.microsoft.com/office/drawing/2014/main" val="1771689526"/>
                  </a:ext>
                </a:extLst>
              </a:tr>
            </a:tbl>
          </a:graphicData>
        </a:graphic>
      </p:graphicFrame>
      <p:sp>
        <p:nvSpPr>
          <p:cNvPr id="14" name="Flowchart: Alternate Process 13"/>
          <p:cNvSpPr/>
          <p:nvPr/>
        </p:nvSpPr>
        <p:spPr>
          <a:xfrm>
            <a:off x="7045655" y="1274479"/>
            <a:ext cx="1008112" cy="360040"/>
          </a:xfrm>
          <a:prstGeom prst="flowChartAlternateProcess">
            <a:avLst/>
          </a:prstGeom>
          <a:solidFill>
            <a:srgbClr val="00B0F0"/>
          </a:solidFill>
          <a:ln w="6350">
            <a:solidFill>
              <a:schemeClr val="bg1"/>
            </a:solidFill>
            <a:headEnd type="none" w="sm" len="med"/>
            <a:tailEnd type="triangle" w="sm" len="med"/>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MS Gothic" panose="020B0609070205080204" pitchFamily="49" charset="-128"/>
                <a:ea typeface="MS Gothic" panose="020B0609070205080204" pitchFamily="49" charset="-128"/>
                <a:cs typeface="Times New Roman" panose="02020603050405020304" pitchFamily="18" charset="0"/>
              </a:rPr>
              <a:t>N=118</a:t>
            </a:r>
          </a:p>
        </p:txBody>
      </p:sp>
      <p:pic>
        <p:nvPicPr>
          <p:cNvPr id="3" name="Picture 2"/>
          <p:cNvPicPr>
            <a:picLocks noChangeAspect="1"/>
          </p:cNvPicPr>
          <p:nvPr/>
        </p:nvPicPr>
        <p:blipFill>
          <a:blip r:embed="rId3"/>
          <a:stretch>
            <a:fillRect/>
          </a:stretch>
        </p:blipFill>
        <p:spPr>
          <a:xfrm>
            <a:off x="107504" y="1412776"/>
            <a:ext cx="6828651" cy="4104456"/>
          </a:xfrm>
          <a:prstGeom prst="rect">
            <a:avLst/>
          </a:prstGeom>
          <a:ln w="3175">
            <a:solidFill>
              <a:schemeClr val="tx1"/>
            </a:solidFill>
          </a:ln>
        </p:spPr>
      </p:pic>
      <p:sp>
        <p:nvSpPr>
          <p:cNvPr id="10" name="Flowchart: Alternate Process 9"/>
          <p:cNvSpPr/>
          <p:nvPr/>
        </p:nvSpPr>
        <p:spPr>
          <a:xfrm>
            <a:off x="251520" y="4941168"/>
            <a:ext cx="1008112" cy="360040"/>
          </a:xfrm>
          <a:prstGeom prst="flowChartAlternateProcess">
            <a:avLst/>
          </a:prstGeom>
          <a:solidFill>
            <a:srgbClr val="FFC000"/>
          </a:solidFill>
          <a:ln w="6350">
            <a:solidFill>
              <a:schemeClr val="bg1"/>
            </a:solidFill>
            <a:headEnd type="none" w="sm" len="med"/>
            <a:tailEnd type="triangle" w="sm" len="med"/>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MS Gothic" panose="020B0609070205080204" pitchFamily="49" charset="-128"/>
                <a:ea typeface="MS Gothic" panose="020B0609070205080204" pitchFamily="49" charset="-128"/>
                <a:cs typeface="Times New Roman" panose="02020603050405020304" pitchFamily="18" charset="0"/>
              </a:rPr>
              <a:t>N=386</a:t>
            </a:r>
          </a:p>
        </p:txBody>
      </p:sp>
      <p:cxnSp>
        <p:nvCxnSpPr>
          <p:cNvPr id="12" name="Elbow Connector 11"/>
          <p:cNvCxnSpPr>
            <a:endCxn id="4" idx="0"/>
          </p:cNvCxnSpPr>
          <p:nvPr/>
        </p:nvCxnSpPr>
        <p:spPr>
          <a:xfrm>
            <a:off x="4572000" y="1739671"/>
            <a:ext cx="3483798" cy="375625"/>
          </a:xfrm>
          <a:prstGeom prst="bentConnector2">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961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3"/>
          <p:cNvSpPr/>
          <p:nvPr/>
        </p:nvSpPr>
        <p:spPr>
          <a:xfrm>
            <a:off x="0" y="188640"/>
            <a:ext cx="9144000" cy="584775"/>
          </a:xfrm>
          <a:prstGeom prst="rect">
            <a:avLst/>
          </a:prstGeo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spcBef>
                <a:spcPct val="0"/>
              </a:spcBef>
            </a:pPr>
            <a:r>
              <a:rPr lang="ja-JP" altLang="en-US" sz="3200" b="1" dirty="0" smtClean="0">
                <a:latin typeface="MS Gothic" panose="020B0609070205080204" pitchFamily="49" charset="-128"/>
                <a:ea typeface="MS Gothic" panose="020B0609070205080204" pitchFamily="49" charset="-128"/>
              </a:rPr>
              <a:t>「う</a:t>
            </a:r>
            <a:r>
              <a:rPr lang="ja-JP" altLang="en-US" sz="3200" b="1" dirty="0">
                <a:latin typeface="MS Gothic" panose="020B0609070205080204" pitchFamily="49" charset="-128"/>
                <a:ea typeface="MS Gothic" panose="020B0609070205080204" pitchFamily="49" charset="-128"/>
              </a:rPr>
              <a:t>ち</a:t>
            </a:r>
            <a:r>
              <a:rPr lang="ja-JP" altLang="en-US" sz="3200" b="1" dirty="0" smtClean="0">
                <a:latin typeface="MS Gothic" panose="020B0609070205080204" pitchFamily="49" charset="-128"/>
                <a:ea typeface="MS Gothic" panose="020B0609070205080204" pitchFamily="49" charset="-128"/>
              </a:rPr>
              <a:t>エコ診断」による情報提供効果</a:t>
            </a:r>
            <a:endParaRPr lang="en-US" altLang="ja-JP" sz="3200" b="1" dirty="0">
              <a:latin typeface="MS Gothic" panose="020B0609070205080204" pitchFamily="49" charset="-128"/>
              <a:ea typeface="MS Gothic" panose="020B0609070205080204" pitchFamily="49" charset="-128"/>
            </a:endParaRPr>
          </a:p>
        </p:txBody>
      </p:sp>
      <p:graphicFrame>
        <p:nvGraphicFramePr>
          <p:cNvPr id="6" name="Table 5"/>
          <p:cNvGraphicFramePr>
            <a:graphicFrameLocks noGrp="1"/>
          </p:cNvGraphicFramePr>
          <p:nvPr>
            <p:extLst>
              <p:ext uri="{D42A27DB-BD31-4B8C-83A1-F6EECF244321}">
                <p14:modId xmlns:p14="http://schemas.microsoft.com/office/powerpoint/2010/main" val="1341849897"/>
              </p:ext>
            </p:extLst>
          </p:nvPr>
        </p:nvGraphicFramePr>
        <p:xfrm>
          <a:off x="107504" y="2308129"/>
          <a:ext cx="1944216" cy="3096342"/>
        </p:xfrm>
        <a:graphic>
          <a:graphicData uri="http://schemas.openxmlformats.org/drawingml/2006/table">
            <a:tbl>
              <a:tblPr>
                <a:effectLst>
                  <a:innerShdw blurRad="63500" dist="50800" dir="2700000">
                    <a:prstClr val="black">
                      <a:alpha val="50000"/>
                    </a:prstClr>
                  </a:innerShdw>
                </a:effectLst>
                <a:tableStyleId>{5C22544A-7EE6-4342-B048-85BDC9FD1C3A}</a:tableStyleId>
              </a:tblPr>
              <a:tblGrid>
                <a:gridCol w="1216332">
                  <a:extLst>
                    <a:ext uri="{9D8B030D-6E8A-4147-A177-3AD203B41FA5}">
                      <a16:colId xmlns:a16="http://schemas.microsoft.com/office/drawing/2014/main" val="2805020948"/>
                    </a:ext>
                  </a:extLst>
                </a:gridCol>
                <a:gridCol w="727884">
                  <a:extLst>
                    <a:ext uri="{9D8B030D-6E8A-4147-A177-3AD203B41FA5}">
                      <a16:colId xmlns:a16="http://schemas.microsoft.com/office/drawing/2014/main" val="454165301"/>
                    </a:ext>
                  </a:extLst>
                </a:gridCol>
              </a:tblGrid>
              <a:tr h="344038">
                <a:tc>
                  <a:txBody>
                    <a:bodyPr/>
                    <a:lstStyle/>
                    <a:p>
                      <a:pPr algn="ctr" fontAlgn="ctr"/>
                      <a:r>
                        <a:rPr lang="ja-JP" altLang="en-US" sz="1600" b="0" i="0" u="none" strike="noStrike" dirty="0" smtClean="0">
                          <a:solidFill>
                            <a:schemeClr val="dk1"/>
                          </a:solidFill>
                          <a:effectLst/>
                          <a:latin typeface="MS Gothic" panose="020B0609070205080204" pitchFamily="49" charset="-128"/>
                          <a:ea typeface="MS Gothic" panose="020B0609070205080204" pitchFamily="49" charset="-128"/>
                          <a:cs typeface="Times New Roman" panose="02020603050405020304" pitchFamily="18" charset="0"/>
                        </a:rPr>
                        <a:t>年</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3416" marR="3416" marT="3416" marB="0" anchor="ctr"/>
                </a:tc>
                <a:tc>
                  <a:txBody>
                    <a:bodyPr/>
                    <a:lstStyle/>
                    <a:p>
                      <a:pPr algn="ctr" fontAlgn="ctr"/>
                      <a:r>
                        <a:rPr lang="en-US" sz="1600" u="none" strike="noStrike" dirty="0">
                          <a:effectLst/>
                          <a:latin typeface="MS Gothic" panose="020B0609070205080204" pitchFamily="49" charset="-128"/>
                          <a:ea typeface="MS Gothic" panose="020B0609070205080204" pitchFamily="49" charset="-128"/>
                          <a:cs typeface="Times New Roman" panose="02020603050405020304" pitchFamily="18" charset="0"/>
                        </a:rPr>
                        <a:t>%</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3416" marR="3416" marT="3416" marB="0" anchor="ctr"/>
                </a:tc>
                <a:extLst>
                  <a:ext uri="{0D108BD9-81ED-4DB2-BD59-A6C34878D82A}">
                    <a16:rowId xmlns:a16="http://schemas.microsoft.com/office/drawing/2014/main" val="1934726088"/>
                  </a:ext>
                </a:extLst>
              </a:tr>
              <a:tr h="344038">
                <a:tc>
                  <a:txBody>
                    <a:bodyPr/>
                    <a:lstStyle/>
                    <a:p>
                      <a:pPr algn="ctr" fontAlgn="ctr"/>
                      <a:r>
                        <a:rPr lang="en-US" sz="1600" u="none" strike="noStrike" dirty="0">
                          <a:effectLst/>
                          <a:latin typeface="MS Gothic" panose="020B0609070205080204" pitchFamily="49" charset="-128"/>
                          <a:ea typeface="MS Gothic" panose="020B0609070205080204" pitchFamily="49" charset="-128"/>
                          <a:cs typeface="Times New Roman" panose="02020603050405020304" pitchFamily="18" charset="0"/>
                        </a:rPr>
                        <a:t>2010</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3416" marR="3416" marT="3416" marB="0" anchor="ctr"/>
                </a:tc>
                <a:tc>
                  <a:txBody>
                    <a:bodyPr/>
                    <a:lstStyle/>
                    <a:p>
                      <a:pPr algn="ctr" fontAlgn="ctr"/>
                      <a:r>
                        <a:rPr lang="en-US" sz="1600" u="none" strike="noStrike" dirty="0">
                          <a:effectLst/>
                          <a:latin typeface="MS Gothic" panose="020B0609070205080204" pitchFamily="49" charset="-128"/>
                          <a:ea typeface="MS Gothic" panose="020B0609070205080204" pitchFamily="49" charset="-128"/>
                          <a:cs typeface="Times New Roman" panose="02020603050405020304" pitchFamily="18" charset="0"/>
                        </a:rPr>
                        <a:t>0.3</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3416" marR="3416" marT="3416" marB="0" anchor="ctr"/>
                </a:tc>
                <a:extLst>
                  <a:ext uri="{0D108BD9-81ED-4DB2-BD59-A6C34878D82A}">
                    <a16:rowId xmlns:a16="http://schemas.microsoft.com/office/drawing/2014/main" val="399065247"/>
                  </a:ext>
                </a:extLst>
              </a:tr>
              <a:tr h="344038">
                <a:tc>
                  <a:txBody>
                    <a:bodyPr/>
                    <a:lstStyle/>
                    <a:p>
                      <a:pPr algn="ctr" fontAlgn="ctr"/>
                      <a:r>
                        <a:rPr lang="en-US" sz="1600" u="none" strike="noStrike" dirty="0">
                          <a:effectLst/>
                          <a:latin typeface="MS Gothic" panose="020B0609070205080204" pitchFamily="49" charset="-128"/>
                          <a:ea typeface="MS Gothic" panose="020B0609070205080204" pitchFamily="49" charset="-128"/>
                          <a:cs typeface="Times New Roman" panose="02020603050405020304" pitchFamily="18" charset="0"/>
                        </a:rPr>
                        <a:t>2011</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3416" marR="3416" marT="3416" marB="0" anchor="ctr"/>
                </a:tc>
                <a:tc>
                  <a:txBody>
                    <a:bodyPr/>
                    <a:lstStyle/>
                    <a:p>
                      <a:pPr algn="ctr" fontAlgn="ctr"/>
                      <a:r>
                        <a:rPr lang="en-US" sz="1600" u="none" strike="noStrike" dirty="0">
                          <a:effectLst/>
                          <a:latin typeface="MS Gothic" panose="020B0609070205080204" pitchFamily="49" charset="-128"/>
                          <a:ea typeface="MS Gothic" panose="020B0609070205080204" pitchFamily="49" charset="-128"/>
                          <a:cs typeface="Times New Roman" panose="02020603050405020304" pitchFamily="18" charset="0"/>
                        </a:rPr>
                        <a:t>0.3</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3416" marR="3416" marT="3416" marB="0" anchor="ctr"/>
                </a:tc>
                <a:extLst>
                  <a:ext uri="{0D108BD9-81ED-4DB2-BD59-A6C34878D82A}">
                    <a16:rowId xmlns:a16="http://schemas.microsoft.com/office/drawing/2014/main" val="487984016"/>
                  </a:ext>
                </a:extLst>
              </a:tr>
              <a:tr h="344038">
                <a:tc>
                  <a:txBody>
                    <a:bodyPr/>
                    <a:lstStyle/>
                    <a:p>
                      <a:pPr algn="ctr" fontAlgn="ctr"/>
                      <a:r>
                        <a:rPr lang="en-US" sz="1600" u="none" strike="noStrike">
                          <a:effectLst/>
                          <a:latin typeface="MS Gothic" panose="020B0609070205080204" pitchFamily="49" charset="-128"/>
                          <a:ea typeface="MS Gothic" panose="020B0609070205080204" pitchFamily="49" charset="-128"/>
                          <a:cs typeface="Times New Roman" panose="02020603050405020304" pitchFamily="18" charset="0"/>
                        </a:rPr>
                        <a:t>2014</a:t>
                      </a:r>
                      <a:endParaRPr lang="en-US" sz="1600" b="0" i="0" u="none" strike="noStrike">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3416" marR="3416" marT="3416" marB="0" anchor="ctr"/>
                </a:tc>
                <a:tc>
                  <a:txBody>
                    <a:bodyPr/>
                    <a:lstStyle/>
                    <a:p>
                      <a:pPr algn="ctr" fontAlgn="ctr"/>
                      <a:r>
                        <a:rPr lang="en-US" sz="1600" u="none" strike="noStrike" dirty="0">
                          <a:effectLst/>
                          <a:latin typeface="MS Gothic" panose="020B0609070205080204" pitchFamily="49" charset="-128"/>
                          <a:ea typeface="MS Gothic" panose="020B0609070205080204" pitchFamily="49" charset="-128"/>
                          <a:cs typeface="Times New Roman" panose="02020603050405020304" pitchFamily="18" charset="0"/>
                        </a:rPr>
                        <a:t>1.1</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3416" marR="3416" marT="3416" marB="0" anchor="ctr"/>
                </a:tc>
                <a:extLst>
                  <a:ext uri="{0D108BD9-81ED-4DB2-BD59-A6C34878D82A}">
                    <a16:rowId xmlns:a16="http://schemas.microsoft.com/office/drawing/2014/main" val="1683448765"/>
                  </a:ext>
                </a:extLst>
              </a:tr>
              <a:tr h="344038">
                <a:tc>
                  <a:txBody>
                    <a:bodyPr/>
                    <a:lstStyle/>
                    <a:p>
                      <a:pPr algn="ctr" fontAlgn="ctr"/>
                      <a:r>
                        <a:rPr lang="en-US" sz="1600" u="none" strike="noStrike">
                          <a:effectLst/>
                          <a:latin typeface="MS Gothic" panose="020B0609070205080204" pitchFamily="49" charset="-128"/>
                          <a:ea typeface="MS Gothic" panose="020B0609070205080204" pitchFamily="49" charset="-128"/>
                          <a:cs typeface="Times New Roman" panose="02020603050405020304" pitchFamily="18" charset="0"/>
                        </a:rPr>
                        <a:t>2015</a:t>
                      </a:r>
                      <a:endParaRPr lang="en-US" sz="1600" b="0" i="0" u="none" strike="noStrike">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3416" marR="3416" marT="3416" marB="0" anchor="ctr"/>
                </a:tc>
                <a:tc>
                  <a:txBody>
                    <a:bodyPr/>
                    <a:lstStyle/>
                    <a:p>
                      <a:pPr algn="ctr" fontAlgn="ctr"/>
                      <a:r>
                        <a:rPr lang="en-US" sz="1600" u="none" strike="noStrike" dirty="0">
                          <a:effectLst/>
                          <a:latin typeface="MS Gothic" panose="020B0609070205080204" pitchFamily="49" charset="-128"/>
                          <a:ea typeface="MS Gothic" panose="020B0609070205080204" pitchFamily="49" charset="-128"/>
                          <a:cs typeface="Times New Roman" panose="02020603050405020304" pitchFamily="18" charset="0"/>
                        </a:rPr>
                        <a:t>13.8</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3416" marR="3416" marT="3416" marB="0" anchor="ctr"/>
                </a:tc>
                <a:extLst>
                  <a:ext uri="{0D108BD9-81ED-4DB2-BD59-A6C34878D82A}">
                    <a16:rowId xmlns:a16="http://schemas.microsoft.com/office/drawing/2014/main" val="2669517706"/>
                  </a:ext>
                </a:extLst>
              </a:tr>
              <a:tr h="344038">
                <a:tc>
                  <a:txBody>
                    <a:bodyPr/>
                    <a:lstStyle/>
                    <a:p>
                      <a:pPr algn="ctr" fontAlgn="ctr"/>
                      <a:r>
                        <a:rPr lang="en-US" sz="1600" u="none" strike="noStrike" dirty="0">
                          <a:effectLst/>
                          <a:latin typeface="MS Gothic" panose="020B0609070205080204" pitchFamily="49" charset="-128"/>
                          <a:ea typeface="MS Gothic" panose="020B0609070205080204" pitchFamily="49" charset="-128"/>
                          <a:cs typeface="Times New Roman" panose="02020603050405020304" pitchFamily="18" charset="0"/>
                        </a:rPr>
                        <a:t>2016</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3416" marR="3416" marT="3416" marB="0" anchor="ctr"/>
                </a:tc>
                <a:tc>
                  <a:txBody>
                    <a:bodyPr/>
                    <a:lstStyle/>
                    <a:p>
                      <a:pPr algn="ctr" fontAlgn="ctr"/>
                      <a:r>
                        <a:rPr lang="en-US" sz="1600" u="none" strike="noStrike" dirty="0">
                          <a:effectLst/>
                          <a:latin typeface="MS Gothic" panose="020B0609070205080204" pitchFamily="49" charset="-128"/>
                          <a:ea typeface="MS Gothic" panose="020B0609070205080204" pitchFamily="49" charset="-128"/>
                          <a:cs typeface="Times New Roman" panose="02020603050405020304" pitchFamily="18" charset="0"/>
                        </a:rPr>
                        <a:t>30.6</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3416" marR="3416" marT="3416" marB="0" anchor="ctr"/>
                </a:tc>
                <a:extLst>
                  <a:ext uri="{0D108BD9-81ED-4DB2-BD59-A6C34878D82A}">
                    <a16:rowId xmlns:a16="http://schemas.microsoft.com/office/drawing/2014/main" val="3316326057"/>
                  </a:ext>
                </a:extLst>
              </a:tr>
              <a:tr h="344038">
                <a:tc>
                  <a:txBody>
                    <a:bodyPr/>
                    <a:lstStyle/>
                    <a:p>
                      <a:pPr algn="ctr" fontAlgn="ctr"/>
                      <a:r>
                        <a:rPr lang="en-US" sz="1600" u="none" strike="noStrike">
                          <a:effectLst/>
                          <a:latin typeface="MS Gothic" panose="020B0609070205080204" pitchFamily="49" charset="-128"/>
                          <a:ea typeface="MS Gothic" panose="020B0609070205080204" pitchFamily="49" charset="-128"/>
                          <a:cs typeface="Times New Roman" panose="02020603050405020304" pitchFamily="18" charset="0"/>
                        </a:rPr>
                        <a:t>2017</a:t>
                      </a:r>
                      <a:endParaRPr lang="en-US" sz="1600" b="0" i="0" u="none" strike="noStrike">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3416" marR="3416" marT="3416" marB="0" anchor="ctr"/>
                </a:tc>
                <a:tc>
                  <a:txBody>
                    <a:bodyPr/>
                    <a:lstStyle/>
                    <a:p>
                      <a:pPr algn="ctr" fontAlgn="ctr"/>
                      <a:r>
                        <a:rPr lang="en-US" sz="1600" u="none" strike="noStrike" dirty="0">
                          <a:effectLst/>
                          <a:latin typeface="MS Gothic" panose="020B0609070205080204" pitchFamily="49" charset="-128"/>
                          <a:ea typeface="MS Gothic" panose="020B0609070205080204" pitchFamily="49" charset="-128"/>
                          <a:cs typeface="Times New Roman" panose="02020603050405020304" pitchFamily="18" charset="0"/>
                        </a:rPr>
                        <a:t>53.6</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3416" marR="3416" marT="3416" marB="0" anchor="ctr"/>
                </a:tc>
                <a:extLst>
                  <a:ext uri="{0D108BD9-81ED-4DB2-BD59-A6C34878D82A}">
                    <a16:rowId xmlns:a16="http://schemas.microsoft.com/office/drawing/2014/main" val="3227786213"/>
                  </a:ext>
                </a:extLst>
              </a:tr>
              <a:tr h="344038">
                <a:tc>
                  <a:txBody>
                    <a:bodyPr/>
                    <a:lstStyle/>
                    <a:p>
                      <a:pPr algn="ctr" fontAlgn="ctr"/>
                      <a:r>
                        <a:rPr lang="en-US" sz="1600" u="none" strike="noStrike">
                          <a:effectLst/>
                          <a:latin typeface="MS Gothic" panose="020B0609070205080204" pitchFamily="49" charset="-128"/>
                          <a:ea typeface="MS Gothic" panose="020B0609070205080204" pitchFamily="49" charset="-128"/>
                          <a:cs typeface="Times New Roman" panose="02020603050405020304" pitchFamily="18" charset="0"/>
                        </a:rPr>
                        <a:t>2018</a:t>
                      </a:r>
                      <a:endParaRPr lang="en-US" sz="1600" b="0" i="0" u="none" strike="noStrike">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3416" marR="3416" marT="3416" marB="0" anchor="ctr"/>
                </a:tc>
                <a:tc>
                  <a:txBody>
                    <a:bodyPr/>
                    <a:lstStyle/>
                    <a:p>
                      <a:pPr algn="ctr" fontAlgn="ctr"/>
                      <a:r>
                        <a:rPr lang="en-US" sz="1600" u="none" strike="noStrike" dirty="0">
                          <a:effectLst/>
                          <a:latin typeface="MS Gothic" panose="020B0609070205080204" pitchFamily="49" charset="-128"/>
                          <a:ea typeface="MS Gothic" panose="020B0609070205080204" pitchFamily="49" charset="-128"/>
                          <a:cs typeface="Times New Roman" panose="02020603050405020304" pitchFamily="18" charset="0"/>
                        </a:rPr>
                        <a:t>0.3</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3416" marR="3416" marT="3416" marB="0" anchor="ctr"/>
                </a:tc>
                <a:extLst>
                  <a:ext uri="{0D108BD9-81ED-4DB2-BD59-A6C34878D82A}">
                    <a16:rowId xmlns:a16="http://schemas.microsoft.com/office/drawing/2014/main" val="2112703398"/>
                  </a:ext>
                </a:extLst>
              </a:tr>
              <a:tr h="344038">
                <a:tc>
                  <a:txBody>
                    <a:bodyPr/>
                    <a:lstStyle/>
                    <a:p>
                      <a:pPr algn="ctr" fontAlgn="ctr"/>
                      <a:r>
                        <a:rPr lang="en-US" sz="1600" u="none" strike="noStrike">
                          <a:effectLst/>
                          <a:latin typeface="MS Gothic" panose="020B0609070205080204" pitchFamily="49" charset="-128"/>
                          <a:ea typeface="MS Gothic" panose="020B0609070205080204" pitchFamily="49" charset="-128"/>
                          <a:cs typeface="Times New Roman" panose="02020603050405020304" pitchFamily="18" charset="0"/>
                        </a:rPr>
                        <a:t>Total</a:t>
                      </a:r>
                      <a:endParaRPr lang="en-US" sz="1600" b="0" i="0" u="none" strike="noStrike">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3416" marR="3416" marT="3416" marB="0" anchor="ctr"/>
                </a:tc>
                <a:tc>
                  <a:txBody>
                    <a:bodyPr/>
                    <a:lstStyle/>
                    <a:p>
                      <a:pPr algn="ctr" fontAlgn="ctr"/>
                      <a:r>
                        <a:rPr lang="en-US" sz="1600" u="none" strike="noStrike" dirty="0">
                          <a:effectLst/>
                          <a:latin typeface="MS Gothic" panose="020B0609070205080204" pitchFamily="49" charset="-128"/>
                          <a:ea typeface="MS Gothic" panose="020B0609070205080204" pitchFamily="49" charset="-128"/>
                          <a:cs typeface="Times New Roman" panose="02020603050405020304" pitchFamily="18" charset="0"/>
                        </a:rPr>
                        <a:t>100.0</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3416" marR="3416" marT="3416" marB="0" anchor="ctr"/>
                </a:tc>
                <a:extLst>
                  <a:ext uri="{0D108BD9-81ED-4DB2-BD59-A6C34878D82A}">
                    <a16:rowId xmlns:a16="http://schemas.microsoft.com/office/drawing/2014/main" val="2365338412"/>
                  </a:ext>
                </a:extLst>
              </a:tr>
            </a:tbl>
          </a:graphicData>
        </a:graphic>
      </p:graphicFrame>
      <p:sp>
        <p:nvSpPr>
          <p:cNvPr id="10" name="Flowchart: Alternate Process 9"/>
          <p:cNvSpPr/>
          <p:nvPr/>
        </p:nvSpPr>
        <p:spPr>
          <a:xfrm>
            <a:off x="107504" y="1784105"/>
            <a:ext cx="1944216" cy="524024"/>
          </a:xfrm>
          <a:prstGeom prst="flowChartAlternateProcess">
            <a:avLst/>
          </a:prstGeom>
          <a:solidFill>
            <a:srgbClr val="92D050"/>
          </a:solidFill>
          <a:ln w="6350">
            <a:solidFill>
              <a:schemeClr val="bg1"/>
            </a:solidFill>
            <a:headEnd type="none" w="sm" len="med"/>
            <a:tailEnd type="triangle" w="sm" len="med"/>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MS Gothic" panose="020B0609070205080204" pitchFamily="49" charset="-128"/>
                <a:ea typeface="MS Gothic" panose="020B0609070205080204" pitchFamily="49" charset="-128"/>
                <a:cs typeface="Times New Roman" panose="02020603050405020304" pitchFamily="18" charset="0"/>
              </a:rPr>
              <a:t>受診され</a:t>
            </a:r>
            <a:r>
              <a:rPr lang="ja-JP" altLang="en-US" sz="1400" b="1" dirty="0" smtClean="0">
                <a:solidFill>
                  <a:schemeClr val="tx1"/>
                </a:solidFill>
                <a:latin typeface="MS Gothic" panose="020B0609070205080204" pitchFamily="49" charset="-128"/>
                <a:ea typeface="MS Gothic" panose="020B0609070205080204" pitchFamily="49" charset="-128"/>
                <a:cs typeface="Times New Roman" panose="02020603050405020304" pitchFamily="18" charset="0"/>
              </a:rPr>
              <a:t>た時期</a:t>
            </a:r>
            <a:r>
              <a:rPr lang="en-US" sz="1400" b="1" dirty="0" smtClean="0">
                <a:solidFill>
                  <a:schemeClr val="tx1"/>
                </a:solidFill>
                <a:latin typeface="MS Gothic" panose="020B0609070205080204" pitchFamily="49" charset="-128"/>
                <a:ea typeface="MS Gothic" panose="020B0609070205080204" pitchFamily="49" charset="-128"/>
                <a:cs typeface="Times New Roman" panose="02020603050405020304" pitchFamily="18" charset="0"/>
              </a:rPr>
              <a:t> (N=362)</a:t>
            </a:r>
          </a:p>
        </p:txBody>
      </p:sp>
      <p:sp>
        <p:nvSpPr>
          <p:cNvPr id="11" name="Oval 10"/>
          <p:cNvSpPr>
            <a:spLocks noChangeArrowheads="1"/>
          </p:cNvSpPr>
          <p:nvPr/>
        </p:nvSpPr>
        <p:spPr bwMode="auto">
          <a:xfrm>
            <a:off x="1331640" y="3645024"/>
            <a:ext cx="720080" cy="1120873"/>
          </a:xfrm>
          <a:prstGeom prst="ellipse">
            <a:avLst/>
          </a:prstGeom>
          <a:solidFill>
            <a:srgbClr val="92D050">
              <a:alpha val="30000"/>
            </a:srgbClr>
          </a:solidFill>
          <a:ln w="9525">
            <a:solidFill>
              <a:schemeClr val="tx1"/>
            </a:solidFill>
            <a:prstDash val="dash"/>
            <a:round/>
            <a:headEnd/>
            <a:tailEnd/>
          </a:ln>
        </p:spPr>
        <p:txBody>
          <a:bodyPr wrap="none" anchor="ct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endParaRPr lang="ja-JP" altLang="en-US" sz="1400">
              <a:latin typeface="Times New Roman" panose="02020603050405020304" pitchFamily="18" charset="0"/>
              <a:ea typeface="HGPｺﾞｼｯｸE" panose="020B0900000000000000" pitchFamily="34" charset="-128"/>
            </a:endParaRPr>
          </a:p>
        </p:txBody>
      </p:sp>
      <p:sp>
        <p:nvSpPr>
          <p:cNvPr id="7" name="Right Arrow 6"/>
          <p:cNvSpPr/>
          <p:nvPr/>
        </p:nvSpPr>
        <p:spPr>
          <a:xfrm>
            <a:off x="2123728" y="2780928"/>
            <a:ext cx="504056" cy="360040"/>
          </a:xfrm>
          <a:prstGeom prst="rightArrow">
            <a:avLst/>
          </a:prstGeom>
          <a:solidFill>
            <a:srgbClr val="00B0F0"/>
          </a:solidFill>
          <a:ln w="6350">
            <a:noFill/>
            <a:headEnd type="none" w="sm" len="med"/>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latin typeface="Arial" panose="020B0604020202020204" pitchFamily="34" charset="0"/>
              <a:cs typeface="Arial" panose="020B0604020202020204" pitchFamily="34" charset="0"/>
            </a:endParaRPr>
          </a:p>
        </p:txBody>
      </p:sp>
      <p:sp>
        <p:nvSpPr>
          <p:cNvPr id="12" name="Right Arrow 11"/>
          <p:cNvSpPr/>
          <p:nvPr/>
        </p:nvSpPr>
        <p:spPr>
          <a:xfrm>
            <a:off x="2123728" y="4205460"/>
            <a:ext cx="504056" cy="360040"/>
          </a:xfrm>
          <a:prstGeom prst="rightArrow">
            <a:avLst/>
          </a:prstGeom>
          <a:solidFill>
            <a:srgbClr val="00B0F0"/>
          </a:solidFill>
          <a:ln w="6350">
            <a:noFill/>
            <a:headEnd type="none" w="sm" len="med"/>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2699792" y="1722855"/>
            <a:ext cx="6365118" cy="4019897"/>
          </a:xfrm>
          <a:prstGeom prst="rect">
            <a:avLst/>
          </a:prstGeom>
          <a:ln w="3175">
            <a:solidFill>
              <a:schemeClr val="tx1"/>
            </a:solidFill>
          </a:ln>
        </p:spPr>
      </p:pic>
      <p:sp>
        <p:nvSpPr>
          <p:cNvPr id="13" name="Flowchart: Alternate Process 12"/>
          <p:cNvSpPr/>
          <p:nvPr/>
        </p:nvSpPr>
        <p:spPr>
          <a:xfrm>
            <a:off x="2843808" y="5224451"/>
            <a:ext cx="1008112" cy="360040"/>
          </a:xfrm>
          <a:prstGeom prst="flowChartAlternateProcess">
            <a:avLst/>
          </a:prstGeom>
          <a:solidFill>
            <a:srgbClr val="FFC000"/>
          </a:solidFill>
          <a:ln w="6350">
            <a:solidFill>
              <a:schemeClr val="bg1"/>
            </a:solidFill>
            <a:headEnd type="none" w="sm" len="med"/>
            <a:tailEnd type="triangle" w="sm" len="med"/>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MS Gothic" panose="020B0609070205080204" pitchFamily="49" charset="-128"/>
                <a:ea typeface="MS Gothic" panose="020B0609070205080204" pitchFamily="49" charset="-128"/>
                <a:cs typeface="Times New Roman" panose="02020603050405020304" pitchFamily="18" charset="0"/>
              </a:rPr>
              <a:t>N=375</a:t>
            </a:r>
          </a:p>
        </p:txBody>
      </p:sp>
    </p:spTree>
    <p:extLst>
      <p:ext uri="{BB962C8B-B14F-4D97-AF65-F5344CB8AC3E}">
        <p14:creationId xmlns:p14="http://schemas.microsoft.com/office/powerpoint/2010/main" val="8698838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3"/>
          <p:cNvSpPr/>
          <p:nvPr/>
        </p:nvSpPr>
        <p:spPr>
          <a:xfrm>
            <a:off x="0" y="188640"/>
            <a:ext cx="9144000" cy="584775"/>
          </a:xfrm>
          <a:prstGeom prst="rect">
            <a:avLst/>
          </a:prstGeo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spcBef>
                <a:spcPct val="0"/>
              </a:spcBef>
            </a:pPr>
            <a:r>
              <a:rPr lang="en-US" altLang="ja-JP" sz="3200" b="1" dirty="0" smtClean="0">
                <a:latin typeface="MS Gothic" panose="020B0609070205080204" pitchFamily="49" charset="-128"/>
                <a:ea typeface="MS Gothic" panose="020B0609070205080204" pitchFamily="49" charset="-128"/>
              </a:rPr>
              <a:t>HEMS</a:t>
            </a:r>
            <a:r>
              <a:rPr lang="ja-JP" altLang="en-US" sz="3200" b="1" dirty="0" smtClean="0">
                <a:latin typeface="MS Gothic" panose="020B0609070205080204" pitchFamily="49" charset="-128"/>
                <a:ea typeface="MS Gothic" panose="020B0609070205080204" pitchFamily="49" charset="-128"/>
              </a:rPr>
              <a:t>設置と「うちエコ診断」を知ったきっかけ</a:t>
            </a:r>
            <a:endParaRPr lang="en-US" altLang="ja-JP" sz="3200" b="1" dirty="0">
              <a:latin typeface="MS Gothic" panose="020B0609070205080204" pitchFamily="49" charset="-128"/>
              <a:ea typeface="MS Gothic" panose="020B0609070205080204" pitchFamily="49" charset="-128"/>
            </a:endParaRPr>
          </a:p>
        </p:txBody>
      </p:sp>
      <p:graphicFrame>
        <p:nvGraphicFramePr>
          <p:cNvPr id="3" name="Table 2"/>
          <p:cNvGraphicFramePr>
            <a:graphicFrameLocks noGrp="1"/>
          </p:cNvGraphicFramePr>
          <p:nvPr>
            <p:extLst>
              <p:ext uri="{D42A27DB-BD31-4B8C-83A1-F6EECF244321}">
                <p14:modId xmlns:p14="http://schemas.microsoft.com/office/powerpoint/2010/main" val="1445877385"/>
              </p:ext>
            </p:extLst>
          </p:nvPr>
        </p:nvGraphicFramePr>
        <p:xfrm>
          <a:off x="539552" y="2132856"/>
          <a:ext cx="2880320" cy="1860050"/>
        </p:xfrm>
        <a:graphic>
          <a:graphicData uri="http://schemas.openxmlformats.org/drawingml/2006/table">
            <a:tbl>
              <a:tblPr>
                <a:effectLst>
                  <a:innerShdw blurRad="114300">
                    <a:prstClr val="black"/>
                  </a:innerShdw>
                </a:effectLst>
                <a:tableStyleId>{5C22544A-7EE6-4342-B048-85BDC9FD1C3A}</a:tableStyleId>
              </a:tblPr>
              <a:tblGrid>
                <a:gridCol w="1330184">
                  <a:extLst>
                    <a:ext uri="{9D8B030D-6E8A-4147-A177-3AD203B41FA5}">
                      <a16:colId xmlns:a16="http://schemas.microsoft.com/office/drawing/2014/main" val="1174378241"/>
                    </a:ext>
                  </a:extLst>
                </a:gridCol>
                <a:gridCol w="796016">
                  <a:extLst>
                    <a:ext uri="{9D8B030D-6E8A-4147-A177-3AD203B41FA5}">
                      <a16:colId xmlns:a16="http://schemas.microsoft.com/office/drawing/2014/main" val="2216743932"/>
                    </a:ext>
                  </a:extLst>
                </a:gridCol>
                <a:gridCol w="754120">
                  <a:extLst>
                    <a:ext uri="{9D8B030D-6E8A-4147-A177-3AD203B41FA5}">
                      <a16:colId xmlns:a16="http://schemas.microsoft.com/office/drawing/2014/main" val="588648704"/>
                    </a:ext>
                  </a:extLst>
                </a:gridCol>
              </a:tblGrid>
              <a:tr h="372010">
                <a:tc>
                  <a:txBody>
                    <a:bodyPr/>
                    <a:lstStyle/>
                    <a:p>
                      <a:pPr algn="ctr" fontAlgn="ctr">
                        <a:lnSpc>
                          <a:spcPts val="2100"/>
                        </a:lnSpc>
                      </a:pPr>
                      <a:r>
                        <a:rPr lang="en-US" altLang="ja-JP" sz="1600" b="0" i="0" u="none" strike="noStrike" dirty="0" smtClean="0">
                          <a:solidFill>
                            <a:schemeClr val="dk1"/>
                          </a:solidFill>
                          <a:effectLst/>
                          <a:latin typeface="MS Gothic" panose="020B0609070205080204" pitchFamily="49" charset="-128"/>
                          <a:ea typeface="MS Gothic" panose="020B0609070205080204" pitchFamily="49" charset="-128"/>
                          <a:cs typeface="Times New Roman" panose="02020603050405020304" pitchFamily="18" charset="0"/>
                        </a:rPr>
                        <a:t>HEMS</a:t>
                      </a:r>
                      <a:r>
                        <a:rPr lang="ja-JP" altLang="en-US" sz="1600" b="0" i="0" u="none" strike="noStrike" dirty="0" smtClean="0">
                          <a:solidFill>
                            <a:schemeClr val="dk1"/>
                          </a:solidFill>
                          <a:effectLst/>
                          <a:latin typeface="MS Gothic" panose="020B0609070205080204" pitchFamily="49" charset="-128"/>
                          <a:ea typeface="MS Gothic" panose="020B0609070205080204" pitchFamily="49" charset="-128"/>
                          <a:cs typeface="Times New Roman" panose="02020603050405020304" pitchFamily="18" charset="0"/>
                        </a:rPr>
                        <a:t>導入状況</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148" marR="6148" marT="6148" marB="0" anchor="ctr">
                    <a:solidFill>
                      <a:srgbClr val="92D050"/>
                    </a:solidFill>
                  </a:tcPr>
                </a:tc>
                <a:tc>
                  <a:txBody>
                    <a:bodyPr/>
                    <a:lstStyle/>
                    <a:p>
                      <a:pPr algn="ctr" fontAlgn="ctr"/>
                      <a:r>
                        <a:rPr lang="en-US" sz="1600" u="none" strike="noStrike" dirty="0">
                          <a:effectLst/>
                          <a:latin typeface="MS Gothic" panose="020B0609070205080204" pitchFamily="49" charset="-128"/>
                          <a:ea typeface="MS Gothic" panose="020B0609070205080204" pitchFamily="49" charset="-128"/>
                          <a:cs typeface="Times New Roman" panose="02020603050405020304" pitchFamily="18" charset="0"/>
                        </a:rPr>
                        <a:t>%</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148" marR="6148" marT="6148" marB="0" anchor="ctr">
                    <a:solidFill>
                      <a:srgbClr val="92D050"/>
                    </a:solidFill>
                  </a:tcPr>
                </a:tc>
                <a:tc>
                  <a:txBody>
                    <a:bodyPr/>
                    <a:lstStyle/>
                    <a:p>
                      <a:pPr algn="ctr" fontAlgn="ctr"/>
                      <a:r>
                        <a:rPr lang="ja-JP" altLang="en-US" sz="1600" b="0" i="0" u="none" strike="noStrike" dirty="0" smtClean="0">
                          <a:solidFill>
                            <a:schemeClr val="dk1"/>
                          </a:solidFill>
                          <a:effectLst/>
                          <a:latin typeface="MS Gothic" panose="020B0609070205080204" pitchFamily="49" charset="-128"/>
                          <a:ea typeface="MS Gothic" panose="020B0609070205080204" pitchFamily="49" charset="-128"/>
                          <a:cs typeface="Times New Roman" panose="02020603050405020304" pitchFamily="18" charset="0"/>
                        </a:rPr>
                        <a:t>数</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148" marR="6148" marT="6148" marB="0" anchor="ctr">
                    <a:solidFill>
                      <a:srgbClr val="92D050"/>
                    </a:solidFill>
                  </a:tcPr>
                </a:tc>
                <a:extLst>
                  <a:ext uri="{0D108BD9-81ED-4DB2-BD59-A6C34878D82A}">
                    <a16:rowId xmlns:a16="http://schemas.microsoft.com/office/drawing/2014/main" val="3176478713"/>
                  </a:ext>
                </a:extLst>
              </a:tr>
              <a:tr h="372010">
                <a:tc>
                  <a:txBody>
                    <a:bodyPr/>
                    <a:lstStyle/>
                    <a:p>
                      <a:pPr algn="ctr" fontAlgn="ctr"/>
                      <a:r>
                        <a:rPr lang="ja-JP" altLang="en-US" sz="1600" b="0" i="0" u="none" strike="noStrike" dirty="0" smtClean="0">
                          <a:solidFill>
                            <a:schemeClr val="dk1"/>
                          </a:solidFill>
                          <a:effectLst/>
                          <a:latin typeface="MS Gothic" panose="020B0609070205080204" pitchFamily="49" charset="-128"/>
                          <a:ea typeface="MS Gothic" panose="020B0609070205080204" pitchFamily="49" charset="-128"/>
                          <a:cs typeface="Times New Roman" panose="02020603050405020304" pitchFamily="18" charset="0"/>
                        </a:rPr>
                        <a:t>していない</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148" marR="6148" marT="6148" marB="0" anchor="ctr"/>
                </a:tc>
                <a:tc>
                  <a:txBody>
                    <a:bodyPr/>
                    <a:lstStyle/>
                    <a:p>
                      <a:pPr algn="ctr" fontAlgn="ctr"/>
                      <a:r>
                        <a:rPr lang="en-US" sz="1600" u="none" strike="noStrike" dirty="0" smtClean="0">
                          <a:effectLst/>
                          <a:latin typeface="MS Gothic" panose="020B0609070205080204" pitchFamily="49" charset="-128"/>
                          <a:ea typeface="MS Gothic" panose="020B0609070205080204" pitchFamily="49" charset="-128"/>
                          <a:cs typeface="Times New Roman" panose="02020603050405020304" pitchFamily="18" charset="0"/>
                        </a:rPr>
                        <a:t>40.6</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148" marR="6148" marT="6148" marB="0" anchor="ctr"/>
                </a:tc>
                <a:tc>
                  <a:txBody>
                    <a:bodyPr/>
                    <a:lstStyle/>
                    <a:p>
                      <a:pPr algn="ctr" fontAlgn="ctr"/>
                      <a:r>
                        <a:rPr lang="en-US" sz="1600" u="none" strike="noStrike" dirty="0" smtClean="0">
                          <a:effectLst/>
                          <a:latin typeface="MS Gothic" panose="020B0609070205080204" pitchFamily="49" charset="-128"/>
                          <a:ea typeface="MS Gothic" panose="020B0609070205080204" pitchFamily="49" charset="-128"/>
                          <a:cs typeface="Times New Roman" panose="02020603050405020304" pitchFamily="18" charset="0"/>
                        </a:rPr>
                        <a:t>147</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148" marR="6148" marT="6148" marB="0" anchor="ctr"/>
                </a:tc>
                <a:extLst>
                  <a:ext uri="{0D108BD9-81ED-4DB2-BD59-A6C34878D82A}">
                    <a16:rowId xmlns:a16="http://schemas.microsoft.com/office/drawing/2014/main" val="1867972689"/>
                  </a:ext>
                </a:extLst>
              </a:tr>
              <a:tr h="372010">
                <a:tc>
                  <a:txBody>
                    <a:bodyPr/>
                    <a:lstStyle/>
                    <a:p>
                      <a:pPr algn="ctr" fontAlgn="ctr"/>
                      <a:r>
                        <a:rPr lang="ja-JP" altLang="en-US" sz="1600" b="0" i="0" u="none" strike="noStrike"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している</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148" marR="6148" marT="6148" marB="0" anchor="ctr"/>
                </a:tc>
                <a:tc>
                  <a:txBody>
                    <a:bodyPr/>
                    <a:lstStyle/>
                    <a:p>
                      <a:pPr algn="ctr" fontAlgn="ctr"/>
                      <a:r>
                        <a:rPr lang="en-US" sz="1600" u="none" strike="noStrike" dirty="0" smtClean="0">
                          <a:effectLst/>
                          <a:latin typeface="MS Gothic" panose="020B0609070205080204" pitchFamily="49" charset="-128"/>
                          <a:ea typeface="MS Gothic" panose="020B0609070205080204" pitchFamily="49" charset="-128"/>
                          <a:cs typeface="Times New Roman" panose="02020603050405020304" pitchFamily="18" charset="0"/>
                        </a:rPr>
                        <a:t>42.5</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148" marR="6148" marT="6148" marB="0" anchor="ctr"/>
                </a:tc>
                <a:tc>
                  <a:txBody>
                    <a:bodyPr/>
                    <a:lstStyle/>
                    <a:p>
                      <a:pPr algn="ctr" fontAlgn="ctr"/>
                      <a:r>
                        <a:rPr lang="en-US" sz="1600" u="none" strike="noStrike" dirty="0" smtClean="0">
                          <a:effectLst/>
                          <a:latin typeface="MS Gothic" panose="020B0609070205080204" pitchFamily="49" charset="-128"/>
                          <a:ea typeface="MS Gothic" panose="020B0609070205080204" pitchFamily="49" charset="-128"/>
                          <a:cs typeface="Times New Roman" panose="02020603050405020304" pitchFamily="18" charset="0"/>
                        </a:rPr>
                        <a:t>154</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148" marR="6148" marT="6148" marB="0" anchor="ctr"/>
                </a:tc>
                <a:extLst>
                  <a:ext uri="{0D108BD9-81ED-4DB2-BD59-A6C34878D82A}">
                    <a16:rowId xmlns:a16="http://schemas.microsoft.com/office/drawing/2014/main" val="1656917134"/>
                  </a:ext>
                </a:extLst>
              </a:tr>
              <a:tr h="372010">
                <a:tc>
                  <a:txBody>
                    <a:bodyPr/>
                    <a:lstStyle/>
                    <a:p>
                      <a:pPr algn="ctr" fontAlgn="ctr"/>
                      <a:r>
                        <a:rPr lang="ja-JP" altLang="en-US" sz="1600" b="0" i="0" u="none" strike="noStrike" dirty="0" smtClean="0">
                          <a:solidFill>
                            <a:schemeClr val="dk1"/>
                          </a:solidFill>
                          <a:effectLst/>
                          <a:latin typeface="MS Gothic" panose="020B0609070205080204" pitchFamily="49" charset="-128"/>
                          <a:ea typeface="MS Gothic" panose="020B0609070205080204" pitchFamily="49" charset="-128"/>
                          <a:cs typeface="Times New Roman" panose="02020603050405020304" pitchFamily="18" charset="0"/>
                        </a:rPr>
                        <a:t>分からない</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148" marR="6148" marT="6148" marB="0" anchor="ctr"/>
                </a:tc>
                <a:tc>
                  <a:txBody>
                    <a:bodyPr/>
                    <a:lstStyle/>
                    <a:p>
                      <a:pPr algn="ctr" fontAlgn="ctr"/>
                      <a:r>
                        <a:rPr lang="en-US" sz="1600" u="none" strike="noStrike" dirty="0">
                          <a:effectLst/>
                          <a:latin typeface="MS Gothic" panose="020B0609070205080204" pitchFamily="49" charset="-128"/>
                          <a:ea typeface="MS Gothic" panose="020B0609070205080204" pitchFamily="49" charset="-128"/>
                          <a:cs typeface="Times New Roman" panose="02020603050405020304" pitchFamily="18" charset="0"/>
                        </a:rPr>
                        <a:t>16.9</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148" marR="6148" marT="6148" marB="0" anchor="ctr"/>
                </a:tc>
                <a:tc>
                  <a:txBody>
                    <a:bodyPr/>
                    <a:lstStyle/>
                    <a:p>
                      <a:pPr algn="ctr" fontAlgn="ctr"/>
                      <a:r>
                        <a:rPr lang="en-US" sz="1600" u="none" strike="noStrike" dirty="0">
                          <a:effectLst/>
                          <a:latin typeface="MS Gothic" panose="020B0609070205080204" pitchFamily="49" charset="-128"/>
                          <a:ea typeface="MS Gothic" panose="020B0609070205080204" pitchFamily="49" charset="-128"/>
                          <a:cs typeface="Times New Roman" panose="02020603050405020304" pitchFamily="18" charset="0"/>
                        </a:rPr>
                        <a:t>61</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148" marR="6148" marT="6148" marB="0" anchor="ctr"/>
                </a:tc>
                <a:extLst>
                  <a:ext uri="{0D108BD9-81ED-4DB2-BD59-A6C34878D82A}">
                    <a16:rowId xmlns:a16="http://schemas.microsoft.com/office/drawing/2014/main" val="1523802417"/>
                  </a:ext>
                </a:extLst>
              </a:tr>
              <a:tr h="372010">
                <a:tc>
                  <a:txBody>
                    <a:bodyPr/>
                    <a:lstStyle/>
                    <a:p>
                      <a:pPr algn="ctr" fontAlgn="ctr"/>
                      <a:r>
                        <a:rPr lang="ja-JP" altLang="en-US" sz="1600" b="0" i="0" u="none" strike="noStrike" dirty="0" smtClean="0">
                          <a:solidFill>
                            <a:schemeClr val="dk1"/>
                          </a:solidFill>
                          <a:effectLst/>
                          <a:latin typeface="MS Gothic" panose="020B0609070205080204" pitchFamily="49" charset="-128"/>
                          <a:ea typeface="MS Gothic" panose="020B0609070205080204" pitchFamily="49" charset="-128"/>
                          <a:cs typeface="Times New Roman" panose="02020603050405020304" pitchFamily="18" charset="0"/>
                        </a:rPr>
                        <a:t>合計</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148" marR="6148" marT="6148" marB="0" anchor="ctr"/>
                </a:tc>
                <a:tc>
                  <a:txBody>
                    <a:bodyPr/>
                    <a:lstStyle/>
                    <a:p>
                      <a:pPr algn="ctr" fontAlgn="ctr"/>
                      <a:r>
                        <a:rPr lang="en-US" sz="1600" u="none" strike="noStrike" dirty="0">
                          <a:effectLst/>
                          <a:latin typeface="MS Gothic" panose="020B0609070205080204" pitchFamily="49" charset="-128"/>
                          <a:ea typeface="MS Gothic" panose="020B0609070205080204" pitchFamily="49" charset="-128"/>
                          <a:cs typeface="Times New Roman" panose="02020603050405020304" pitchFamily="18" charset="0"/>
                        </a:rPr>
                        <a:t>100.0</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148" marR="6148" marT="6148" marB="0" anchor="ctr"/>
                </a:tc>
                <a:tc>
                  <a:txBody>
                    <a:bodyPr/>
                    <a:lstStyle/>
                    <a:p>
                      <a:pPr algn="ctr" fontAlgn="ctr"/>
                      <a:r>
                        <a:rPr lang="en-US" sz="1600" u="none" strike="noStrike" dirty="0">
                          <a:effectLst/>
                          <a:latin typeface="MS Gothic" panose="020B0609070205080204" pitchFamily="49" charset="-128"/>
                          <a:ea typeface="MS Gothic" panose="020B0609070205080204" pitchFamily="49" charset="-128"/>
                          <a:cs typeface="Times New Roman" panose="02020603050405020304" pitchFamily="18" charset="0"/>
                        </a:rPr>
                        <a:t>362</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148" marR="6148" marT="6148" marB="0" anchor="ctr"/>
                </a:tc>
                <a:extLst>
                  <a:ext uri="{0D108BD9-81ED-4DB2-BD59-A6C34878D82A}">
                    <a16:rowId xmlns:a16="http://schemas.microsoft.com/office/drawing/2014/main" val="1134070246"/>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795272188"/>
              </p:ext>
            </p:extLst>
          </p:nvPr>
        </p:nvGraphicFramePr>
        <p:xfrm>
          <a:off x="4589217" y="1208361"/>
          <a:ext cx="4087466" cy="1470305"/>
        </p:xfrm>
        <a:graphic>
          <a:graphicData uri="http://schemas.openxmlformats.org/drawingml/2006/table">
            <a:tbl>
              <a:tblPr>
                <a:effectLst>
                  <a:innerShdw blurRad="63500" dist="50800" dir="8100000">
                    <a:prstClr val="black">
                      <a:alpha val="50000"/>
                    </a:prstClr>
                  </a:innerShdw>
                </a:effectLst>
                <a:tableStyleId>{5C22544A-7EE6-4342-B048-85BDC9FD1C3A}</a:tableStyleId>
              </a:tblPr>
              <a:tblGrid>
                <a:gridCol w="2215031">
                  <a:extLst>
                    <a:ext uri="{9D8B030D-6E8A-4147-A177-3AD203B41FA5}">
                      <a16:colId xmlns:a16="http://schemas.microsoft.com/office/drawing/2014/main" val="2989591492"/>
                    </a:ext>
                  </a:extLst>
                </a:gridCol>
                <a:gridCol w="1008112">
                  <a:extLst>
                    <a:ext uri="{9D8B030D-6E8A-4147-A177-3AD203B41FA5}">
                      <a16:colId xmlns:a16="http://schemas.microsoft.com/office/drawing/2014/main" val="1746326862"/>
                    </a:ext>
                  </a:extLst>
                </a:gridCol>
                <a:gridCol w="864323">
                  <a:extLst>
                    <a:ext uri="{9D8B030D-6E8A-4147-A177-3AD203B41FA5}">
                      <a16:colId xmlns:a16="http://schemas.microsoft.com/office/drawing/2014/main" val="3353945895"/>
                    </a:ext>
                  </a:extLst>
                </a:gridCol>
              </a:tblGrid>
              <a:tr h="313184">
                <a:tc>
                  <a:txBody>
                    <a:bodyPr/>
                    <a:lstStyle/>
                    <a:p>
                      <a:pPr algn="ctr" fontAlgn="ctr">
                        <a:lnSpc>
                          <a:spcPts val="2100"/>
                        </a:lnSpc>
                      </a:pPr>
                      <a:r>
                        <a:rPr lang="ja-JP" altLang="en-US" sz="1600" b="0" i="0" u="none" strike="noStrike" dirty="0" smtClean="0">
                          <a:solidFill>
                            <a:schemeClr val="dk1"/>
                          </a:solidFill>
                          <a:effectLst/>
                          <a:latin typeface="MS Gothic" panose="020B0609070205080204" pitchFamily="49" charset="-128"/>
                          <a:ea typeface="MS Gothic" panose="020B0609070205080204" pitchFamily="49" charset="-128"/>
                          <a:cs typeface="Times New Roman" panose="02020603050405020304" pitchFamily="18" charset="0"/>
                        </a:rPr>
                        <a:t>導入していない場合の計画状況</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7685" marR="7685" marT="7685" marB="0" anchor="ctr">
                    <a:solidFill>
                      <a:srgbClr val="FFC000"/>
                    </a:solidFill>
                  </a:tcPr>
                </a:tc>
                <a:tc>
                  <a:txBody>
                    <a:bodyPr/>
                    <a:lstStyle/>
                    <a:p>
                      <a:pPr algn="ctr" fontAlgn="ctr"/>
                      <a:r>
                        <a:rPr lang="en-US" sz="1600" u="none" strike="noStrike" dirty="0">
                          <a:effectLst/>
                          <a:latin typeface="MS Gothic" panose="020B0609070205080204" pitchFamily="49" charset="-128"/>
                          <a:ea typeface="MS Gothic" panose="020B0609070205080204" pitchFamily="49" charset="-128"/>
                          <a:cs typeface="Times New Roman" panose="02020603050405020304" pitchFamily="18" charset="0"/>
                        </a:rPr>
                        <a:t>%</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7685" marR="7685" marT="7685" marB="0" anchor="ctr">
                    <a:solidFill>
                      <a:srgbClr val="FFC000"/>
                    </a:solidFill>
                  </a:tcPr>
                </a:tc>
                <a:tc>
                  <a:txBody>
                    <a:bodyPr/>
                    <a:lstStyle/>
                    <a:p>
                      <a:pPr algn="ctr" fontAlgn="ctr"/>
                      <a:r>
                        <a:rPr lang="ja-JP" altLang="en-US" sz="1600" b="0" i="0" u="none" strike="noStrike" dirty="0">
                          <a:solidFill>
                            <a:schemeClr val="dk1"/>
                          </a:solidFill>
                          <a:effectLst/>
                          <a:latin typeface="MS Gothic" panose="020B0609070205080204" pitchFamily="49" charset="-128"/>
                          <a:ea typeface="MS Gothic" panose="020B0609070205080204" pitchFamily="49" charset="-128"/>
                          <a:cs typeface="Times New Roman" panose="02020603050405020304" pitchFamily="18" charset="0"/>
                        </a:rPr>
                        <a:t>数</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7685" marR="7685" marT="7685" marB="0" anchor="ctr">
                    <a:solidFill>
                      <a:srgbClr val="FFC000"/>
                    </a:solidFill>
                  </a:tcPr>
                </a:tc>
                <a:extLst>
                  <a:ext uri="{0D108BD9-81ED-4DB2-BD59-A6C34878D82A}">
                    <a16:rowId xmlns:a16="http://schemas.microsoft.com/office/drawing/2014/main" val="85594556"/>
                  </a:ext>
                </a:extLst>
              </a:tr>
              <a:tr h="313184">
                <a:tc>
                  <a:txBody>
                    <a:bodyPr/>
                    <a:lstStyle/>
                    <a:p>
                      <a:pPr algn="ctr" fontAlgn="ctr"/>
                      <a:r>
                        <a:rPr lang="ja-JP" altLang="en-US" sz="1600" b="0" i="0" u="none" strike="noStrike" dirty="0" smtClean="0">
                          <a:solidFill>
                            <a:schemeClr val="dk1"/>
                          </a:solidFill>
                          <a:effectLst/>
                          <a:latin typeface="MS Gothic" panose="020B0609070205080204" pitchFamily="49" charset="-128"/>
                          <a:ea typeface="MS Gothic" panose="020B0609070205080204" pitchFamily="49" charset="-128"/>
                          <a:cs typeface="Times New Roman" panose="02020603050405020304" pitchFamily="18" charset="0"/>
                        </a:rPr>
                        <a:t>有</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7685" marR="7685" marT="7685" marB="0" anchor="ctr"/>
                </a:tc>
                <a:tc>
                  <a:txBody>
                    <a:bodyPr/>
                    <a:lstStyle/>
                    <a:p>
                      <a:pPr algn="ctr" fontAlgn="ctr"/>
                      <a:r>
                        <a:rPr lang="en-US" sz="1600" u="none" strike="noStrike" dirty="0">
                          <a:effectLst/>
                          <a:latin typeface="MS Gothic" panose="020B0609070205080204" pitchFamily="49" charset="-128"/>
                          <a:ea typeface="MS Gothic" panose="020B0609070205080204" pitchFamily="49" charset="-128"/>
                          <a:cs typeface="Times New Roman" panose="02020603050405020304" pitchFamily="18" charset="0"/>
                        </a:rPr>
                        <a:t>6.8</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7685" marR="7685" marT="7685" marB="0" anchor="ctr"/>
                </a:tc>
                <a:tc>
                  <a:txBody>
                    <a:bodyPr/>
                    <a:lstStyle/>
                    <a:p>
                      <a:pPr algn="ctr" fontAlgn="ctr"/>
                      <a:r>
                        <a:rPr lang="en-US" sz="1600" u="none" strike="noStrike" dirty="0">
                          <a:effectLst/>
                          <a:latin typeface="MS Gothic" panose="020B0609070205080204" pitchFamily="49" charset="-128"/>
                          <a:ea typeface="MS Gothic" panose="020B0609070205080204" pitchFamily="49" charset="-128"/>
                          <a:cs typeface="Times New Roman" panose="02020603050405020304" pitchFamily="18" charset="0"/>
                        </a:rPr>
                        <a:t>8</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7685" marR="7685" marT="7685" marB="0" anchor="ctr"/>
                </a:tc>
                <a:extLst>
                  <a:ext uri="{0D108BD9-81ED-4DB2-BD59-A6C34878D82A}">
                    <a16:rowId xmlns:a16="http://schemas.microsoft.com/office/drawing/2014/main" val="4283036568"/>
                  </a:ext>
                </a:extLst>
              </a:tr>
              <a:tr h="313184">
                <a:tc>
                  <a:txBody>
                    <a:bodyPr/>
                    <a:lstStyle/>
                    <a:p>
                      <a:pPr algn="ctr" fontAlgn="ctr"/>
                      <a:r>
                        <a:rPr lang="ja-JP" altLang="en-US" sz="1600" b="0" i="0" u="none" strike="noStrike" dirty="0" smtClean="0">
                          <a:solidFill>
                            <a:schemeClr val="dk1"/>
                          </a:solidFill>
                          <a:effectLst/>
                          <a:latin typeface="MS Gothic" panose="020B0609070205080204" pitchFamily="49" charset="-128"/>
                          <a:ea typeface="MS Gothic" panose="020B0609070205080204" pitchFamily="49" charset="-128"/>
                          <a:cs typeface="Times New Roman" panose="02020603050405020304" pitchFamily="18" charset="0"/>
                        </a:rPr>
                        <a:t>無</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7685" marR="7685" marT="7685" marB="0" anchor="ctr"/>
                </a:tc>
                <a:tc>
                  <a:txBody>
                    <a:bodyPr/>
                    <a:lstStyle/>
                    <a:p>
                      <a:pPr algn="ctr" fontAlgn="ctr"/>
                      <a:r>
                        <a:rPr lang="en-US" sz="1600" u="none" strike="noStrike" dirty="0">
                          <a:effectLst/>
                          <a:latin typeface="MS Gothic" panose="020B0609070205080204" pitchFamily="49" charset="-128"/>
                          <a:ea typeface="MS Gothic" panose="020B0609070205080204" pitchFamily="49" charset="-128"/>
                          <a:cs typeface="Times New Roman" panose="02020603050405020304" pitchFamily="18" charset="0"/>
                        </a:rPr>
                        <a:t>93.2</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7685" marR="7685" marT="7685" marB="0" anchor="ctr"/>
                </a:tc>
                <a:tc>
                  <a:txBody>
                    <a:bodyPr/>
                    <a:lstStyle/>
                    <a:p>
                      <a:pPr algn="ctr" fontAlgn="ctr"/>
                      <a:r>
                        <a:rPr lang="en-US" sz="1600" u="none" strike="noStrike" dirty="0">
                          <a:effectLst/>
                          <a:latin typeface="MS Gothic" panose="020B0609070205080204" pitchFamily="49" charset="-128"/>
                          <a:ea typeface="MS Gothic" panose="020B0609070205080204" pitchFamily="49" charset="-128"/>
                          <a:cs typeface="Times New Roman" panose="02020603050405020304" pitchFamily="18" charset="0"/>
                        </a:rPr>
                        <a:t>110</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7685" marR="7685" marT="7685" marB="0" anchor="ctr"/>
                </a:tc>
                <a:extLst>
                  <a:ext uri="{0D108BD9-81ED-4DB2-BD59-A6C34878D82A}">
                    <a16:rowId xmlns:a16="http://schemas.microsoft.com/office/drawing/2014/main" val="343876012"/>
                  </a:ext>
                </a:extLst>
              </a:tr>
              <a:tr h="302852">
                <a:tc>
                  <a:txBody>
                    <a:bodyPr/>
                    <a:lstStyle/>
                    <a:p>
                      <a:pPr algn="ctr" fontAlgn="ctr"/>
                      <a:r>
                        <a:rPr lang="ja-JP" altLang="en-US" sz="1600" b="0" i="0" u="none" strike="noStrike" dirty="0" smtClean="0">
                          <a:solidFill>
                            <a:schemeClr val="dk1"/>
                          </a:solidFill>
                          <a:effectLst/>
                          <a:latin typeface="MS Gothic" panose="020B0609070205080204" pitchFamily="49" charset="-128"/>
                          <a:ea typeface="MS Gothic" panose="020B0609070205080204" pitchFamily="49" charset="-128"/>
                          <a:cs typeface="Times New Roman" panose="02020603050405020304" pitchFamily="18" charset="0"/>
                        </a:rPr>
                        <a:t>合計</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7685" marR="7685" marT="7685" marB="0" anchor="ctr"/>
                </a:tc>
                <a:tc>
                  <a:txBody>
                    <a:bodyPr/>
                    <a:lstStyle/>
                    <a:p>
                      <a:pPr algn="ctr" fontAlgn="ctr"/>
                      <a:r>
                        <a:rPr lang="en-US" sz="1600" u="none" strike="noStrike" dirty="0">
                          <a:effectLst/>
                          <a:latin typeface="MS Gothic" panose="020B0609070205080204" pitchFamily="49" charset="-128"/>
                          <a:ea typeface="MS Gothic" panose="020B0609070205080204" pitchFamily="49" charset="-128"/>
                          <a:cs typeface="Times New Roman" panose="02020603050405020304" pitchFamily="18" charset="0"/>
                        </a:rPr>
                        <a:t>100.0</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7685" marR="7685" marT="7685" marB="0" anchor="ctr"/>
                </a:tc>
                <a:tc>
                  <a:txBody>
                    <a:bodyPr/>
                    <a:lstStyle/>
                    <a:p>
                      <a:pPr algn="ctr" fontAlgn="ctr"/>
                      <a:r>
                        <a:rPr lang="en-US" sz="1600" u="none" strike="noStrike" dirty="0">
                          <a:effectLst/>
                          <a:latin typeface="MS Gothic" panose="020B0609070205080204" pitchFamily="49" charset="-128"/>
                          <a:ea typeface="MS Gothic" panose="020B0609070205080204" pitchFamily="49" charset="-128"/>
                          <a:cs typeface="Times New Roman" panose="02020603050405020304" pitchFamily="18" charset="0"/>
                        </a:rPr>
                        <a:t>118</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7685" marR="7685" marT="7685" marB="0" anchor="ctr"/>
                </a:tc>
                <a:extLst>
                  <a:ext uri="{0D108BD9-81ED-4DB2-BD59-A6C34878D82A}">
                    <a16:rowId xmlns:a16="http://schemas.microsoft.com/office/drawing/2014/main" val="2096667280"/>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170808374"/>
              </p:ext>
            </p:extLst>
          </p:nvPr>
        </p:nvGraphicFramePr>
        <p:xfrm>
          <a:off x="4572000" y="3062881"/>
          <a:ext cx="4087466" cy="2697740"/>
        </p:xfrm>
        <a:graphic>
          <a:graphicData uri="http://schemas.openxmlformats.org/drawingml/2006/table">
            <a:tbl>
              <a:tblPr>
                <a:effectLst>
                  <a:innerShdw blurRad="63500" dist="50800" dir="13500000">
                    <a:prstClr val="black">
                      <a:alpha val="50000"/>
                    </a:prstClr>
                  </a:innerShdw>
                </a:effectLst>
                <a:tableStyleId>{5C22544A-7EE6-4342-B048-85BDC9FD1C3A}</a:tableStyleId>
              </a:tblPr>
              <a:tblGrid>
                <a:gridCol w="2239475">
                  <a:extLst>
                    <a:ext uri="{9D8B030D-6E8A-4147-A177-3AD203B41FA5}">
                      <a16:colId xmlns:a16="http://schemas.microsoft.com/office/drawing/2014/main" val="1344418247"/>
                    </a:ext>
                  </a:extLst>
                </a:gridCol>
                <a:gridCol w="1058983">
                  <a:extLst>
                    <a:ext uri="{9D8B030D-6E8A-4147-A177-3AD203B41FA5}">
                      <a16:colId xmlns:a16="http://schemas.microsoft.com/office/drawing/2014/main" val="1030247640"/>
                    </a:ext>
                  </a:extLst>
                </a:gridCol>
                <a:gridCol w="789008">
                  <a:extLst>
                    <a:ext uri="{9D8B030D-6E8A-4147-A177-3AD203B41FA5}">
                      <a16:colId xmlns:a16="http://schemas.microsoft.com/office/drawing/2014/main" val="4033891007"/>
                    </a:ext>
                  </a:extLst>
                </a:gridCol>
              </a:tblGrid>
              <a:tr h="135255">
                <a:tc>
                  <a:txBody>
                    <a:bodyPr/>
                    <a:lstStyle/>
                    <a:p>
                      <a:pPr algn="ctr" fontAlgn="ctr">
                        <a:lnSpc>
                          <a:spcPts val="2100"/>
                        </a:lnSpc>
                      </a:pPr>
                      <a:r>
                        <a:rPr lang="ja-JP" altLang="en-US" sz="1600" b="0" i="0" u="none" strike="noStrike"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「うちエコ診断」をお知りになったきっかけ</a:t>
                      </a:r>
                      <a:endParaRPr lang="en-GB" sz="1600" b="0" i="0" u="none" strike="noStrike"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148" marR="6148" marT="6148" marB="0" anchor="ctr">
                    <a:solidFill>
                      <a:srgbClr val="00B0F0"/>
                    </a:solidFill>
                  </a:tcPr>
                </a:tc>
                <a:tc>
                  <a:txBody>
                    <a:bodyPr/>
                    <a:lstStyle/>
                    <a:p>
                      <a:pPr algn="ctr" fontAlgn="ctr">
                        <a:lnSpc>
                          <a:spcPts val="2100"/>
                        </a:lnSpc>
                      </a:pPr>
                      <a:r>
                        <a:rPr lang="en-US" sz="1600" b="0" i="0" u="none" strike="noStrike" dirty="0" smtClean="0">
                          <a:solidFill>
                            <a:schemeClr val="dk1"/>
                          </a:solidFill>
                          <a:effectLst/>
                          <a:latin typeface="MS Gothic" panose="020B0609070205080204" pitchFamily="49" charset="-128"/>
                          <a:ea typeface="MS Gothic" panose="020B0609070205080204" pitchFamily="49" charset="-128"/>
                          <a:cs typeface="Times New Roman" panose="02020603050405020304" pitchFamily="18" charset="0"/>
                        </a:rPr>
                        <a:t>%</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148" marR="6148" marT="6148" marB="0" anchor="ctr">
                    <a:solidFill>
                      <a:srgbClr val="00B0F0"/>
                    </a:solidFill>
                  </a:tcPr>
                </a:tc>
                <a:tc>
                  <a:txBody>
                    <a:bodyPr/>
                    <a:lstStyle/>
                    <a:p>
                      <a:pPr algn="ctr" fontAlgn="ctr">
                        <a:lnSpc>
                          <a:spcPts val="2100"/>
                        </a:lnSpc>
                      </a:pPr>
                      <a:r>
                        <a:rPr lang="ja-JP" altLang="en-US" sz="1600" b="0" i="0" u="none" strike="noStrike" dirty="0" smtClean="0">
                          <a:solidFill>
                            <a:schemeClr val="dk1"/>
                          </a:solidFill>
                          <a:effectLst/>
                          <a:latin typeface="MS Gothic" panose="020B0609070205080204" pitchFamily="49" charset="-128"/>
                          <a:ea typeface="MS Gothic" panose="020B0609070205080204" pitchFamily="49" charset="-128"/>
                          <a:cs typeface="Times New Roman" panose="02020603050405020304" pitchFamily="18" charset="0"/>
                        </a:rPr>
                        <a:t>数</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148" marR="6148" marT="6148" marB="0" anchor="ctr">
                    <a:solidFill>
                      <a:srgbClr val="00B0F0"/>
                    </a:solidFill>
                  </a:tcPr>
                </a:tc>
                <a:extLst>
                  <a:ext uri="{0D108BD9-81ED-4DB2-BD59-A6C34878D82A}">
                    <a16:rowId xmlns:a16="http://schemas.microsoft.com/office/drawing/2014/main" val="2262814138"/>
                  </a:ext>
                </a:extLst>
              </a:tr>
              <a:tr h="135255">
                <a:tc>
                  <a:txBody>
                    <a:bodyPr/>
                    <a:lstStyle/>
                    <a:p>
                      <a:pPr algn="ctr" fontAlgn="ctr">
                        <a:lnSpc>
                          <a:spcPts val="2100"/>
                        </a:lnSpc>
                      </a:pPr>
                      <a:r>
                        <a:rPr lang="ja-JP" altLang="en-US" sz="1600" b="0" i="0" u="none" strike="noStrike"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「うちエコ診断」そのものの情報を得た</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148" marR="6148" marT="6148" marB="0" anchor="ctr"/>
                </a:tc>
                <a:tc>
                  <a:txBody>
                    <a:bodyPr/>
                    <a:lstStyle/>
                    <a:p>
                      <a:pPr algn="ctr" fontAlgn="ctr">
                        <a:lnSpc>
                          <a:spcPts val="2100"/>
                        </a:lnSpc>
                      </a:pPr>
                      <a:r>
                        <a:rPr lang="en-US" sz="1600" u="none" strike="noStrike" dirty="0">
                          <a:effectLst/>
                          <a:latin typeface="MS Gothic" panose="020B0609070205080204" pitchFamily="49" charset="-128"/>
                          <a:ea typeface="MS Gothic" panose="020B0609070205080204" pitchFamily="49" charset="-128"/>
                          <a:cs typeface="Times New Roman" panose="02020603050405020304" pitchFamily="18" charset="0"/>
                        </a:rPr>
                        <a:t>45.5</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148" marR="6148" marT="6148" marB="0" anchor="ctr"/>
                </a:tc>
                <a:tc>
                  <a:txBody>
                    <a:bodyPr/>
                    <a:lstStyle/>
                    <a:p>
                      <a:pPr algn="ctr">
                        <a:lnSpc>
                          <a:spcPts val="2100"/>
                        </a:lnSpc>
                      </a:pPr>
                      <a:r>
                        <a:rPr lang="en-US" sz="1600" dirty="0" smtClean="0">
                          <a:latin typeface="MS Gothic" panose="020B0609070205080204" pitchFamily="49" charset="-128"/>
                          <a:ea typeface="MS Gothic" panose="020B0609070205080204" pitchFamily="49" charset="-128"/>
                          <a:cs typeface="Times New Roman" panose="02020603050405020304" pitchFamily="18" charset="0"/>
                        </a:rPr>
                        <a:t>168</a:t>
                      </a:r>
                      <a:endParaRPr lang="en-US" sz="1600" dirty="0">
                        <a:latin typeface="MS Gothic" panose="020B0609070205080204" pitchFamily="49" charset="-128"/>
                        <a:ea typeface="MS Gothic" panose="020B0609070205080204" pitchFamily="49" charset="-128"/>
                        <a:cs typeface="Times New Roman" panose="02020603050405020304" pitchFamily="18" charset="0"/>
                      </a:endParaRPr>
                    </a:p>
                  </a:txBody>
                  <a:tcPr marL="6148" marR="6148" marT="6148" marB="0" anchor="ctr"/>
                </a:tc>
                <a:extLst>
                  <a:ext uri="{0D108BD9-81ED-4DB2-BD59-A6C34878D82A}">
                    <a16:rowId xmlns:a16="http://schemas.microsoft.com/office/drawing/2014/main" val="84514600"/>
                  </a:ext>
                </a:extLst>
              </a:tr>
              <a:tr h="135255">
                <a:tc>
                  <a:txBody>
                    <a:bodyPr/>
                    <a:lstStyle/>
                    <a:p>
                      <a:pPr algn="ctr" fontAlgn="ctr">
                        <a:lnSpc>
                          <a:spcPts val="2100"/>
                        </a:lnSpc>
                      </a:pPr>
                      <a:r>
                        <a:rPr lang="en-US" altLang="ja-JP" sz="1600" b="0" i="0" u="none" strike="noStrike"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HEMS</a:t>
                      </a:r>
                      <a:r>
                        <a:rPr lang="ja-JP" altLang="en-US" sz="1600" b="0" i="0" u="none" strike="noStrike"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機器補助を受けた機会に</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148" marR="6148" marT="6148" marB="0" anchor="ctr">
                    <a:solidFill>
                      <a:srgbClr val="00B0F0"/>
                    </a:solidFill>
                  </a:tcPr>
                </a:tc>
                <a:tc>
                  <a:txBody>
                    <a:bodyPr/>
                    <a:lstStyle/>
                    <a:p>
                      <a:pPr algn="ctr" fontAlgn="ctr">
                        <a:lnSpc>
                          <a:spcPts val="2100"/>
                        </a:lnSpc>
                      </a:pPr>
                      <a:r>
                        <a:rPr lang="en-US" sz="1600" u="none" strike="noStrike" dirty="0">
                          <a:effectLst/>
                          <a:latin typeface="MS Gothic" panose="020B0609070205080204" pitchFamily="49" charset="-128"/>
                          <a:ea typeface="MS Gothic" panose="020B0609070205080204" pitchFamily="49" charset="-128"/>
                          <a:cs typeface="Times New Roman" panose="02020603050405020304" pitchFamily="18" charset="0"/>
                        </a:rPr>
                        <a:t>36.3</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148" marR="6148" marT="6148" marB="0" anchor="ctr">
                    <a:solidFill>
                      <a:srgbClr val="00B0F0"/>
                    </a:solidFill>
                  </a:tcPr>
                </a:tc>
                <a:tc>
                  <a:txBody>
                    <a:bodyPr/>
                    <a:lstStyle/>
                    <a:p>
                      <a:pPr algn="ctr">
                        <a:lnSpc>
                          <a:spcPts val="2100"/>
                        </a:lnSpc>
                      </a:pPr>
                      <a:r>
                        <a:rPr lang="en-US" sz="1600" dirty="0" smtClean="0">
                          <a:latin typeface="MS Gothic" panose="020B0609070205080204" pitchFamily="49" charset="-128"/>
                          <a:ea typeface="MS Gothic" panose="020B0609070205080204" pitchFamily="49" charset="-128"/>
                          <a:cs typeface="Times New Roman" panose="02020603050405020304" pitchFamily="18" charset="0"/>
                        </a:rPr>
                        <a:t>134</a:t>
                      </a:r>
                      <a:endParaRPr lang="en-US" sz="1600" dirty="0">
                        <a:latin typeface="MS Gothic" panose="020B0609070205080204" pitchFamily="49" charset="-128"/>
                        <a:ea typeface="MS Gothic" panose="020B0609070205080204" pitchFamily="49" charset="-128"/>
                        <a:cs typeface="Times New Roman" panose="02020603050405020304" pitchFamily="18" charset="0"/>
                      </a:endParaRPr>
                    </a:p>
                  </a:txBody>
                  <a:tcPr marL="6148" marR="6148" marT="6148" marB="0" anchor="ctr">
                    <a:solidFill>
                      <a:srgbClr val="00B0F0"/>
                    </a:solidFill>
                  </a:tcPr>
                </a:tc>
                <a:extLst>
                  <a:ext uri="{0D108BD9-81ED-4DB2-BD59-A6C34878D82A}">
                    <a16:rowId xmlns:a16="http://schemas.microsoft.com/office/drawing/2014/main" val="6873034"/>
                  </a:ext>
                </a:extLst>
              </a:tr>
              <a:tr h="135255">
                <a:tc>
                  <a:txBody>
                    <a:bodyPr/>
                    <a:lstStyle/>
                    <a:p>
                      <a:pPr algn="ctr" fontAlgn="ctr">
                        <a:lnSpc>
                          <a:spcPts val="2100"/>
                        </a:lnSpc>
                      </a:pPr>
                      <a:r>
                        <a:rPr lang="ja-JP" altLang="en-US" sz="1600" b="0" i="0" u="none" strike="noStrike"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蓄電システム補助を受けた機会に</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148" marR="6148" marT="6148" marB="0" anchor="ctr"/>
                </a:tc>
                <a:tc>
                  <a:txBody>
                    <a:bodyPr/>
                    <a:lstStyle/>
                    <a:p>
                      <a:pPr algn="ctr" fontAlgn="ctr">
                        <a:lnSpc>
                          <a:spcPts val="2100"/>
                        </a:lnSpc>
                      </a:pPr>
                      <a:r>
                        <a:rPr lang="en-US" sz="1600" u="none" strike="noStrike" dirty="0">
                          <a:effectLst/>
                          <a:latin typeface="MS Gothic" panose="020B0609070205080204" pitchFamily="49" charset="-128"/>
                          <a:ea typeface="MS Gothic" panose="020B0609070205080204" pitchFamily="49" charset="-128"/>
                          <a:cs typeface="Times New Roman" panose="02020603050405020304" pitchFamily="18" charset="0"/>
                        </a:rPr>
                        <a:t>12.5</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148" marR="6148" marT="6148" marB="0" anchor="ctr"/>
                </a:tc>
                <a:tc>
                  <a:txBody>
                    <a:bodyPr/>
                    <a:lstStyle/>
                    <a:p>
                      <a:pPr algn="ctr">
                        <a:lnSpc>
                          <a:spcPts val="2100"/>
                        </a:lnSpc>
                      </a:pPr>
                      <a:r>
                        <a:rPr lang="en-US" sz="1600" dirty="0" smtClean="0">
                          <a:latin typeface="MS Gothic" panose="020B0609070205080204" pitchFamily="49" charset="-128"/>
                          <a:ea typeface="MS Gothic" panose="020B0609070205080204" pitchFamily="49" charset="-128"/>
                          <a:cs typeface="Times New Roman" panose="02020603050405020304" pitchFamily="18" charset="0"/>
                        </a:rPr>
                        <a:t>46</a:t>
                      </a:r>
                      <a:endParaRPr lang="en-US" sz="1600" dirty="0">
                        <a:latin typeface="MS Gothic" panose="020B0609070205080204" pitchFamily="49" charset="-128"/>
                        <a:ea typeface="MS Gothic" panose="020B0609070205080204" pitchFamily="49" charset="-128"/>
                        <a:cs typeface="Times New Roman" panose="02020603050405020304" pitchFamily="18" charset="0"/>
                      </a:endParaRPr>
                    </a:p>
                  </a:txBody>
                  <a:tcPr marL="6148" marR="6148" marT="6148" marB="0" anchor="ctr"/>
                </a:tc>
                <a:extLst>
                  <a:ext uri="{0D108BD9-81ED-4DB2-BD59-A6C34878D82A}">
                    <a16:rowId xmlns:a16="http://schemas.microsoft.com/office/drawing/2014/main" val="513211645"/>
                  </a:ext>
                </a:extLst>
              </a:tr>
              <a:tr h="135255">
                <a:tc>
                  <a:txBody>
                    <a:bodyPr/>
                    <a:lstStyle/>
                    <a:p>
                      <a:pPr algn="ctr" fontAlgn="ctr">
                        <a:lnSpc>
                          <a:spcPts val="2100"/>
                        </a:lnSpc>
                      </a:pPr>
                      <a:r>
                        <a:rPr lang="ja-JP" altLang="en-US" sz="1600" b="0" i="0" u="none" strike="noStrike"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設備特別融資を受けた機会に</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148" marR="6148" marT="6148" marB="0" anchor="ctr"/>
                </a:tc>
                <a:tc>
                  <a:txBody>
                    <a:bodyPr/>
                    <a:lstStyle/>
                    <a:p>
                      <a:pPr algn="ctr" fontAlgn="ctr">
                        <a:lnSpc>
                          <a:spcPts val="2100"/>
                        </a:lnSpc>
                      </a:pPr>
                      <a:r>
                        <a:rPr lang="en-US" sz="1600" u="none" strike="noStrike" dirty="0">
                          <a:effectLst/>
                          <a:latin typeface="MS Gothic" panose="020B0609070205080204" pitchFamily="49" charset="-128"/>
                          <a:ea typeface="MS Gothic" panose="020B0609070205080204" pitchFamily="49" charset="-128"/>
                          <a:cs typeface="Times New Roman" panose="02020603050405020304" pitchFamily="18" charset="0"/>
                        </a:rPr>
                        <a:t>17.3</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148" marR="6148" marT="6148" marB="0" anchor="ctr"/>
                </a:tc>
                <a:tc>
                  <a:txBody>
                    <a:bodyPr/>
                    <a:lstStyle/>
                    <a:p>
                      <a:pPr algn="ctr">
                        <a:lnSpc>
                          <a:spcPts val="2100"/>
                        </a:lnSpc>
                      </a:pPr>
                      <a:r>
                        <a:rPr lang="en-US" sz="1600" dirty="0" smtClean="0">
                          <a:latin typeface="MS Gothic" panose="020B0609070205080204" pitchFamily="49" charset="-128"/>
                          <a:ea typeface="MS Gothic" panose="020B0609070205080204" pitchFamily="49" charset="-128"/>
                          <a:cs typeface="Times New Roman" panose="02020603050405020304" pitchFamily="18" charset="0"/>
                        </a:rPr>
                        <a:t>64</a:t>
                      </a:r>
                      <a:endParaRPr lang="en-US" sz="1600" dirty="0">
                        <a:latin typeface="MS Gothic" panose="020B0609070205080204" pitchFamily="49" charset="-128"/>
                        <a:ea typeface="MS Gothic" panose="020B0609070205080204" pitchFamily="49" charset="-128"/>
                        <a:cs typeface="Times New Roman" panose="02020603050405020304" pitchFamily="18" charset="0"/>
                      </a:endParaRPr>
                    </a:p>
                  </a:txBody>
                  <a:tcPr marL="6148" marR="6148" marT="6148" marB="0" anchor="ctr"/>
                </a:tc>
                <a:extLst>
                  <a:ext uri="{0D108BD9-81ED-4DB2-BD59-A6C34878D82A}">
                    <a16:rowId xmlns:a16="http://schemas.microsoft.com/office/drawing/2014/main" val="2385446820"/>
                  </a:ext>
                </a:extLst>
              </a:tr>
            </a:tbl>
          </a:graphicData>
        </a:graphic>
      </p:graphicFrame>
      <p:cxnSp>
        <p:nvCxnSpPr>
          <p:cNvPr id="22" name="Elbow Connector 21"/>
          <p:cNvCxnSpPr>
            <a:endCxn id="4" idx="1"/>
          </p:cNvCxnSpPr>
          <p:nvPr/>
        </p:nvCxnSpPr>
        <p:spPr>
          <a:xfrm flipV="1">
            <a:off x="3437089" y="1943513"/>
            <a:ext cx="1152128" cy="849024"/>
          </a:xfrm>
          <a:prstGeom prst="bentConnector3">
            <a:avLst/>
          </a:prstGeom>
          <a:ln w="254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a:off x="3419872" y="3159236"/>
            <a:ext cx="1152128" cy="1133860"/>
          </a:xfrm>
          <a:prstGeom prst="bentConnector3">
            <a:avLst/>
          </a:prstGeom>
          <a:ln w="254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547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3"/>
          <p:cNvSpPr/>
          <p:nvPr/>
        </p:nvSpPr>
        <p:spPr>
          <a:xfrm>
            <a:off x="0" y="188640"/>
            <a:ext cx="9144000" cy="584775"/>
          </a:xfrm>
          <a:prstGeom prst="rect">
            <a:avLst/>
          </a:prstGeo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spcBef>
                <a:spcPct val="0"/>
              </a:spcBef>
            </a:pPr>
            <a:r>
              <a:rPr lang="ja-JP" altLang="en-US" sz="3200" b="1" dirty="0" smtClean="0">
                <a:latin typeface="MS Gothic" panose="020B0609070205080204" pitchFamily="49" charset="-128"/>
                <a:ea typeface="MS Gothic" panose="020B0609070205080204" pitchFamily="49" charset="-128"/>
              </a:rPr>
              <a:t>補助金受給経験の有無と補助割合分布</a:t>
            </a:r>
            <a:endParaRPr lang="en-US" altLang="ja-JP" sz="3200" b="1" dirty="0">
              <a:latin typeface="MS Gothic" panose="020B0609070205080204" pitchFamily="49" charset="-128"/>
              <a:ea typeface="MS Gothic" panose="020B0609070205080204" pitchFamily="49" charset="-128"/>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p:cNvGraphicFramePr>
          <p:nvPr>
            <p:extLst/>
          </p:nvPr>
        </p:nvGraphicFramePr>
        <p:xfrm>
          <a:off x="2771800" y="1412776"/>
          <a:ext cx="6192688" cy="4104456"/>
        </p:xfrm>
        <a:graphic>
          <a:graphicData uri="http://schemas.openxmlformats.org/presentationml/2006/ole">
            <mc:AlternateContent xmlns:mc="http://schemas.openxmlformats.org/markup-compatibility/2006">
              <mc:Choice xmlns:v="urn:schemas-microsoft-com:vml" Requires="v">
                <p:oleObj spid="_x0000_s61767" name="Chart" r:id="rId4" imgW="4584589" imgH="2755631" progId="Excel.Chart.8">
                  <p:embed/>
                </p:oleObj>
              </mc:Choice>
              <mc:Fallback>
                <p:oleObj name="Chart" r:id="rId4" imgW="4584589" imgH="2755631" progId="Excel.Chart.8">
                  <p:embed/>
                  <p:pic>
                    <p:nvPicPr>
                      <p:cNvPr id="3"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800" y="1412776"/>
                        <a:ext cx="6192688" cy="4104456"/>
                      </a:xfrm>
                      <a:prstGeom prst="rect">
                        <a:avLst/>
                      </a:prstGeom>
                      <a:noFill/>
                    </p:spPr>
                  </p:pic>
                </p:oleObj>
              </mc:Fallback>
            </mc:AlternateContent>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150528269"/>
              </p:ext>
            </p:extLst>
          </p:nvPr>
        </p:nvGraphicFramePr>
        <p:xfrm>
          <a:off x="179512" y="2492896"/>
          <a:ext cx="2203017" cy="1493780"/>
        </p:xfrm>
        <a:graphic>
          <a:graphicData uri="http://schemas.openxmlformats.org/drawingml/2006/table">
            <a:tbl>
              <a:tblPr>
                <a:effectLst>
                  <a:innerShdw blurRad="114300">
                    <a:prstClr val="black"/>
                  </a:innerShdw>
                </a:effectLst>
                <a:tableStyleId>{5C22544A-7EE6-4342-B048-85BDC9FD1C3A}</a:tableStyleId>
              </a:tblPr>
              <a:tblGrid>
                <a:gridCol w="1096385">
                  <a:extLst>
                    <a:ext uri="{9D8B030D-6E8A-4147-A177-3AD203B41FA5}">
                      <a16:colId xmlns:a16="http://schemas.microsoft.com/office/drawing/2014/main" val="1224182259"/>
                    </a:ext>
                  </a:extLst>
                </a:gridCol>
                <a:gridCol w="553316">
                  <a:extLst>
                    <a:ext uri="{9D8B030D-6E8A-4147-A177-3AD203B41FA5}">
                      <a16:colId xmlns:a16="http://schemas.microsoft.com/office/drawing/2014/main" val="2927983"/>
                    </a:ext>
                  </a:extLst>
                </a:gridCol>
                <a:gridCol w="553316">
                  <a:extLst>
                    <a:ext uri="{9D8B030D-6E8A-4147-A177-3AD203B41FA5}">
                      <a16:colId xmlns:a16="http://schemas.microsoft.com/office/drawing/2014/main" val="293566518"/>
                    </a:ext>
                  </a:extLst>
                </a:gridCol>
              </a:tblGrid>
              <a:tr h="169069">
                <a:tc>
                  <a:txBody>
                    <a:bodyPr/>
                    <a:lstStyle/>
                    <a:p>
                      <a:pPr algn="ctr" fontAlgn="b">
                        <a:lnSpc>
                          <a:spcPct val="150000"/>
                        </a:lnSpc>
                      </a:pPr>
                      <a:r>
                        <a:rPr lang="ja-JP" altLang="en-US" sz="1600" b="0" i="0" u="none" strike="noStrike" dirty="0" smtClean="0">
                          <a:solidFill>
                            <a:schemeClr val="dk1"/>
                          </a:solidFill>
                          <a:effectLst/>
                          <a:latin typeface="MS Gothic" panose="020B0609070205080204" pitchFamily="49" charset="-128"/>
                          <a:ea typeface="MS Gothic" panose="020B0609070205080204" pitchFamily="49" charset="-128"/>
                          <a:cs typeface="Times New Roman" panose="02020603050405020304" pitchFamily="18" charset="0"/>
                        </a:rPr>
                        <a:t>有無</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7685" marR="7685" marT="7685" marB="0" anchor="ctr">
                    <a:solidFill>
                      <a:schemeClr val="accent6">
                        <a:lumMod val="60000"/>
                        <a:lumOff val="40000"/>
                      </a:schemeClr>
                    </a:solidFill>
                  </a:tcPr>
                </a:tc>
                <a:tc>
                  <a:txBody>
                    <a:bodyPr/>
                    <a:lstStyle/>
                    <a:p>
                      <a:pPr algn="ctr" fontAlgn="b">
                        <a:lnSpc>
                          <a:spcPct val="150000"/>
                        </a:lnSpc>
                      </a:pPr>
                      <a:r>
                        <a:rPr lang="en-US" sz="1600" u="none" strike="noStrike" dirty="0">
                          <a:effectLst/>
                          <a:latin typeface="MS Gothic" panose="020B0609070205080204" pitchFamily="49" charset="-128"/>
                          <a:ea typeface="MS Gothic" panose="020B0609070205080204" pitchFamily="49" charset="-128"/>
                          <a:cs typeface="Times New Roman" panose="02020603050405020304" pitchFamily="18" charset="0"/>
                        </a:rPr>
                        <a:t>%</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7685" marR="7685" marT="7685" marB="0" anchor="ctr">
                    <a:solidFill>
                      <a:schemeClr val="accent6">
                        <a:lumMod val="60000"/>
                        <a:lumOff val="40000"/>
                      </a:schemeClr>
                    </a:solidFill>
                  </a:tcPr>
                </a:tc>
                <a:tc>
                  <a:txBody>
                    <a:bodyPr/>
                    <a:lstStyle/>
                    <a:p>
                      <a:pPr algn="ctr" fontAlgn="b">
                        <a:lnSpc>
                          <a:spcPct val="150000"/>
                        </a:lnSpc>
                      </a:pPr>
                      <a:r>
                        <a:rPr lang="ja-JP" altLang="en-US" sz="1600" b="0" i="0" u="none" strike="noStrike" dirty="0">
                          <a:solidFill>
                            <a:schemeClr val="dk1"/>
                          </a:solidFill>
                          <a:effectLst/>
                          <a:latin typeface="MS Gothic" panose="020B0609070205080204" pitchFamily="49" charset="-128"/>
                          <a:ea typeface="MS Gothic" panose="020B0609070205080204" pitchFamily="49" charset="-128"/>
                          <a:cs typeface="Times New Roman" panose="02020603050405020304" pitchFamily="18" charset="0"/>
                        </a:rPr>
                        <a:t>数</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7685" marR="7685" marT="7685" marB="0" anchor="ctr">
                    <a:solidFill>
                      <a:schemeClr val="accent6">
                        <a:lumMod val="60000"/>
                        <a:lumOff val="40000"/>
                      </a:schemeClr>
                    </a:solidFill>
                  </a:tcPr>
                </a:tc>
                <a:extLst>
                  <a:ext uri="{0D108BD9-81ED-4DB2-BD59-A6C34878D82A}">
                    <a16:rowId xmlns:a16="http://schemas.microsoft.com/office/drawing/2014/main" val="1479674773"/>
                  </a:ext>
                </a:extLst>
              </a:tr>
              <a:tr h="169069">
                <a:tc>
                  <a:txBody>
                    <a:bodyPr/>
                    <a:lstStyle/>
                    <a:p>
                      <a:pPr algn="ctr" fontAlgn="b">
                        <a:lnSpc>
                          <a:spcPct val="150000"/>
                        </a:lnSpc>
                      </a:pPr>
                      <a:r>
                        <a:rPr lang="ja-JP" altLang="en-US" sz="1600" b="0" i="0" u="none" strike="noStrike"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有</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7685" marR="7685" marT="7685" marB="0" anchor="ctr">
                    <a:solidFill>
                      <a:schemeClr val="accent6">
                        <a:lumMod val="60000"/>
                        <a:lumOff val="40000"/>
                      </a:schemeClr>
                    </a:solidFill>
                  </a:tcPr>
                </a:tc>
                <a:tc>
                  <a:txBody>
                    <a:bodyPr/>
                    <a:lstStyle/>
                    <a:p>
                      <a:pPr algn="ctr" fontAlgn="b">
                        <a:lnSpc>
                          <a:spcPct val="150000"/>
                        </a:lnSpc>
                      </a:pPr>
                      <a:r>
                        <a:rPr lang="en-US" sz="1600" u="none" strike="noStrike" dirty="0">
                          <a:effectLst/>
                          <a:latin typeface="MS Gothic" panose="020B0609070205080204" pitchFamily="49" charset="-128"/>
                          <a:ea typeface="MS Gothic" panose="020B0609070205080204" pitchFamily="49" charset="-128"/>
                          <a:cs typeface="Times New Roman" panose="02020603050405020304" pitchFamily="18" charset="0"/>
                        </a:rPr>
                        <a:t>62.1</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7685" marR="7685" marT="7685" marB="0" anchor="ctr">
                    <a:solidFill>
                      <a:schemeClr val="accent6">
                        <a:lumMod val="60000"/>
                        <a:lumOff val="40000"/>
                      </a:schemeClr>
                    </a:solidFill>
                  </a:tcPr>
                </a:tc>
                <a:tc>
                  <a:txBody>
                    <a:bodyPr/>
                    <a:lstStyle/>
                    <a:p>
                      <a:pPr algn="ctr" fontAlgn="ctr">
                        <a:lnSpc>
                          <a:spcPct val="150000"/>
                        </a:lnSpc>
                      </a:pPr>
                      <a:r>
                        <a:rPr lang="en-US" sz="1600" u="none" strike="noStrike" dirty="0">
                          <a:effectLst/>
                          <a:latin typeface="MS Gothic" panose="020B0609070205080204" pitchFamily="49" charset="-128"/>
                          <a:ea typeface="MS Gothic" panose="020B0609070205080204" pitchFamily="49" charset="-128"/>
                          <a:cs typeface="Times New Roman" panose="02020603050405020304" pitchFamily="18" charset="0"/>
                        </a:rPr>
                        <a:t> </a:t>
                      </a:r>
                      <a:r>
                        <a:rPr lang="en-US" sz="1600" u="none" strike="noStrike" dirty="0" smtClean="0">
                          <a:effectLst/>
                          <a:latin typeface="MS Gothic" panose="020B0609070205080204" pitchFamily="49" charset="-128"/>
                          <a:ea typeface="MS Gothic" panose="020B0609070205080204" pitchFamily="49" charset="-128"/>
                          <a:cs typeface="Times New Roman" panose="02020603050405020304" pitchFamily="18" charset="0"/>
                        </a:rPr>
                        <a:t>241</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7685" marR="7685" marT="7685" marB="0" anchor="ctr">
                    <a:solidFill>
                      <a:schemeClr val="accent6">
                        <a:lumMod val="60000"/>
                        <a:lumOff val="40000"/>
                      </a:schemeClr>
                    </a:solidFill>
                  </a:tcPr>
                </a:tc>
                <a:extLst>
                  <a:ext uri="{0D108BD9-81ED-4DB2-BD59-A6C34878D82A}">
                    <a16:rowId xmlns:a16="http://schemas.microsoft.com/office/drawing/2014/main" val="4247039059"/>
                  </a:ext>
                </a:extLst>
              </a:tr>
              <a:tr h="169069">
                <a:tc>
                  <a:txBody>
                    <a:bodyPr/>
                    <a:lstStyle/>
                    <a:p>
                      <a:pPr algn="ctr" fontAlgn="b">
                        <a:lnSpc>
                          <a:spcPct val="150000"/>
                        </a:lnSpc>
                      </a:pPr>
                      <a:r>
                        <a:rPr lang="ja-JP" altLang="en-US" sz="1600" b="0" i="0" u="none" strike="noStrike" dirty="0" smtClean="0">
                          <a:solidFill>
                            <a:schemeClr val="dk1"/>
                          </a:solidFill>
                          <a:effectLst/>
                          <a:latin typeface="MS Gothic" panose="020B0609070205080204" pitchFamily="49" charset="-128"/>
                          <a:ea typeface="MS Gothic" panose="020B0609070205080204" pitchFamily="49" charset="-128"/>
                          <a:cs typeface="Times New Roman" panose="02020603050405020304" pitchFamily="18" charset="0"/>
                        </a:rPr>
                        <a:t>無</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7685" marR="7685" marT="7685" marB="0" anchor="ctr">
                    <a:solidFill>
                      <a:schemeClr val="accent6">
                        <a:lumMod val="60000"/>
                        <a:lumOff val="40000"/>
                      </a:schemeClr>
                    </a:solidFill>
                  </a:tcPr>
                </a:tc>
                <a:tc>
                  <a:txBody>
                    <a:bodyPr/>
                    <a:lstStyle/>
                    <a:p>
                      <a:pPr algn="ctr" fontAlgn="b">
                        <a:lnSpc>
                          <a:spcPct val="150000"/>
                        </a:lnSpc>
                      </a:pPr>
                      <a:r>
                        <a:rPr lang="en-US" sz="1600" u="none" strike="noStrike">
                          <a:effectLst/>
                          <a:latin typeface="MS Gothic" panose="020B0609070205080204" pitchFamily="49" charset="-128"/>
                          <a:ea typeface="MS Gothic" panose="020B0609070205080204" pitchFamily="49" charset="-128"/>
                          <a:cs typeface="Times New Roman" panose="02020603050405020304" pitchFamily="18" charset="0"/>
                        </a:rPr>
                        <a:t>37.9</a:t>
                      </a:r>
                      <a:endParaRPr lang="en-US" sz="1600" b="0" i="0" u="none" strike="noStrike">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7685" marR="7685" marT="7685" marB="0" anchor="ctr">
                    <a:solidFill>
                      <a:schemeClr val="accent6">
                        <a:lumMod val="60000"/>
                        <a:lumOff val="40000"/>
                      </a:schemeClr>
                    </a:solidFill>
                  </a:tcPr>
                </a:tc>
                <a:tc>
                  <a:txBody>
                    <a:bodyPr/>
                    <a:lstStyle/>
                    <a:p>
                      <a:pPr algn="ctr" fontAlgn="ctr">
                        <a:lnSpc>
                          <a:spcPct val="150000"/>
                        </a:lnSpc>
                      </a:pPr>
                      <a:r>
                        <a:rPr lang="en-US" sz="1600" u="none" strike="noStrike" dirty="0">
                          <a:effectLst/>
                          <a:latin typeface="MS Gothic" panose="020B0609070205080204" pitchFamily="49" charset="-128"/>
                          <a:ea typeface="MS Gothic" panose="020B0609070205080204" pitchFamily="49" charset="-128"/>
                          <a:cs typeface="Times New Roman" panose="02020603050405020304" pitchFamily="18" charset="0"/>
                        </a:rPr>
                        <a:t> </a:t>
                      </a:r>
                      <a:r>
                        <a:rPr lang="en-US" sz="1600" u="none" strike="noStrike" dirty="0" smtClean="0">
                          <a:effectLst/>
                          <a:latin typeface="MS Gothic" panose="020B0609070205080204" pitchFamily="49" charset="-128"/>
                          <a:ea typeface="MS Gothic" panose="020B0609070205080204" pitchFamily="49" charset="-128"/>
                          <a:cs typeface="Times New Roman" panose="02020603050405020304" pitchFamily="18" charset="0"/>
                        </a:rPr>
                        <a:t>143</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7685" marR="7685" marT="7685" marB="0" anchor="ctr">
                    <a:solidFill>
                      <a:schemeClr val="accent6">
                        <a:lumMod val="60000"/>
                        <a:lumOff val="40000"/>
                      </a:schemeClr>
                    </a:solidFill>
                  </a:tcPr>
                </a:tc>
                <a:extLst>
                  <a:ext uri="{0D108BD9-81ED-4DB2-BD59-A6C34878D82A}">
                    <a16:rowId xmlns:a16="http://schemas.microsoft.com/office/drawing/2014/main" val="3277853466"/>
                  </a:ext>
                </a:extLst>
              </a:tr>
              <a:tr h="169069">
                <a:tc>
                  <a:txBody>
                    <a:bodyPr/>
                    <a:lstStyle/>
                    <a:p>
                      <a:pPr algn="ctr" fontAlgn="b">
                        <a:lnSpc>
                          <a:spcPct val="150000"/>
                        </a:lnSpc>
                      </a:pPr>
                      <a:r>
                        <a:rPr lang="ja-JP" altLang="en-US" sz="1600" b="0" i="0" u="none" strike="noStrike"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合計</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7685" marR="7685" marT="7685" marB="0" anchor="ctr">
                    <a:solidFill>
                      <a:schemeClr val="accent6">
                        <a:lumMod val="60000"/>
                        <a:lumOff val="40000"/>
                      </a:schemeClr>
                    </a:solidFill>
                  </a:tcPr>
                </a:tc>
                <a:tc>
                  <a:txBody>
                    <a:bodyPr/>
                    <a:lstStyle/>
                    <a:p>
                      <a:pPr algn="ctr" fontAlgn="b">
                        <a:lnSpc>
                          <a:spcPct val="150000"/>
                        </a:lnSpc>
                      </a:pPr>
                      <a:r>
                        <a:rPr lang="en-US" sz="1600" u="none" strike="noStrike">
                          <a:effectLst/>
                          <a:latin typeface="MS Gothic" panose="020B0609070205080204" pitchFamily="49" charset="-128"/>
                          <a:ea typeface="MS Gothic" panose="020B0609070205080204" pitchFamily="49" charset="-128"/>
                          <a:cs typeface="Times New Roman" panose="02020603050405020304" pitchFamily="18" charset="0"/>
                        </a:rPr>
                        <a:t>100.0</a:t>
                      </a:r>
                      <a:endParaRPr lang="en-US" sz="1600" b="0" i="0" u="none" strike="noStrike">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7685" marR="7685" marT="7685" marB="0" anchor="ctr">
                    <a:solidFill>
                      <a:schemeClr val="accent6">
                        <a:lumMod val="60000"/>
                        <a:lumOff val="40000"/>
                      </a:schemeClr>
                    </a:solidFill>
                  </a:tcPr>
                </a:tc>
                <a:tc>
                  <a:txBody>
                    <a:bodyPr/>
                    <a:lstStyle/>
                    <a:p>
                      <a:pPr algn="ctr" fontAlgn="b">
                        <a:lnSpc>
                          <a:spcPct val="150000"/>
                        </a:lnSpc>
                      </a:pPr>
                      <a:r>
                        <a:rPr lang="en-US" sz="1600" u="none" strike="noStrike" dirty="0">
                          <a:effectLst/>
                          <a:latin typeface="MS Gothic" panose="020B0609070205080204" pitchFamily="49" charset="-128"/>
                          <a:ea typeface="MS Gothic" panose="020B0609070205080204" pitchFamily="49" charset="-128"/>
                          <a:cs typeface="Times New Roman" panose="02020603050405020304" pitchFamily="18" charset="0"/>
                        </a:rPr>
                        <a:t>388</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7685" marR="7685" marT="7685" marB="0" anchor="ctr">
                    <a:solidFill>
                      <a:schemeClr val="accent6">
                        <a:lumMod val="60000"/>
                        <a:lumOff val="40000"/>
                      </a:schemeClr>
                    </a:solidFill>
                  </a:tcPr>
                </a:tc>
                <a:extLst>
                  <a:ext uri="{0D108BD9-81ED-4DB2-BD59-A6C34878D82A}">
                    <a16:rowId xmlns:a16="http://schemas.microsoft.com/office/drawing/2014/main" val="419359620"/>
                  </a:ext>
                </a:extLst>
              </a:tr>
            </a:tbl>
          </a:graphicData>
        </a:graphic>
      </p:graphicFrame>
      <p:sp>
        <p:nvSpPr>
          <p:cNvPr id="7" name="Flowchart: Alternate Process 6"/>
          <p:cNvSpPr/>
          <p:nvPr/>
        </p:nvSpPr>
        <p:spPr>
          <a:xfrm>
            <a:off x="2987824" y="1916832"/>
            <a:ext cx="1008112" cy="360040"/>
          </a:xfrm>
          <a:prstGeom prst="flowChartAlternateProcess">
            <a:avLst/>
          </a:prstGeom>
          <a:solidFill>
            <a:srgbClr val="FFC000"/>
          </a:solidFill>
          <a:ln w="6350">
            <a:solidFill>
              <a:schemeClr val="bg1"/>
            </a:solidFill>
            <a:headEnd type="none" w="sm" len="med"/>
            <a:tailEnd type="triangle" w="sm" len="med"/>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MS Gothic" panose="020B0609070205080204" pitchFamily="49" charset="-128"/>
                <a:ea typeface="MS Gothic" panose="020B0609070205080204" pitchFamily="49" charset="-128"/>
                <a:cs typeface="Times New Roman" panose="02020603050405020304" pitchFamily="18" charset="0"/>
              </a:rPr>
              <a:t>N=211</a:t>
            </a:r>
          </a:p>
        </p:txBody>
      </p:sp>
      <p:cxnSp>
        <p:nvCxnSpPr>
          <p:cNvPr id="9" name="Elbow Connector 8"/>
          <p:cNvCxnSpPr>
            <a:stCxn id="5" idx="3"/>
            <a:endCxn id="7" idx="1"/>
          </p:cNvCxnSpPr>
          <p:nvPr/>
        </p:nvCxnSpPr>
        <p:spPr>
          <a:xfrm flipV="1">
            <a:off x="2382529" y="2096852"/>
            <a:ext cx="605295" cy="1142934"/>
          </a:xfrm>
          <a:prstGeom prst="bentConnector3">
            <a:avLst>
              <a:gd name="adj1" fmla="val 50000"/>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30729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3"/>
          <p:cNvSpPr/>
          <p:nvPr/>
        </p:nvSpPr>
        <p:spPr>
          <a:xfrm>
            <a:off x="0" y="188640"/>
            <a:ext cx="9144000" cy="584775"/>
          </a:xfrm>
          <a:prstGeom prst="rect">
            <a:avLst/>
          </a:prstGeo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spcBef>
                <a:spcPct val="0"/>
              </a:spcBef>
            </a:pPr>
            <a:r>
              <a:rPr lang="ja-JP" altLang="en-US" sz="3200" b="1" dirty="0">
                <a:latin typeface="MS Gothic" panose="020B0609070205080204" pitchFamily="49" charset="-128"/>
                <a:ea typeface="MS Gothic" panose="020B0609070205080204" pitchFamily="49" charset="-128"/>
              </a:rPr>
              <a:t>兵</a:t>
            </a:r>
            <a:r>
              <a:rPr lang="ja-JP" altLang="en-US" sz="3200" b="1" dirty="0" smtClean="0">
                <a:latin typeface="MS Gothic" panose="020B0609070205080204" pitchFamily="49" charset="-128"/>
                <a:ea typeface="MS Gothic" panose="020B0609070205080204" pitchFamily="49" charset="-128"/>
              </a:rPr>
              <a:t>庫県の</a:t>
            </a:r>
            <a:r>
              <a:rPr lang="ja-JP" altLang="en-US" sz="3200" b="1" dirty="0">
                <a:latin typeface="MS Gothic" panose="020B0609070205080204" pitchFamily="49" charset="-128"/>
                <a:ea typeface="MS Gothic" panose="020B0609070205080204" pitchFamily="49" charset="-128"/>
              </a:rPr>
              <a:t>低金利融</a:t>
            </a:r>
            <a:r>
              <a:rPr lang="ja-JP" altLang="en-US" sz="3200" b="1" dirty="0" smtClean="0">
                <a:latin typeface="MS Gothic" panose="020B0609070205080204" pitchFamily="49" charset="-128"/>
                <a:ea typeface="MS Gothic" panose="020B0609070205080204" pitchFamily="49" charset="-128"/>
              </a:rPr>
              <a:t>資制度の</a:t>
            </a:r>
            <a:r>
              <a:rPr lang="ja-JP" altLang="en-US" sz="3200" b="1" dirty="0">
                <a:latin typeface="MS Gothic" panose="020B0609070205080204" pitchFamily="49" charset="-128"/>
                <a:ea typeface="MS Gothic" panose="020B0609070205080204" pitchFamily="49" charset="-128"/>
              </a:rPr>
              <a:t>利</a:t>
            </a:r>
            <a:r>
              <a:rPr lang="ja-JP" altLang="en-US" sz="3200" b="1" dirty="0" smtClean="0">
                <a:latin typeface="MS Gothic" panose="020B0609070205080204" pitchFamily="49" charset="-128"/>
                <a:ea typeface="MS Gothic" panose="020B0609070205080204" pitchFamily="49" charset="-128"/>
              </a:rPr>
              <a:t>用状況と</a:t>
            </a:r>
            <a:r>
              <a:rPr lang="ja-JP" altLang="en-US" sz="3200" b="1" dirty="0">
                <a:latin typeface="MS Gothic" panose="020B0609070205080204" pitchFamily="49" charset="-128"/>
                <a:ea typeface="MS Gothic" panose="020B0609070205080204" pitchFamily="49" charset="-128"/>
              </a:rPr>
              <a:t>意見</a:t>
            </a:r>
            <a:endParaRPr lang="en-US" altLang="ja-JP" sz="3200" b="1" dirty="0">
              <a:latin typeface="MS Gothic" panose="020B0609070205080204" pitchFamily="49" charset="-128"/>
              <a:ea typeface="MS Gothic" panose="020B0609070205080204" pitchFamily="49" charset="-128"/>
            </a:endParaRPr>
          </a:p>
        </p:txBody>
      </p:sp>
      <mc:AlternateContent xmlns:mc="http://schemas.openxmlformats.org/markup-compatibility/2006" xmlns:cx1="http://schemas.microsoft.com/office/drawing/2015/9/8/chartex">
        <mc:Choice Requires="cx1">
          <p:graphicFrame>
            <p:nvGraphicFramePr>
              <p:cNvPr id="3" name="Chart 2"/>
              <p:cNvGraphicFramePr/>
              <p:nvPr>
                <p:extLst/>
              </p:nvPr>
            </p:nvGraphicFramePr>
            <p:xfrm>
              <a:off x="2627784" y="1268760"/>
              <a:ext cx="6360740" cy="4026371"/>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3" name="Chart 2"/>
              <p:cNvPicPr>
                <a:picLocks noGrp="1" noRot="1" noChangeAspect="1" noMove="1" noResize="1" noEditPoints="1" noAdjustHandles="1" noChangeArrowheads="1" noChangeShapeType="1"/>
              </p:cNvPicPr>
              <p:nvPr/>
            </p:nvPicPr>
            <p:blipFill>
              <a:blip r:embed="rId4"/>
              <a:stretch>
                <a:fillRect/>
              </a:stretch>
            </p:blipFill>
            <p:spPr>
              <a:xfrm>
                <a:off x="2627784" y="1268760"/>
                <a:ext cx="6360740" cy="4026371"/>
              </a:xfrm>
              <a:prstGeom prst="rect">
                <a:avLst/>
              </a:prstGeom>
            </p:spPr>
          </p:pic>
        </mc:Fallback>
      </mc:AlternateContent>
      <p:graphicFrame>
        <p:nvGraphicFramePr>
          <p:cNvPr id="2" name="Table 1"/>
          <p:cNvGraphicFramePr>
            <a:graphicFrameLocks noGrp="1"/>
          </p:cNvGraphicFramePr>
          <p:nvPr>
            <p:extLst>
              <p:ext uri="{D42A27DB-BD31-4B8C-83A1-F6EECF244321}">
                <p14:modId xmlns:p14="http://schemas.microsoft.com/office/powerpoint/2010/main" val="2885718625"/>
              </p:ext>
            </p:extLst>
          </p:nvPr>
        </p:nvGraphicFramePr>
        <p:xfrm>
          <a:off x="179512" y="1052736"/>
          <a:ext cx="2376264" cy="2177162"/>
        </p:xfrm>
        <a:graphic>
          <a:graphicData uri="http://schemas.openxmlformats.org/drawingml/2006/table">
            <a:tbl>
              <a:tblPr>
                <a:effectLst>
                  <a:innerShdw blurRad="63500" dist="50800" dir="8100000">
                    <a:prstClr val="black">
                      <a:alpha val="50000"/>
                    </a:prstClr>
                  </a:innerShdw>
                </a:effectLst>
                <a:tableStyleId>{5C22544A-7EE6-4342-B048-85BDC9FD1C3A}</a:tableStyleId>
              </a:tblPr>
              <a:tblGrid>
                <a:gridCol w="1512168">
                  <a:extLst>
                    <a:ext uri="{9D8B030D-6E8A-4147-A177-3AD203B41FA5}">
                      <a16:colId xmlns:a16="http://schemas.microsoft.com/office/drawing/2014/main" val="3357153738"/>
                    </a:ext>
                  </a:extLst>
                </a:gridCol>
                <a:gridCol w="478756">
                  <a:extLst>
                    <a:ext uri="{9D8B030D-6E8A-4147-A177-3AD203B41FA5}">
                      <a16:colId xmlns:a16="http://schemas.microsoft.com/office/drawing/2014/main" val="1977091609"/>
                    </a:ext>
                  </a:extLst>
                </a:gridCol>
                <a:gridCol w="385340">
                  <a:extLst>
                    <a:ext uri="{9D8B030D-6E8A-4147-A177-3AD203B41FA5}">
                      <a16:colId xmlns:a16="http://schemas.microsoft.com/office/drawing/2014/main" val="1541917721"/>
                    </a:ext>
                  </a:extLst>
                </a:gridCol>
              </a:tblGrid>
              <a:tr h="273567">
                <a:tc>
                  <a:txBody>
                    <a:bodyPr/>
                    <a:lstStyle/>
                    <a:p>
                      <a:pPr algn="l" fontAlgn="b">
                        <a:lnSpc>
                          <a:spcPct val="100000"/>
                        </a:lnSpc>
                      </a:pPr>
                      <a:r>
                        <a:rPr lang="ja-JP" altLang="en-US" sz="1400" b="0" i="0" u="none" strike="noStrike" dirty="0" smtClean="0">
                          <a:solidFill>
                            <a:schemeClr val="dk1"/>
                          </a:solidFill>
                          <a:effectLst/>
                          <a:latin typeface="MS Gothic" panose="020B0609070205080204" pitchFamily="49" charset="-128"/>
                          <a:ea typeface="MS Gothic" panose="020B0609070205080204" pitchFamily="49" charset="-128"/>
                          <a:cs typeface="Times New Roman" panose="02020603050405020304" pitchFamily="18" charset="0"/>
                        </a:rPr>
                        <a:t>利用状況</a:t>
                      </a:r>
                      <a:endParaRPr lang="en-US" sz="14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5123" marR="5123" marT="5123" marB="0" anchor="ctr">
                    <a:solidFill>
                      <a:schemeClr val="tx2">
                        <a:lumMod val="40000"/>
                        <a:lumOff val="60000"/>
                      </a:schemeClr>
                    </a:solidFill>
                  </a:tcPr>
                </a:tc>
                <a:tc>
                  <a:txBody>
                    <a:bodyPr/>
                    <a:lstStyle/>
                    <a:p>
                      <a:pPr algn="ctr" fontAlgn="ctr">
                        <a:lnSpc>
                          <a:spcPct val="100000"/>
                        </a:lnSpc>
                      </a:pPr>
                      <a:r>
                        <a:rPr lang="en-US" sz="1400" u="none" strike="noStrike">
                          <a:effectLst/>
                          <a:latin typeface="MS Gothic" panose="020B0609070205080204" pitchFamily="49" charset="-128"/>
                          <a:ea typeface="MS Gothic" panose="020B0609070205080204" pitchFamily="49" charset="-128"/>
                          <a:cs typeface="Times New Roman" panose="02020603050405020304" pitchFamily="18" charset="0"/>
                        </a:rPr>
                        <a:t>%</a:t>
                      </a:r>
                      <a:endParaRPr lang="en-US" sz="1400" b="0" i="0" u="none" strike="noStrike">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5123" marR="5123" marT="5123" marB="0" anchor="ctr">
                    <a:solidFill>
                      <a:schemeClr val="tx2">
                        <a:lumMod val="40000"/>
                        <a:lumOff val="60000"/>
                      </a:schemeClr>
                    </a:solidFill>
                  </a:tcPr>
                </a:tc>
                <a:tc>
                  <a:txBody>
                    <a:bodyPr/>
                    <a:lstStyle/>
                    <a:p>
                      <a:pPr algn="ctr" fontAlgn="ctr">
                        <a:lnSpc>
                          <a:spcPct val="100000"/>
                        </a:lnSpc>
                      </a:pPr>
                      <a:r>
                        <a:rPr lang="ja-JP" altLang="en-US" sz="1400" b="0" i="0" u="none" strike="noStrike"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数</a:t>
                      </a:r>
                      <a:endParaRPr lang="en-US" sz="14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5123" marR="5123" marT="5123" marB="0" anchor="ctr">
                    <a:solidFill>
                      <a:schemeClr val="tx2">
                        <a:lumMod val="40000"/>
                        <a:lumOff val="60000"/>
                      </a:schemeClr>
                    </a:solidFill>
                  </a:tcPr>
                </a:tc>
                <a:extLst>
                  <a:ext uri="{0D108BD9-81ED-4DB2-BD59-A6C34878D82A}">
                    <a16:rowId xmlns:a16="http://schemas.microsoft.com/office/drawing/2014/main" val="1978133921"/>
                  </a:ext>
                </a:extLst>
              </a:tr>
              <a:tr h="273567">
                <a:tc>
                  <a:txBody>
                    <a:bodyPr/>
                    <a:lstStyle/>
                    <a:p>
                      <a:pPr algn="l" fontAlgn="b">
                        <a:lnSpc>
                          <a:spcPct val="100000"/>
                        </a:lnSpc>
                      </a:pPr>
                      <a:r>
                        <a:rPr lang="ja-JP" altLang="en-US" sz="1400" b="0" i="0" u="none" strike="noStrike"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既に利用した</a:t>
                      </a:r>
                      <a:endParaRPr lang="en-US" sz="14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5123" marR="5123" marT="5123" marB="0" anchor="ctr">
                    <a:solidFill>
                      <a:schemeClr val="tx2">
                        <a:lumMod val="40000"/>
                        <a:lumOff val="60000"/>
                      </a:schemeClr>
                    </a:solidFill>
                  </a:tcPr>
                </a:tc>
                <a:tc>
                  <a:txBody>
                    <a:bodyPr/>
                    <a:lstStyle/>
                    <a:p>
                      <a:pPr algn="ctr" fontAlgn="ctr">
                        <a:lnSpc>
                          <a:spcPct val="100000"/>
                        </a:lnSpc>
                      </a:pPr>
                      <a:r>
                        <a:rPr lang="en-US" sz="1400" u="none" strike="noStrike" dirty="0">
                          <a:effectLst/>
                          <a:latin typeface="MS Gothic" panose="020B0609070205080204" pitchFamily="49" charset="-128"/>
                          <a:ea typeface="MS Gothic" panose="020B0609070205080204" pitchFamily="49" charset="-128"/>
                          <a:cs typeface="Times New Roman" panose="02020603050405020304" pitchFamily="18" charset="0"/>
                        </a:rPr>
                        <a:t>9.0</a:t>
                      </a:r>
                      <a:endParaRPr lang="en-US" sz="14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5123" marR="5123" marT="5123" marB="0" anchor="ctr">
                    <a:solidFill>
                      <a:schemeClr val="tx2">
                        <a:lumMod val="40000"/>
                        <a:lumOff val="60000"/>
                      </a:schemeClr>
                    </a:solidFill>
                  </a:tcPr>
                </a:tc>
                <a:tc>
                  <a:txBody>
                    <a:bodyPr/>
                    <a:lstStyle/>
                    <a:p>
                      <a:pPr algn="ctr" fontAlgn="ctr">
                        <a:lnSpc>
                          <a:spcPct val="100000"/>
                        </a:lnSpc>
                      </a:pPr>
                      <a:r>
                        <a:rPr lang="en-US" sz="1400" u="none" strike="noStrike">
                          <a:effectLst/>
                          <a:latin typeface="MS Gothic" panose="020B0609070205080204" pitchFamily="49" charset="-128"/>
                          <a:ea typeface="MS Gothic" panose="020B0609070205080204" pitchFamily="49" charset="-128"/>
                          <a:cs typeface="Times New Roman" panose="02020603050405020304" pitchFamily="18" charset="0"/>
                        </a:rPr>
                        <a:t>35</a:t>
                      </a:r>
                      <a:endParaRPr lang="en-US" sz="1400" b="0" i="0" u="none" strike="noStrike">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5123" marR="5123" marT="5123" marB="0" anchor="ctr">
                    <a:solidFill>
                      <a:schemeClr val="tx2">
                        <a:lumMod val="40000"/>
                        <a:lumOff val="60000"/>
                      </a:schemeClr>
                    </a:solidFill>
                  </a:tcPr>
                </a:tc>
                <a:extLst>
                  <a:ext uri="{0D108BD9-81ED-4DB2-BD59-A6C34878D82A}">
                    <a16:rowId xmlns:a16="http://schemas.microsoft.com/office/drawing/2014/main" val="2615998201"/>
                  </a:ext>
                </a:extLst>
              </a:tr>
              <a:tr h="273567">
                <a:tc>
                  <a:txBody>
                    <a:bodyPr/>
                    <a:lstStyle/>
                    <a:p>
                      <a:pPr algn="l" fontAlgn="b">
                        <a:lnSpc>
                          <a:spcPct val="100000"/>
                        </a:lnSpc>
                      </a:pPr>
                      <a:r>
                        <a:rPr lang="ja-JP" altLang="en-US" sz="1400" b="0" i="0" u="none" strike="noStrike"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利用を検討する</a:t>
                      </a:r>
                      <a:endParaRPr lang="en-US" sz="14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5123" marR="5123" marT="5123" marB="0" anchor="ctr">
                    <a:solidFill>
                      <a:schemeClr val="tx2">
                        <a:lumMod val="40000"/>
                        <a:lumOff val="60000"/>
                      </a:schemeClr>
                    </a:solidFill>
                  </a:tcPr>
                </a:tc>
                <a:tc>
                  <a:txBody>
                    <a:bodyPr/>
                    <a:lstStyle/>
                    <a:p>
                      <a:pPr algn="ctr" fontAlgn="ctr">
                        <a:lnSpc>
                          <a:spcPct val="100000"/>
                        </a:lnSpc>
                      </a:pPr>
                      <a:r>
                        <a:rPr lang="en-US" sz="1400" u="none" strike="noStrike" dirty="0">
                          <a:effectLst/>
                          <a:latin typeface="MS Gothic" panose="020B0609070205080204" pitchFamily="49" charset="-128"/>
                          <a:ea typeface="MS Gothic" panose="020B0609070205080204" pitchFamily="49" charset="-128"/>
                          <a:cs typeface="Times New Roman" panose="02020603050405020304" pitchFamily="18" charset="0"/>
                        </a:rPr>
                        <a:t>12.1</a:t>
                      </a:r>
                      <a:endParaRPr lang="en-US" sz="14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5123" marR="5123" marT="5123" marB="0" anchor="ctr">
                    <a:solidFill>
                      <a:schemeClr val="tx2">
                        <a:lumMod val="40000"/>
                        <a:lumOff val="60000"/>
                      </a:schemeClr>
                    </a:solidFill>
                  </a:tcPr>
                </a:tc>
                <a:tc>
                  <a:txBody>
                    <a:bodyPr/>
                    <a:lstStyle/>
                    <a:p>
                      <a:pPr algn="ctr" fontAlgn="ctr">
                        <a:lnSpc>
                          <a:spcPct val="100000"/>
                        </a:lnSpc>
                      </a:pPr>
                      <a:r>
                        <a:rPr lang="en-US" sz="1400" u="none" strike="noStrike">
                          <a:effectLst/>
                          <a:latin typeface="MS Gothic" panose="020B0609070205080204" pitchFamily="49" charset="-128"/>
                          <a:ea typeface="MS Gothic" panose="020B0609070205080204" pitchFamily="49" charset="-128"/>
                          <a:cs typeface="Times New Roman" panose="02020603050405020304" pitchFamily="18" charset="0"/>
                        </a:rPr>
                        <a:t>47</a:t>
                      </a:r>
                      <a:endParaRPr lang="en-US" sz="1400" b="0" i="0" u="none" strike="noStrike">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5123" marR="5123" marT="5123" marB="0" anchor="ctr">
                    <a:solidFill>
                      <a:schemeClr val="tx2">
                        <a:lumMod val="40000"/>
                        <a:lumOff val="60000"/>
                      </a:schemeClr>
                    </a:solidFill>
                  </a:tcPr>
                </a:tc>
                <a:extLst>
                  <a:ext uri="{0D108BD9-81ED-4DB2-BD59-A6C34878D82A}">
                    <a16:rowId xmlns:a16="http://schemas.microsoft.com/office/drawing/2014/main" val="3772159772"/>
                  </a:ext>
                </a:extLst>
              </a:tr>
              <a:tr h="809327">
                <a:tc>
                  <a:txBody>
                    <a:bodyPr/>
                    <a:lstStyle/>
                    <a:p>
                      <a:pPr algn="l" fontAlgn="b">
                        <a:lnSpc>
                          <a:spcPct val="100000"/>
                        </a:lnSpc>
                      </a:pPr>
                      <a:r>
                        <a:rPr lang="ja-JP" altLang="en-US" sz="1400" b="0" i="0" u="none" strike="noStrike"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利用しないが、もっと低い金利であれば検討する</a:t>
                      </a:r>
                      <a:endParaRPr lang="en-GB" sz="14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5123" marR="5123" marT="5123" marB="0" anchor="ctr">
                    <a:solidFill>
                      <a:srgbClr val="FFC000"/>
                    </a:solidFill>
                  </a:tcPr>
                </a:tc>
                <a:tc>
                  <a:txBody>
                    <a:bodyPr/>
                    <a:lstStyle/>
                    <a:p>
                      <a:pPr algn="ctr" fontAlgn="ctr">
                        <a:lnSpc>
                          <a:spcPct val="100000"/>
                        </a:lnSpc>
                      </a:pPr>
                      <a:r>
                        <a:rPr lang="en-US" sz="1400" u="none" strike="noStrike" dirty="0">
                          <a:effectLst/>
                          <a:latin typeface="MS Gothic" panose="020B0609070205080204" pitchFamily="49" charset="-128"/>
                          <a:ea typeface="MS Gothic" panose="020B0609070205080204" pitchFamily="49" charset="-128"/>
                          <a:cs typeface="Times New Roman" panose="02020603050405020304" pitchFamily="18" charset="0"/>
                        </a:rPr>
                        <a:t>28.1</a:t>
                      </a:r>
                      <a:endParaRPr lang="en-US" sz="14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5123" marR="5123" marT="5123" marB="0" anchor="ctr">
                    <a:solidFill>
                      <a:srgbClr val="FFC000"/>
                    </a:solidFill>
                  </a:tcPr>
                </a:tc>
                <a:tc>
                  <a:txBody>
                    <a:bodyPr/>
                    <a:lstStyle/>
                    <a:p>
                      <a:pPr algn="ctr" fontAlgn="ctr">
                        <a:lnSpc>
                          <a:spcPct val="100000"/>
                        </a:lnSpc>
                      </a:pPr>
                      <a:r>
                        <a:rPr lang="en-US" sz="1400" u="none" strike="noStrike" dirty="0">
                          <a:effectLst/>
                          <a:latin typeface="MS Gothic" panose="020B0609070205080204" pitchFamily="49" charset="-128"/>
                          <a:ea typeface="MS Gothic" panose="020B0609070205080204" pitchFamily="49" charset="-128"/>
                          <a:cs typeface="Times New Roman" panose="02020603050405020304" pitchFamily="18" charset="0"/>
                        </a:rPr>
                        <a:t>109</a:t>
                      </a:r>
                      <a:endParaRPr lang="en-US" sz="14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5123" marR="5123" marT="5123" marB="0" anchor="ctr">
                    <a:solidFill>
                      <a:srgbClr val="FFC000"/>
                    </a:solidFill>
                  </a:tcPr>
                </a:tc>
                <a:extLst>
                  <a:ext uri="{0D108BD9-81ED-4DB2-BD59-A6C34878D82A}">
                    <a16:rowId xmlns:a16="http://schemas.microsoft.com/office/drawing/2014/main" val="3185842511"/>
                  </a:ext>
                </a:extLst>
              </a:tr>
              <a:tr h="273567">
                <a:tc>
                  <a:txBody>
                    <a:bodyPr/>
                    <a:lstStyle/>
                    <a:p>
                      <a:pPr algn="l" fontAlgn="b">
                        <a:lnSpc>
                          <a:spcPct val="100000"/>
                        </a:lnSpc>
                      </a:pPr>
                      <a:r>
                        <a:rPr lang="ja-JP" altLang="en-US" sz="1400" b="0" i="0" u="none" strike="noStrike"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利用しない</a:t>
                      </a:r>
                      <a:endParaRPr lang="en-US" sz="14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5123" marR="5123" marT="5123" marB="0" anchor="ctr">
                    <a:solidFill>
                      <a:schemeClr val="accent2">
                        <a:lumMod val="60000"/>
                        <a:lumOff val="40000"/>
                      </a:schemeClr>
                    </a:solidFill>
                  </a:tcPr>
                </a:tc>
                <a:tc>
                  <a:txBody>
                    <a:bodyPr/>
                    <a:lstStyle/>
                    <a:p>
                      <a:pPr algn="ctr" fontAlgn="ctr">
                        <a:lnSpc>
                          <a:spcPct val="100000"/>
                        </a:lnSpc>
                      </a:pPr>
                      <a:r>
                        <a:rPr lang="en-US" sz="1400" u="none" strike="noStrike" dirty="0">
                          <a:effectLst/>
                          <a:latin typeface="MS Gothic" panose="020B0609070205080204" pitchFamily="49" charset="-128"/>
                          <a:ea typeface="MS Gothic" panose="020B0609070205080204" pitchFamily="49" charset="-128"/>
                          <a:cs typeface="Times New Roman" panose="02020603050405020304" pitchFamily="18" charset="0"/>
                        </a:rPr>
                        <a:t>50.8</a:t>
                      </a:r>
                      <a:endParaRPr lang="en-US" sz="14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5123" marR="5123" marT="5123" marB="0" anchor="ctr">
                    <a:solidFill>
                      <a:schemeClr val="accent2">
                        <a:lumMod val="60000"/>
                        <a:lumOff val="40000"/>
                      </a:schemeClr>
                    </a:solidFill>
                  </a:tcPr>
                </a:tc>
                <a:tc>
                  <a:txBody>
                    <a:bodyPr/>
                    <a:lstStyle/>
                    <a:p>
                      <a:pPr algn="ctr" fontAlgn="ctr">
                        <a:lnSpc>
                          <a:spcPct val="100000"/>
                        </a:lnSpc>
                      </a:pPr>
                      <a:r>
                        <a:rPr lang="en-US" sz="1400" u="none" strike="noStrike" dirty="0">
                          <a:effectLst/>
                          <a:latin typeface="MS Gothic" panose="020B0609070205080204" pitchFamily="49" charset="-128"/>
                          <a:ea typeface="MS Gothic" panose="020B0609070205080204" pitchFamily="49" charset="-128"/>
                          <a:cs typeface="Times New Roman" panose="02020603050405020304" pitchFamily="18" charset="0"/>
                        </a:rPr>
                        <a:t>197</a:t>
                      </a:r>
                      <a:endParaRPr lang="en-US" sz="14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5123" marR="5123" marT="5123" marB="0" anchor="ctr">
                    <a:solidFill>
                      <a:schemeClr val="accent2">
                        <a:lumMod val="60000"/>
                        <a:lumOff val="40000"/>
                      </a:schemeClr>
                    </a:solidFill>
                  </a:tcPr>
                </a:tc>
                <a:extLst>
                  <a:ext uri="{0D108BD9-81ED-4DB2-BD59-A6C34878D82A}">
                    <a16:rowId xmlns:a16="http://schemas.microsoft.com/office/drawing/2014/main" val="379483345"/>
                  </a:ext>
                </a:extLst>
              </a:tr>
              <a:tr h="273567">
                <a:tc>
                  <a:txBody>
                    <a:bodyPr/>
                    <a:lstStyle/>
                    <a:p>
                      <a:pPr algn="l" fontAlgn="b">
                        <a:lnSpc>
                          <a:spcPct val="100000"/>
                        </a:lnSpc>
                      </a:pPr>
                      <a:r>
                        <a:rPr lang="ja-JP" altLang="en-US" sz="1400" b="0" i="0" u="none" strike="noStrike" dirty="0" smtClean="0">
                          <a:solidFill>
                            <a:schemeClr val="dk1"/>
                          </a:solidFill>
                          <a:effectLst/>
                          <a:latin typeface="MS Gothic" panose="020B0609070205080204" pitchFamily="49" charset="-128"/>
                          <a:ea typeface="MS Gothic" panose="020B0609070205080204" pitchFamily="49" charset="-128"/>
                          <a:cs typeface="Times New Roman" panose="02020603050405020304" pitchFamily="18" charset="0"/>
                        </a:rPr>
                        <a:t>合計</a:t>
                      </a:r>
                      <a:endParaRPr lang="en-US" sz="14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5123" marR="5123" marT="5123" marB="0" anchor="ctr">
                    <a:solidFill>
                      <a:schemeClr val="tx2">
                        <a:lumMod val="40000"/>
                        <a:lumOff val="60000"/>
                      </a:schemeClr>
                    </a:solidFill>
                  </a:tcPr>
                </a:tc>
                <a:tc>
                  <a:txBody>
                    <a:bodyPr/>
                    <a:lstStyle/>
                    <a:p>
                      <a:pPr algn="ctr" fontAlgn="ctr">
                        <a:lnSpc>
                          <a:spcPct val="100000"/>
                        </a:lnSpc>
                      </a:pPr>
                      <a:r>
                        <a:rPr lang="en-US" sz="1400" u="none" strike="noStrike" dirty="0">
                          <a:effectLst/>
                          <a:latin typeface="MS Gothic" panose="020B0609070205080204" pitchFamily="49" charset="-128"/>
                          <a:ea typeface="MS Gothic" panose="020B0609070205080204" pitchFamily="49" charset="-128"/>
                          <a:cs typeface="Times New Roman" panose="02020603050405020304" pitchFamily="18" charset="0"/>
                        </a:rPr>
                        <a:t>100.0</a:t>
                      </a:r>
                      <a:endParaRPr lang="en-US" sz="14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5123" marR="5123" marT="5123" marB="0" anchor="ctr">
                    <a:solidFill>
                      <a:schemeClr val="tx2">
                        <a:lumMod val="40000"/>
                        <a:lumOff val="60000"/>
                      </a:schemeClr>
                    </a:solidFill>
                  </a:tcPr>
                </a:tc>
                <a:tc>
                  <a:txBody>
                    <a:bodyPr/>
                    <a:lstStyle/>
                    <a:p>
                      <a:pPr algn="ctr" fontAlgn="ctr">
                        <a:lnSpc>
                          <a:spcPct val="100000"/>
                        </a:lnSpc>
                      </a:pPr>
                      <a:r>
                        <a:rPr lang="en-US" sz="1400" u="none" strike="noStrike" dirty="0">
                          <a:effectLst/>
                          <a:latin typeface="MS Gothic" panose="020B0609070205080204" pitchFamily="49" charset="-128"/>
                          <a:ea typeface="MS Gothic" panose="020B0609070205080204" pitchFamily="49" charset="-128"/>
                          <a:cs typeface="Times New Roman" panose="02020603050405020304" pitchFamily="18" charset="0"/>
                        </a:rPr>
                        <a:t>388</a:t>
                      </a:r>
                      <a:endParaRPr lang="en-US" sz="14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5123" marR="5123" marT="5123" marB="0" anchor="ctr">
                    <a:solidFill>
                      <a:schemeClr val="tx2">
                        <a:lumMod val="40000"/>
                        <a:lumOff val="60000"/>
                      </a:schemeClr>
                    </a:solidFill>
                  </a:tcPr>
                </a:tc>
                <a:extLst>
                  <a:ext uri="{0D108BD9-81ED-4DB2-BD59-A6C34878D82A}">
                    <a16:rowId xmlns:a16="http://schemas.microsoft.com/office/drawing/2014/main" val="1338807008"/>
                  </a:ext>
                </a:extLst>
              </a:tr>
            </a:tbl>
          </a:graphicData>
        </a:graphic>
      </p:graphicFrame>
      <p:sp>
        <p:nvSpPr>
          <p:cNvPr id="6" name="Flowchart: Alternate Process 5"/>
          <p:cNvSpPr/>
          <p:nvPr/>
        </p:nvSpPr>
        <p:spPr>
          <a:xfrm>
            <a:off x="3419872" y="1448102"/>
            <a:ext cx="1008112" cy="360040"/>
          </a:xfrm>
          <a:prstGeom prst="flowChartAlternateProcess">
            <a:avLst/>
          </a:prstGeom>
          <a:solidFill>
            <a:srgbClr val="FFC000"/>
          </a:solidFill>
          <a:ln w="6350">
            <a:solidFill>
              <a:schemeClr val="bg1"/>
            </a:solidFill>
            <a:headEnd type="none" w="sm" len="med"/>
            <a:tailEnd type="triangle" w="sm" len="med"/>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MS Gothic" panose="020B0609070205080204" pitchFamily="49" charset="-128"/>
                <a:ea typeface="MS Gothic" panose="020B0609070205080204" pitchFamily="49" charset="-128"/>
                <a:cs typeface="Times New Roman" panose="02020603050405020304" pitchFamily="18" charset="0"/>
              </a:rPr>
              <a:t>N=107</a:t>
            </a:r>
          </a:p>
        </p:txBody>
      </p:sp>
      <p:cxnSp>
        <p:nvCxnSpPr>
          <p:cNvPr id="7" name="Elbow Connector 6"/>
          <p:cNvCxnSpPr>
            <a:endCxn id="6" idx="1"/>
          </p:cNvCxnSpPr>
          <p:nvPr/>
        </p:nvCxnSpPr>
        <p:spPr>
          <a:xfrm flipV="1">
            <a:off x="2555776" y="1628122"/>
            <a:ext cx="864096" cy="359362"/>
          </a:xfrm>
          <a:prstGeom prst="bentConnector3">
            <a:avLst>
              <a:gd name="adj1" fmla="val 50000"/>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extLst>
              <p:ext uri="{D42A27DB-BD31-4B8C-83A1-F6EECF244321}">
                <p14:modId xmlns:p14="http://schemas.microsoft.com/office/powerpoint/2010/main" val="2862257307"/>
              </p:ext>
            </p:extLst>
          </p:nvPr>
        </p:nvGraphicFramePr>
        <p:xfrm>
          <a:off x="18052" y="5342499"/>
          <a:ext cx="2895456" cy="1042984"/>
        </p:xfrm>
        <a:graphic>
          <a:graphicData uri="http://schemas.openxmlformats.org/drawingml/2006/table">
            <a:tbl>
              <a:tblPr>
                <a:effectLst>
                  <a:innerShdw blurRad="63500" dist="50800" dir="2700000">
                    <a:prstClr val="black">
                      <a:alpha val="50000"/>
                    </a:prstClr>
                  </a:innerShdw>
                </a:effectLst>
                <a:tableStyleId>{5C22544A-7EE6-4342-B048-85BDC9FD1C3A}</a:tableStyleId>
              </a:tblPr>
              <a:tblGrid>
                <a:gridCol w="1882270">
                  <a:extLst>
                    <a:ext uri="{9D8B030D-6E8A-4147-A177-3AD203B41FA5}">
                      <a16:colId xmlns:a16="http://schemas.microsoft.com/office/drawing/2014/main" val="3585720449"/>
                    </a:ext>
                  </a:extLst>
                </a:gridCol>
                <a:gridCol w="583431">
                  <a:extLst>
                    <a:ext uri="{9D8B030D-6E8A-4147-A177-3AD203B41FA5}">
                      <a16:colId xmlns:a16="http://schemas.microsoft.com/office/drawing/2014/main" val="3799339012"/>
                    </a:ext>
                  </a:extLst>
                </a:gridCol>
                <a:gridCol w="429755">
                  <a:extLst>
                    <a:ext uri="{9D8B030D-6E8A-4147-A177-3AD203B41FA5}">
                      <a16:colId xmlns:a16="http://schemas.microsoft.com/office/drawing/2014/main" val="2498353166"/>
                    </a:ext>
                  </a:extLst>
                </a:gridCol>
              </a:tblGrid>
              <a:tr h="260746">
                <a:tc>
                  <a:txBody>
                    <a:bodyPr/>
                    <a:lstStyle/>
                    <a:p>
                      <a:pPr algn="ctr" fontAlgn="b"/>
                      <a:r>
                        <a:rPr lang="ja-JP" altLang="en-US" sz="1400" b="0" i="0" u="none" strike="noStrike" dirty="0" smtClean="0">
                          <a:solidFill>
                            <a:schemeClr val="dk1"/>
                          </a:solidFill>
                          <a:effectLst/>
                          <a:latin typeface="MS Gothic" panose="020B0609070205080204" pitchFamily="49" charset="-128"/>
                          <a:ea typeface="MS Gothic" panose="020B0609070205080204" pitchFamily="49" charset="-128"/>
                          <a:cs typeface="Times New Roman" panose="02020603050405020304" pitchFamily="18" charset="0"/>
                        </a:rPr>
                        <a:t>利用しないの理由</a:t>
                      </a:r>
                      <a:endParaRPr lang="en-US" sz="14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7685" marR="7685" marT="7685" marB="0" anchor="ctr">
                    <a:solidFill>
                      <a:schemeClr val="accent2">
                        <a:lumMod val="40000"/>
                        <a:lumOff val="60000"/>
                      </a:schemeClr>
                    </a:solidFill>
                  </a:tcPr>
                </a:tc>
                <a:tc>
                  <a:txBody>
                    <a:bodyPr/>
                    <a:lstStyle/>
                    <a:p>
                      <a:pPr algn="ctr" fontAlgn="b"/>
                      <a:r>
                        <a:rPr lang="en-US" sz="1400" b="0" i="0" u="none" strike="noStrike" baseline="0" dirty="0" smtClean="0">
                          <a:solidFill>
                            <a:schemeClr val="dk1"/>
                          </a:solidFill>
                          <a:effectLst/>
                          <a:latin typeface="MS Gothic" panose="020B0609070205080204" pitchFamily="49" charset="-128"/>
                          <a:ea typeface="MS Gothic" panose="020B0609070205080204" pitchFamily="49" charset="-128"/>
                          <a:cs typeface="Times New Roman" panose="02020603050405020304" pitchFamily="18" charset="0"/>
                        </a:rPr>
                        <a:t>%</a:t>
                      </a:r>
                      <a:endParaRPr lang="en-US" sz="14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7685" marR="7685" marT="7685" marB="0" anchor="ctr">
                    <a:solidFill>
                      <a:schemeClr val="accent2">
                        <a:lumMod val="40000"/>
                        <a:lumOff val="60000"/>
                      </a:schemeClr>
                    </a:solidFill>
                  </a:tcPr>
                </a:tc>
                <a:tc>
                  <a:txBody>
                    <a:bodyPr/>
                    <a:lstStyle/>
                    <a:p>
                      <a:pPr algn="ctr" fontAlgn="b"/>
                      <a:r>
                        <a:rPr lang="ja-JP" altLang="en-US" sz="1400" b="0" i="0" u="none" strike="noStrike"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数</a:t>
                      </a:r>
                      <a:endParaRPr lang="en-US" sz="14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7685" marR="7685" marT="7685" marB="0" anchor="ctr">
                    <a:solidFill>
                      <a:schemeClr val="accent2">
                        <a:lumMod val="40000"/>
                        <a:lumOff val="60000"/>
                      </a:schemeClr>
                    </a:solidFill>
                  </a:tcPr>
                </a:tc>
                <a:extLst>
                  <a:ext uri="{0D108BD9-81ED-4DB2-BD59-A6C34878D82A}">
                    <a16:rowId xmlns:a16="http://schemas.microsoft.com/office/drawing/2014/main" val="1106247769"/>
                  </a:ext>
                </a:extLst>
              </a:tr>
              <a:tr h="260746">
                <a:tc>
                  <a:txBody>
                    <a:bodyPr/>
                    <a:lstStyle/>
                    <a:p>
                      <a:pPr algn="l" fontAlgn="b"/>
                      <a:r>
                        <a:rPr lang="ja-JP" altLang="en-US" sz="1400" b="0" i="0" u="none" strike="noStrike"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買える範囲で購入する</a:t>
                      </a:r>
                      <a:endParaRPr lang="en-US" sz="14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7685" marR="7685" marT="7685" marB="0" anchor="ctr">
                    <a:solidFill>
                      <a:schemeClr val="accent2">
                        <a:lumMod val="40000"/>
                        <a:lumOff val="60000"/>
                      </a:schemeClr>
                    </a:solidFill>
                  </a:tcPr>
                </a:tc>
                <a:tc>
                  <a:txBody>
                    <a:bodyPr/>
                    <a:lstStyle/>
                    <a:p>
                      <a:pPr algn="ctr" fontAlgn="b"/>
                      <a:r>
                        <a:rPr lang="en-US" sz="1400" u="none" strike="noStrike" dirty="0">
                          <a:effectLst/>
                          <a:latin typeface="MS Gothic" panose="020B0609070205080204" pitchFamily="49" charset="-128"/>
                          <a:ea typeface="MS Gothic" panose="020B0609070205080204" pitchFamily="49" charset="-128"/>
                          <a:cs typeface="Times New Roman" panose="02020603050405020304" pitchFamily="18" charset="0"/>
                        </a:rPr>
                        <a:t>75.7</a:t>
                      </a:r>
                      <a:endParaRPr lang="en-US" sz="14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7685" marR="7685" marT="7685" marB="0" anchor="ctr">
                    <a:solidFill>
                      <a:schemeClr val="accent2">
                        <a:lumMod val="40000"/>
                        <a:lumOff val="60000"/>
                      </a:schemeClr>
                    </a:solidFill>
                  </a:tcPr>
                </a:tc>
                <a:tc rowSpan="3">
                  <a:txBody>
                    <a:bodyPr/>
                    <a:lstStyle/>
                    <a:p>
                      <a:pPr algn="ctr" fontAlgn="ctr"/>
                      <a:r>
                        <a:rPr lang="en-US" sz="1400" u="none" strike="noStrike" dirty="0">
                          <a:effectLst/>
                          <a:latin typeface="MS Gothic" panose="020B0609070205080204" pitchFamily="49" charset="-128"/>
                          <a:ea typeface="MS Gothic" panose="020B0609070205080204" pitchFamily="49" charset="-128"/>
                          <a:cs typeface="Times New Roman" panose="02020603050405020304" pitchFamily="18" charset="0"/>
                        </a:rPr>
                        <a:t>177</a:t>
                      </a:r>
                      <a:endParaRPr lang="en-US" sz="14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7685" marR="7685" marT="7685" marB="0" anchor="ctr">
                    <a:solidFill>
                      <a:schemeClr val="accent2">
                        <a:lumMod val="40000"/>
                        <a:lumOff val="60000"/>
                      </a:schemeClr>
                    </a:solidFill>
                  </a:tcPr>
                </a:tc>
                <a:extLst>
                  <a:ext uri="{0D108BD9-81ED-4DB2-BD59-A6C34878D82A}">
                    <a16:rowId xmlns:a16="http://schemas.microsoft.com/office/drawing/2014/main" val="789808718"/>
                  </a:ext>
                </a:extLst>
              </a:tr>
              <a:tr h="260746">
                <a:tc>
                  <a:txBody>
                    <a:bodyPr/>
                    <a:lstStyle/>
                    <a:p>
                      <a:pPr algn="l" fontAlgn="b"/>
                      <a:r>
                        <a:rPr lang="ja-JP" altLang="en-US" sz="1400" b="0" i="0" u="none" strike="noStrike"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手続きが面倒そう</a:t>
                      </a:r>
                      <a:endParaRPr lang="en-US" sz="14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7685" marR="7685" marT="7685" marB="0" anchor="ctr">
                    <a:solidFill>
                      <a:schemeClr val="accent2">
                        <a:lumMod val="40000"/>
                        <a:lumOff val="60000"/>
                      </a:schemeClr>
                    </a:solidFill>
                  </a:tcPr>
                </a:tc>
                <a:tc>
                  <a:txBody>
                    <a:bodyPr/>
                    <a:lstStyle/>
                    <a:p>
                      <a:pPr algn="ctr" fontAlgn="b"/>
                      <a:r>
                        <a:rPr lang="en-US" sz="1400" u="none" strike="noStrike" dirty="0">
                          <a:effectLst/>
                          <a:latin typeface="MS Gothic" panose="020B0609070205080204" pitchFamily="49" charset="-128"/>
                          <a:ea typeface="MS Gothic" panose="020B0609070205080204" pitchFamily="49" charset="-128"/>
                          <a:cs typeface="Times New Roman" panose="02020603050405020304" pitchFamily="18" charset="0"/>
                        </a:rPr>
                        <a:t>18.6</a:t>
                      </a:r>
                      <a:endParaRPr lang="en-US" sz="14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7685" marR="7685" marT="7685" marB="0" anchor="ctr">
                    <a:solidFill>
                      <a:schemeClr val="accent2">
                        <a:lumMod val="40000"/>
                        <a:lumOff val="60000"/>
                      </a:schemeClr>
                    </a:solidFill>
                  </a:tcPr>
                </a:tc>
                <a:tc vMerge="1">
                  <a:txBody>
                    <a:bodyPr/>
                    <a:lstStyle/>
                    <a:p>
                      <a:endParaRPr lang="en-US"/>
                    </a:p>
                  </a:txBody>
                  <a:tcPr/>
                </a:tc>
                <a:extLst>
                  <a:ext uri="{0D108BD9-81ED-4DB2-BD59-A6C34878D82A}">
                    <a16:rowId xmlns:a16="http://schemas.microsoft.com/office/drawing/2014/main" val="470600634"/>
                  </a:ext>
                </a:extLst>
              </a:tr>
              <a:tr h="260746">
                <a:tc>
                  <a:txBody>
                    <a:bodyPr/>
                    <a:lstStyle/>
                    <a:p>
                      <a:pPr algn="l" fontAlgn="b"/>
                      <a:r>
                        <a:rPr lang="ja-JP" altLang="en-US" sz="1400" b="0" i="0" u="none" strike="noStrike"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その他</a:t>
                      </a:r>
                      <a:endParaRPr lang="en-US" sz="14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7685" marR="7685" marT="7685" marB="0" anchor="ctr">
                    <a:solidFill>
                      <a:schemeClr val="accent2">
                        <a:lumMod val="40000"/>
                        <a:lumOff val="60000"/>
                      </a:schemeClr>
                    </a:solidFill>
                  </a:tcPr>
                </a:tc>
                <a:tc>
                  <a:txBody>
                    <a:bodyPr/>
                    <a:lstStyle/>
                    <a:p>
                      <a:pPr algn="ctr" fontAlgn="b"/>
                      <a:r>
                        <a:rPr lang="en-US" sz="1400" u="none" strike="noStrike" dirty="0">
                          <a:effectLst/>
                          <a:latin typeface="MS Gothic" panose="020B0609070205080204" pitchFamily="49" charset="-128"/>
                          <a:ea typeface="MS Gothic" panose="020B0609070205080204" pitchFamily="49" charset="-128"/>
                          <a:cs typeface="Times New Roman" panose="02020603050405020304" pitchFamily="18" charset="0"/>
                        </a:rPr>
                        <a:t>12.4</a:t>
                      </a:r>
                      <a:endParaRPr lang="en-US" sz="14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7685" marR="7685" marT="7685" marB="0" anchor="ctr">
                    <a:solidFill>
                      <a:schemeClr val="accent2">
                        <a:lumMod val="40000"/>
                        <a:lumOff val="60000"/>
                      </a:schemeClr>
                    </a:solidFill>
                  </a:tcPr>
                </a:tc>
                <a:tc vMerge="1">
                  <a:txBody>
                    <a:bodyPr/>
                    <a:lstStyle/>
                    <a:p>
                      <a:endParaRPr lang="en-US"/>
                    </a:p>
                  </a:txBody>
                  <a:tcPr/>
                </a:tc>
                <a:extLst>
                  <a:ext uri="{0D108BD9-81ED-4DB2-BD59-A6C34878D82A}">
                    <a16:rowId xmlns:a16="http://schemas.microsoft.com/office/drawing/2014/main" val="388379055"/>
                  </a:ext>
                </a:extLst>
              </a:tr>
            </a:tbl>
          </a:graphicData>
        </a:graphic>
      </p:graphicFrame>
      <p:cxnSp>
        <p:nvCxnSpPr>
          <p:cNvPr id="14" name="Elbow Connector 13"/>
          <p:cNvCxnSpPr/>
          <p:nvPr/>
        </p:nvCxnSpPr>
        <p:spPr>
          <a:xfrm rot="16200000" flipH="1">
            <a:off x="540776" y="3787816"/>
            <a:ext cx="2391794" cy="666050"/>
          </a:xfrm>
          <a:prstGeom prst="bentConnector3">
            <a:avLst>
              <a:gd name="adj1" fmla="val 50000"/>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8480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3"/>
          <p:cNvSpPr/>
          <p:nvPr/>
        </p:nvSpPr>
        <p:spPr>
          <a:xfrm>
            <a:off x="0" y="188640"/>
            <a:ext cx="9144000" cy="584775"/>
          </a:xfrm>
          <a:prstGeom prst="rect">
            <a:avLst/>
          </a:prstGeo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spcBef>
                <a:spcPct val="0"/>
              </a:spcBef>
            </a:pPr>
            <a:r>
              <a:rPr lang="ja-JP" altLang="en-US" sz="3200" b="1" dirty="0">
                <a:latin typeface="Times New Roman" panose="02020603050405020304" pitchFamily="18" charset="0"/>
              </a:rPr>
              <a:t>効果的なライフスタイルの取り組</a:t>
            </a:r>
            <a:r>
              <a:rPr lang="ja-JP" altLang="en-US" sz="3200" b="1" dirty="0" smtClean="0">
                <a:latin typeface="Times New Roman" panose="02020603050405020304" pitchFamily="18" charset="0"/>
              </a:rPr>
              <a:t>み状況</a:t>
            </a:r>
            <a:endParaRPr lang="en-US" altLang="ja-JP" sz="3200" b="1" dirty="0">
              <a:latin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186600742"/>
              </p:ext>
            </p:extLst>
          </p:nvPr>
        </p:nvGraphicFramePr>
        <p:xfrm>
          <a:off x="247106" y="980728"/>
          <a:ext cx="8649785" cy="5127028"/>
        </p:xfrm>
        <a:graphic>
          <a:graphicData uri="http://schemas.openxmlformats.org/drawingml/2006/table">
            <a:tbl>
              <a:tblPr firstRow="1" bandRow="1">
                <a:tableStyleId>{5C22544A-7EE6-4342-B048-85BDC9FD1C3A}</a:tableStyleId>
              </a:tblPr>
              <a:tblGrid>
                <a:gridCol w="652539">
                  <a:extLst>
                    <a:ext uri="{9D8B030D-6E8A-4147-A177-3AD203B41FA5}">
                      <a16:colId xmlns:a16="http://schemas.microsoft.com/office/drawing/2014/main" val="3634851944"/>
                    </a:ext>
                  </a:extLst>
                </a:gridCol>
                <a:gridCol w="978808">
                  <a:extLst>
                    <a:ext uri="{9D8B030D-6E8A-4147-A177-3AD203B41FA5}">
                      <a16:colId xmlns:a16="http://schemas.microsoft.com/office/drawing/2014/main" val="309953544"/>
                    </a:ext>
                  </a:extLst>
                </a:gridCol>
                <a:gridCol w="3588965">
                  <a:extLst>
                    <a:ext uri="{9D8B030D-6E8A-4147-A177-3AD203B41FA5}">
                      <a16:colId xmlns:a16="http://schemas.microsoft.com/office/drawing/2014/main" val="911366784"/>
                    </a:ext>
                  </a:extLst>
                </a:gridCol>
                <a:gridCol w="717793">
                  <a:extLst>
                    <a:ext uri="{9D8B030D-6E8A-4147-A177-3AD203B41FA5}">
                      <a16:colId xmlns:a16="http://schemas.microsoft.com/office/drawing/2014/main" val="2823662164"/>
                    </a:ext>
                  </a:extLst>
                </a:gridCol>
                <a:gridCol w="717793">
                  <a:extLst>
                    <a:ext uri="{9D8B030D-6E8A-4147-A177-3AD203B41FA5}">
                      <a16:colId xmlns:a16="http://schemas.microsoft.com/office/drawing/2014/main" val="1278684087"/>
                    </a:ext>
                  </a:extLst>
                </a:gridCol>
                <a:gridCol w="626078">
                  <a:extLst>
                    <a:ext uri="{9D8B030D-6E8A-4147-A177-3AD203B41FA5}">
                      <a16:colId xmlns:a16="http://schemas.microsoft.com/office/drawing/2014/main" val="420688775"/>
                    </a:ext>
                  </a:extLst>
                </a:gridCol>
                <a:gridCol w="556491">
                  <a:extLst>
                    <a:ext uri="{9D8B030D-6E8A-4147-A177-3AD203B41FA5}">
                      <a16:colId xmlns:a16="http://schemas.microsoft.com/office/drawing/2014/main" val="1385417859"/>
                    </a:ext>
                  </a:extLst>
                </a:gridCol>
                <a:gridCol w="811318">
                  <a:extLst>
                    <a:ext uri="{9D8B030D-6E8A-4147-A177-3AD203B41FA5}">
                      <a16:colId xmlns:a16="http://schemas.microsoft.com/office/drawing/2014/main" val="1013270942"/>
                    </a:ext>
                  </a:extLst>
                </a:gridCol>
              </a:tblGrid>
              <a:tr h="416897">
                <a:tc rowSpan="2">
                  <a:txBody>
                    <a:bodyPr/>
                    <a:lstStyle/>
                    <a:p>
                      <a:pPr algn="ctr">
                        <a:lnSpc>
                          <a:spcPct val="100000"/>
                        </a:lnSpc>
                      </a:pPr>
                      <a:r>
                        <a:rPr lang="ja-JP" altLang="en-US" sz="1600" b="0" dirty="0" smtClean="0">
                          <a:latin typeface="MS Gothic" panose="020B0609070205080204" pitchFamily="49" charset="-128"/>
                          <a:ea typeface="MS Gothic" panose="020B0609070205080204" pitchFamily="49" charset="-128"/>
                          <a:cs typeface="Times New Roman" panose="02020603050405020304" pitchFamily="18" charset="0"/>
                        </a:rPr>
                        <a:t>番号</a:t>
                      </a:r>
                      <a:endParaRPr lang="en-US" sz="1600" b="0" dirty="0">
                        <a:latin typeface="MS Gothic" panose="020B0609070205080204" pitchFamily="49" charset="-128"/>
                        <a:ea typeface="MS Gothic" panose="020B0609070205080204" pitchFamily="49" charset="-128"/>
                        <a:cs typeface="Times New Roman" panose="02020603050405020304" pitchFamily="18" charset="0"/>
                      </a:endParaRPr>
                    </a:p>
                  </a:txBody>
                  <a:tcPr anchor="ctr">
                    <a:solidFill>
                      <a:srgbClr val="00B0F0"/>
                    </a:solidFill>
                  </a:tcPr>
                </a:tc>
                <a:tc rowSpan="2">
                  <a:txBody>
                    <a:bodyPr/>
                    <a:lstStyle/>
                    <a:p>
                      <a:pPr algn="ctr">
                        <a:lnSpc>
                          <a:spcPct val="100000"/>
                        </a:lnSpc>
                      </a:pPr>
                      <a:r>
                        <a:rPr lang="ja-JP" altLang="en-US" sz="1600" b="0" dirty="0" smtClean="0">
                          <a:latin typeface="MS Gothic" panose="020B0609070205080204" pitchFamily="49" charset="-128"/>
                          <a:ea typeface="MS Gothic" panose="020B0609070205080204" pitchFamily="49" charset="-128"/>
                          <a:cs typeface="Times New Roman" panose="02020603050405020304" pitchFamily="18" charset="0"/>
                        </a:rPr>
                        <a:t>分野</a:t>
                      </a:r>
                      <a:endParaRPr lang="en-US" sz="1600" b="0" dirty="0">
                        <a:latin typeface="MS Gothic" panose="020B0609070205080204" pitchFamily="49" charset="-128"/>
                        <a:ea typeface="MS Gothic" panose="020B0609070205080204" pitchFamily="49" charset="-128"/>
                        <a:cs typeface="Times New Roman" panose="02020603050405020304" pitchFamily="18" charset="0"/>
                      </a:endParaRPr>
                    </a:p>
                  </a:txBody>
                  <a:tcPr anchor="ctr">
                    <a:solidFill>
                      <a:srgbClr val="00B0F0"/>
                    </a:solidFill>
                  </a:tcPr>
                </a:tc>
                <a:tc rowSpan="2">
                  <a:txBody>
                    <a:bodyPr/>
                    <a:lstStyle/>
                    <a:p>
                      <a:pPr algn="ctr">
                        <a:lnSpc>
                          <a:spcPct val="100000"/>
                        </a:lnSpc>
                      </a:pPr>
                      <a:r>
                        <a:rPr lang="ja-JP" altLang="en-US" sz="1600" b="0" dirty="0" smtClean="0">
                          <a:latin typeface="MS Gothic" panose="020B0609070205080204" pitchFamily="49" charset="-128"/>
                          <a:ea typeface="MS Gothic" panose="020B0609070205080204" pitchFamily="49" charset="-128"/>
                          <a:cs typeface="Times New Roman" panose="02020603050405020304" pitchFamily="18" charset="0"/>
                        </a:rPr>
                        <a:t>叙述</a:t>
                      </a:r>
                      <a:endParaRPr lang="en-US" sz="1600" b="0" dirty="0">
                        <a:latin typeface="MS Gothic" panose="020B0609070205080204" pitchFamily="49" charset="-128"/>
                        <a:ea typeface="MS Gothic" panose="020B0609070205080204" pitchFamily="49" charset="-128"/>
                        <a:cs typeface="Times New Roman" panose="02020603050405020304" pitchFamily="18" charset="0"/>
                      </a:endParaRPr>
                    </a:p>
                  </a:txBody>
                  <a:tcPr anchor="ctr">
                    <a:solidFill>
                      <a:srgbClr val="00B0F0"/>
                    </a:solidFill>
                  </a:tcPr>
                </a:tc>
                <a:tc rowSpan="2">
                  <a:txBody>
                    <a:bodyPr/>
                    <a:lstStyle/>
                    <a:p>
                      <a:pPr algn="ctr">
                        <a:lnSpc>
                          <a:spcPct val="100000"/>
                        </a:lnSpc>
                      </a:pPr>
                      <a:r>
                        <a:rPr lang="ja-JP" altLang="en-US" sz="1600" b="0" dirty="0" smtClean="0">
                          <a:latin typeface="MS Gothic" panose="020B0609070205080204" pitchFamily="49" charset="-128"/>
                          <a:ea typeface="MS Gothic" panose="020B0609070205080204" pitchFamily="49" charset="-128"/>
                          <a:cs typeface="Times New Roman" panose="02020603050405020304" pitchFamily="18" charset="0"/>
                        </a:rPr>
                        <a:t>略記</a:t>
                      </a:r>
                      <a:endParaRPr lang="en-US" sz="1600" b="0" dirty="0">
                        <a:latin typeface="MS Gothic" panose="020B0609070205080204" pitchFamily="49" charset="-128"/>
                        <a:ea typeface="MS Gothic" panose="020B0609070205080204" pitchFamily="49" charset="-128"/>
                        <a:cs typeface="Times New Roman" panose="02020603050405020304" pitchFamily="18" charset="0"/>
                      </a:endParaRPr>
                    </a:p>
                  </a:txBody>
                  <a:tcPr anchor="ctr">
                    <a:solidFill>
                      <a:srgbClr val="00B0F0"/>
                    </a:solidFill>
                  </a:tcPr>
                </a:tc>
                <a:tc rowSpan="2">
                  <a:txBody>
                    <a:bodyPr/>
                    <a:lstStyle/>
                    <a:p>
                      <a:pPr algn="ctr">
                        <a:lnSpc>
                          <a:spcPct val="100000"/>
                        </a:lnSpc>
                      </a:pPr>
                      <a:r>
                        <a:rPr lang="ja-JP" altLang="en-US" sz="1600" b="0" dirty="0" smtClean="0">
                          <a:latin typeface="MS Gothic" panose="020B0609070205080204" pitchFamily="49" charset="-128"/>
                          <a:ea typeface="MS Gothic" panose="020B0609070205080204" pitchFamily="49" charset="-128"/>
                          <a:cs typeface="Times New Roman" panose="02020603050405020304" pitchFamily="18" charset="0"/>
                        </a:rPr>
                        <a:t>サンプル数</a:t>
                      </a:r>
                      <a:r>
                        <a:rPr lang="en-US" altLang="ja-JP" sz="1600" b="0" dirty="0" smtClean="0">
                          <a:latin typeface="MS Gothic" panose="020B0609070205080204" pitchFamily="49" charset="-128"/>
                          <a:ea typeface="MS Gothic" panose="020B0609070205080204" pitchFamily="49" charset="-128"/>
                          <a:cs typeface="Times New Roman" panose="02020603050405020304" pitchFamily="18" charset="0"/>
                        </a:rPr>
                        <a:t>(N)</a:t>
                      </a:r>
                      <a:endParaRPr lang="en-US" sz="1600" b="0" dirty="0">
                        <a:latin typeface="MS Gothic" panose="020B0609070205080204" pitchFamily="49" charset="-128"/>
                        <a:ea typeface="MS Gothic" panose="020B0609070205080204" pitchFamily="49" charset="-128"/>
                        <a:cs typeface="Times New Roman" panose="02020603050405020304" pitchFamily="18" charset="0"/>
                      </a:endParaRPr>
                    </a:p>
                  </a:txBody>
                  <a:tcPr anchor="ctr">
                    <a:solidFill>
                      <a:srgbClr val="00B0F0"/>
                    </a:solidFill>
                  </a:tcPr>
                </a:tc>
                <a:tc gridSpan="3">
                  <a:txBody>
                    <a:bodyPr/>
                    <a:lstStyle/>
                    <a:p>
                      <a:pPr algn="ctr">
                        <a:lnSpc>
                          <a:spcPct val="100000"/>
                        </a:lnSpc>
                      </a:pPr>
                      <a:r>
                        <a:rPr lang="ja-JP" altLang="en-US" sz="1600" dirty="0" smtClean="0">
                          <a:latin typeface="MS Gothic" panose="020B0609070205080204" pitchFamily="49" charset="-128"/>
                          <a:ea typeface="MS Gothic" panose="020B0609070205080204" pitchFamily="49" charset="-128"/>
                          <a:cs typeface="Times New Roman" panose="02020603050405020304" pitchFamily="18" charset="0"/>
                        </a:rPr>
                        <a:t>割合</a:t>
                      </a:r>
                      <a:r>
                        <a:rPr lang="en-US" altLang="ja-JP" sz="1600" dirty="0" smtClean="0">
                          <a:latin typeface="MS Gothic" panose="020B0609070205080204" pitchFamily="49" charset="-128"/>
                          <a:ea typeface="MS Gothic" panose="020B0609070205080204" pitchFamily="49" charset="-128"/>
                          <a:cs typeface="Times New Roman" panose="02020603050405020304" pitchFamily="18" charset="0"/>
                        </a:rPr>
                        <a:t>(%)</a:t>
                      </a:r>
                      <a:endParaRPr lang="en-US" sz="1600" dirty="0">
                        <a:latin typeface="MS Gothic" panose="020B0609070205080204" pitchFamily="49" charset="-128"/>
                        <a:ea typeface="MS Gothic" panose="020B0609070205080204" pitchFamily="49" charset="-128"/>
                        <a:cs typeface="Times New Roman" panose="02020603050405020304" pitchFamily="18" charset="0"/>
                      </a:endParaRPr>
                    </a:p>
                  </a:txBody>
                  <a:tcPr anchor="ctr">
                    <a:solidFill>
                      <a:srgbClr val="00B0F0"/>
                    </a:solidFill>
                  </a:tcPr>
                </a:tc>
                <a:tc hMerge="1">
                  <a:txBody>
                    <a:bodyPr/>
                    <a:lstStyle/>
                    <a:p>
                      <a:endParaRPr lang="en-US" dirty="0"/>
                    </a:p>
                  </a:txBody>
                  <a:tcPr anchor="ctr">
                    <a:solidFill>
                      <a:srgbClr val="00B0F0"/>
                    </a:solidFill>
                  </a:tcPr>
                </a:tc>
                <a:tc hMerge="1">
                  <a:txBody>
                    <a:bodyPr/>
                    <a:lstStyle/>
                    <a:p>
                      <a:endParaRPr lang="en-US" dirty="0"/>
                    </a:p>
                  </a:txBody>
                  <a:tcPr anchor="ctr">
                    <a:solidFill>
                      <a:srgbClr val="00B0F0"/>
                    </a:solidFill>
                  </a:tcPr>
                </a:tc>
                <a:extLst>
                  <a:ext uri="{0D108BD9-81ED-4DB2-BD59-A6C34878D82A}">
                    <a16:rowId xmlns:a16="http://schemas.microsoft.com/office/drawing/2014/main" val="3104816497"/>
                  </a:ext>
                </a:extLst>
              </a:tr>
              <a:tr h="416897">
                <a:tc vMerge="1">
                  <a:txBody>
                    <a:bodyPr/>
                    <a:lstStyle/>
                    <a:p>
                      <a:pPr algn="ctr">
                        <a:lnSpc>
                          <a:spcPct val="100000"/>
                        </a:lnSpc>
                      </a:pPr>
                      <a:endParaRPr lang="en-US" sz="1600" dirty="0">
                        <a:latin typeface="MS Gothic" panose="020B0609070205080204" pitchFamily="49" charset="-128"/>
                        <a:ea typeface="MS Gothic" panose="020B0609070205080204" pitchFamily="49" charset="-128"/>
                        <a:cs typeface="Times New Roman" panose="02020603050405020304" pitchFamily="18" charset="0"/>
                      </a:endParaRPr>
                    </a:p>
                  </a:txBody>
                  <a:tcPr anchor="ctr">
                    <a:solidFill>
                      <a:srgbClr val="00B0F0"/>
                    </a:solidFill>
                  </a:tcPr>
                </a:tc>
                <a:tc vMerge="1">
                  <a:txBody>
                    <a:bodyPr/>
                    <a:lstStyle/>
                    <a:p>
                      <a:pPr algn="ctr">
                        <a:lnSpc>
                          <a:spcPct val="100000"/>
                        </a:lnSpc>
                      </a:pPr>
                      <a:endParaRPr lang="en-US" sz="1600" dirty="0">
                        <a:latin typeface="MS Gothic" panose="020B0609070205080204" pitchFamily="49" charset="-128"/>
                        <a:ea typeface="MS Gothic" panose="020B0609070205080204" pitchFamily="49" charset="-128"/>
                        <a:cs typeface="Times New Roman" panose="02020603050405020304" pitchFamily="18" charset="0"/>
                      </a:endParaRPr>
                    </a:p>
                  </a:txBody>
                  <a:tcPr anchor="ctr">
                    <a:solidFill>
                      <a:srgbClr val="00B0F0"/>
                    </a:solidFill>
                  </a:tcPr>
                </a:tc>
                <a:tc vMerge="1">
                  <a:txBody>
                    <a:bodyPr/>
                    <a:lstStyle/>
                    <a:p>
                      <a:pPr algn="ctr">
                        <a:lnSpc>
                          <a:spcPct val="100000"/>
                        </a:lnSpc>
                      </a:pPr>
                      <a:endParaRPr lang="en-US" sz="1600" dirty="0">
                        <a:latin typeface="MS Gothic" panose="020B0609070205080204" pitchFamily="49" charset="-128"/>
                        <a:ea typeface="MS Gothic" panose="020B0609070205080204" pitchFamily="49" charset="-128"/>
                        <a:cs typeface="Times New Roman" panose="02020603050405020304" pitchFamily="18" charset="0"/>
                      </a:endParaRPr>
                    </a:p>
                  </a:txBody>
                  <a:tcPr anchor="ctr">
                    <a:solidFill>
                      <a:srgbClr val="00B0F0"/>
                    </a:solidFill>
                  </a:tcPr>
                </a:tc>
                <a:tc vMerge="1">
                  <a:txBody>
                    <a:bodyPr/>
                    <a:lstStyle/>
                    <a:p>
                      <a:pPr algn="ctr">
                        <a:lnSpc>
                          <a:spcPct val="100000"/>
                        </a:lnSpc>
                      </a:pPr>
                      <a:endParaRPr lang="en-US" sz="1600" dirty="0">
                        <a:latin typeface="MS Gothic" panose="020B0609070205080204" pitchFamily="49" charset="-128"/>
                        <a:ea typeface="MS Gothic" panose="020B0609070205080204" pitchFamily="49" charset="-128"/>
                        <a:cs typeface="Times New Roman" panose="02020603050405020304" pitchFamily="18" charset="0"/>
                      </a:endParaRPr>
                    </a:p>
                  </a:txBody>
                  <a:tcPr anchor="ctr">
                    <a:solidFill>
                      <a:srgbClr val="00B0F0"/>
                    </a:solidFill>
                  </a:tcPr>
                </a:tc>
                <a:tc vMerge="1">
                  <a:txBody>
                    <a:bodyPr/>
                    <a:lstStyle/>
                    <a:p>
                      <a:endParaRPr lang="en-US"/>
                    </a:p>
                  </a:txBody>
                  <a:tcPr/>
                </a:tc>
                <a:tc>
                  <a:txBody>
                    <a:bodyPr/>
                    <a:lstStyle/>
                    <a:p>
                      <a:pPr algn="ctr">
                        <a:lnSpc>
                          <a:spcPct val="100000"/>
                        </a:lnSpc>
                      </a:pPr>
                      <a:r>
                        <a:rPr lang="ja-JP" altLang="en-US" sz="1600" b="0" dirty="0" smtClean="0">
                          <a:solidFill>
                            <a:schemeClr val="bg1"/>
                          </a:solidFill>
                          <a:latin typeface="MS Gothic" panose="020B0609070205080204" pitchFamily="49" charset="-128"/>
                          <a:ea typeface="MS Gothic" panose="020B0609070205080204" pitchFamily="49" charset="-128"/>
                          <a:cs typeface="Times New Roman" panose="02020603050405020304" pitchFamily="18" charset="0"/>
                        </a:rPr>
                        <a:t>常に</a:t>
                      </a:r>
                      <a:endParaRPr lang="en-US" sz="1600" b="0" dirty="0">
                        <a:solidFill>
                          <a:schemeClr val="bg1"/>
                        </a:solidFill>
                        <a:latin typeface="MS Gothic" panose="020B0609070205080204" pitchFamily="49" charset="-128"/>
                        <a:ea typeface="MS Gothic" panose="020B0609070205080204" pitchFamily="49" charset="-128"/>
                        <a:cs typeface="Times New Roman" panose="02020603050405020304" pitchFamily="18" charset="0"/>
                      </a:endParaRPr>
                    </a:p>
                  </a:txBody>
                  <a:tcPr anchor="ctr">
                    <a:solidFill>
                      <a:srgbClr val="00B0F0"/>
                    </a:solidFill>
                  </a:tcPr>
                </a:tc>
                <a:tc>
                  <a:txBody>
                    <a:bodyPr/>
                    <a:lstStyle/>
                    <a:p>
                      <a:pPr algn="ctr"/>
                      <a:r>
                        <a:rPr lang="ja-JP" altLang="en-US" sz="1600" b="0" dirty="0" smtClean="0">
                          <a:solidFill>
                            <a:schemeClr val="bg1"/>
                          </a:solidFill>
                        </a:rPr>
                        <a:t>たまに</a:t>
                      </a:r>
                      <a:endParaRPr lang="en-US" sz="1600" b="0" dirty="0">
                        <a:solidFill>
                          <a:schemeClr val="bg1"/>
                        </a:solidFill>
                      </a:endParaRPr>
                    </a:p>
                  </a:txBody>
                  <a:tcPr anchor="ctr">
                    <a:solidFill>
                      <a:srgbClr val="00B0F0"/>
                    </a:solidFill>
                  </a:tcPr>
                </a:tc>
                <a:tc>
                  <a:txBody>
                    <a:bodyPr/>
                    <a:lstStyle/>
                    <a:p>
                      <a:pPr algn="ctr"/>
                      <a:r>
                        <a:rPr lang="ja-JP" altLang="en-US" sz="1600" b="0" dirty="0" smtClean="0">
                          <a:solidFill>
                            <a:schemeClr val="bg1"/>
                          </a:solidFill>
                        </a:rPr>
                        <a:t>行っていない</a:t>
                      </a:r>
                      <a:endParaRPr lang="en-US" sz="1600" b="0" dirty="0">
                        <a:solidFill>
                          <a:schemeClr val="bg1"/>
                        </a:solidFill>
                      </a:endParaRPr>
                    </a:p>
                  </a:txBody>
                  <a:tcPr anchor="ctr">
                    <a:solidFill>
                      <a:srgbClr val="00B0F0"/>
                    </a:solidFill>
                  </a:tcPr>
                </a:tc>
                <a:extLst>
                  <a:ext uri="{0D108BD9-81ED-4DB2-BD59-A6C34878D82A}">
                    <a16:rowId xmlns:a16="http://schemas.microsoft.com/office/drawing/2014/main" val="1918072400"/>
                  </a:ext>
                </a:extLst>
              </a:tr>
              <a:tr h="416897">
                <a:tc>
                  <a:txBody>
                    <a:bodyPr/>
                    <a:lstStyle/>
                    <a:p>
                      <a:pPr algn="ctr">
                        <a:lnSpc>
                          <a:spcPct val="100000"/>
                        </a:lnSpc>
                      </a:pPr>
                      <a:r>
                        <a:rPr lang="en-US" sz="1400" dirty="0" smtClean="0">
                          <a:latin typeface="MS Gothic" panose="020B0609070205080204" pitchFamily="49" charset="-128"/>
                          <a:ea typeface="MS Gothic" panose="020B0609070205080204" pitchFamily="49" charset="-128"/>
                          <a:cs typeface="Times New Roman" panose="02020603050405020304" pitchFamily="18" charset="0"/>
                        </a:rPr>
                        <a:t>1</a:t>
                      </a:r>
                      <a:endParaRPr lang="en-US" sz="1400" dirty="0">
                        <a:latin typeface="MS Gothic" panose="020B0609070205080204" pitchFamily="49" charset="-128"/>
                        <a:ea typeface="MS Gothic" panose="020B0609070205080204" pitchFamily="49" charset="-128"/>
                        <a:cs typeface="Times New Roman" panose="02020603050405020304" pitchFamily="18" charset="0"/>
                      </a:endParaRPr>
                    </a:p>
                  </a:txBody>
                  <a:tcPr anchor="ctr"/>
                </a:tc>
                <a:tc rowSpan="4">
                  <a:txBody>
                    <a:bodyPr/>
                    <a:lstStyle/>
                    <a:p>
                      <a:pPr marL="0" marR="0" algn="l">
                        <a:lnSpc>
                          <a:spcPct val="100000"/>
                        </a:lnSpc>
                        <a:spcBef>
                          <a:spcPts val="0"/>
                        </a:spcBef>
                        <a:spcAft>
                          <a:spcPts val="0"/>
                        </a:spcAft>
                      </a:pPr>
                      <a:r>
                        <a:rPr lang="ja-JP" sz="14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冷暖房</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just">
                        <a:lnSpc>
                          <a:spcPct val="100000"/>
                        </a:lnSpc>
                        <a:spcBef>
                          <a:spcPts val="0"/>
                        </a:spcBef>
                        <a:spcAft>
                          <a:spcPts val="0"/>
                        </a:spcAft>
                      </a:pPr>
                      <a:r>
                        <a:rPr lang="ja-JP" sz="1400" kern="100"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部</a:t>
                      </a:r>
                      <a:r>
                        <a:rPr lang="ja-JP" sz="14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屋の暖房をエアコンで行うようにする</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algn="ctr">
                        <a:lnSpc>
                          <a:spcPct val="100000"/>
                        </a:lnSpc>
                      </a:pPr>
                      <a:r>
                        <a:rPr lang="en-US" sz="1400" dirty="0" smtClean="0">
                          <a:latin typeface="MS Gothic" panose="020B0609070205080204" pitchFamily="49" charset="-128"/>
                          <a:ea typeface="MS Gothic" panose="020B0609070205080204" pitchFamily="49" charset="-128"/>
                          <a:cs typeface="Times New Roman" panose="02020603050405020304" pitchFamily="18" charset="0"/>
                        </a:rPr>
                        <a:t>LSE01</a:t>
                      </a:r>
                      <a:endParaRPr lang="en-US" sz="1400" dirty="0">
                        <a:latin typeface="MS Gothic" panose="020B0609070205080204" pitchFamily="49" charset="-128"/>
                        <a:ea typeface="MS Gothic" panose="020B0609070205080204" pitchFamily="49" charset="-128"/>
                        <a:cs typeface="Times New Roman" panose="02020603050405020304" pitchFamily="18" charset="0"/>
                      </a:endParaRPr>
                    </a:p>
                  </a:txBody>
                  <a:tcPr anchor="ctr"/>
                </a:tc>
                <a:tc>
                  <a:txBody>
                    <a:bodyPr/>
                    <a:lstStyle/>
                    <a:p>
                      <a:pPr algn="ctr" fontAlgn="b"/>
                      <a:r>
                        <a:rPr lang="en-US" sz="1400" b="0" i="0" u="none" strike="noStrike" dirty="0" smtClean="0">
                          <a:solidFill>
                            <a:srgbClr val="000000"/>
                          </a:solidFill>
                          <a:effectLst/>
                          <a:latin typeface="MS Gothic" panose="020B0609070205080204" pitchFamily="49" charset="-128"/>
                          <a:ea typeface="MS Gothic" panose="020B0609070205080204" pitchFamily="49" charset="-128"/>
                        </a:rPr>
                        <a:t>266</a:t>
                      </a:r>
                      <a:endParaRPr lang="en-US" sz="1400" b="0" i="0" u="none" strike="noStrike" dirty="0">
                        <a:solidFill>
                          <a:srgbClr val="000000"/>
                        </a:solidFill>
                        <a:effectLst/>
                        <a:latin typeface="MS Gothic" panose="020B0609070205080204" pitchFamily="49" charset="-128"/>
                        <a:ea typeface="MS Gothic" panose="020B0609070205080204" pitchFamily="49" charset="-128"/>
                      </a:endParaRPr>
                    </a:p>
                  </a:txBody>
                  <a:tcPr marL="9525" marR="9525" marT="9525" marB="0" anchor="ctr"/>
                </a:tc>
                <a:tc>
                  <a:txBody>
                    <a:bodyPr/>
                    <a:lstStyle/>
                    <a:p>
                      <a:pPr algn="ctr" fontAlgn="b"/>
                      <a:r>
                        <a:rPr lang="en-US" sz="1400" b="0" i="0" u="none" strike="noStrike" dirty="0">
                          <a:solidFill>
                            <a:srgbClr val="000000"/>
                          </a:solidFill>
                          <a:effectLst/>
                          <a:latin typeface="MS Gothic" panose="020B0609070205080204" pitchFamily="49" charset="-128"/>
                          <a:ea typeface="MS Gothic" panose="020B0609070205080204" pitchFamily="49" charset="-128"/>
                        </a:rPr>
                        <a:t>60.1</a:t>
                      </a:r>
                    </a:p>
                  </a:txBody>
                  <a:tcPr marL="9525" marR="9525" marT="9525" marB="0" anchor="ctr"/>
                </a:tc>
                <a:tc>
                  <a:txBody>
                    <a:bodyPr/>
                    <a:lstStyle/>
                    <a:p>
                      <a:pPr algn="ctr" fontAlgn="b"/>
                      <a:r>
                        <a:rPr lang="en-US" sz="1400" b="0" i="0" u="none" strike="noStrike" dirty="0">
                          <a:solidFill>
                            <a:srgbClr val="000000"/>
                          </a:solidFill>
                          <a:effectLst/>
                          <a:latin typeface="MS Gothic" panose="020B0609070205080204" pitchFamily="49" charset="-128"/>
                          <a:ea typeface="MS Gothic" panose="020B0609070205080204" pitchFamily="49" charset="-128"/>
                        </a:rPr>
                        <a:t>24.1</a:t>
                      </a:r>
                    </a:p>
                  </a:txBody>
                  <a:tcPr marL="9525" marR="9525" marT="9525" marB="0" anchor="ctr"/>
                </a:tc>
                <a:tc>
                  <a:txBody>
                    <a:bodyPr/>
                    <a:lstStyle/>
                    <a:p>
                      <a:pPr algn="ctr" fontAlgn="b"/>
                      <a:r>
                        <a:rPr lang="en-US" sz="1400" b="0" i="0" u="none" strike="noStrike" dirty="0">
                          <a:solidFill>
                            <a:srgbClr val="000000"/>
                          </a:solidFill>
                          <a:effectLst/>
                          <a:latin typeface="MS Gothic" panose="020B0609070205080204" pitchFamily="49" charset="-128"/>
                          <a:ea typeface="MS Gothic" panose="020B0609070205080204" pitchFamily="49" charset="-128"/>
                        </a:rPr>
                        <a:t>15.8</a:t>
                      </a:r>
                    </a:p>
                  </a:txBody>
                  <a:tcPr marL="9525" marR="9525" marT="9525" marB="0" anchor="ctr"/>
                </a:tc>
                <a:extLst>
                  <a:ext uri="{0D108BD9-81ED-4DB2-BD59-A6C34878D82A}">
                    <a16:rowId xmlns:a16="http://schemas.microsoft.com/office/drawing/2014/main" val="1823656284"/>
                  </a:ext>
                </a:extLst>
              </a:tr>
              <a:tr h="416897">
                <a:tc>
                  <a:txBody>
                    <a:bodyPr/>
                    <a:lstStyle/>
                    <a:p>
                      <a:pPr algn="ctr">
                        <a:lnSpc>
                          <a:spcPct val="100000"/>
                        </a:lnSpc>
                      </a:pPr>
                      <a:r>
                        <a:rPr lang="en-US" sz="1400" dirty="0" smtClean="0">
                          <a:latin typeface="MS Gothic" panose="020B0609070205080204" pitchFamily="49" charset="-128"/>
                          <a:ea typeface="MS Gothic" panose="020B0609070205080204" pitchFamily="49" charset="-128"/>
                          <a:cs typeface="Times New Roman" panose="02020603050405020304" pitchFamily="18" charset="0"/>
                        </a:rPr>
                        <a:t>2</a:t>
                      </a:r>
                      <a:endParaRPr lang="en-US" sz="1400" dirty="0">
                        <a:latin typeface="MS Gothic" panose="020B0609070205080204" pitchFamily="49" charset="-128"/>
                        <a:ea typeface="MS Gothic" panose="020B0609070205080204" pitchFamily="49" charset="-128"/>
                        <a:cs typeface="Times New Roman" panose="02020603050405020304" pitchFamily="18" charset="0"/>
                      </a:endParaRPr>
                    </a:p>
                  </a:txBody>
                  <a:tcPr anchor="ctr"/>
                </a:tc>
                <a:tc vMerge="1">
                  <a:txBody>
                    <a:bodyPr/>
                    <a:lstStyle/>
                    <a:p>
                      <a:endParaRPr lang="en-US"/>
                    </a:p>
                  </a:txBody>
                  <a:tcPr/>
                </a:tc>
                <a:tc>
                  <a:txBody>
                    <a:bodyPr/>
                    <a:lstStyle/>
                    <a:p>
                      <a:pPr marL="0" marR="0" algn="just">
                        <a:lnSpc>
                          <a:spcPct val="100000"/>
                        </a:lnSpc>
                        <a:spcBef>
                          <a:spcPts val="0"/>
                        </a:spcBef>
                        <a:spcAft>
                          <a:spcPts val="0"/>
                        </a:spcAft>
                      </a:pPr>
                      <a:r>
                        <a:rPr lang="ja-JP" sz="1400" kern="100"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部</a:t>
                      </a:r>
                      <a:r>
                        <a:rPr lang="ja-JP" sz="14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屋の冷暖房の設定温度を控えめにする</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algn="ctr">
                        <a:lnSpc>
                          <a:spcPct val="100000"/>
                        </a:lnSpc>
                      </a:pPr>
                      <a:r>
                        <a:rPr lang="en-US" sz="1400" dirty="0" smtClean="0">
                          <a:latin typeface="MS Gothic" panose="020B0609070205080204" pitchFamily="49" charset="-128"/>
                          <a:ea typeface="MS Gothic" panose="020B0609070205080204" pitchFamily="49" charset="-128"/>
                          <a:cs typeface="Times New Roman" panose="02020603050405020304" pitchFamily="18" charset="0"/>
                        </a:rPr>
                        <a:t>LSE02</a:t>
                      </a:r>
                      <a:endParaRPr lang="en-US" sz="1400" dirty="0">
                        <a:latin typeface="MS Gothic" panose="020B0609070205080204" pitchFamily="49" charset="-128"/>
                        <a:ea typeface="MS Gothic" panose="020B0609070205080204" pitchFamily="49" charset="-128"/>
                        <a:cs typeface="Times New Roman" panose="02020603050405020304" pitchFamily="18" charset="0"/>
                      </a:endParaRPr>
                    </a:p>
                  </a:txBody>
                  <a:tcPr anchor="ctr"/>
                </a:tc>
                <a:tc>
                  <a:txBody>
                    <a:bodyPr/>
                    <a:lstStyle/>
                    <a:p>
                      <a:pPr algn="ctr" fontAlgn="b"/>
                      <a:r>
                        <a:rPr lang="en-US" sz="1400" b="0" i="0" u="none" strike="noStrike" dirty="0" smtClean="0">
                          <a:solidFill>
                            <a:srgbClr val="000000"/>
                          </a:solidFill>
                          <a:effectLst/>
                          <a:latin typeface="MS Gothic" panose="020B0609070205080204" pitchFamily="49" charset="-128"/>
                          <a:ea typeface="MS Gothic" panose="020B0609070205080204" pitchFamily="49" charset="-128"/>
                        </a:rPr>
                        <a:t>329</a:t>
                      </a:r>
                      <a:endParaRPr lang="en-US" sz="1400" b="0" i="0" u="none" strike="noStrike" dirty="0">
                        <a:solidFill>
                          <a:srgbClr val="000000"/>
                        </a:solidFill>
                        <a:effectLst/>
                        <a:latin typeface="MS Gothic" panose="020B0609070205080204" pitchFamily="49" charset="-128"/>
                        <a:ea typeface="MS Gothic" panose="020B0609070205080204" pitchFamily="49" charset="-128"/>
                      </a:endParaRPr>
                    </a:p>
                  </a:txBody>
                  <a:tcPr marL="9525" marR="9525" marT="9525" marB="0" anchor="ctr"/>
                </a:tc>
                <a:tc>
                  <a:txBody>
                    <a:bodyPr/>
                    <a:lstStyle/>
                    <a:p>
                      <a:pPr algn="ctr" fontAlgn="b"/>
                      <a:r>
                        <a:rPr lang="en-US" sz="1400" b="0" i="0" u="none" strike="noStrike">
                          <a:solidFill>
                            <a:srgbClr val="000000"/>
                          </a:solidFill>
                          <a:effectLst/>
                          <a:latin typeface="MS Gothic" panose="020B0609070205080204" pitchFamily="49" charset="-128"/>
                          <a:ea typeface="MS Gothic" panose="020B0609070205080204" pitchFamily="49" charset="-128"/>
                        </a:rPr>
                        <a:t>73.3</a:t>
                      </a:r>
                    </a:p>
                  </a:txBody>
                  <a:tcPr marL="9525" marR="9525" marT="9525" marB="0" anchor="ctr"/>
                </a:tc>
                <a:tc>
                  <a:txBody>
                    <a:bodyPr/>
                    <a:lstStyle/>
                    <a:p>
                      <a:pPr algn="ctr" fontAlgn="b"/>
                      <a:r>
                        <a:rPr lang="en-US" sz="1400" b="0" i="0" u="none" strike="noStrike" dirty="0">
                          <a:solidFill>
                            <a:srgbClr val="000000"/>
                          </a:solidFill>
                          <a:effectLst/>
                          <a:latin typeface="MS Gothic" panose="020B0609070205080204" pitchFamily="49" charset="-128"/>
                          <a:ea typeface="MS Gothic" panose="020B0609070205080204" pitchFamily="49" charset="-128"/>
                        </a:rPr>
                        <a:t>23.4</a:t>
                      </a:r>
                    </a:p>
                  </a:txBody>
                  <a:tcPr marL="9525" marR="9525" marT="9525" marB="0" anchor="ctr"/>
                </a:tc>
                <a:tc>
                  <a:txBody>
                    <a:bodyPr/>
                    <a:lstStyle/>
                    <a:p>
                      <a:pPr algn="ctr" fontAlgn="b"/>
                      <a:r>
                        <a:rPr lang="en-US" sz="1400" b="0" i="0" u="none" strike="noStrike" dirty="0">
                          <a:solidFill>
                            <a:srgbClr val="000000"/>
                          </a:solidFill>
                          <a:effectLst/>
                          <a:latin typeface="MS Gothic" panose="020B0609070205080204" pitchFamily="49" charset="-128"/>
                          <a:ea typeface="MS Gothic" panose="020B0609070205080204" pitchFamily="49" charset="-128"/>
                        </a:rPr>
                        <a:t>3.3</a:t>
                      </a:r>
                    </a:p>
                  </a:txBody>
                  <a:tcPr marL="9525" marR="9525" marT="9525" marB="0" anchor="ctr"/>
                </a:tc>
                <a:extLst>
                  <a:ext uri="{0D108BD9-81ED-4DB2-BD59-A6C34878D82A}">
                    <a16:rowId xmlns:a16="http://schemas.microsoft.com/office/drawing/2014/main" val="214899170"/>
                  </a:ext>
                </a:extLst>
              </a:tr>
              <a:tr h="416897">
                <a:tc>
                  <a:txBody>
                    <a:bodyPr/>
                    <a:lstStyle/>
                    <a:p>
                      <a:pPr algn="ctr">
                        <a:lnSpc>
                          <a:spcPct val="100000"/>
                        </a:lnSpc>
                      </a:pPr>
                      <a:r>
                        <a:rPr lang="en-US" sz="1400" dirty="0" smtClean="0">
                          <a:latin typeface="MS Gothic" panose="020B0609070205080204" pitchFamily="49" charset="-128"/>
                          <a:ea typeface="MS Gothic" panose="020B0609070205080204" pitchFamily="49" charset="-128"/>
                          <a:cs typeface="Times New Roman" panose="02020603050405020304" pitchFamily="18" charset="0"/>
                        </a:rPr>
                        <a:t>3</a:t>
                      </a:r>
                      <a:endParaRPr lang="en-US" sz="1400" dirty="0">
                        <a:latin typeface="MS Gothic" panose="020B0609070205080204" pitchFamily="49" charset="-128"/>
                        <a:ea typeface="MS Gothic" panose="020B0609070205080204" pitchFamily="49" charset="-128"/>
                        <a:cs typeface="Times New Roman" panose="02020603050405020304" pitchFamily="18" charset="0"/>
                      </a:endParaRPr>
                    </a:p>
                  </a:txBody>
                  <a:tcPr anchor="ctr"/>
                </a:tc>
                <a:tc vMerge="1">
                  <a:txBody>
                    <a:bodyPr/>
                    <a:lstStyle/>
                    <a:p>
                      <a:endParaRPr lang="en-US"/>
                    </a:p>
                  </a:txBody>
                  <a:tcPr/>
                </a:tc>
                <a:tc>
                  <a:txBody>
                    <a:bodyPr/>
                    <a:lstStyle/>
                    <a:p>
                      <a:pPr marL="0" marR="0" algn="just">
                        <a:lnSpc>
                          <a:spcPct val="100000"/>
                        </a:lnSpc>
                        <a:spcBef>
                          <a:spcPts val="0"/>
                        </a:spcBef>
                        <a:spcAft>
                          <a:spcPts val="0"/>
                        </a:spcAft>
                      </a:pPr>
                      <a:r>
                        <a:rPr lang="ja-JP" sz="1400" kern="100"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部</a:t>
                      </a:r>
                      <a:r>
                        <a:rPr lang="ja-JP" sz="14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屋の冷暖房機器の稼働時間を減らす</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algn="ctr">
                        <a:lnSpc>
                          <a:spcPct val="100000"/>
                        </a:lnSpc>
                      </a:pPr>
                      <a:r>
                        <a:rPr lang="en-US" sz="1400" dirty="0" smtClean="0">
                          <a:latin typeface="MS Gothic" panose="020B0609070205080204" pitchFamily="49" charset="-128"/>
                          <a:ea typeface="MS Gothic" panose="020B0609070205080204" pitchFamily="49" charset="-128"/>
                          <a:cs typeface="Times New Roman" panose="02020603050405020304" pitchFamily="18" charset="0"/>
                        </a:rPr>
                        <a:t>LSE03</a:t>
                      </a:r>
                      <a:endParaRPr lang="en-US" sz="1400" dirty="0">
                        <a:latin typeface="MS Gothic" panose="020B0609070205080204" pitchFamily="49" charset="-128"/>
                        <a:ea typeface="MS Gothic" panose="020B0609070205080204" pitchFamily="49" charset="-128"/>
                        <a:cs typeface="Times New Roman" panose="02020603050405020304" pitchFamily="18" charset="0"/>
                      </a:endParaRPr>
                    </a:p>
                  </a:txBody>
                  <a:tcPr anchor="ctr"/>
                </a:tc>
                <a:tc>
                  <a:txBody>
                    <a:bodyPr/>
                    <a:lstStyle/>
                    <a:p>
                      <a:pPr algn="ctr" fontAlgn="b"/>
                      <a:r>
                        <a:rPr lang="en-US" sz="1400" b="0" i="0" u="none" strike="noStrike" dirty="0" smtClean="0">
                          <a:solidFill>
                            <a:srgbClr val="000000"/>
                          </a:solidFill>
                          <a:effectLst/>
                          <a:latin typeface="MS Gothic" panose="020B0609070205080204" pitchFamily="49" charset="-128"/>
                          <a:ea typeface="MS Gothic" panose="020B0609070205080204" pitchFamily="49" charset="-128"/>
                        </a:rPr>
                        <a:t>286</a:t>
                      </a:r>
                      <a:endParaRPr lang="en-US" sz="1400" b="0" i="0" u="none" strike="noStrike" dirty="0">
                        <a:solidFill>
                          <a:srgbClr val="000000"/>
                        </a:solidFill>
                        <a:effectLst/>
                        <a:latin typeface="MS Gothic" panose="020B0609070205080204" pitchFamily="49" charset="-128"/>
                        <a:ea typeface="MS Gothic" panose="020B0609070205080204" pitchFamily="49" charset="-128"/>
                      </a:endParaRPr>
                    </a:p>
                  </a:txBody>
                  <a:tcPr marL="9525" marR="9525" marT="9525" marB="0" anchor="ctr"/>
                </a:tc>
                <a:tc>
                  <a:txBody>
                    <a:bodyPr/>
                    <a:lstStyle/>
                    <a:p>
                      <a:pPr algn="ctr" fontAlgn="b"/>
                      <a:r>
                        <a:rPr lang="en-US" sz="1400" b="0" i="0" u="none" strike="noStrike" dirty="0">
                          <a:solidFill>
                            <a:srgbClr val="000000"/>
                          </a:solidFill>
                          <a:effectLst/>
                          <a:latin typeface="MS Gothic" panose="020B0609070205080204" pitchFamily="49" charset="-128"/>
                          <a:ea typeface="MS Gothic" panose="020B0609070205080204" pitchFamily="49" charset="-128"/>
                        </a:rPr>
                        <a:t>52.8</a:t>
                      </a:r>
                    </a:p>
                  </a:txBody>
                  <a:tcPr marL="9525" marR="9525" marT="9525" marB="0" anchor="ctr"/>
                </a:tc>
                <a:tc>
                  <a:txBody>
                    <a:bodyPr/>
                    <a:lstStyle/>
                    <a:p>
                      <a:pPr algn="ctr" fontAlgn="b"/>
                      <a:r>
                        <a:rPr lang="en-US" sz="1400" b="0" i="0" u="none" strike="noStrike" dirty="0">
                          <a:solidFill>
                            <a:srgbClr val="000000"/>
                          </a:solidFill>
                          <a:effectLst/>
                          <a:latin typeface="MS Gothic" panose="020B0609070205080204" pitchFamily="49" charset="-128"/>
                          <a:ea typeface="MS Gothic" panose="020B0609070205080204" pitchFamily="49" charset="-128"/>
                        </a:rPr>
                        <a:t>38.1</a:t>
                      </a:r>
                    </a:p>
                  </a:txBody>
                  <a:tcPr marL="9525" marR="9525" marT="9525" marB="0" anchor="ctr"/>
                </a:tc>
                <a:tc>
                  <a:txBody>
                    <a:bodyPr/>
                    <a:lstStyle/>
                    <a:p>
                      <a:pPr algn="ctr" fontAlgn="b"/>
                      <a:r>
                        <a:rPr lang="en-US" sz="1400" b="0" i="0" u="none" strike="noStrike" dirty="0">
                          <a:solidFill>
                            <a:srgbClr val="000000"/>
                          </a:solidFill>
                          <a:effectLst/>
                          <a:latin typeface="MS Gothic" panose="020B0609070205080204" pitchFamily="49" charset="-128"/>
                          <a:ea typeface="MS Gothic" panose="020B0609070205080204" pitchFamily="49" charset="-128"/>
                        </a:rPr>
                        <a:t>9.1</a:t>
                      </a:r>
                    </a:p>
                  </a:txBody>
                  <a:tcPr marL="9525" marR="9525" marT="9525" marB="0" anchor="ctr"/>
                </a:tc>
                <a:extLst>
                  <a:ext uri="{0D108BD9-81ED-4DB2-BD59-A6C34878D82A}">
                    <a16:rowId xmlns:a16="http://schemas.microsoft.com/office/drawing/2014/main" val="4242270586"/>
                  </a:ext>
                </a:extLst>
              </a:tr>
              <a:tr h="416897">
                <a:tc>
                  <a:txBody>
                    <a:bodyPr/>
                    <a:lstStyle/>
                    <a:p>
                      <a:pPr algn="ctr">
                        <a:lnSpc>
                          <a:spcPct val="100000"/>
                        </a:lnSpc>
                      </a:pPr>
                      <a:r>
                        <a:rPr lang="en-US" sz="1400" dirty="0" smtClean="0">
                          <a:latin typeface="MS Gothic" panose="020B0609070205080204" pitchFamily="49" charset="-128"/>
                          <a:ea typeface="MS Gothic" panose="020B0609070205080204" pitchFamily="49" charset="-128"/>
                          <a:cs typeface="Times New Roman" panose="02020603050405020304" pitchFamily="18" charset="0"/>
                        </a:rPr>
                        <a:t>4</a:t>
                      </a:r>
                      <a:endParaRPr lang="en-US" sz="1400" dirty="0">
                        <a:latin typeface="MS Gothic" panose="020B0609070205080204" pitchFamily="49" charset="-128"/>
                        <a:ea typeface="MS Gothic" panose="020B0609070205080204" pitchFamily="49" charset="-128"/>
                        <a:cs typeface="Times New Roman" panose="02020603050405020304" pitchFamily="18" charset="0"/>
                      </a:endParaRPr>
                    </a:p>
                  </a:txBody>
                  <a:tcPr anchor="ctr"/>
                </a:tc>
                <a:tc vMerge="1">
                  <a:txBody>
                    <a:bodyPr/>
                    <a:lstStyle/>
                    <a:p>
                      <a:endParaRPr lang="en-US"/>
                    </a:p>
                  </a:txBody>
                  <a:tcPr/>
                </a:tc>
                <a:tc>
                  <a:txBody>
                    <a:bodyPr/>
                    <a:lstStyle/>
                    <a:p>
                      <a:pPr marL="0" marR="0" algn="just">
                        <a:lnSpc>
                          <a:spcPct val="100000"/>
                        </a:lnSpc>
                        <a:spcBef>
                          <a:spcPts val="0"/>
                        </a:spcBef>
                        <a:spcAft>
                          <a:spcPts val="0"/>
                        </a:spcAft>
                      </a:pPr>
                      <a:r>
                        <a:rPr lang="ja-JP" sz="1400" kern="100"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家</a:t>
                      </a:r>
                      <a:r>
                        <a:rPr lang="ja-JP" sz="14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族が同じ部屋で過ごすようにする</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algn="ctr">
                        <a:lnSpc>
                          <a:spcPct val="100000"/>
                        </a:lnSpc>
                      </a:pPr>
                      <a:r>
                        <a:rPr lang="en-US" sz="1400" dirty="0" smtClean="0">
                          <a:latin typeface="MS Gothic" panose="020B0609070205080204" pitchFamily="49" charset="-128"/>
                          <a:ea typeface="MS Gothic" panose="020B0609070205080204" pitchFamily="49" charset="-128"/>
                          <a:cs typeface="Times New Roman" panose="02020603050405020304" pitchFamily="18" charset="0"/>
                        </a:rPr>
                        <a:t>LSE04</a:t>
                      </a:r>
                      <a:endParaRPr lang="en-US" sz="1400" dirty="0">
                        <a:latin typeface="MS Gothic" panose="020B0609070205080204" pitchFamily="49" charset="-128"/>
                        <a:ea typeface="MS Gothic" panose="020B0609070205080204" pitchFamily="49" charset="-128"/>
                        <a:cs typeface="Times New Roman" panose="02020603050405020304" pitchFamily="18" charset="0"/>
                      </a:endParaRPr>
                    </a:p>
                  </a:txBody>
                  <a:tcPr anchor="ctr"/>
                </a:tc>
                <a:tc>
                  <a:txBody>
                    <a:bodyPr/>
                    <a:lstStyle/>
                    <a:p>
                      <a:pPr algn="ctr" fontAlgn="b"/>
                      <a:r>
                        <a:rPr lang="en-US" sz="1400" b="0" i="0" u="none" strike="noStrike" dirty="0" smtClean="0">
                          <a:solidFill>
                            <a:srgbClr val="000000"/>
                          </a:solidFill>
                          <a:effectLst/>
                          <a:latin typeface="MS Gothic" panose="020B0609070205080204" pitchFamily="49" charset="-128"/>
                          <a:ea typeface="MS Gothic" panose="020B0609070205080204" pitchFamily="49" charset="-128"/>
                        </a:rPr>
                        <a:t>271</a:t>
                      </a:r>
                      <a:endParaRPr lang="en-US" sz="1400" b="0" i="0" u="none" strike="noStrike" dirty="0">
                        <a:solidFill>
                          <a:srgbClr val="000000"/>
                        </a:solidFill>
                        <a:effectLst/>
                        <a:latin typeface="MS Gothic" panose="020B0609070205080204" pitchFamily="49" charset="-128"/>
                        <a:ea typeface="MS Gothic" panose="020B0609070205080204" pitchFamily="49" charset="-128"/>
                      </a:endParaRPr>
                    </a:p>
                  </a:txBody>
                  <a:tcPr marL="9525" marR="9525" marT="9525" marB="0" anchor="ctr"/>
                </a:tc>
                <a:tc>
                  <a:txBody>
                    <a:bodyPr/>
                    <a:lstStyle/>
                    <a:p>
                      <a:pPr algn="ctr" fontAlgn="b"/>
                      <a:r>
                        <a:rPr lang="en-US" sz="1400" b="0" i="0" u="none" strike="noStrike" dirty="0">
                          <a:solidFill>
                            <a:srgbClr val="000000"/>
                          </a:solidFill>
                          <a:effectLst/>
                          <a:latin typeface="MS Gothic" panose="020B0609070205080204" pitchFamily="49" charset="-128"/>
                          <a:ea typeface="MS Gothic" panose="020B0609070205080204" pitchFamily="49" charset="-128"/>
                        </a:rPr>
                        <a:t>58.3</a:t>
                      </a:r>
                    </a:p>
                  </a:txBody>
                  <a:tcPr marL="9525" marR="9525" marT="9525" marB="0" anchor="ctr"/>
                </a:tc>
                <a:tc>
                  <a:txBody>
                    <a:bodyPr/>
                    <a:lstStyle/>
                    <a:p>
                      <a:pPr algn="ctr" fontAlgn="b"/>
                      <a:r>
                        <a:rPr lang="en-US" sz="1400" b="0" i="0" u="none" strike="noStrike" dirty="0">
                          <a:solidFill>
                            <a:srgbClr val="000000"/>
                          </a:solidFill>
                          <a:effectLst/>
                          <a:latin typeface="MS Gothic" panose="020B0609070205080204" pitchFamily="49" charset="-128"/>
                          <a:ea typeface="MS Gothic" panose="020B0609070205080204" pitchFamily="49" charset="-128"/>
                        </a:rPr>
                        <a:t>27.3</a:t>
                      </a:r>
                    </a:p>
                  </a:txBody>
                  <a:tcPr marL="9525" marR="9525" marT="9525" marB="0" anchor="ctr"/>
                </a:tc>
                <a:tc>
                  <a:txBody>
                    <a:bodyPr/>
                    <a:lstStyle/>
                    <a:p>
                      <a:pPr algn="ctr" fontAlgn="b"/>
                      <a:r>
                        <a:rPr lang="en-US" sz="1400" b="0" i="0" u="none" strike="noStrike" dirty="0">
                          <a:solidFill>
                            <a:srgbClr val="000000"/>
                          </a:solidFill>
                          <a:effectLst/>
                          <a:latin typeface="MS Gothic" panose="020B0609070205080204" pitchFamily="49" charset="-128"/>
                          <a:ea typeface="MS Gothic" panose="020B0609070205080204" pitchFamily="49" charset="-128"/>
                        </a:rPr>
                        <a:t>14.4</a:t>
                      </a:r>
                    </a:p>
                  </a:txBody>
                  <a:tcPr marL="9525" marR="9525" marT="9525" marB="0" anchor="ctr"/>
                </a:tc>
                <a:extLst>
                  <a:ext uri="{0D108BD9-81ED-4DB2-BD59-A6C34878D82A}">
                    <a16:rowId xmlns:a16="http://schemas.microsoft.com/office/drawing/2014/main" val="2311940533"/>
                  </a:ext>
                </a:extLst>
              </a:tr>
              <a:tr h="416897">
                <a:tc>
                  <a:txBody>
                    <a:bodyPr/>
                    <a:lstStyle/>
                    <a:p>
                      <a:pPr algn="ctr">
                        <a:lnSpc>
                          <a:spcPct val="100000"/>
                        </a:lnSpc>
                      </a:pPr>
                      <a:r>
                        <a:rPr lang="en-US" sz="1400" dirty="0" smtClean="0">
                          <a:latin typeface="MS Gothic" panose="020B0609070205080204" pitchFamily="49" charset="-128"/>
                          <a:ea typeface="MS Gothic" panose="020B0609070205080204" pitchFamily="49" charset="-128"/>
                          <a:cs typeface="Times New Roman" panose="02020603050405020304" pitchFamily="18" charset="0"/>
                        </a:rPr>
                        <a:t>5</a:t>
                      </a:r>
                      <a:endParaRPr lang="en-US" sz="1400" dirty="0">
                        <a:latin typeface="MS Gothic" panose="020B0609070205080204" pitchFamily="49" charset="-128"/>
                        <a:ea typeface="MS Gothic" panose="020B0609070205080204" pitchFamily="49" charset="-128"/>
                        <a:cs typeface="Times New Roman" panose="02020603050405020304" pitchFamily="18" charset="0"/>
                      </a:endParaRPr>
                    </a:p>
                  </a:txBody>
                  <a:tcPr anchor="ctr"/>
                </a:tc>
                <a:tc rowSpan="2">
                  <a:txBody>
                    <a:bodyPr/>
                    <a:lstStyle/>
                    <a:p>
                      <a:pPr marL="0" marR="0" algn="l">
                        <a:lnSpc>
                          <a:spcPct val="100000"/>
                        </a:lnSpc>
                        <a:spcBef>
                          <a:spcPts val="0"/>
                        </a:spcBef>
                        <a:spcAft>
                          <a:spcPts val="0"/>
                        </a:spcAft>
                      </a:pPr>
                      <a:r>
                        <a:rPr lang="ja-JP" sz="14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給湯節水</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just">
                        <a:lnSpc>
                          <a:spcPct val="100000"/>
                        </a:lnSpc>
                        <a:spcBef>
                          <a:spcPts val="0"/>
                        </a:spcBef>
                        <a:spcAft>
                          <a:spcPts val="0"/>
                        </a:spcAft>
                      </a:pPr>
                      <a:r>
                        <a:rPr lang="ja-JP" sz="1400" kern="100"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シ</a:t>
                      </a:r>
                      <a:r>
                        <a:rPr lang="ja-JP" sz="14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ャワー等給水の時間を短くする</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algn="ctr">
                        <a:lnSpc>
                          <a:spcPct val="100000"/>
                        </a:lnSpc>
                      </a:pPr>
                      <a:r>
                        <a:rPr lang="en-US" sz="1400" dirty="0" smtClean="0">
                          <a:latin typeface="MS Gothic" panose="020B0609070205080204" pitchFamily="49" charset="-128"/>
                          <a:ea typeface="MS Gothic" panose="020B0609070205080204" pitchFamily="49" charset="-128"/>
                          <a:cs typeface="Times New Roman" panose="02020603050405020304" pitchFamily="18" charset="0"/>
                        </a:rPr>
                        <a:t>LSE05</a:t>
                      </a:r>
                      <a:endParaRPr lang="en-US" sz="1400" dirty="0">
                        <a:latin typeface="MS Gothic" panose="020B0609070205080204" pitchFamily="49" charset="-128"/>
                        <a:ea typeface="MS Gothic" panose="020B0609070205080204" pitchFamily="49" charset="-128"/>
                        <a:cs typeface="Times New Roman" panose="02020603050405020304" pitchFamily="18" charset="0"/>
                      </a:endParaRPr>
                    </a:p>
                  </a:txBody>
                  <a:tcPr anchor="ctr"/>
                </a:tc>
                <a:tc>
                  <a:txBody>
                    <a:bodyPr/>
                    <a:lstStyle/>
                    <a:p>
                      <a:pPr algn="ctr" fontAlgn="b"/>
                      <a:r>
                        <a:rPr lang="en-US" sz="1400" b="0" i="0" u="none" strike="noStrike" dirty="0" smtClean="0">
                          <a:solidFill>
                            <a:srgbClr val="000000"/>
                          </a:solidFill>
                          <a:effectLst/>
                          <a:latin typeface="MS Gothic" panose="020B0609070205080204" pitchFamily="49" charset="-128"/>
                          <a:ea typeface="MS Gothic" panose="020B0609070205080204" pitchFamily="49" charset="-128"/>
                        </a:rPr>
                        <a:t>321</a:t>
                      </a:r>
                      <a:endParaRPr lang="en-US" sz="1400" b="0" i="0" u="none" strike="noStrike" dirty="0">
                        <a:solidFill>
                          <a:srgbClr val="000000"/>
                        </a:solidFill>
                        <a:effectLst/>
                        <a:latin typeface="MS Gothic" panose="020B0609070205080204" pitchFamily="49" charset="-128"/>
                        <a:ea typeface="MS Gothic" panose="020B0609070205080204" pitchFamily="49" charset="-128"/>
                      </a:endParaRPr>
                    </a:p>
                  </a:txBody>
                  <a:tcPr marL="9525" marR="9525" marT="9525" marB="0" anchor="ctr"/>
                </a:tc>
                <a:tc>
                  <a:txBody>
                    <a:bodyPr/>
                    <a:lstStyle/>
                    <a:p>
                      <a:pPr algn="ctr" fontAlgn="b"/>
                      <a:r>
                        <a:rPr lang="en-US" sz="1400" b="0" i="0" u="none" strike="noStrike">
                          <a:solidFill>
                            <a:srgbClr val="000000"/>
                          </a:solidFill>
                          <a:effectLst/>
                          <a:latin typeface="MS Gothic" panose="020B0609070205080204" pitchFamily="49" charset="-128"/>
                          <a:ea typeface="MS Gothic" panose="020B0609070205080204" pitchFamily="49" charset="-128"/>
                        </a:rPr>
                        <a:t>49.5</a:t>
                      </a:r>
                    </a:p>
                  </a:txBody>
                  <a:tcPr marL="9525" marR="9525" marT="9525" marB="0" anchor="ctr"/>
                </a:tc>
                <a:tc>
                  <a:txBody>
                    <a:bodyPr/>
                    <a:lstStyle/>
                    <a:p>
                      <a:pPr algn="ctr" fontAlgn="b"/>
                      <a:r>
                        <a:rPr lang="en-US" sz="1400" b="0" i="0" u="none" strike="noStrike" dirty="0">
                          <a:solidFill>
                            <a:srgbClr val="000000"/>
                          </a:solidFill>
                          <a:effectLst/>
                          <a:latin typeface="MS Gothic" panose="020B0609070205080204" pitchFamily="49" charset="-128"/>
                          <a:ea typeface="MS Gothic" panose="020B0609070205080204" pitchFamily="49" charset="-128"/>
                        </a:rPr>
                        <a:t>37.7</a:t>
                      </a:r>
                    </a:p>
                  </a:txBody>
                  <a:tcPr marL="9525" marR="9525" marT="9525" marB="0" anchor="ctr"/>
                </a:tc>
                <a:tc>
                  <a:txBody>
                    <a:bodyPr/>
                    <a:lstStyle/>
                    <a:p>
                      <a:pPr algn="ctr" fontAlgn="b"/>
                      <a:r>
                        <a:rPr lang="en-US" sz="1400" b="0" i="0" u="none" strike="noStrike" dirty="0">
                          <a:solidFill>
                            <a:srgbClr val="000000"/>
                          </a:solidFill>
                          <a:effectLst/>
                          <a:latin typeface="MS Gothic" panose="020B0609070205080204" pitchFamily="49" charset="-128"/>
                          <a:ea typeface="MS Gothic" panose="020B0609070205080204" pitchFamily="49" charset="-128"/>
                        </a:rPr>
                        <a:t>12.8</a:t>
                      </a:r>
                    </a:p>
                  </a:txBody>
                  <a:tcPr marL="9525" marR="9525" marT="9525" marB="0" anchor="ctr"/>
                </a:tc>
                <a:extLst>
                  <a:ext uri="{0D108BD9-81ED-4DB2-BD59-A6C34878D82A}">
                    <a16:rowId xmlns:a16="http://schemas.microsoft.com/office/drawing/2014/main" val="966019439"/>
                  </a:ext>
                </a:extLst>
              </a:tr>
              <a:tr h="378938">
                <a:tc>
                  <a:txBody>
                    <a:bodyPr/>
                    <a:lstStyle/>
                    <a:p>
                      <a:pPr algn="ctr">
                        <a:lnSpc>
                          <a:spcPct val="100000"/>
                        </a:lnSpc>
                      </a:pPr>
                      <a:r>
                        <a:rPr lang="en-US" sz="1400" dirty="0" smtClean="0">
                          <a:latin typeface="MS Gothic" panose="020B0609070205080204" pitchFamily="49" charset="-128"/>
                          <a:ea typeface="MS Gothic" panose="020B0609070205080204" pitchFamily="49" charset="-128"/>
                          <a:cs typeface="Times New Roman" panose="02020603050405020304" pitchFamily="18" charset="0"/>
                        </a:rPr>
                        <a:t>6</a:t>
                      </a:r>
                      <a:endParaRPr lang="en-US" sz="1400" dirty="0">
                        <a:latin typeface="MS Gothic" panose="020B0609070205080204" pitchFamily="49" charset="-128"/>
                        <a:ea typeface="MS Gothic" panose="020B0609070205080204" pitchFamily="49" charset="-128"/>
                        <a:cs typeface="Times New Roman" panose="02020603050405020304" pitchFamily="18" charset="0"/>
                      </a:endParaRPr>
                    </a:p>
                  </a:txBody>
                  <a:tcPr anchor="ctr"/>
                </a:tc>
                <a:tc vMerge="1">
                  <a:txBody>
                    <a:bodyPr/>
                    <a:lstStyle/>
                    <a:p>
                      <a:endParaRPr lang="en-US"/>
                    </a:p>
                  </a:txBody>
                  <a:tcPr/>
                </a:tc>
                <a:tc>
                  <a:txBody>
                    <a:bodyPr/>
                    <a:lstStyle/>
                    <a:p>
                      <a:pPr marL="0" marR="0" algn="just">
                        <a:lnSpc>
                          <a:spcPct val="100000"/>
                        </a:lnSpc>
                        <a:spcBef>
                          <a:spcPts val="0"/>
                        </a:spcBef>
                        <a:spcAft>
                          <a:spcPts val="0"/>
                        </a:spcAft>
                      </a:pPr>
                      <a:r>
                        <a:rPr lang="ja-JP" sz="1400" kern="100"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お</a:t>
                      </a:r>
                      <a:r>
                        <a:rPr lang="ja-JP" sz="14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風呂の湯量を少なめにする</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algn="ctr">
                        <a:lnSpc>
                          <a:spcPct val="100000"/>
                        </a:lnSpc>
                      </a:pPr>
                      <a:r>
                        <a:rPr lang="en-US" sz="1400" dirty="0" smtClean="0">
                          <a:latin typeface="MS Gothic" panose="020B0609070205080204" pitchFamily="49" charset="-128"/>
                          <a:ea typeface="MS Gothic" panose="020B0609070205080204" pitchFamily="49" charset="-128"/>
                          <a:cs typeface="Times New Roman" panose="02020603050405020304" pitchFamily="18" charset="0"/>
                        </a:rPr>
                        <a:t>LSE06</a:t>
                      </a:r>
                      <a:endParaRPr lang="en-US" sz="1400" dirty="0">
                        <a:latin typeface="MS Gothic" panose="020B0609070205080204" pitchFamily="49" charset="-128"/>
                        <a:ea typeface="MS Gothic" panose="020B0609070205080204" pitchFamily="49" charset="-128"/>
                        <a:cs typeface="Times New Roman" panose="02020603050405020304" pitchFamily="18" charset="0"/>
                      </a:endParaRPr>
                    </a:p>
                  </a:txBody>
                  <a:tcPr anchor="ctr"/>
                </a:tc>
                <a:tc>
                  <a:txBody>
                    <a:bodyPr/>
                    <a:lstStyle/>
                    <a:p>
                      <a:pPr algn="ctr" fontAlgn="b"/>
                      <a:r>
                        <a:rPr lang="en-US" sz="1400" b="0" i="0" u="none" strike="noStrike" dirty="0" smtClean="0">
                          <a:solidFill>
                            <a:srgbClr val="000000"/>
                          </a:solidFill>
                          <a:effectLst/>
                          <a:latin typeface="MS Gothic" panose="020B0609070205080204" pitchFamily="49" charset="-128"/>
                          <a:ea typeface="MS Gothic" panose="020B0609070205080204" pitchFamily="49" charset="-128"/>
                        </a:rPr>
                        <a:t>295</a:t>
                      </a:r>
                      <a:endParaRPr lang="en-US" sz="1400" b="0" i="0" u="none" strike="noStrike" dirty="0">
                        <a:solidFill>
                          <a:srgbClr val="000000"/>
                        </a:solidFill>
                        <a:effectLst/>
                        <a:latin typeface="MS Gothic" panose="020B0609070205080204" pitchFamily="49" charset="-128"/>
                        <a:ea typeface="MS Gothic" panose="020B0609070205080204" pitchFamily="49" charset="-128"/>
                      </a:endParaRPr>
                    </a:p>
                  </a:txBody>
                  <a:tcPr marL="9525" marR="9525" marT="9525" marB="0" anchor="ctr"/>
                </a:tc>
                <a:tc>
                  <a:txBody>
                    <a:bodyPr/>
                    <a:lstStyle/>
                    <a:p>
                      <a:pPr algn="ctr" fontAlgn="b"/>
                      <a:r>
                        <a:rPr lang="en-US" sz="1400" b="0" i="0" u="none" strike="noStrike">
                          <a:solidFill>
                            <a:srgbClr val="000000"/>
                          </a:solidFill>
                          <a:effectLst/>
                          <a:latin typeface="MS Gothic" panose="020B0609070205080204" pitchFamily="49" charset="-128"/>
                          <a:ea typeface="MS Gothic" panose="020B0609070205080204" pitchFamily="49" charset="-128"/>
                        </a:rPr>
                        <a:t>58.7</a:t>
                      </a:r>
                    </a:p>
                  </a:txBody>
                  <a:tcPr marL="9525" marR="9525" marT="9525" marB="0" anchor="ctr"/>
                </a:tc>
                <a:tc>
                  <a:txBody>
                    <a:bodyPr/>
                    <a:lstStyle/>
                    <a:p>
                      <a:pPr algn="ctr" fontAlgn="b"/>
                      <a:r>
                        <a:rPr lang="en-US" sz="1400" b="0" i="0" u="none" strike="noStrike" dirty="0">
                          <a:solidFill>
                            <a:srgbClr val="000000"/>
                          </a:solidFill>
                          <a:effectLst/>
                          <a:latin typeface="MS Gothic" panose="020B0609070205080204" pitchFamily="49" charset="-128"/>
                          <a:ea typeface="MS Gothic" panose="020B0609070205080204" pitchFamily="49" charset="-128"/>
                        </a:rPr>
                        <a:t>22.0</a:t>
                      </a:r>
                    </a:p>
                  </a:txBody>
                  <a:tcPr marL="9525" marR="9525" marT="9525" marB="0" anchor="ctr"/>
                </a:tc>
                <a:tc>
                  <a:txBody>
                    <a:bodyPr/>
                    <a:lstStyle/>
                    <a:p>
                      <a:pPr algn="ctr" fontAlgn="b"/>
                      <a:r>
                        <a:rPr lang="en-US" sz="1400" b="0" i="0" u="none" strike="noStrike" dirty="0">
                          <a:solidFill>
                            <a:srgbClr val="000000"/>
                          </a:solidFill>
                          <a:effectLst/>
                          <a:latin typeface="MS Gothic" panose="020B0609070205080204" pitchFamily="49" charset="-128"/>
                          <a:ea typeface="MS Gothic" panose="020B0609070205080204" pitchFamily="49" charset="-128"/>
                        </a:rPr>
                        <a:t>19.3</a:t>
                      </a:r>
                    </a:p>
                  </a:txBody>
                  <a:tcPr marL="9525" marR="9525" marT="9525" marB="0" anchor="ctr"/>
                </a:tc>
                <a:extLst>
                  <a:ext uri="{0D108BD9-81ED-4DB2-BD59-A6C34878D82A}">
                    <a16:rowId xmlns:a16="http://schemas.microsoft.com/office/drawing/2014/main" val="1051120393"/>
                  </a:ext>
                </a:extLst>
              </a:tr>
              <a:tr h="416897">
                <a:tc>
                  <a:txBody>
                    <a:bodyPr/>
                    <a:lstStyle/>
                    <a:p>
                      <a:pPr algn="ctr">
                        <a:lnSpc>
                          <a:spcPct val="100000"/>
                        </a:lnSpc>
                      </a:pPr>
                      <a:r>
                        <a:rPr lang="en-US" sz="1400" dirty="0" smtClean="0">
                          <a:latin typeface="MS Gothic" panose="020B0609070205080204" pitchFamily="49" charset="-128"/>
                          <a:ea typeface="MS Gothic" panose="020B0609070205080204" pitchFamily="49" charset="-128"/>
                          <a:cs typeface="Times New Roman" panose="02020603050405020304" pitchFamily="18" charset="0"/>
                        </a:rPr>
                        <a:t>7</a:t>
                      </a:r>
                      <a:endParaRPr lang="en-US" sz="1400" dirty="0">
                        <a:latin typeface="MS Gothic" panose="020B0609070205080204" pitchFamily="49" charset="-128"/>
                        <a:ea typeface="MS Gothic" panose="020B0609070205080204" pitchFamily="49" charset="-128"/>
                        <a:cs typeface="Times New Roman" panose="02020603050405020304" pitchFamily="18" charset="0"/>
                      </a:endParaRPr>
                    </a:p>
                  </a:txBody>
                  <a:tcPr anchor="ctr"/>
                </a:tc>
                <a:tc rowSpan="2">
                  <a:txBody>
                    <a:bodyPr/>
                    <a:lstStyle/>
                    <a:p>
                      <a:pPr marL="0" marR="0" algn="l">
                        <a:lnSpc>
                          <a:spcPct val="100000"/>
                        </a:lnSpc>
                        <a:spcBef>
                          <a:spcPts val="0"/>
                        </a:spcBef>
                        <a:spcAft>
                          <a:spcPts val="0"/>
                        </a:spcAft>
                      </a:pPr>
                      <a:r>
                        <a:rPr lang="ja-JP" sz="14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冷蔵庫</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just">
                        <a:lnSpc>
                          <a:spcPct val="100000"/>
                        </a:lnSpc>
                        <a:spcBef>
                          <a:spcPts val="0"/>
                        </a:spcBef>
                        <a:spcAft>
                          <a:spcPts val="0"/>
                        </a:spcAft>
                      </a:pPr>
                      <a:r>
                        <a:rPr lang="ja-JP" sz="1400" kern="100"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冷</a:t>
                      </a:r>
                      <a:r>
                        <a:rPr lang="ja-JP" sz="14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蔵庫の設定を弱くする</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algn="ctr">
                        <a:lnSpc>
                          <a:spcPct val="100000"/>
                        </a:lnSpc>
                      </a:pPr>
                      <a:r>
                        <a:rPr lang="en-US" sz="1400" dirty="0" smtClean="0">
                          <a:latin typeface="MS Gothic" panose="020B0609070205080204" pitchFamily="49" charset="-128"/>
                          <a:ea typeface="MS Gothic" panose="020B0609070205080204" pitchFamily="49" charset="-128"/>
                          <a:cs typeface="Times New Roman" panose="02020603050405020304" pitchFamily="18" charset="0"/>
                        </a:rPr>
                        <a:t>LSE07</a:t>
                      </a:r>
                      <a:endParaRPr lang="en-US" sz="1400" dirty="0">
                        <a:latin typeface="MS Gothic" panose="020B0609070205080204" pitchFamily="49" charset="-128"/>
                        <a:ea typeface="MS Gothic" panose="020B0609070205080204" pitchFamily="49" charset="-128"/>
                        <a:cs typeface="Times New Roman" panose="02020603050405020304" pitchFamily="18" charset="0"/>
                      </a:endParaRPr>
                    </a:p>
                  </a:txBody>
                  <a:tcPr anchor="ctr"/>
                </a:tc>
                <a:tc>
                  <a:txBody>
                    <a:bodyPr/>
                    <a:lstStyle/>
                    <a:p>
                      <a:pPr algn="ctr" fontAlgn="b"/>
                      <a:r>
                        <a:rPr lang="en-US" sz="1400" b="0" i="0" u="none" strike="noStrike" dirty="0" smtClean="0">
                          <a:solidFill>
                            <a:srgbClr val="000000"/>
                          </a:solidFill>
                          <a:effectLst/>
                          <a:latin typeface="MS Gothic" panose="020B0609070205080204" pitchFamily="49" charset="-128"/>
                          <a:ea typeface="MS Gothic" panose="020B0609070205080204" pitchFamily="49" charset="-128"/>
                        </a:rPr>
                        <a:t>284</a:t>
                      </a:r>
                      <a:endParaRPr lang="en-US" sz="1400" b="0" i="0" u="none" strike="noStrike" dirty="0">
                        <a:solidFill>
                          <a:srgbClr val="000000"/>
                        </a:solidFill>
                        <a:effectLst/>
                        <a:latin typeface="MS Gothic" panose="020B0609070205080204" pitchFamily="49" charset="-128"/>
                        <a:ea typeface="MS Gothic" panose="020B0609070205080204" pitchFamily="49" charset="-128"/>
                      </a:endParaRPr>
                    </a:p>
                  </a:txBody>
                  <a:tcPr marL="9525" marR="9525" marT="9525" marB="0" anchor="ctr"/>
                </a:tc>
                <a:tc>
                  <a:txBody>
                    <a:bodyPr/>
                    <a:lstStyle/>
                    <a:p>
                      <a:pPr algn="ctr" fontAlgn="b"/>
                      <a:r>
                        <a:rPr lang="en-US" sz="1400" b="0" i="0" u="none" strike="noStrike">
                          <a:solidFill>
                            <a:srgbClr val="000000"/>
                          </a:solidFill>
                          <a:effectLst/>
                          <a:latin typeface="MS Gothic" panose="020B0609070205080204" pitchFamily="49" charset="-128"/>
                          <a:ea typeface="MS Gothic" panose="020B0609070205080204" pitchFamily="49" charset="-128"/>
                        </a:rPr>
                        <a:t>58.8</a:t>
                      </a:r>
                    </a:p>
                  </a:txBody>
                  <a:tcPr marL="9525" marR="9525" marT="9525" marB="0" anchor="ctr"/>
                </a:tc>
                <a:tc>
                  <a:txBody>
                    <a:bodyPr/>
                    <a:lstStyle/>
                    <a:p>
                      <a:pPr algn="ctr" fontAlgn="b"/>
                      <a:r>
                        <a:rPr lang="en-US" sz="1400" b="0" i="0" u="none" strike="noStrike">
                          <a:solidFill>
                            <a:srgbClr val="000000"/>
                          </a:solidFill>
                          <a:effectLst/>
                          <a:latin typeface="MS Gothic" panose="020B0609070205080204" pitchFamily="49" charset="-128"/>
                          <a:ea typeface="MS Gothic" panose="020B0609070205080204" pitchFamily="49" charset="-128"/>
                        </a:rPr>
                        <a:t>18.3</a:t>
                      </a:r>
                    </a:p>
                  </a:txBody>
                  <a:tcPr marL="9525" marR="9525" marT="9525" marB="0" anchor="ctr"/>
                </a:tc>
                <a:tc>
                  <a:txBody>
                    <a:bodyPr/>
                    <a:lstStyle/>
                    <a:p>
                      <a:pPr algn="ctr" fontAlgn="b"/>
                      <a:r>
                        <a:rPr lang="en-US" sz="1400" b="0" i="0" u="none" strike="noStrike" dirty="0">
                          <a:solidFill>
                            <a:srgbClr val="000000"/>
                          </a:solidFill>
                          <a:effectLst/>
                          <a:latin typeface="MS Gothic" panose="020B0609070205080204" pitchFamily="49" charset="-128"/>
                          <a:ea typeface="MS Gothic" panose="020B0609070205080204" pitchFamily="49" charset="-128"/>
                        </a:rPr>
                        <a:t>22.9</a:t>
                      </a:r>
                    </a:p>
                  </a:txBody>
                  <a:tcPr marL="9525" marR="9525" marT="9525" marB="0" anchor="ctr"/>
                </a:tc>
                <a:extLst>
                  <a:ext uri="{0D108BD9-81ED-4DB2-BD59-A6C34878D82A}">
                    <a16:rowId xmlns:a16="http://schemas.microsoft.com/office/drawing/2014/main" val="1478722269"/>
                  </a:ext>
                </a:extLst>
              </a:tr>
              <a:tr h="416897">
                <a:tc>
                  <a:txBody>
                    <a:bodyPr/>
                    <a:lstStyle/>
                    <a:p>
                      <a:pPr algn="ctr">
                        <a:lnSpc>
                          <a:spcPct val="100000"/>
                        </a:lnSpc>
                      </a:pPr>
                      <a:r>
                        <a:rPr lang="en-US" sz="1400" dirty="0" smtClean="0">
                          <a:latin typeface="MS Gothic" panose="020B0609070205080204" pitchFamily="49" charset="-128"/>
                          <a:ea typeface="MS Gothic" panose="020B0609070205080204" pitchFamily="49" charset="-128"/>
                          <a:cs typeface="Times New Roman" panose="02020603050405020304" pitchFamily="18" charset="0"/>
                        </a:rPr>
                        <a:t>8</a:t>
                      </a:r>
                      <a:endParaRPr lang="en-US" sz="1400" dirty="0">
                        <a:latin typeface="MS Gothic" panose="020B0609070205080204" pitchFamily="49" charset="-128"/>
                        <a:ea typeface="MS Gothic" panose="020B0609070205080204" pitchFamily="49" charset="-128"/>
                        <a:cs typeface="Times New Roman" panose="02020603050405020304" pitchFamily="18" charset="0"/>
                      </a:endParaRPr>
                    </a:p>
                  </a:txBody>
                  <a:tcPr anchor="ctr"/>
                </a:tc>
                <a:tc vMerge="1">
                  <a:txBody>
                    <a:bodyPr/>
                    <a:lstStyle/>
                    <a:p>
                      <a:endParaRPr lang="en-US"/>
                    </a:p>
                  </a:txBody>
                  <a:tcPr/>
                </a:tc>
                <a:tc>
                  <a:txBody>
                    <a:bodyPr/>
                    <a:lstStyle/>
                    <a:p>
                      <a:pPr marL="0" marR="0" algn="just">
                        <a:lnSpc>
                          <a:spcPct val="100000"/>
                        </a:lnSpc>
                        <a:spcBef>
                          <a:spcPts val="0"/>
                        </a:spcBef>
                        <a:spcAft>
                          <a:spcPts val="0"/>
                        </a:spcAft>
                      </a:pPr>
                      <a:r>
                        <a:rPr lang="ja-JP" sz="1400" kern="100"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冷</a:t>
                      </a:r>
                      <a:r>
                        <a:rPr lang="ja-JP" sz="14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蔵庫の中身を詰めすぎないようにする</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algn="ctr">
                        <a:lnSpc>
                          <a:spcPct val="100000"/>
                        </a:lnSpc>
                      </a:pPr>
                      <a:r>
                        <a:rPr lang="en-US" sz="1400" dirty="0" smtClean="0">
                          <a:latin typeface="MS Gothic" panose="020B0609070205080204" pitchFamily="49" charset="-128"/>
                          <a:ea typeface="MS Gothic" panose="020B0609070205080204" pitchFamily="49" charset="-128"/>
                          <a:cs typeface="Times New Roman" panose="02020603050405020304" pitchFamily="18" charset="0"/>
                        </a:rPr>
                        <a:t>LSE08</a:t>
                      </a:r>
                      <a:endParaRPr lang="en-US" sz="1400" dirty="0">
                        <a:latin typeface="MS Gothic" panose="020B0609070205080204" pitchFamily="49" charset="-128"/>
                        <a:ea typeface="MS Gothic" panose="020B0609070205080204" pitchFamily="49" charset="-128"/>
                        <a:cs typeface="Times New Roman" panose="02020603050405020304" pitchFamily="18" charset="0"/>
                      </a:endParaRPr>
                    </a:p>
                  </a:txBody>
                  <a:tcPr anchor="ctr"/>
                </a:tc>
                <a:tc>
                  <a:txBody>
                    <a:bodyPr/>
                    <a:lstStyle/>
                    <a:p>
                      <a:pPr algn="ctr" fontAlgn="b"/>
                      <a:r>
                        <a:rPr lang="en-US" sz="1400" b="0" i="0" u="none" strike="noStrike" dirty="0" smtClean="0">
                          <a:solidFill>
                            <a:srgbClr val="000000"/>
                          </a:solidFill>
                          <a:effectLst/>
                          <a:latin typeface="MS Gothic" panose="020B0609070205080204" pitchFamily="49" charset="-128"/>
                          <a:ea typeface="MS Gothic" panose="020B0609070205080204" pitchFamily="49" charset="-128"/>
                        </a:rPr>
                        <a:t>301</a:t>
                      </a:r>
                      <a:endParaRPr lang="en-US" sz="1400" b="0" i="0" u="none" strike="noStrike" dirty="0">
                        <a:solidFill>
                          <a:srgbClr val="000000"/>
                        </a:solidFill>
                        <a:effectLst/>
                        <a:latin typeface="MS Gothic" panose="020B0609070205080204" pitchFamily="49" charset="-128"/>
                        <a:ea typeface="MS Gothic" panose="020B0609070205080204" pitchFamily="49" charset="-128"/>
                      </a:endParaRPr>
                    </a:p>
                  </a:txBody>
                  <a:tcPr marL="9525" marR="9525" marT="9525" marB="0" anchor="ctr"/>
                </a:tc>
                <a:tc>
                  <a:txBody>
                    <a:bodyPr/>
                    <a:lstStyle/>
                    <a:p>
                      <a:pPr algn="ctr" fontAlgn="b"/>
                      <a:r>
                        <a:rPr lang="en-US" sz="1400" b="0" i="0" u="none" strike="noStrike">
                          <a:solidFill>
                            <a:srgbClr val="000000"/>
                          </a:solidFill>
                          <a:effectLst/>
                          <a:latin typeface="MS Gothic" panose="020B0609070205080204" pitchFamily="49" charset="-128"/>
                          <a:ea typeface="MS Gothic" panose="020B0609070205080204" pitchFamily="49" charset="-128"/>
                        </a:rPr>
                        <a:t>57.8</a:t>
                      </a:r>
                    </a:p>
                  </a:txBody>
                  <a:tcPr marL="9525" marR="9525" marT="9525" marB="0" anchor="ctr"/>
                </a:tc>
                <a:tc>
                  <a:txBody>
                    <a:bodyPr/>
                    <a:lstStyle/>
                    <a:p>
                      <a:pPr algn="ctr" fontAlgn="b"/>
                      <a:r>
                        <a:rPr lang="en-US" sz="1400" b="0" i="0" u="none" strike="noStrike">
                          <a:solidFill>
                            <a:srgbClr val="000000"/>
                          </a:solidFill>
                          <a:effectLst/>
                          <a:latin typeface="MS Gothic" panose="020B0609070205080204" pitchFamily="49" charset="-128"/>
                          <a:ea typeface="MS Gothic" panose="020B0609070205080204" pitchFamily="49" charset="-128"/>
                        </a:rPr>
                        <a:t>29.2</a:t>
                      </a:r>
                    </a:p>
                  </a:txBody>
                  <a:tcPr marL="9525" marR="9525" marT="9525" marB="0" anchor="ctr"/>
                </a:tc>
                <a:tc>
                  <a:txBody>
                    <a:bodyPr/>
                    <a:lstStyle/>
                    <a:p>
                      <a:pPr algn="ctr" fontAlgn="b"/>
                      <a:r>
                        <a:rPr lang="en-US" sz="1400" b="0" i="0" u="none" strike="noStrike" dirty="0">
                          <a:solidFill>
                            <a:srgbClr val="000000"/>
                          </a:solidFill>
                          <a:effectLst/>
                          <a:latin typeface="MS Gothic" panose="020B0609070205080204" pitchFamily="49" charset="-128"/>
                          <a:ea typeface="MS Gothic" panose="020B0609070205080204" pitchFamily="49" charset="-128"/>
                        </a:rPr>
                        <a:t>13.0</a:t>
                      </a:r>
                    </a:p>
                  </a:txBody>
                  <a:tcPr marL="9525" marR="9525" marT="9525" marB="0" anchor="ctr"/>
                </a:tc>
                <a:extLst>
                  <a:ext uri="{0D108BD9-81ED-4DB2-BD59-A6C34878D82A}">
                    <a16:rowId xmlns:a16="http://schemas.microsoft.com/office/drawing/2014/main" val="3550940798"/>
                  </a:ext>
                </a:extLst>
              </a:tr>
              <a:tr h="416897">
                <a:tc>
                  <a:txBody>
                    <a:bodyPr/>
                    <a:lstStyle/>
                    <a:p>
                      <a:pPr algn="ctr">
                        <a:lnSpc>
                          <a:spcPct val="100000"/>
                        </a:lnSpc>
                      </a:pPr>
                      <a:r>
                        <a:rPr lang="en-US" sz="1400" dirty="0" smtClean="0">
                          <a:latin typeface="MS Gothic" panose="020B0609070205080204" pitchFamily="49" charset="-128"/>
                          <a:ea typeface="MS Gothic" panose="020B0609070205080204" pitchFamily="49" charset="-128"/>
                          <a:cs typeface="Times New Roman" panose="02020603050405020304" pitchFamily="18" charset="0"/>
                        </a:rPr>
                        <a:t>9</a:t>
                      </a:r>
                      <a:endParaRPr lang="en-US" sz="1400" dirty="0">
                        <a:latin typeface="MS Gothic" panose="020B0609070205080204" pitchFamily="49" charset="-128"/>
                        <a:ea typeface="MS Gothic" panose="020B0609070205080204" pitchFamily="49" charset="-128"/>
                        <a:cs typeface="Times New Roman" panose="02020603050405020304" pitchFamily="18" charset="0"/>
                      </a:endParaRPr>
                    </a:p>
                  </a:txBody>
                  <a:tcPr anchor="ctr"/>
                </a:tc>
                <a:tc rowSpan="2">
                  <a:txBody>
                    <a:bodyPr/>
                    <a:lstStyle/>
                    <a:p>
                      <a:pPr marL="0" marR="0" algn="l">
                        <a:lnSpc>
                          <a:spcPct val="100000"/>
                        </a:lnSpc>
                        <a:spcBef>
                          <a:spcPts val="0"/>
                        </a:spcBef>
                        <a:spcAft>
                          <a:spcPts val="0"/>
                        </a:spcAft>
                      </a:pPr>
                      <a:r>
                        <a:rPr lang="ja-JP" sz="14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自家用車</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just">
                        <a:lnSpc>
                          <a:spcPct val="100000"/>
                        </a:lnSpc>
                        <a:spcBef>
                          <a:spcPts val="0"/>
                        </a:spcBef>
                        <a:spcAft>
                          <a:spcPts val="0"/>
                        </a:spcAft>
                      </a:pPr>
                      <a:r>
                        <a:rPr lang="ja-JP" sz="1400" kern="100"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通</a:t>
                      </a:r>
                      <a:r>
                        <a:rPr lang="ja-JP" sz="14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勤に自家用車を使用しないようにする</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algn="ctr">
                        <a:lnSpc>
                          <a:spcPct val="100000"/>
                        </a:lnSpc>
                      </a:pPr>
                      <a:r>
                        <a:rPr lang="en-US" sz="1400" dirty="0" smtClean="0">
                          <a:latin typeface="MS Gothic" panose="020B0609070205080204" pitchFamily="49" charset="-128"/>
                          <a:ea typeface="MS Gothic" panose="020B0609070205080204" pitchFamily="49" charset="-128"/>
                          <a:cs typeface="Times New Roman" panose="02020603050405020304" pitchFamily="18" charset="0"/>
                        </a:rPr>
                        <a:t>LSE09</a:t>
                      </a:r>
                      <a:endParaRPr lang="en-US" sz="1400" dirty="0">
                        <a:latin typeface="MS Gothic" panose="020B0609070205080204" pitchFamily="49" charset="-128"/>
                        <a:ea typeface="MS Gothic" panose="020B0609070205080204" pitchFamily="49" charset="-128"/>
                        <a:cs typeface="Times New Roman" panose="02020603050405020304" pitchFamily="18" charset="0"/>
                      </a:endParaRPr>
                    </a:p>
                  </a:txBody>
                  <a:tcPr anchor="ctr"/>
                </a:tc>
                <a:tc>
                  <a:txBody>
                    <a:bodyPr/>
                    <a:lstStyle/>
                    <a:p>
                      <a:pPr algn="ctr" fontAlgn="b"/>
                      <a:r>
                        <a:rPr lang="en-US" sz="1400" b="0" i="0" u="none" strike="noStrike" dirty="0" smtClean="0">
                          <a:solidFill>
                            <a:srgbClr val="000000"/>
                          </a:solidFill>
                          <a:effectLst/>
                          <a:latin typeface="MS Gothic" panose="020B0609070205080204" pitchFamily="49" charset="-128"/>
                          <a:ea typeface="MS Gothic" panose="020B0609070205080204" pitchFamily="49" charset="-128"/>
                        </a:rPr>
                        <a:t>249</a:t>
                      </a:r>
                      <a:endParaRPr lang="en-US" sz="1400" b="0" i="0" u="none" strike="noStrike" dirty="0">
                        <a:solidFill>
                          <a:srgbClr val="000000"/>
                        </a:solidFill>
                        <a:effectLst/>
                        <a:latin typeface="MS Gothic" panose="020B0609070205080204" pitchFamily="49" charset="-128"/>
                        <a:ea typeface="MS Gothic" panose="020B0609070205080204" pitchFamily="49" charset="-128"/>
                      </a:endParaRPr>
                    </a:p>
                  </a:txBody>
                  <a:tcPr marL="9525" marR="9525" marT="9525" marB="0" anchor="ctr"/>
                </a:tc>
                <a:tc>
                  <a:txBody>
                    <a:bodyPr/>
                    <a:lstStyle/>
                    <a:p>
                      <a:pPr algn="ctr" fontAlgn="b"/>
                      <a:r>
                        <a:rPr lang="en-US" sz="1400" b="0" i="0" u="none" strike="noStrike">
                          <a:solidFill>
                            <a:srgbClr val="000000"/>
                          </a:solidFill>
                          <a:effectLst/>
                          <a:latin typeface="MS Gothic" panose="020B0609070205080204" pitchFamily="49" charset="-128"/>
                          <a:ea typeface="MS Gothic" panose="020B0609070205080204" pitchFamily="49" charset="-128"/>
                        </a:rPr>
                        <a:t>29.7</a:t>
                      </a:r>
                    </a:p>
                  </a:txBody>
                  <a:tcPr marL="9525" marR="9525" marT="9525" marB="0" anchor="ctr"/>
                </a:tc>
                <a:tc>
                  <a:txBody>
                    <a:bodyPr/>
                    <a:lstStyle/>
                    <a:p>
                      <a:pPr algn="ctr" fontAlgn="b"/>
                      <a:r>
                        <a:rPr lang="en-US" sz="1400" b="0" i="0" u="none" strike="noStrike">
                          <a:solidFill>
                            <a:srgbClr val="000000"/>
                          </a:solidFill>
                          <a:effectLst/>
                          <a:latin typeface="MS Gothic" panose="020B0609070205080204" pitchFamily="49" charset="-128"/>
                          <a:ea typeface="MS Gothic" panose="020B0609070205080204" pitchFamily="49" charset="-128"/>
                        </a:rPr>
                        <a:t>16.1</a:t>
                      </a:r>
                    </a:p>
                  </a:txBody>
                  <a:tcPr marL="9525" marR="9525" marT="9525" marB="0" anchor="ctr"/>
                </a:tc>
                <a:tc>
                  <a:txBody>
                    <a:bodyPr/>
                    <a:lstStyle/>
                    <a:p>
                      <a:pPr algn="ctr" fontAlgn="b"/>
                      <a:r>
                        <a:rPr lang="en-US" sz="1400" b="0" i="0" u="none" strike="noStrike" dirty="0">
                          <a:solidFill>
                            <a:srgbClr val="000000"/>
                          </a:solidFill>
                          <a:effectLst/>
                          <a:latin typeface="MS Gothic" panose="020B0609070205080204" pitchFamily="49" charset="-128"/>
                          <a:ea typeface="MS Gothic" panose="020B0609070205080204" pitchFamily="49" charset="-128"/>
                        </a:rPr>
                        <a:t>54.2</a:t>
                      </a:r>
                    </a:p>
                  </a:txBody>
                  <a:tcPr marL="9525" marR="9525" marT="9525" marB="0" anchor="ctr"/>
                </a:tc>
                <a:extLst>
                  <a:ext uri="{0D108BD9-81ED-4DB2-BD59-A6C34878D82A}">
                    <a16:rowId xmlns:a16="http://schemas.microsoft.com/office/drawing/2014/main" val="1669977110"/>
                  </a:ext>
                </a:extLst>
              </a:tr>
              <a:tr h="416897">
                <a:tc>
                  <a:txBody>
                    <a:bodyPr/>
                    <a:lstStyle/>
                    <a:p>
                      <a:pPr algn="ctr">
                        <a:lnSpc>
                          <a:spcPct val="100000"/>
                        </a:lnSpc>
                      </a:pPr>
                      <a:r>
                        <a:rPr lang="en-US" sz="1400" dirty="0" smtClean="0">
                          <a:latin typeface="MS Gothic" panose="020B0609070205080204" pitchFamily="49" charset="-128"/>
                          <a:ea typeface="MS Gothic" panose="020B0609070205080204" pitchFamily="49" charset="-128"/>
                          <a:cs typeface="Times New Roman" panose="02020603050405020304" pitchFamily="18" charset="0"/>
                        </a:rPr>
                        <a:t>10</a:t>
                      </a:r>
                      <a:endParaRPr lang="en-US" sz="1400" dirty="0">
                        <a:latin typeface="MS Gothic" panose="020B0609070205080204" pitchFamily="49" charset="-128"/>
                        <a:ea typeface="MS Gothic" panose="020B0609070205080204" pitchFamily="49" charset="-128"/>
                        <a:cs typeface="Times New Roman" panose="02020603050405020304" pitchFamily="18" charset="0"/>
                      </a:endParaRPr>
                    </a:p>
                  </a:txBody>
                  <a:tcPr anchor="ctr"/>
                </a:tc>
                <a:tc vMerge="1">
                  <a:txBody>
                    <a:bodyPr/>
                    <a:lstStyle/>
                    <a:p>
                      <a:endParaRPr lang="en-US"/>
                    </a:p>
                  </a:txBody>
                  <a:tcPr/>
                </a:tc>
                <a:tc>
                  <a:txBody>
                    <a:bodyPr/>
                    <a:lstStyle/>
                    <a:p>
                      <a:pPr marL="0" marR="0" algn="just">
                        <a:lnSpc>
                          <a:spcPct val="100000"/>
                        </a:lnSpc>
                        <a:spcBef>
                          <a:spcPts val="0"/>
                        </a:spcBef>
                        <a:spcAft>
                          <a:spcPts val="0"/>
                        </a:spcAft>
                      </a:pPr>
                      <a:r>
                        <a:rPr lang="ja-JP" sz="1400" kern="100"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近</a:t>
                      </a:r>
                      <a:r>
                        <a:rPr lang="ja-JP" sz="14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くに行く時は車の利用を控えめにする</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algn="ctr">
                        <a:lnSpc>
                          <a:spcPct val="100000"/>
                        </a:lnSpc>
                      </a:pPr>
                      <a:r>
                        <a:rPr lang="en-US" sz="1400" dirty="0" smtClean="0">
                          <a:latin typeface="MS Gothic" panose="020B0609070205080204" pitchFamily="49" charset="-128"/>
                          <a:ea typeface="MS Gothic" panose="020B0609070205080204" pitchFamily="49" charset="-128"/>
                          <a:cs typeface="Times New Roman" panose="02020603050405020304" pitchFamily="18" charset="0"/>
                        </a:rPr>
                        <a:t>LSE10</a:t>
                      </a:r>
                      <a:endParaRPr lang="en-US" sz="1400" dirty="0">
                        <a:latin typeface="MS Gothic" panose="020B0609070205080204" pitchFamily="49" charset="-128"/>
                        <a:ea typeface="MS Gothic" panose="020B0609070205080204" pitchFamily="49" charset="-128"/>
                        <a:cs typeface="Times New Roman" panose="02020603050405020304" pitchFamily="18" charset="0"/>
                      </a:endParaRPr>
                    </a:p>
                  </a:txBody>
                  <a:tcPr anchor="ctr"/>
                </a:tc>
                <a:tc>
                  <a:txBody>
                    <a:bodyPr/>
                    <a:lstStyle/>
                    <a:p>
                      <a:pPr algn="ctr" fontAlgn="b"/>
                      <a:r>
                        <a:rPr lang="en-US" sz="1400" b="0" i="0" u="none" strike="noStrike" dirty="0" smtClean="0">
                          <a:solidFill>
                            <a:srgbClr val="000000"/>
                          </a:solidFill>
                          <a:effectLst/>
                          <a:latin typeface="MS Gothic" panose="020B0609070205080204" pitchFamily="49" charset="-128"/>
                          <a:ea typeface="MS Gothic" panose="020B0609070205080204" pitchFamily="49" charset="-128"/>
                        </a:rPr>
                        <a:t>294</a:t>
                      </a:r>
                      <a:endParaRPr lang="en-US" sz="1400" b="0" i="0" u="none" strike="noStrike" dirty="0">
                        <a:solidFill>
                          <a:srgbClr val="000000"/>
                        </a:solidFill>
                        <a:effectLst/>
                        <a:latin typeface="MS Gothic" panose="020B0609070205080204" pitchFamily="49" charset="-128"/>
                        <a:ea typeface="MS Gothic" panose="020B0609070205080204" pitchFamily="49" charset="-128"/>
                      </a:endParaRPr>
                    </a:p>
                  </a:txBody>
                  <a:tcPr marL="9525" marR="9525" marT="9525" marB="0" anchor="ctr"/>
                </a:tc>
                <a:tc>
                  <a:txBody>
                    <a:bodyPr/>
                    <a:lstStyle/>
                    <a:p>
                      <a:pPr algn="ctr" fontAlgn="b"/>
                      <a:r>
                        <a:rPr lang="en-US" sz="1400" b="0" i="0" u="none" strike="noStrike">
                          <a:solidFill>
                            <a:srgbClr val="000000"/>
                          </a:solidFill>
                          <a:effectLst/>
                          <a:latin typeface="MS Gothic" panose="020B0609070205080204" pitchFamily="49" charset="-128"/>
                          <a:ea typeface="MS Gothic" panose="020B0609070205080204" pitchFamily="49" charset="-128"/>
                        </a:rPr>
                        <a:t>24.9</a:t>
                      </a:r>
                    </a:p>
                  </a:txBody>
                  <a:tcPr marL="9525" marR="9525" marT="9525" marB="0" anchor="ctr"/>
                </a:tc>
                <a:tc>
                  <a:txBody>
                    <a:bodyPr/>
                    <a:lstStyle/>
                    <a:p>
                      <a:pPr algn="ctr" fontAlgn="b"/>
                      <a:r>
                        <a:rPr lang="en-US" sz="1400" b="0" i="0" u="none" strike="noStrike">
                          <a:solidFill>
                            <a:srgbClr val="000000"/>
                          </a:solidFill>
                          <a:effectLst/>
                          <a:latin typeface="MS Gothic" panose="020B0609070205080204" pitchFamily="49" charset="-128"/>
                          <a:ea typeface="MS Gothic" panose="020B0609070205080204" pitchFamily="49" charset="-128"/>
                        </a:rPr>
                        <a:t>46.9</a:t>
                      </a:r>
                    </a:p>
                  </a:txBody>
                  <a:tcPr marL="9525" marR="9525" marT="9525" marB="0" anchor="ctr"/>
                </a:tc>
                <a:tc>
                  <a:txBody>
                    <a:bodyPr/>
                    <a:lstStyle/>
                    <a:p>
                      <a:pPr algn="ctr" fontAlgn="b"/>
                      <a:r>
                        <a:rPr lang="en-US" sz="1400" b="0" i="0" u="none" strike="noStrike" dirty="0">
                          <a:solidFill>
                            <a:srgbClr val="000000"/>
                          </a:solidFill>
                          <a:effectLst/>
                          <a:latin typeface="MS Gothic" panose="020B0609070205080204" pitchFamily="49" charset="-128"/>
                          <a:ea typeface="MS Gothic" panose="020B0609070205080204" pitchFamily="49" charset="-128"/>
                        </a:rPr>
                        <a:t>28.2</a:t>
                      </a:r>
                    </a:p>
                  </a:txBody>
                  <a:tcPr marL="9525" marR="9525" marT="9525" marB="0" anchor="ctr"/>
                </a:tc>
                <a:extLst>
                  <a:ext uri="{0D108BD9-81ED-4DB2-BD59-A6C34878D82A}">
                    <a16:rowId xmlns:a16="http://schemas.microsoft.com/office/drawing/2014/main" val="1080183780"/>
                  </a:ext>
                </a:extLst>
              </a:tr>
            </a:tbl>
          </a:graphicData>
        </a:graphic>
      </p:graphicFrame>
    </p:spTree>
    <p:extLst>
      <p:ext uri="{BB962C8B-B14F-4D97-AF65-F5344CB8AC3E}">
        <p14:creationId xmlns:p14="http://schemas.microsoft.com/office/powerpoint/2010/main" val="8019031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3"/>
          <p:cNvSpPr/>
          <p:nvPr/>
        </p:nvSpPr>
        <p:spPr>
          <a:xfrm>
            <a:off x="0" y="188640"/>
            <a:ext cx="9144000" cy="584775"/>
          </a:xfrm>
          <a:prstGeom prst="rect">
            <a:avLst/>
          </a:prstGeo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spcBef>
                <a:spcPct val="0"/>
              </a:spcBef>
            </a:pPr>
            <a:r>
              <a:rPr lang="ja-JP" altLang="en-US" sz="3200" b="1" dirty="0" smtClean="0">
                <a:latin typeface="MS Gothic" panose="020B0609070205080204" pitchFamily="49" charset="-128"/>
                <a:ea typeface="MS Gothic" panose="020B0609070205080204" pitchFamily="49" charset="-128"/>
              </a:rPr>
              <a:t>ライフスタイルの政策効果と</a:t>
            </a:r>
            <a:r>
              <a:rPr lang="ja-JP" altLang="en-US" sz="3200" b="1" dirty="0">
                <a:latin typeface="MS Gothic" panose="020B0609070205080204" pitchFamily="49" charset="-128"/>
                <a:ea typeface="MS Gothic" panose="020B0609070205080204" pitchFamily="49" charset="-128"/>
              </a:rPr>
              <a:t>家</a:t>
            </a:r>
            <a:r>
              <a:rPr lang="ja-JP" altLang="en-US" sz="3200" b="1" dirty="0" smtClean="0">
                <a:latin typeface="MS Gothic" panose="020B0609070205080204" pitchFamily="49" charset="-128"/>
                <a:ea typeface="MS Gothic" panose="020B0609070205080204" pitchFamily="49" charset="-128"/>
              </a:rPr>
              <a:t>庭の構成要因</a:t>
            </a:r>
            <a:endParaRPr lang="en-US" altLang="ja-JP" sz="3200" b="1" dirty="0">
              <a:latin typeface="MS Gothic" panose="020B0609070205080204" pitchFamily="49" charset="-128"/>
              <a:ea typeface="MS Gothic" panose="020B0609070205080204" pitchFamily="49" charset="-128"/>
            </a:endParaRPr>
          </a:p>
        </p:txBody>
      </p:sp>
      <p:sp>
        <p:nvSpPr>
          <p:cNvPr id="3" name="Rounded Rectangle 2"/>
          <p:cNvSpPr/>
          <p:nvPr/>
        </p:nvSpPr>
        <p:spPr>
          <a:xfrm>
            <a:off x="323527" y="5332152"/>
            <a:ext cx="8424937" cy="977168"/>
          </a:xfrm>
          <a:prstGeom prst="roundRect">
            <a:avLst/>
          </a:prstGeom>
          <a:solidFill>
            <a:schemeClr val="accent1">
              <a:lumMod val="20000"/>
              <a:lumOff val="80000"/>
            </a:schemeClr>
          </a:solidFill>
          <a:ln w="6350">
            <a:solidFill>
              <a:schemeClr val="bg1"/>
            </a:solidFill>
            <a:headEnd type="none" w="sm" len="med"/>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ja-JP" altLang="en-US" sz="1600" b="1" u="sng" dirty="0">
                <a:solidFill>
                  <a:srgbClr val="0033CC"/>
                </a:solidFill>
                <a:latin typeface="Arial" panose="020B0604020202020204" pitchFamily="34" charset="0"/>
                <a:cs typeface="Arial" panose="020B0604020202020204" pitchFamily="34" charset="0"/>
              </a:rPr>
              <a:t>結</a:t>
            </a:r>
            <a:r>
              <a:rPr lang="ja-JP" altLang="en-US" sz="1600" b="1" u="sng" dirty="0" smtClean="0">
                <a:solidFill>
                  <a:srgbClr val="0033CC"/>
                </a:solidFill>
                <a:latin typeface="Arial" panose="020B0604020202020204" pitchFamily="34" charset="0"/>
                <a:cs typeface="Arial" panose="020B0604020202020204" pitchFamily="34" charset="0"/>
              </a:rPr>
              <a:t>論</a:t>
            </a:r>
            <a:r>
              <a:rPr lang="en-US" altLang="ja-JP" sz="1600" b="1" u="sng" dirty="0" smtClean="0">
                <a:solidFill>
                  <a:srgbClr val="0033CC"/>
                </a:solidFill>
                <a:latin typeface="Arial" panose="020B0604020202020204" pitchFamily="34" charset="0"/>
                <a:cs typeface="Arial" panose="020B0604020202020204" pitchFamily="34" charset="0"/>
              </a:rPr>
              <a:t>:</a:t>
            </a:r>
            <a:r>
              <a:rPr lang="ja-JP" altLang="en-US" sz="1400" dirty="0" smtClean="0">
                <a:solidFill>
                  <a:schemeClr val="tx1"/>
                </a:solidFill>
                <a:latin typeface="MS Gothic" panose="020B0609070205080204" pitchFamily="49" charset="-128"/>
                <a:ea typeface="MS Gothic" panose="020B0609070205080204" pitchFamily="49" charset="-128"/>
                <a:cs typeface="Arial" panose="020B0604020202020204" pitchFamily="34" charset="0"/>
              </a:rPr>
              <a:t>ア</a:t>
            </a:r>
            <a:r>
              <a:rPr lang="en-US" altLang="ja-JP" sz="1400" dirty="0" smtClean="0">
                <a:solidFill>
                  <a:schemeClr val="tx1"/>
                </a:solidFill>
                <a:latin typeface="MS Gothic" panose="020B0609070205080204" pitchFamily="49" charset="-128"/>
                <a:ea typeface="MS Gothic" panose="020B0609070205080204" pitchFamily="49" charset="-128"/>
                <a:cs typeface="Arial" panose="020B0604020202020204" pitchFamily="34" charset="0"/>
              </a:rPr>
              <a:t>)HEMS</a:t>
            </a:r>
            <a:r>
              <a:rPr lang="ja-JP" altLang="en-US" sz="1400" dirty="0" smtClean="0">
                <a:solidFill>
                  <a:schemeClr val="tx1"/>
                </a:solidFill>
                <a:latin typeface="MS Gothic" panose="020B0609070205080204" pitchFamily="49" charset="-128"/>
                <a:ea typeface="MS Gothic" panose="020B0609070205080204" pitchFamily="49" charset="-128"/>
                <a:cs typeface="Arial" panose="020B0604020202020204" pitchFamily="34" charset="0"/>
              </a:rPr>
              <a:t>の設置及び現時点レベルの補助金・低金利融資等の経済的インセンティブは家庭のライフスタイルの取組に対する影響は殆ど確認できなかった。イ</a:t>
            </a:r>
            <a:r>
              <a:rPr lang="en-US" altLang="ja-JP" sz="1400" dirty="0">
                <a:solidFill>
                  <a:schemeClr val="tx1"/>
                </a:solidFill>
                <a:latin typeface="MS Gothic" panose="020B0609070205080204" pitchFamily="49" charset="-128"/>
                <a:ea typeface="MS Gothic" panose="020B0609070205080204" pitchFamily="49" charset="-128"/>
                <a:cs typeface="Arial" panose="020B0604020202020204" pitchFamily="34" charset="0"/>
              </a:rPr>
              <a:t>)</a:t>
            </a:r>
            <a:r>
              <a:rPr lang="ja-JP" altLang="en-US" sz="1400" dirty="0" smtClean="0">
                <a:solidFill>
                  <a:schemeClr val="tx1"/>
                </a:solidFill>
                <a:latin typeface="MS Gothic" panose="020B0609070205080204" pitchFamily="49" charset="-128"/>
                <a:ea typeface="MS Gothic" panose="020B0609070205080204" pitchFamily="49" charset="-128"/>
                <a:cs typeface="Arial" panose="020B0604020202020204" pitchFamily="34" charset="0"/>
              </a:rPr>
              <a:t>ラ</a:t>
            </a:r>
            <a:r>
              <a:rPr lang="ja-JP" altLang="en-US" sz="1400" dirty="0">
                <a:solidFill>
                  <a:schemeClr val="tx1"/>
                </a:solidFill>
                <a:latin typeface="MS Gothic" panose="020B0609070205080204" pitchFamily="49" charset="-128"/>
                <a:ea typeface="MS Gothic" panose="020B0609070205080204" pitchFamily="49" charset="-128"/>
                <a:cs typeface="Arial" panose="020B0604020202020204" pitchFamily="34" charset="0"/>
              </a:rPr>
              <a:t>イフスタイルの</a:t>
            </a:r>
            <a:r>
              <a:rPr lang="ja-JP" altLang="en-US" sz="1400" dirty="0" smtClean="0">
                <a:solidFill>
                  <a:schemeClr val="tx1"/>
                </a:solidFill>
                <a:latin typeface="MS Gothic" panose="020B0609070205080204" pitchFamily="49" charset="-128"/>
                <a:ea typeface="MS Gothic" panose="020B0609070205080204" pitchFamily="49" charset="-128"/>
                <a:cs typeface="Arial" panose="020B0604020202020204" pitchFamily="34" charset="0"/>
              </a:rPr>
              <a:t>取組と世帯主の年齢との関係性が確認できた。特に、年寄り世帯は節水と車利用の控えを</a:t>
            </a:r>
            <a:r>
              <a:rPr lang="ja-JP" altLang="en-US" sz="1400" dirty="0">
                <a:solidFill>
                  <a:schemeClr val="tx1"/>
                </a:solidFill>
                <a:latin typeface="MS Gothic" panose="020B0609070205080204" pitchFamily="49" charset="-128"/>
                <a:ea typeface="MS Gothic" panose="020B0609070205080204" pitchFamily="49" charset="-128"/>
                <a:cs typeface="Arial" panose="020B0604020202020204" pitchFamily="34" charset="0"/>
              </a:rPr>
              <a:t>より積極的に取り組む。一</a:t>
            </a:r>
            <a:r>
              <a:rPr lang="ja-JP" altLang="en-US" sz="1400" dirty="0" smtClean="0">
                <a:solidFill>
                  <a:schemeClr val="tx1"/>
                </a:solidFill>
                <a:latin typeface="MS Gothic" panose="020B0609070205080204" pitchFamily="49" charset="-128"/>
                <a:ea typeface="MS Gothic" panose="020B0609070205080204" pitchFamily="49" charset="-128"/>
                <a:cs typeface="Arial" panose="020B0604020202020204" pitchFamily="34" charset="0"/>
              </a:rPr>
              <a:t>方、「</a:t>
            </a:r>
            <a:r>
              <a:rPr lang="ja-JP" altLang="en-US" sz="1400" dirty="0">
                <a:solidFill>
                  <a:schemeClr val="tx1"/>
                </a:solidFill>
                <a:latin typeface="MS Gothic" panose="020B0609070205080204" pitchFamily="49" charset="-128"/>
                <a:ea typeface="MS Gothic" panose="020B0609070205080204" pitchFamily="49" charset="-128"/>
                <a:cs typeface="Arial" panose="020B0604020202020204" pitchFamily="34" charset="0"/>
              </a:rPr>
              <a:t>家族が同じ部屋で過ごす</a:t>
            </a:r>
            <a:r>
              <a:rPr lang="ja-JP" altLang="en-US" sz="1400" dirty="0" smtClean="0">
                <a:solidFill>
                  <a:schemeClr val="tx1"/>
                </a:solidFill>
                <a:latin typeface="MS Gothic" panose="020B0609070205080204" pitchFamily="49" charset="-128"/>
                <a:ea typeface="MS Gothic" panose="020B0609070205080204" pitchFamily="49" charset="-128"/>
                <a:cs typeface="Arial" panose="020B0604020202020204" pitchFamily="34" charset="0"/>
              </a:rPr>
              <a:t>」に</a:t>
            </a:r>
            <a:r>
              <a:rPr lang="ja-JP" altLang="en-US" sz="1400" dirty="0">
                <a:solidFill>
                  <a:schemeClr val="tx1"/>
                </a:solidFill>
                <a:latin typeface="MS Gothic" panose="020B0609070205080204" pitchFamily="49" charset="-128"/>
                <a:ea typeface="MS Gothic" panose="020B0609070205080204" pitchFamily="49" charset="-128"/>
                <a:cs typeface="Arial" panose="020B0604020202020204" pitchFamily="34" charset="0"/>
              </a:rPr>
              <a:t>ついては、若い世帯と中年世帯がより積極的</a:t>
            </a:r>
            <a:r>
              <a:rPr lang="ja-JP" altLang="en-US" sz="1400" dirty="0" smtClean="0">
                <a:solidFill>
                  <a:schemeClr val="tx1"/>
                </a:solidFill>
                <a:latin typeface="MS Gothic" panose="020B0609070205080204" pitchFamily="49" charset="-128"/>
                <a:ea typeface="MS Gothic" panose="020B0609070205080204" pitchFamily="49" charset="-128"/>
                <a:cs typeface="Arial" panose="020B0604020202020204" pitchFamily="34" charset="0"/>
              </a:rPr>
              <a:t>に</a:t>
            </a:r>
            <a:r>
              <a:rPr lang="ja-JP" altLang="en-US" sz="1400" dirty="0">
                <a:solidFill>
                  <a:schemeClr val="tx1"/>
                </a:solidFill>
                <a:latin typeface="MS Gothic" panose="020B0609070205080204" pitchFamily="49" charset="-128"/>
                <a:ea typeface="MS Gothic" panose="020B0609070205080204" pitchFamily="49" charset="-128"/>
                <a:cs typeface="Arial" panose="020B0604020202020204" pitchFamily="34" charset="0"/>
              </a:rPr>
              <a:t>実施している</a:t>
            </a:r>
            <a:r>
              <a:rPr lang="ja-JP" altLang="en-US" sz="1400" dirty="0" smtClean="0">
                <a:solidFill>
                  <a:schemeClr val="tx1"/>
                </a:solidFill>
                <a:latin typeface="MS Gothic" panose="020B0609070205080204" pitchFamily="49" charset="-128"/>
                <a:ea typeface="MS Gothic" panose="020B0609070205080204" pitchFamily="49" charset="-128"/>
                <a:cs typeface="Arial" panose="020B0604020202020204" pitchFamily="34" charset="0"/>
              </a:rPr>
              <a:t>。</a:t>
            </a:r>
            <a:endParaRPr lang="ja-JP" altLang="en-US" sz="1400" dirty="0">
              <a:solidFill>
                <a:schemeClr val="tx1"/>
              </a:solidFill>
              <a:latin typeface="MS Gothic" panose="020B0609070205080204" pitchFamily="49" charset="-128"/>
              <a:ea typeface="MS Gothic" panose="020B0609070205080204" pitchFamily="49" charset="-128"/>
              <a:cs typeface="Arial" panose="020B0604020202020204" pitchFamily="34" charset="0"/>
            </a:endParaRPr>
          </a:p>
        </p:txBody>
      </p:sp>
      <p:pic>
        <p:nvPicPr>
          <p:cNvPr id="4" name="Picture 3"/>
          <p:cNvPicPr>
            <a:picLocks noChangeAspect="1"/>
          </p:cNvPicPr>
          <p:nvPr/>
        </p:nvPicPr>
        <p:blipFill>
          <a:blip r:embed="rId3"/>
          <a:stretch>
            <a:fillRect/>
          </a:stretch>
        </p:blipFill>
        <p:spPr>
          <a:xfrm>
            <a:off x="323527" y="938407"/>
            <a:ext cx="8424937" cy="4381153"/>
          </a:xfrm>
          <a:prstGeom prst="rect">
            <a:avLst/>
          </a:prstGeom>
          <a:ln w="3175">
            <a:solidFill>
              <a:srgbClr val="00B0F0"/>
            </a:solidFill>
          </a:ln>
        </p:spPr>
      </p:pic>
    </p:spTree>
    <p:extLst>
      <p:ext uri="{BB962C8B-B14F-4D97-AF65-F5344CB8AC3E}">
        <p14:creationId xmlns:p14="http://schemas.microsoft.com/office/powerpoint/2010/main" val="5704905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3"/>
          <p:cNvSpPr/>
          <p:nvPr/>
        </p:nvSpPr>
        <p:spPr>
          <a:xfrm>
            <a:off x="0" y="188640"/>
            <a:ext cx="9144000" cy="584775"/>
          </a:xfrm>
          <a:prstGeom prst="rect">
            <a:avLst/>
          </a:prstGeo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spcBef>
                <a:spcPct val="0"/>
              </a:spcBef>
            </a:pPr>
            <a:r>
              <a:rPr lang="ja-JP" altLang="en-US" sz="3200" b="1" dirty="0">
                <a:latin typeface="MS Gothic" panose="020B0609070205080204" pitchFamily="49" charset="-128"/>
                <a:ea typeface="MS Gothic" panose="020B0609070205080204" pitchFamily="49" charset="-128"/>
              </a:rPr>
              <a:t>低炭素</a:t>
            </a:r>
            <a:r>
              <a:rPr lang="ja-JP" altLang="en-US" sz="3200" b="1" dirty="0" smtClean="0">
                <a:latin typeface="MS Gothic" panose="020B0609070205080204" pitchFamily="49" charset="-128"/>
                <a:ea typeface="MS Gothic" panose="020B0609070205080204" pitchFamily="49" charset="-128"/>
              </a:rPr>
              <a:t>設備買</a:t>
            </a:r>
            <a:r>
              <a:rPr lang="ja-JP" altLang="en-US" sz="3200" b="1" dirty="0">
                <a:latin typeface="MS Gothic" panose="020B0609070205080204" pitchFamily="49" charset="-128"/>
                <a:ea typeface="MS Gothic" panose="020B0609070205080204" pitchFamily="49" charset="-128"/>
              </a:rPr>
              <a:t>い替</a:t>
            </a:r>
            <a:r>
              <a:rPr lang="ja-JP" altLang="en-US" sz="3200" b="1" dirty="0" smtClean="0">
                <a:latin typeface="MS Gothic" panose="020B0609070205080204" pitchFamily="49" charset="-128"/>
                <a:ea typeface="MS Gothic" panose="020B0609070205080204" pitchFamily="49" charset="-128"/>
              </a:rPr>
              <a:t>えの取り組み状況</a:t>
            </a:r>
            <a:endParaRPr lang="en-US" altLang="ja-JP" sz="3200" b="1" dirty="0">
              <a:latin typeface="MS Gothic" panose="020B0609070205080204" pitchFamily="49" charset="-128"/>
              <a:ea typeface="MS Gothic" panose="020B0609070205080204" pitchFamily="49" charset="-128"/>
            </a:endParaRPr>
          </a:p>
        </p:txBody>
      </p:sp>
      <p:graphicFrame>
        <p:nvGraphicFramePr>
          <p:cNvPr id="2" name="Table 1"/>
          <p:cNvGraphicFramePr>
            <a:graphicFrameLocks noGrp="1"/>
          </p:cNvGraphicFramePr>
          <p:nvPr>
            <p:extLst>
              <p:ext uri="{D42A27DB-BD31-4B8C-83A1-F6EECF244321}">
                <p14:modId xmlns:p14="http://schemas.microsoft.com/office/powerpoint/2010/main" val="155911689"/>
              </p:ext>
            </p:extLst>
          </p:nvPr>
        </p:nvGraphicFramePr>
        <p:xfrm>
          <a:off x="204893" y="908721"/>
          <a:ext cx="8734214" cy="5369798"/>
        </p:xfrm>
        <a:graphic>
          <a:graphicData uri="http://schemas.openxmlformats.org/drawingml/2006/table">
            <a:tbl>
              <a:tblPr firstRow="1" bandRow="1">
                <a:tableStyleId>{5C22544A-7EE6-4342-B048-85BDC9FD1C3A}</a:tableStyleId>
              </a:tblPr>
              <a:tblGrid>
                <a:gridCol w="411066">
                  <a:extLst>
                    <a:ext uri="{9D8B030D-6E8A-4147-A177-3AD203B41FA5}">
                      <a16:colId xmlns:a16="http://schemas.microsoft.com/office/drawing/2014/main" val="3728817342"/>
                    </a:ext>
                  </a:extLst>
                </a:gridCol>
                <a:gridCol w="856364">
                  <a:extLst>
                    <a:ext uri="{9D8B030D-6E8A-4147-A177-3AD203B41FA5}">
                      <a16:colId xmlns:a16="http://schemas.microsoft.com/office/drawing/2014/main" val="506080164"/>
                    </a:ext>
                  </a:extLst>
                </a:gridCol>
                <a:gridCol w="3252328">
                  <a:extLst>
                    <a:ext uri="{9D8B030D-6E8A-4147-A177-3AD203B41FA5}">
                      <a16:colId xmlns:a16="http://schemas.microsoft.com/office/drawing/2014/main" val="1813958180"/>
                    </a:ext>
                  </a:extLst>
                </a:gridCol>
                <a:gridCol w="716280">
                  <a:extLst>
                    <a:ext uri="{9D8B030D-6E8A-4147-A177-3AD203B41FA5}">
                      <a16:colId xmlns:a16="http://schemas.microsoft.com/office/drawing/2014/main" val="548865301"/>
                    </a:ext>
                  </a:extLst>
                </a:gridCol>
                <a:gridCol w="874544">
                  <a:extLst>
                    <a:ext uri="{9D8B030D-6E8A-4147-A177-3AD203B41FA5}">
                      <a16:colId xmlns:a16="http://schemas.microsoft.com/office/drawing/2014/main" val="921768097"/>
                    </a:ext>
                  </a:extLst>
                </a:gridCol>
                <a:gridCol w="874544">
                  <a:extLst>
                    <a:ext uri="{9D8B030D-6E8A-4147-A177-3AD203B41FA5}">
                      <a16:colId xmlns:a16="http://schemas.microsoft.com/office/drawing/2014/main" val="1437111294"/>
                    </a:ext>
                  </a:extLst>
                </a:gridCol>
                <a:gridCol w="874544">
                  <a:extLst>
                    <a:ext uri="{9D8B030D-6E8A-4147-A177-3AD203B41FA5}">
                      <a16:colId xmlns:a16="http://schemas.microsoft.com/office/drawing/2014/main" val="4255614901"/>
                    </a:ext>
                  </a:extLst>
                </a:gridCol>
                <a:gridCol w="874544">
                  <a:extLst>
                    <a:ext uri="{9D8B030D-6E8A-4147-A177-3AD203B41FA5}">
                      <a16:colId xmlns:a16="http://schemas.microsoft.com/office/drawing/2014/main" val="2108277052"/>
                    </a:ext>
                  </a:extLst>
                </a:gridCol>
              </a:tblGrid>
              <a:tr h="374766">
                <a:tc rowSpan="2">
                  <a:txBody>
                    <a:bodyPr/>
                    <a:lstStyle/>
                    <a:p>
                      <a:pPr algn="ctr">
                        <a:lnSpc>
                          <a:spcPts val="1600"/>
                        </a:lnSpc>
                      </a:pPr>
                      <a:r>
                        <a:rPr lang="ja-JP" altLang="en-US" sz="1600" b="0" dirty="0" smtClean="0">
                          <a:latin typeface="MS Gothic" panose="020B0609070205080204" pitchFamily="49" charset="-128"/>
                          <a:ea typeface="MS Gothic" panose="020B0609070205080204" pitchFamily="49" charset="-128"/>
                          <a:cs typeface="Times New Roman" panose="02020603050405020304" pitchFamily="18" charset="0"/>
                        </a:rPr>
                        <a:t>番号</a:t>
                      </a:r>
                      <a:endParaRPr lang="en-US" sz="1600" b="0" dirty="0">
                        <a:latin typeface="MS Gothic" panose="020B0609070205080204" pitchFamily="49" charset="-128"/>
                        <a:ea typeface="MS Gothic" panose="020B0609070205080204" pitchFamily="49" charset="-128"/>
                        <a:cs typeface="Times New Roman" panose="02020603050405020304" pitchFamily="18" charset="0"/>
                      </a:endParaRPr>
                    </a:p>
                  </a:txBody>
                  <a:tcPr anchor="ctr">
                    <a:solidFill>
                      <a:srgbClr val="00B0F0"/>
                    </a:solidFill>
                  </a:tcPr>
                </a:tc>
                <a:tc rowSpan="2">
                  <a:txBody>
                    <a:bodyPr/>
                    <a:lstStyle/>
                    <a:p>
                      <a:pPr algn="ctr">
                        <a:lnSpc>
                          <a:spcPts val="1600"/>
                        </a:lnSpc>
                      </a:pPr>
                      <a:r>
                        <a:rPr lang="ja-JP" altLang="en-US" sz="1600" b="0" dirty="0" smtClean="0">
                          <a:latin typeface="MS Gothic" panose="020B0609070205080204" pitchFamily="49" charset="-128"/>
                          <a:ea typeface="MS Gothic" panose="020B0609070205080204" pitchFamily="49" charset="-128"/>
                          <a:cs typeface="Times New Roman" panose="02020603050405020304" pitchFamily="18" charset="0"/>
                        </a:rPr>
                        <a:t>分野</a:t>
                      </a:r>
                      <a:endParaRPr lang="en-US" sz="1600" b="0" dirty="0">
                        <a:latin typeface="MS Gothic" panose="020B0609070205080204" pitchFamily="49" charset="-128"/>
                        <a:ea typeface="MS Gothic" panose="020B0609070205080204" pitchFamily="49" charset="-128"/>
                        <a:cs typeface="Times New Roman" panose="02020603050405020304" pitchFamily="18" charset="0"/>
                      </a:endParaRPr>
                    </a:p>
                  </a:txBody>
                  <a:tcPr anchor="ctr">
                    <a:solidFill>
                      <a:srgbClr val="00B0F0"/>
                    </a:solidFill>
                  </a:tcPr>
                </a:tc>
                <a:tc rowSpan="2">
                  <a:txBody>
                    <a:bodyPr/>
                    <a:lstStyle/>
                    <a:p>
                      <a:pPr algn="ctr">
                        <a:lnSpc>
                          <a:spcPts val="1600"/>
                        </a:lnSpc>
                      </a:pPr>
                      <a:r>
                        <a:rPr lang="ja-JP" altLang="en-US" sz="1600" b="0" dirty="0" smtClean="0">
                          <a:latin typeface="MS Gothic" panose="020B0609070205080204" pitchFamily="49" charset="-128"/>
                          <a:ea typeface="MS Gothic" panose="020B0609070205080204" pitchFamily="49" charset="-128"/>
                          <a:cs typeface="Times New Roman" panose="02020603050405020304" pitchFamily="18" charset="0"/>
                        </a:rPr>
                        <a:t>叙述</a:t>
                      </a:r>
                      <a:endParaRPr lang="en-US" sz="1600" b="0" dirty="0">
                        <a:latin typeface="MS Gothic" panose="020B0609070205080204" pitchFamily="49" charset="-128"/>
                        <a:ea typeface="MS Gothic" panose="020B0609070205080204" pitchFamily="49" charset="-128"/>
                        <a:cs typeface="Times New Roman" panose="02020603050405020304" pitchFamily="18" charset="0"/>
                      </a:endParaRPr>
                    </a:p>
                  </a:txBody>
                  <a:tcPr anchor="ctr">
                    <a:solidFill>
                      <a:srgbClr val="00B0F0"/>
                    </a:solidFill>
                  </a:tcPr>
                </a:tc>
                <a:tc rowSpan="2">
                  <a:txBody>
                    <a:bodyPr/>
                    <a:lstStyle/>
                    <a:p>
                      <a:pPr algn="ctr">
                        <a:lnSpc>
                          <a:spcPts val="1600"/>
                        </a:lnSpc>
                      </a:pPr>
                      <a:r>
                        <a:rPr lang="ja-JP" altLang="en-US" sz="1600" b="0" dirty="0" smtClean="0">
                          <a:latin typeface="MS Gothic" panose="020B0609070205080204" pitchFamily="49" charset="-128"/>
                          <a:ea typeface="MS Gothic" panose="020B0609070205080204" pitchFamily="49" charset="-128"/>
                          <a:cs typeface="Times New Roman" panose="02020603050405020304" pitchFamily="18" charset="0"/>
                        </a:rPr>
                        <a:t>略記</a:t>
                      </a:r>
                      <a:endParaRPr lang="en-US" sz="1600" b="0" dirty="0">
                        <a:latin typeface="MS Gothic" panose="020B0609070205080204" pitchFamily="49" charset="-128"/>
                        <a:ea typeface="MS Gothic" panose="020B0609070205080204" pitchFamily="49" charset="-128"/>
                        <a:cs typeface="Times New Roman" panose="02020603050405020304" pitchFamily="18" charset="0"/>
                      </a:endParaRPr>
                    </a:p>
                  </a:txBody>
                  <a:tcPr anchor="ctr">
                    <a:solidFill>
                      <a:srgbClr val="00B0F0"/>
                    </a:solidFill>
                  </a:tcPr>
                </a:tc>
                <a:tc rowSpan="2">
                  <a:txBody>
                    <a:bodyPr/>
                    <a:lstStyle/>
                    <a:p>
                      <a:pPr algn="ctr">
                        <a:lnSpc>
                          <a:spcPts val="1600"/>
                        </a:lnSpc>
                      </a:pPr>
                      <a:r>
                        <a:rPr lang="ja-JP" altLang="en-US" sz="1600" b="0" dirty="0" smtClean="0">
                          <a:latin typeface="MS Gothic" panose="020B0609070205080204" pitchFamily="49" charset="-128"/>
                          <a:ea typeface="MS Gothic" panose="020B0609070205080204" pitchFamily="49" charset="-128"/>
                          <a:cs typeface="Times New Roman" panose="02020603050405020304" pitchFamily="18" charset="0"/>
                        </a:rPr>
                        <a:t>サンプル数</a:t>
                      </a:r>
                      <a:r>
                        <a:rPr lang="en-US" altLang="ja-JP" sz="1600" b="0" dirty="0" smtClean="0">
                          <a:latin typeface="MS Gothic" panose="020B0609070205080204" pitchFamily="49" charset="-128"/>
                          <a:ea typeface="MS Gothic" panose="020B0609070205080204" pitchFamily="49" charset="-128"/>
                          <a:cs typeface="Times New Roman" panose="02020603050405020304" pitchFamily="18" charset="0"/>
                        </a:rPr>
                        <a:t>(N)</a:t>
                      </a:r>
                      <a:endParaRPr lang="en-US" sz="1600" b="0" dirty="0">
                        <a:latin typeface="MS Gothic" panose="020B0609070205080204" pitchFamily="49" charset="-128"/>
                        <a:ea typeface="MS Gothic" panose="020B0609070205080204" pitchFamily="49" charset="-128"/>
                        <a:cs typeface="Times New Roman" panose="02020603050405020304" pitchFamily="18" charset="0"/>
                      </a:endParaRPr>
                    </a:p>
                  </a:txBody>
                  <a:tcPr anchor="ctr">
                    <a:solidFill>
                      <a:srgbClr val="00B0F0"/>
                    </a:solidFill>
                  </a:tcPr>
                </a:tc>
                <a:tc gridSpan="3">
                  <a:txBody>
                    <a:bodyPr/>
                    <a:lstStyle/>
                    <a:p>
                      <a:pPr algn="ctr">
                        <a:lnSpc>
                          <a:spcPts val="1600"/>
                        </a:lnSpc>
                      </a:pPr>
                      <a:r>
                        <a:rPr lang="ja-JP" altLang="en-US" sz="1600" b="0" dirty="0" smtClean="0">
                          <a:latin typeface="MS Gothic" panose="020B0609070205080204" pitchFamily="49" charset="-128"/>
                          <a:ea typeface="MS Gothic" panose="020B0609070205080204" pitchFamily="49" charset="-128"/>
                          <a:cs typeface="Times New Roman" panose="02020603050405020304" pitchFamily="18" charset="0"/>
                        </a:rPr>
                        <a:t>割合</a:t>
                      </a:r>
                      <a:r>
                        <a:rPr lang="en-US" altLang="ja-JP" sz="1600" b="0" dirty="0" smtClean="0">
                          <a:latin typeface="MS Gothic" panose="020B0609070205080204" pitchFamily="49" charset="-128"/>
                          <a:ea typeface="MS Gothic" panose="020B0609070205080204" pitchFamily="49" charset="-128"/>
                          <a:cs typeface="Times New Roman" panose="02020603050405020304" pitchFamily="18" charset="0"/>
                        </a:rPr>
                        <a:t>(%)</a:t>
                      </a:r>
                      <a:endParaRPr lang="en-US" sz="1600" b="0" dirty="0">
                        <a:latin typeface="MS Gothic" panose="020B0609070205080204" pitchFamily="49" charset="-128"/>
                        <a:ea typeface="MS Gothic" panose="020B0609070205080204" pitchFamily="49" charset="-128"/>
                        <a:cs typeface="Times New Roman" panose="02020603050405020304" pitchFamily="18" charset="0"/>
                      </a:endParaRPr>
                    </a:p>
                  </a:txBody>
                  <a:tcPr anchor="ctr">
                    <a:solidFill>
                      <a:srgbClr val="00B0F0"/>
                    </a:solidFill>
                  </a:tcPr>
                </a:tc>
                <a:tc hMerge="1">
                  <a:txBody>
                    <a:bodyPr/>
                    <a:lstStyle/>
                    <a:p>
                      <a:pPr algn="ctr">
                        <a:lnSpc>
                          <a:spcPct val="100000"/>
                        </a:lnSpc>
                      </a:pPr>
                      <a:endParaRPr lang="en-US" sz="1600" dirty="0">
                        <a:latin typeface="MS Gothic" panose="020B0609070205080204" pitchFamily="49" charset="-128"/>
                        <a:ea typeface="MS Gothic" panose="020B0609070205080204" pitchFamily="49" charset="-128"/>
                        <a:cs typeface="Times New Roman" panose="02020603050405020304" pitchFamily="18" charset="0"/>
                      </a:endParaRPr>
                    </a:p>
                  </a:txBody>
                  <a:tcPr anchor="ctr">
                    <a:solidFill>
                      <a:srgbClr val="00B0F0"/>
                    </a:solidFill>
                  </a:tcPr>
                </a:tc>
                <a:tc hMerge="1">
                  <a:txBody>
                    <a:bodyPr/>
                    <a:lstStyle/>
                    <a:p>
                      <a:pPr algn="ctr">
                        <a:lnSpc>
                          <a:spcPct val="100000"/>
                        </a:lnSpc>
                      </a:pPr>
                      <a:endParaRPr lang="en-US" sz="1600" dirty="0">
                        <a:latin typeface="MS Gothic" panose="020B0609070205080204" pitchFamily="49" charset="-128"/>
                        <a:ea typeface="MS Gothic" panose="020B0609070205080204" pitchFamily="49" charset="-128"/>
                        <a:cs typeface="Times New Roman" panose="02020603050405020304" pitchFamily="18" charset="0"/>
                      </a:endParaRPr>
                    </a:p>
                  </a:txBody>
                  <a:tcPr anchor="ctr">
                    <a:solidFill>
                      <a:srgbClr val="00B0F0"/>
                    </a:solidFill>
                  </a:tcPr>
                </a:tc>
                <a:extLst>
                  <a:ext uri="{0D108BD9-81ED-4DB2-BD59-A6C34878D82A}">
                    <a16:rowId xmlns:a16="http://schemas.microsoft.com/office/drawing/2014/main" val="2466535745"/>
                  </a:ext>
                </a:extLst>
              </a:tr>
              <a:tr h="456637">
                <a:tc vMerge="1">
                  <a:txBody>
                    <a:bodyPr/>
                    <a:lstStyle/>
                    <a:p>
                      <a:pPr algn="ctr"/>
                      <a:endParaRPr lang="en-US" sz="1600" dirty="0">
                        <a:latin typeface="MS Gothic" panose="020B0609070205080204" pitchFamily="49" charset="-128"/>
                        <a:ea typeface="MS Gothic" panose="020B0609070205080204" pitchFamily="49" charset="-128"/>
                        <a:cs typeface="Times New Roman" panose="02020603050405020304" pitchFamily="18" charset="0"/>
                      </a:endParaRPr>
                    </a:p>
                  </a:txBody>
                  <a:tcPr anchor="ctr">
                    <a:solidFill>
                      <a:srgbClr val="00B0F0"/>
                    </a:solidFill>
                  </a:tcPr>
                </a:tc>
                <a:tc vMerge="1">
                  <a:txBody>
                    <a:bodyPr/>
                    <a:lstStyle/>
                    <a:p>
                      <a:pPr algn="ctr"/>
                      <a:endParaRPr lang="en-US" sz="1600" dirty="0">
                        <a:latin typeface="MS Gothic" panose="020B0609070205080204" pitchFamily="49" charset="-128"/>
                        <a:ea typeface="MS Gothic" panose="020B0609070205080204" pitchFamily="49" charset="-128"/>
                        <a:cs typeface="Times New Roman" panose="02020603050405020304" pitchFamily="18" charset="0"/>
                      </a:endParaRPr>
                    </a:p>
                  </a:txBody>
                  <a:tcPr anchor="ctr">
                    <a:solidFill>
                      <a:srgbClr val="00B0F0"/>
                    </a:solidFill>
                  </a:tcPr>
                </a:tc>
                <a:tc vMerge="1">
                  <a:txBody>
                    <a:bodyPr/>
                    <a:lstStyle/>
                    <a:p>
                      <a:pPr algn="ctr">
                        <a:lnSpc>
                          <a:spcPct val="100000"/>
                        </a:lnSpc>
                      </a:pPr>
                      <a:endParaRPr lang="en-US" sz="1600" dirty="0">
                        <a:latin typeface="MS Gothic" panose="020B0609070205080204" pitchFamily="49" charset="-128"/>
                        <a:ea typeface="MS Gothic" panose="020B0609070205080204" pitchFamily="49" charset="-128"/>
                        <a:cs typeface="Times New Roman" panose="02020603050405020304" pitchFamily="18" charset="0"/>
                      </a:endParaRPr>
                    </a:p>
                  </a:txBody>
                  <a:tcPr anchor="ctr">
                    <a:solidFill>
                      <a:srgbClr val="00B0F0"/>
                    </a:solidFill>
                  </a:tcPr>
                </a:tc>
                <a:tc vMerge="1">
                  <a:txBody>
                    <a:bodyPr/>
                    <a:lstStyle/>
                    <a:p>
                      <a:pPr algn="ctr">
                        <a:lnSpc>
                          <a:spcPct val="100000"/>
                        </a:lnSpc>
                      </a:pPr>
                      <a:endParaRPr lang="en-US" sz="1600" dirty="0">
                        <a:latin typeface="MS Gothic" panose="020B0609070205080204" pitchFamily="49" charset="-128"/>
                        <a:ea typeface="MS Gothic" panose="020B0609070205080204" pitchFamily="49" charset="-128"/>
                        <a:cs typeface="Times New Roman" panose="02020603050405020304" pitchFamily="18" charset="0"/>
                      </a:endParaRPr>
                    </a:p>
                  </a:txBody>
                  <a:tcPr anchor="ctr">
                    <a:solidFill>
                      <a:srgbClr val="00B0F0"/>
                    </a:solidFill>
                  </a:tcPr>
                </a:tc>
                <a:tc vMerge="1">
                  <a:txBody>
                    <a:bodyPr/>
                    <a:lstStyle/>
                    <a:p>
                      <a:pPr algn="ctr">
                        <a:lnSpc>
                          <a:spcPct val="100000"/>
                        </a:lnSpc>
                      </a:pPr>
                      <a:endParaRPr lang="en-US" sz="1600" dirty="0">
                        <a:latin typeface="MS Gothic" panose="020B0609070205080204" pitchFamily="49" charset="-128"/>
                        <a:ea typeface="MS Gothic" panose="020B0609070205080204" pitchFamily="49" charset="-128"/>
                        <a:cs typeface="Times New Roman" panose="02020603050405020304" pitchFamily="18" charset="0"/>
                      </a:endParaRPr>
                    </a:p>
                  </a:txBody>
                  <a:tcPr anchor="ctr">
                    <a:solidFill>
                      <a:srgbClr val="00B0F0"/>
                    </a:solidFill>
                  </a:tcPr>
                </a:tc>
                <a:tc>
                  <a:txBody>
                    <a:bodyPr/>
                    <a:lstStyle/>
                    <a:p>
                      <a:pPr algn="ctr">
                        <a:lnSpc>
                          <a:spcPts val="1600"/>
                        </a:lnSpc>
                      </a:pPr>
                      <a:r>
                        <a:rPr lang="ja-JP" altLang="en-US" sz="1600" b="0" dirty="0" smtClean="0">
                          <a:solidFill>
                            <a:schemeClr val="bg1"/>
                          </a:solidFill>
                          <a:latin typeface="MS Gothic" panose="020B0609070205080204" pitchFamily="49" charset="-128"/>
                          <a:ea typeface="MS Gothic" panose="020B0609070205080204" pitchFamily="49" charset="-128"/>
                          <a:cs typeface="Times New Roman" panose="02020603050405020304" pitchFamily="18" charset="0"/>
                        </a:rPr>
                        <a:t>実行した</a:t>
                      </a:r>
                      <a:endParaRPr lang="en-US" sz="1600" b="0" dirty="0">
                        <a:solidFill>
                          <a:schemeClr val="bg1"/>
                        </a:solidFill>
                        <a:latin typeface="MS Gothic" panose="020B0609070205080204" pitchFamily="49" charset="-128"/>
                        <a:ea typeface="MS Gothic" panose="020B0609070205080204" pitchFamily="49" charset="-128"/>
                        <a:cs typeface="Times New Roman" panose="02020603050405020304" pitchFamily="18" charset="0"/>
                      </a:endParaRPr>
                    </a:p>
                  </a:txBody>
                  <a:tcPr anchor="ctr">
                    <a:solidFill>
                      <a:srgbClr val="00B0F0"/>
                    </a:solidFill>
                  </a:tcPr>
                </a:tc>
                <a:tc>
                  <a:txBody>
                    <a:bodyPr/>
                    <a:lstStyle/>
                    <a:p>
                      <a:pPr algn="ctr">
                        <a:lnSpc>
                          <a:spcPts val="1600"/>
                        </a:lnSpc>
                      </a:pPr>
                      <a:r>
                        <a:rPr lang="ja-JP" altLang="en-US" sz="1600" b="0" dirty="0" smtClean="0">
                          <a:solidFill>
                            <a:schemeClr val="bg1"/>
                          </a:solidFill>
                          <a:latin typeface="MS Gothic" panose="020B0609070205080204" pitchFamily="49" charset="-128"/>
                          <a:ea typeface="MS Gothic" panose="020B0609070205080204" pitchFamily="49" charset="-128"/>
                          <a:cs typeface="Times New Roman" panose="02020603050405020304" pitchFamily="18" charset="0"/>
                        </a:rPr>
                        <a:t>近く実行予定</a:t>
                      </a:r>
                      <a:endParaRPr lang="en-US" sz="1600" b="0" dirty="0">
                        <a:solidFill>
                          <a:schemeClr val="bg1"/>
                        </a:solidFill>
                        <a:latin typeface="MS Gothic" panose="020B0609070205080204" pitchFamily="49" charset="-128"/>
                        <a:ea typeface="MS Gothic" panose="020B0609070205080204" pitchFamily="49" charset="-128"/>
                        <a:cs typeface="Times New Roman" panose="02020603050405020304" pitchFamily="18" charset="0"/>
                      </a:endParaRPr>
                    </a:p>
                  </a:txBody>
                  <a:tcPr anchor="ctr">
                    <a:solidFill>
                      <a:srgbClr val="00B0F0"/>
                    </a:solidFill>
                  </a:tcPr>
                </a:tc>
                <a:tc>
                  <a:txBody>
                    <a:bodyPr/>
                    <a:lstStyle/>
                    <a:p>
                      <a:pPr algn="ctr">
                        <a:lnSpc>
                          <a:spcPts val="1600"/>
                        </a:lnSpc>
                      </a:pPr>
                      <a:r>
                        <a:rPr lang="ja-JP" altLang="en-US" sz="1600" b="0" dirty="0" smtClean="0">
                          <a:solidFill>
                            <a:schemeClr val="bg1"/>
                          </a:solidFill>
                          <a:latin typeface="MS Gothic" panose="020B0609070205080204" pitchFamily="49" charset="-128"/>
                          <a:ea typeface="MS Gothic" panose="020B0609070205080204" pitchFamily="49" charset="-128"/>
                          <a:cs typeface="Times New Roman" panose="02020603050405020304" pitchFamily="18" charset="0"/>
                        </a:rPr>
                        <a:t>していない</a:t>
                      </a:r>
                      <a:endParaRPr lang="en-US" sz="1600" b="0" dirty="0">
                        <a:solidFill>
                          <a:schemeClr val="bg1"/>
                        </a:solidFill>
                        <a:latin typeface="MS Gothic" panose="020B0609070205080204" pitchFamily="49" charset="-128"/>
                        <a:ea typeface="MS Gothic" panose="020B0609070205080204" pitchFamily="49" charset="-128"/>
                        <a:cs typeface="Times New Roman" panose="02020603050405020304" pitchFamily="18" charset="0"/>
                      </a:endParaRPr>
                    </a:p>
                  </a:txBody>
                  <a:tcPr anchor="ctr">
                    <a:solidFill>
                      <a:srgbClr val="00B0F0"/>
                    </a:solidFill>
                  </a:tcPr>
                </a:tc>
                <a:extLst>
                  <a:ext uri="{0D108BD9-81ED-4DB2-BD59-A6C34878D82A}">
                    <a16:rowId xmlns:a16="http://schemas.microsoft.com/office/drawing/2014/main" val="783140908"/>
                  </a:ext>
                </a:extLst>
              </a:tr>
              <a:tr h="374766">
                <a:tc>
                  <a:txBody>
                    <a:bodyPr/>
                    <a:lstStyle/>
                    <a:p>
                      <a:pPr algn="ctr">
                        <a:lnSpc>
                          <a:spcPts val="1600"/>
                        </a:lnSpc>
                      </a:pPr>
                      <a:r>
                        <a:rPr lang="en-US" sz="1400" dirty="0" smtClean="0">
                          <a:latin typeface="MS Gothic" panose="020B0609070205080204" pitchFamily="49" charset="-128"/>
                          <a:ea typeface="MS Gothic" panose="020B0609070205080204" pitchFamily="49" charset="-128"/>
                          <a:cs typeface="Times New Roman" panose="02020603050405020304" pitchFamily="18" charset="0"/>
                        </a:rPr>
                        <a:t>1</a:t>
                      </a:r>
                      <a:endParaRPr lang="en-US" sz="1400" dirty="0">
                        <a:latin typeface="MS Gothic" panose="020B0609070205080204" pitchFamily="49" charset="-128"/>
                        <a:ea typeface="MS Gothic" panose="020B0609070205080204" pitchFamily="49" charset="-128"/>
                        <a:cs typeface="Times New Roman" panose="02020603050405020304" pitchFamily="18" charset="0"/>
                      </a:endParaRPr>
                    </a:p>
                  </a:txBody>
                  <a:tcPr anchor="ctr"/>
                </a:tc>
                <a:tc rowSpan="2">
                  <a:txBody>
                    <a:bodyPr/>
                    <a:lstStyle/>
                    <a:p>
                      <a:pPr marL="0" marR="0" algn="l">
                        <a:lnSpc>
                          <a:spcPts val="1600"/>
                        </a:lnSpc>
                        <a:spcBef>
                          <a:spcPts val="0"/>
                        </a:spcBef>
                        <a:spcAft>
                          <a:spcPts val="0"/>
                        </a:spcAft>
                      </a:pPr>
                      <a:r>
                        <a:rPr lang="ja-JP" sz="14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全体</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just">
                        <a:lnSpc>
                          <a:spcPts val="1600"/>
                        </a:lnSpc>
                        <a:spcBef>
                          <a:spcPts val="0"/>
                        </a:spcBef>
                        <a:spcAft>
                          <a:spcPts val="0"/>
                        </a:spcAft>
                      </a:pPr>
                      <a:r>
                        <a:rPr lang="ja-JP" sz="1400" kern="100"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屋</a:t>
                      </a:r>
                      <a:r>
                        <a:rPr lang="ja-JP" sz="14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根に太陽光発電装置を設置する</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algn="ctr">
                        <a:lnSpc>
                          <a:spcPts val="1600"/>
                        </a:lnSpc>
                      </a:pPr>
                      <a:r>
                        <a:rPr lang="en-US" sz="1400" dirty="0" smtClean="0">
                          <a:latin typeface="MS Gothic" panose="020B0609070205080204" pitchFamily="49" charset="-128"/>
                          <a:ea typeface="MS Gothic" panose="020B0609070205080204" pitchFamily="49" charset="-128"/>
                          <a:cs typeface="Times New Roman" panose="02020603050405020304" pitchFamily="18" charset="0"/>
                        </a:rPr>
                        <a:t>REP01</a:t>
                      </a:r>
                      <a:endParaRPr lang="en-US" sz="1400" dirty="0">
                        <a:latin typeface="MS Gothic" panose="020B0609070205080204" pitchFamily="49" charset="-128"/>
                        <a:ea typeface="MS Gothic" panose="020B0609070205080204" pitchFamily="49" charset="-128"/>
                        <a:cs typeface="Times New Roman" panose="02020603050405020304" pitchFamily="18" charset="0"/>
                      </a:endParaRPr>
                    </a:p>
                  </a:txBody>
                  <a:tcPr anchor="ctr"/>
                </a:tc>
                <a:tc>
                  <a:txBody>
                    <a:bodyPr/>
                    <a:lstStyle/>
                    <a:p>
                      <a:pPr algn="ctr" fontAlgn="b">
                        <a:lnSpc>
                          <a:spcPts val="1600"/>
                        </a:lnSpc>
                      </a:pPr>
                      <a:r>
                        <a:rPr lang="en-US" sz="1400" b="0" i="0" u="none" strike="noStrike" dirty="0" smtClean="0">
                          <a:solidFill>
                            <a:srgbClr val="000000"/>
                          </a:solidFill>
                          <a:effectLst/>
                          <a:latin typeface="MS Gothic" panose="020B0609070205080204" pitchFamily="49" charset="-128"/>
                          <a:ea typeface="MS Gothic" panose="020B0609070205080204" pitchFamily="49" charset="-128"/>
                        </a:rPr>
                        <a:t>283</a:t>
                      </a:r>
                      <a:endParaRPr lang="en-US" sz="1400" b="0" i="0" u="none" strike="noStrike" dirty="0">
                        <a:solidFill>
                          <a:srgbClr val="000000"/>
                        </a:solidFill>
                        <a:effectLst/>
                        <a:latin typeface="MS Gothic" panose="020B0609070205080204" pitchFamily="49" charset="-128"/>
                        <a:ea typeface="MS Gothic" panose="020B0609070205080204" pitchFamily="49" charset="-128"/>
                      </a:endParaRPr>
                    </a:p>
                  </a:txBody>
                  <a:tcPr marL="9525" marR="9525" marT="9525" marB="0" anchor="ctr"/>
                </a:tc>
                <a:tc>
                  <a:txBody>
                    <a:bodyPr/>
                    <a:lstStyle/>
                    <a:p>
                      <a:pPr algn="ctr" fontAlgn="b">
                        <a:lnSpc>
                          <a:spcPts val="1600"/>
                        </a:lnSpc>
                      </a:pPr>
                      <a:r>
                        <a:rPr lang="en-US" sz="1400" b="0" i="0" u="none" strike="noStrike" dirty="0">
                          <a:solidFill>
                            <a:srgbClr val="000000"/>
                          </a:solidFill>
                          <a:effectLst/>
                          <a:latin typeface="MS Gothic" panose="020B0609070205080204" pitchFamily="49" charset="-128"/>
                          <a:ea typeface="MS Gothic" panose="020B0609070205080204" pitchFamily="49" charset="-128"/>
                        </a:rPr>
                        <a:t>66.8</a:t>
                      </a:r>
                    </a:p>
                  </a:txBody>
                  <a:tcPr marL="9525" marR="9525" marT="9525" marB="0" anchor="ctr"/>
                </a:tc>
                <a:tc>
                  <a:txBody>
                    <a:bodyPr/>
                    <a:lstStyle/>
                    <a:p>
                      <a:pPr algn="ctr" fontAlgn="b">
                        <a:lnSpc>
                          <a:spcPts val="1600"/>
                        </a:lnSpc>
                      </a:pPr>
                      <a:r>
                        <a:rPr lang="en-US" sz="1400" b="0" i="0" u="none" strike="noStrike" dirty="0">
                          <a:solidFill>
                            <a:srgbClr val="000000"/>
                          </a:solidFill>
                          <a:effectLst/>
                          <a:latin typeface="MS Gothic" panose="020B0609070205080204" pitchFamily="49" charset="-128"/>
                          <a:ea typeface="MS Gothic" panose="020B0609070205080204" pitchFamily="49" charset="-128"/>
                        </a:rPr>
                        <a:t>0.3</a:t>
                      </a:r>
                    </a:p>
                  </a:txBody>
                  <a:tcPr marL="9525" marR="9525" marT="9525" marB="0" anchor="ctr"/>
                </a:tc>
                <a:tc>
                  <a:txBody>
                    <a:bodyPr/>
                    <a:lstStyle/>
                    <a:p>
                      <a:pPr algn="ctr" fontAlgn="b">
                        <a:lnSpc>
                          <a:spcPts val="1600"/>
                        </a:lnSpc>
                      </a:pPr>
                      <a:r>
                        <a:rPr lang="en-US" sz="1400" b="0" i="0" u="none" strike="noStrike" dirty="0">
                          <a:solidFill>
                            <a:srgbClr val="000000"/>
                          </a:solidFill>
                          <a:effectLst/>
                          <a:latin typeface="MS Gothic" panose="020B0609070205080204" pitchFamily="49" charset="-128"/>
                          <a:ea typeface="MS Gothic" panose="020B0609070205080204" pitchFamily="49" charset="-128"/>
                        </a:rPr>
                        <a:t>32.9</a:t>
                      </a:r>
                    </a:p>
                  </a:txBody>
                  <a:tcPr marL="9525" marR="9525" marT="9525" marB="0" anchor="ctr"/>
                </a:tc>
                <a:extLst>
                  <a:ext uri="{0D108BD9-81ED-4DB2-BD59-A6C34878D82A}">
                    <a16:rowId xmlns:a16="http://schemas.microsoft.com/office/drawing/2014/main" val="2583329510"/>
                  </a:ext>
                </a:extLst>
              </a:tr>
              <a:tr h="374766">
                <a:tc>
                  <a:txBody>
                    <a:bodyPr/>
                    <a:lstStyle/>
                    <a:p>
                      <a:pPr algn="ctr">
                        <a:lnSpc>
                          <a:spcPts val="1600"/>
                        </a:lnSpc>
                      </a:pPr>
                      <a:r>
                        <a:rPr lang="en-US" sz="1400" dirty="0" smtClean="0">
                          <a:latin typeface="MS Gothic" panose="020B0609070205080204" pitchFamily="49" charset="-128"/>
                          <a:ea typeface="MS Gothic" panose="020B0609070205080204" pitchFamily="49" charset="-128"/>
                          <a:cs typeface="Times New Roman" panose="02020603050405020304" pitchFamily="18" charset="0"/>
                        </a:rPr>
                        <a:t>2</a:t>
                      </a:r>
                      <a:endParaRPr lang="en-US" sz="1400" dirty="0">
                        <a:latin typeface="MS Gothic" panose="020B0609070205080204" pitchFamily="49" charset="-128"/>
                        <a:ea typeface="MS Gothic" panose="020B0609070205080204" pitchFamily="49" charset="-128"/>
                        <a:cs typeface="Times New Roman" panose="02020603050405020304" pitchFamily="18" charset="0"/>
                      </a:endParaRPr>
                    </a:p>
                  </a:txBody>
                  <a:tcPr anchor="ctr"/>
                </a:tc>
                <a:tc vMerge="1">
                  <a:txBody>
                    <a:bodyPr/>
                    <a:lstStyle/>
                    <a:p>
                      <a:endParaRPr lang="en-US"/>
                    </a:p>
                  </a:txBody>
                  <a:tcPr/>
                </a:tc>
                <a:tc>
                  <a:txBody>
                    <a:bodyPr/>
                    <a:lstStyle/>
                    <a:p>
                      <a:pPr marL="0" marR="0" algn="just">
                        <a:lnSpc>
                          <a:spcPts val="1600"/>
                        </a:lnSpc>
                        <a:spcBef>
                          <a:spcPts val="0"/>
                        </a:spcBef>
                        <a:spcAft>
                          <a:spcPts val="0"/>
                        </a:spcAft>
                      </a:pPr>
                      <a:r>
                        <a:rPr lang="en-US" sz="1400" kern="100"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HEMS</a:t>
                      </a:r>
                      <a:r>
                        <a:rPr lang="ja-JP" sz="14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※等見える化装置を設置する</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algn="ctr">
                        <a:lnSpc>
                          <a:spcPts val="1600"/>
                        </a:lnSpc>
                      </a:pPr>
                      <a:r>
                        <a:rPr lang="en-US" sz="1400" dirty="0" smtClean="0">
                          <a:latin typeface="MS Gothic" panose="020B0609070205080204" pitchFamily="49" charset="-128"/>
                          <a:ea typeface="MS Gothic" panose="020B0609070205080204" pitchFamily="49" charset="-128"/>
                          <a:cs typeface="Times New Roman" panose="02020603050405020304" pitchFamily="18" charset="0"/>
                        </a:rPr>
                        <a:t>REP02</a:t>
                      </a:r>
                      <a:endParaRPr lang="en-US" sz="1400" dirty="0">
                        <a:latin typeface="MS Gothic" panose="020B0609070205080204" pitchFamily="49" charset="-128"/>
                        <a:ea typeface="MS Gothic" panose="020B0609070205080204" pitchFamily="49" charset="-128"/>
                        <a:cs typeface="Times New Roman" panose="02020603050405020304" pitchFamily="18" charset="0"/>
                      </a:endParaRPr>
                    </a:p>
                  </a:txBody>
                  <a:tcPr anchor="ctr"/>
                </a:tc>
                <a:tc>
                  <a:txBody>
                    <a:bodyPr/>
                    <a:lstStyle/>
                    <a:p>
                      <a:pPr algn="ctr" fontAlgn="b">
                        <a:lnSpc>
                          <a:spcPts val="1600"/>
                        </a:lnSpc>
                      </a:pPr>
                      <a:r>
                        <a:rPr lang="en-US" sz="1400" b="0" i="0" u="none" strike="noStrike" dirty="0" smtClean="0">
                          <a:solidFill>
                            <a:srgbClr val="000000"/>
                          </a:solidFill>
                          <a:effectLst/>
                          <a:latin typeface="MS Gothic" panose="020B0609070205080204" pitchFamily="49" charset="-128"/>
                          <a:ea typeface="MS Gothic" panose="020B0609070205080204" pitchFamily="49" charset="-128"/>
                        </a:rPr>
                        <a:t>244</a:t>
                      </a:r>
                      <a:endParaRPr lang="en-US" sz="1400" b="0" i="0" u="none" strike="noStrike" dirty="0">
                        <a:solidFill>
                          <a:srgbClr val="000000"/>
                        </a:solidFill>
                        <a:effectLst/>
                        <a:latin typeface="MS Gothic" panose="020B0609070205080204" pitchFamily="49" charset="-128"/>
                        <a:ea typeface="MS Gothic" panose="020B0609070205080204" pitchFamily="49" charset="-128"/>
                      </a:endParaRPr>
                    </a:p>
                  </a:txBody>
                  <a:tcPr marL="9525" marR="9525" marT="9525" marB="0" anchor="ctr"/>
                </a:tc>
                <a:tc>
                  <a:txBody>
                    <a:bodyPr/>
                    <a:lstStyle/>
                    <a:p>
                      <a:pPr algn="ctr" fontAlgn="b">
                        <a:lnSpc>
                          <a:spcPts val="1600"/>
                        </a:lnSpc>
                      </a:pPr>
                      <a:r>
                        <a:rPr lang="en-US" sz="1400" b="0" i="0" u="none" strike="noStrike">
                          <a:solidFill>
                            <a:srgbClr val="000000"/>
                          </a:solidFill>
                          <a:effectLst/>
                          <a:latin typeface="MS Gothic" panose="020B0609070205080204" pitchFamily="49" charset="-128"/>
                          <a:ea typeface="MS Gothic" panose="020B0609070205080204" pitchFamily="49" charset="-128"/>
                        </a:rPr>
                        <a:t>58.2</a:t>
                      </a:r>
                    </a:p>
                  </a:txBody>
                  <a:tcPr marL="9525" marR="9525" marT="9525" marB="0" anchor="ctr"/>
                </a:tc>
                <a:tc>
                  <a:txBody>
                    <a:bodyPr/>
                    <a:lstStyle/>
                    <a:p>
                      <a:pPr algn="ctr" fontAlgn="b">
                        <a:lnSpc>
                          <a:spcPts val="1600"/>
                        </a:lnSpc>
                      </a:pPr>
                      <a:r>
                        <a:rPr lang="en-US" sz="1400" b="0" i="0" u="none" strike="noStrike">
                          <a:solidFill>
                            <a:srgbClr val="000000"/>
                          </a:solidFill>
                          <a:effectLst/>
                          <a:latin typeface="MS Gothic" panose="020B0609070205080204" pitchFamily="49" charset="-128"/>
                          <a:ea typeface="MS Gothic" panose="020B0609070205080204" pitchFamily="49" charset="-128"/>
                        </a:rPr>
                        <a:t>1.6</a:t>
                      </a:r>
                    </a:p>
                  </a:txBody>
                  <a:tcPr marL="9525" marR="9525" marT="9525" marB="0" anchor="ctr"/>
                </a:tc>
                <a:tc>
                  <a:txBody>
                    <a:bodyPr/>
                    <a:lstStyle/>
                    <a:p>
                      <a:pPr algn="ctr" fontAlgn="b">
                        <a:lnSpc>
                          <a:spcPts val="1600"/>
                        </a:lnSpc>
                      </a:pPr>
                      <a:r>
                        <a:rPr lang="en-US" sz="1400" b="0" i="0" u="none" strike="noStrike">
                          <a:solidFill>
                            <a:srgbClr val="000000"/>
                          </a:solidFill>
                          <a:effectLst/>
                          <a:latin typeface="MS Gothic" panose="020B0609070205080204" pitchFamily="49" charset="-128"/>
                          <a:ea typeface="MS Gothic" panose="020B0609070205080204" pitchFamily="49" charset="-128"/>
                        </a:rPr>
                        <a:t>40.2</a:t>
                      </a:r>
                    </a:p>
                  </a:txBody>
                  <a:tcPr marL="9525" marR="9525" marT="9525" marB="0" anchor="ctr"/>
                </a:tc>
                <a:extLst>
                  <a:ext uri="{0D108BD9-81ED-4DB2-BD59-A6C34878D82A}">
                    <a16:rowId xmlns:a16="http://schemas.microsoft.com/office/drawing/2014/main" val="3452240767"/>
                  </a:ext>
                </a:extLst>
              </a:tr>
              <a:tr h="374766">
                <a:tc>
                  <a:txBody>
                    <a:bodyPr/>
                    <a:lstStyle/>
                    <a:p>
                      <a:pPr algn="ctr">
                        <a:lnSpc>
                          <a:spcPts val="1600"/>
                        </a:lnSpc>
                      </a:pPr>
                      <a:r>
                        <a:rPr lang="en-US" sz="1400" dirty="0" smtClean="0">
                          <a:latin typeface="MS Gothic" panose="020B0609070205080204" pitchFamily="49" charset="-128"/>
                          <a:ea typeface="MS Gothic" panose="020B0609070205080204" pitchFamily="49" charset="-128"/>
                          <a:cs typeface="Times New Roman" panose="02020603050405020304" pitchFamily="18" charset="0"/>
                        </a:rPr>
                        <a:t>3</a:t>
                      </a:r>
                      <a:endParaRPr lang="en-US" sz="1400" dirty="0">
                        <a:latin typeface="MS Gothic" panose="020B0609070205080204" pitchFamily="49" charset="-128"/>
                        <a:ea typeface="MS Gothic" panose="020B0609070205080204" pitchFamily="49" charset="-128"/>
                        <a:cs typeface="Times New Roman" panose="02020603050405020304" pitchFamily="18" charset="0"/>
                      </a:endParaRPr>
                    </a:p>
                  </a:txBody>
                  <a:tcPr anchor="ctr"/>
                </a:tc>
                <a:tc rowSpan="5">
                  <a:txBody>
                    <a:bodyPr/>
                    <a:lstStyle/>
                    <a:p>
                      <a:pPr marL="0" marR="0" algn="l">
                        <a:lnSpc>
                          <a:spcPts val="1600"/>
                        </a:lnSpc>
                        <a:spcBef>
                          <a:spcPts val="0"/>
                        </a:spcBef>
                        <a:spcAft>
                          <a:spcPts val="0"/>
                        </a:spcAft>
                      </a:pPr>
                      <a:r>
                        <a:rPr lang="ja-JP" sz="1400" kern="10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冷暖房</a:t>
                      </a:r>
                      <a:endParaRPr lang="en-US" sz="1400" kern="10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just">
                        <a:lnSpc>
                          <a:spcPts val="1600"/>
                        </a:lnSpc>
                        <a:spcBef>
                          <a:spcPts val="0"/>
                        </a:spcBef>
                        <a:spcAft>
                          <a:spcPts val="0"/>
                        </a:spcAft>
                      </a:pPr>
                      <a:r>
                        <a:rPr lang="ja-JP" sz="1400" kern="100"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家</a:t>
                      </a:r>
                      <a:r>
                        <a:rPr lang="ja-JP" sz="14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を全面的に断熱リフォームする</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algn="ctr">
                        <a:lnSpc>
                          <a:spcPts val="1600"/>
                        </a:lnSpc>
                      </a:pPr>
                      <a:r>
                        <a:rPr lang="en-US" sz="1400" dirty="0" smtClean="0">
                          <a:latin typeface="MS Gothic" panose="020B0609070205080204" pitchFamily="49" charset="-128"/>
                          <a:ea typeface="MS Gothic" panose="020B0609070205080204" pitchFamily="49" charset="-128"/>
                          <a:cs typeface="Times New Roman" panose="02020603050405020304" pitchFamily="18" charset="0"/>
                        </a:rPr>
                        <a:t>REP03</a:t>
                      </a:r>
                      <a:endParaRPr lang="en-US" sz="1400" dirty="0">
                        <a:latin typeface="MS Gothic" panose="020B0609070205080204" pitchFamily="49" charset="-128"/>
                        <a:ea typeface="MS Gothic" panose="020B0609070205080204" pitchFamily="49" charset="-128"/>
                        <a:cs typeface="Times New Roman" panose="02020603050405020304" pitchFamily="18" charset="0"/>
                      </a:endParaRPr>
                    </a:p>
                  </a:txBody>
                  <a:tcPr anchor="ctr"/>
                </a:tc>
                <a:tc>
                  <a:txBody>
                    <a:bodyPr/>
                    <a:lstStyle/>
                    <a:p>
                      <a:pPr algn="ctr" fontAlgn="b">
                        <a:lnSpc>
                          <a:spcPts val="1600"/>
                        </a:lnSpc>
                      </a:pPr>
                      <a:r>
                        <a:rPr lang="en-US" sz="1400" b="0" i="0" u="none" strike="noStrike" dirty="0" smtClean="0">
                          <a:solidFill>
                            <a:srgbClr val="000000"/>
                          </a:solidFill>
                          <a:effectLst/>
                          <a:latin typeface="MS Gothic" panose="020B0609070205080204" pitchFamily="49" charset="-128"/>
                          <a:ea typeface="MS Gothic" panose="020B0609070205080204" pitchFamily="49" charset="-128"/>
                        </a:rPr>
                        <a:t>225</a:t>
                      </a:r>
                      <a:endParaRPr lang="en-US" sz="1400" b="0" i="0" u="none" strike="noStrike" dirty="0">
                        <a:solidFill>
                          <a:srgbClr val="000000"/>
                        </a:solidFill>
                        <a:effectLst/>
                        <a:latin typeface="MS Gothic" panose="020B0609070205080204" pitchFamily="49" charset="-128"/>
                        <a:ea typeface="MS Gothic" panose="020B0609070205080204" pitchFamily="49" charset="-128"/>
                      </a:endParaRPr>
                    </a:p>
                  </a:txBody>
                  <a:tcPr marL="9525" marR="9525" marT="9525" marB="0" anchor="ctr"/>
                </a:tc>
                <a:tc>
                  <a:txBody>
                    <a:bodyPr/>
                    <a:lstStyle/>
                    <a:p>
                      <a:pPr algn="ctr" fontAlgn="b">
                        <a:lnSpc>
                          <a:spcPts val="1600"/>
                        </a:lnSpc>
                      </a:pPr>
                      <a:r>
                        <a:rPr lang="en-US" sz="1400" b="0" i="0" u="none" strike="noStrike">
                          <a:solidFill>
                            <a:srgbClr val="000000"/>
                          </a:solidFill>
                          <a:effectLst/>
                          <a:latin typeface="MS Gothic" panose="020B0609070205080204" pitchFamily="49" charset="-128"/>
                          <a:ea typeface="MS Gothic" panose="020B0609070205080204" pitchFamily="49" charset="-128"/>
                        </a:rPr>
                        <a:t>37.4</a:t>
                      </a:r>
                    </a:p>
                  </a:txBody>
                  <a:tcPr marL="9525" marR="9525" marT="9525" marB="0" anchor="ctr"/>
                </a:tc>
                <a:tc>
                  <a:txBody>
                    <a:bodyPr/>
                    <a:lstStyle/>
                    <a:p>
                      <a:pPr algn="ctr" fontAlgn="b">
                        <a:lnSpc>
                          <a:spcPts val="1600"/>
                        </a:lnSpc>
                      </a:pPr>
                      <a:r>
                        <a:rPr lang="en-US" sz="1400" b="0" i="0" u="none" strike="noStrike">
                          <a:solidFill>
                            <a:srgbClr val="000000"/>
                          </a:solidFill>
                          <a:effectLst/>
                          <a:latin typeface="MS Gothic" panose="020B0609070205080204" pitchFamily="49" charset="-128"/>
                          <a:ea typeface="MS Gothic" panose="020B0609070205080204" pitchFamily="49" charset="-128"/>
                        </a:rPr>
                        <a:t>1.3</a:t>
                      </a:r>
                    </a:p>
                  </a:txBody>
                  <a:tcPr marL="9525" marR="9525" marT="9525" marB="0" anchor="ctr"/>
                </a:tc>
                <a:tc>
                  <a:txBody>
                    <a:bodyPr/>
                    <a:lstStyle/>
                    <a:p>
                      <a:pPr algn="ctr" fontAlgn="b">
                        <a:lnSpc>
                          <a:spcPts val="1600"/>
                        </a:lnSpc>
                      </a:pPr>
                      <a:r>
                        <a:rPr lang="en-US" sz="1400" b="0" i="0" u="none" strike="noStrike">
                          <a:solidFill>
                            <a:srgbClr val="000000"/>
                          </a:solidFill>
                          <a:effectLst/>
                          <a:latin typeface="MS Gothic" panose="020B0609070205080204" pitchFamily="49" charset="-128"/>
                          <a:ea typeface="MS Gothic" panose="020B0609070205080204" pitchFamily="49" charset="-128"/>
                        </a:rPr>
                        <a:t>61.3</a:t>
                      </a:r>
                    </a:p>
                  </a:txBody>
                  <a:tcPr marL="9525" marR="9525" marT="9525" marB="0" anchor="ctr"/>
                </a:tc>
                <a:extLst>
                  <a:ext uri="{0D108BD9-81ED-4DB2-BD59-A6C34878D82A}">
                    <a16:rowId xmlns:a16="http://schemas.microsoft.com/office/drawing/2014/main" val="3824347648"/>
                  </a:ext>
                </a:extLst>
              </a:tr>
              <a:tr h="374766">
                <a:tc>
                  <a:txBody>
                    <a:bodyPr/>
                    <a:lstStyle/>
                    <a:p>
                      <a:pPr algn="ctr">
                        <a:lnSpc>
                          <a:spcPts val="1600"/>
                        </a:lnSpc>
                      </a:pPr>
                      <a:r>
                        <a:rPr lang="en-US" sz="1400" dirty="0" smtClean="0">
                          <a:latin typeface="MS Gothic" panose="020B0609070205080204" pitchFamily="49" charset="-128"/>
                          <a:ea typeface="MS Gothic" panose="020B0609070205080204" pitchFamily="49" charset="-128"/>
                          <a:cs typeface="Times New Roman" panose="02020603050405020304" pitchFamily="18" charset="0"/>
                        </a:rPr>
                        <a:t>4</a:t>
                      </a:r>
                      <a:endParaRPr lang="en-US" sz="1400" dirty="0">
                        <a:latin typeface="MS Gothic" panose="020B0609070205080204" pitchFamily="49" charset="-128"/>
                        <a:ea typeface="MS Gothic" panose="020B0609070205080204" pitchFamily="49" charset="-128"/>
                        <a:cs typeface="Times New Roman" panose="02020603050405020304" pitchFamily="18" charset="0"/>
                      </a:endParaRPr>
                    </a:p>
                  </a:txBody>
                  <a:tcPr anchor="ctr"/>
                </a:tc>
                <a:tc vMerge="1">
                  <a:txBody>
                    <a:bodyPr/>
                    <a:lstStyle/>
                    <a:p>
                      <a:endParaRPr lang="en-US"/>
                    </a:p>
                  </a:txBody>
                  <a:tcPr/>
                </a:tc>
                <a:tc>
                  <a:txBody>
                    <a:bodyPr/>
                    <a:lstStyle/>
                    <a:p>
                      <a:pPr marL="0" marR="0" algn="just">
                        <a:lnSpc>
                          <a:spcPts val="1600"/>
                        </a:lnSpc>
                        <a:spcBef>
                          <a:spcPts val="0"/>
                        </a:spcBef>
                        <a:spcAft>
                          <a:spcPts val="0"/>
                        </a:spcAft>
                      </a:pPr>
                      <a:r>
                        <a:rPr lang="ja-JP" sz="1400" kern="100"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居</a:t>
                      </a:r>
                      <a:r>
                        <a:rPr lang="ja-JP" sz="14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室の窓・サッシを複層ガラスにする</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algn="ctr">
                        <a:lnSpc>
                          <a:spcPts val="1600"/>
                        </a:lnSpc>
                      </a:pPr>
                      <a:r>
                        <a:rPr lang="en-US" sz="1400" dirty="0" smtClean="0">
                          <a:latin typeface="MS Gothic" panose="020B0609070205080204" pitchFamily="49" charset="-128"/>
                          <a:ea typeface="MS Gothic" panose="020B0609070205080204" pitchFamily="49" charset="-128"/>
                          <a:cs typeface="Times New Roman" panose="02020603050405020304" pitchFamily="18" charset="0"/>
                        </a:rPr>
                        <a:t>REP04</a:t>
                      </a:r>
                      <a:endParaRPr lang="en-US" sz="1400" dirty="0">
                        <a:latin typeface="MS Gothic" panose="020B0609070205080204" pitchFamily="49" charset="-128"/>
                        <a:ea typeface="MS Gothic" panose="020B0609070205080204" pitchFamily="49" charset="-128"/>
                        <a:cs typeface="Times New Roman" panose="02020603050405020304" pitchFamily="18" charset="0"/>
                      </a:endParaRPr>
                    </a:p>
                  </a:txBody>
                  <a:tcPr anchor="ctr"/>
                </a:tc>
                <a:tc>
                  <a:txBody>
                    <a:bodyPr/>
                    <a:lstStyle/>
                    <a:p>
                      <a:pPr algn="ctr" fontAlgn="b">
                        <a:lnSpc>
                          <a:spcPts val="1600"/>
                        </a:lnSpc>
                      </a:pPr>
                      <a:r>
                        <a:rPr lang="en-US" sz="1400" b="0" i="0" u="none" strike="noStrike" dirty="0" smtClean="0">
                          <a:solidFill>
                            <a:srgbClr val="000000"/>
                          </a:solidFill>
                          <a:effectLst/>
                          <a:latin typeface="MS Gothic" panose="020B0609070205080204" pitchFamily="49" charset="-128"/>
                          <a:ea typeface="MS Gothic" panose="020B0609070205080204" pitchFamily="49" charset="-128"/>
                        </a:rPr>
                        <a:t>249</a:t>
                      </a:r>
                      <a:endParaRPr lang="en-US" sz="1400" b="0" i="0" u="none" strike="noStrike" dirty="0">
                        <a:solidFill>
                          <a:srgbClr val="000000"/>
                        </a:solidFill>
                        <a:effectLst/>
                        <a:latin typeface="MS Gothic" panose="020B0609070205080204" pitchFamily="49" charset="-128"/>
                        <a:ea typeface="MS Gothic" panose="020B0609070205080204" pitchFamily="49" charset="-128"/>
                      </a:endParaRPr>
                    </a:p>
                  </a:txBody>
                  <a:tcPr marL="9525" marR="9525" marT="9525" marB="0" anchor="ctr"/>
                </a:tc>
                <a:tc>
                  <a:txBody>
                    <a:bodyPr/>
                    <a:lstStyle/>
                    <a:p>
                      <a:pPr algn="ctr" fontAlgn="b">
                        <a:lnSpc>
                          <a:spcPts val="1600"/>
                        </a:lnSpc>
                      </a:pPr>
                      <a:r>
                        <a:rPr lang="en-US" sz="1400" b="0" i="0" u="none" strike="noStrike" dirty="0">
                          <a:solidFill>
                            <a:srgbClr val="000000"/>
                          </a:solidFill>
                          <a:effectLst/>
                          <a:latin typeface="MS Gothic" panose="020B0609070205080204" pitchFamily="49" charset="-128"/>
                          <a:ea typeface="MS Gothic" panose="020B0609070205080204" pitchFamily="49" charset="-128"/>
                        </a:rPr>
                        <a:t>57.8</a:t>
                      </a:r>
                    </a:p>
                  </a:txBody>
                  <a:tcPr marL="9525" marR="9525" marT="9525" marB="0" anchor="ctr"/>
                </a:tc>
                <a:tc>
                  <a:txBody>
                    <a:bodyPr/>
                    <a:lstStyle/>
                    <a:p>
                      <a:pPr algn="ctr" fontAlgn="b">
                        <a:lnSpc>
                          <a:spcPts val="1600"/>
                        </a:lnSpc>
                      </a:pPr>
                      <a:r>
                        <a:rPr lang="en-US" sz="1400" b="0" i="0" u="none" strike="noStrike">
                          <a:solidFill>
                            <a:srgbClr val="000000"/>
                          </a:solidFill>
                          <a:effectLst/>
                          <a:latin typeface="MS Gothic" panose="020B0609070205080204" pitchFamily="49" charset="-128"/>
                          <a:ea typeface="MS Gothic" panose="020B0609070205080204" pitchFamily="49" charset="-128"/>
                        </a:rPr>
                        <a:t>2.4</a:t>
                      </a:r>
                    </a:p>
                  </a:txBody>
                  <a:tcPr marL="9525" marR="9525" marT="9525" marB="0" anchor="ctr"/>
                </a:tc>
                <a:tc>
                  <a:txBody>
                    <a:bodyPr/>
                    <a:lstStyle/>
                    <a:p>
                      <a:pPr algn="ctr" fontAlgn="b">
                        <a:lnSpc>
                          <a:spcPts val="1600"/>
                        </a:lnSpc>
                      </a:pPr>
                      <a:r>
                        <a:rPr lang="en-US" sz="1400" b="0" i="0" u="none" strike="noStrike">
                          <a:solidFill>
                            <a:srgbClr val="000000"/>
                          </a:solidFill>
                          <a:effectLst/>
                          <a:latin typeface="MS Gothic" panose="020B0609070205080204" pitchFamily="49" charset="-128"/>
                          <a:ea typeface="MS Gothic" panose="020B0609070205080204" pitchFamily="49" charset="-128"/>
                        </a:rPr>
                        <a:t>39.8</a:t>
                      </a:r>
                    </a:p>
                  </a:txBody>
                  <a:tcPr marL="9525" marR="9525" marT="9525" marB="0" anchor="ctr"/>
                </a:tc>
                <a:extLst>
                  <a:ext uri="{0D108BD9-81ED-4DB2-BD59-A6C34878D82A}">
                    <a16:rowId xmlns:a16="http://schemas.microsoft.com/office/drawing/2014/main" val="2659261321"/>
                  </a:ext>
                </a:extLst>
              </a:tr>
              <a:tr h="374766">
                <a:tc>
                  <a:txBody>
                    <a:bodyPr/>
                    <a:lstStyle/>
                    <a:p>
                      <a:pPr algn="ctr">
                        <a:lnSpc>
                          <a:spcPts val="1600"/>
                        </a:lnSpc>
                      </a:pPr>
                      <a:r>
                        <a:rPr lang="en-US" sz="1400" dirty="0" smtClean="0">
                          <a:latin typeface="MS Gothic" panose="020B0609070205080204" pitchFamily="49" charset="-128"/>
                          <a:ea typeface="MS Gothic" panose="020B0609070205080204" pitchFamily="49" charset="-128"/>
                          <a:cs typeface="Times New Roman" panose="02020603050405020304" pitchFamily="18" charset="0"/>
                        </a:rPr>
                        <a:t>5</a:t>
                      </a:r>
                      <a:endParaRPr lang="en-US" sz="1400" dirty="0">
                        <a:latin typeface="MS Gothic" panose="020B0609070205080204" pitchFamily="49" charset="-128"/>
                        <a:ea typeface="MS Gothic" panose="020B0609070205080204" pitchFamily="49" charset="-128"/>
                        <a:cs typeface="Times New Roman" panose="02020603050405020304" pitchFamily="18" charset="0"/>
                      </a:endParaRPr>
                    </a:p>
                  </a:txBody>
                  <a:tcPr anchor="ctr"/>
                </a:tc>
                <a:tc vMerge="1">
                  <a:txBody>
                    <a:bodyPr/>
                    <a:lstStyle/>
                    <a:p>
                      <a:endParaRPr lang="en-US"/>
                    </a:p>
                  </a:txBody>
                  <a:tcPr/>
                </a:tc>
                <a:tc>
                  <a:txBody>
                    <a:bodyPr/>
                    <a:lstStyle/>
                    <a:p>
                      <a:pPr marL="0" marR="0" algn="just">
                        <a:lnSpc>
                          <a:spcPts val="1600"/>
                        </a:lnSpc>
                        <a:spcBef>
                          <a:spcPts val="0"/>
                        </a:spcBef>
                        <a:spcAft>
                          <a:spcPts val="0"/>
                        </a:spcAft>
                      </a:pPr>
                      <a:r>
                        <a:rPr lang="ja-JP" sz="1400" kern="100"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居</a:t>
                      </a:r>
                      <a:r>
                        <a:rPr lang="ja-JP" sz="14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室の窓・サッシに内窓をつける</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algn="ctr">
                        <a:lnSpc>
                          <a:spcPts val="1600"/>
                        </a:lnSpc>
                      </a:pPr>
                      <a:r>
                        <a:rPr lang="en-US" sz="1400" dirty="0" smtClean="0">
                          <a:latin typeface="MS Gothic" panose="020B0609070205080204" pitchFamily="49" charset="-128"/>
                          <a:ea typeface="MS Gothic" panose="020B0609070205080204" pitchFamily="49" charset="-128"/>
                          <a:cs typeface="Times New Roman" panose="02020603050405020304" pitchFamily="18" charset="0"/>
                        </a:rPr>
                        <a:t>REP05</a:t>
                      </a:r>
                      <a:endParaRPr lang="en-US" sz="1400" dirty="0">
                        <a:latin typeface="MS Gothic" panose="020B0609070205080204" pitchFamily="49" charset="-128"/>
                        <a:ea typeface="MS Gothic" panose="020B0609070205080204" pitchFamily="49" charset="-128"/>
                        <a:cs typeface="Times New Roman" panose="02020603050405020304" pitchFamily="18" charset="0"/>
                      </a:endParaRPr>
                    </a:p>
                  </a:txBody>
                  <a:tcPr anchor="ctr"/>
                </a:tc>
                <a:tc>
                  <a:txBody>
                    <a:bodyPr/>
                    <a:lstStyle/>
                    <a:p>
                      <a:pPr algn="ctr" fontAlgn="b">
                        <a:lnSpc>
                          <a:spcPts val="1600"/>
                        </a:lnSpc>
                      </a:pPr>
                      <a:r>
                        <a:rPr lang="en-US" sz="1400" b="0" i="0" u="none" strike="noStrike" dirty="0" smtClean="0">
                          <a:solidFill>
                            <a:srgbClr val="000000"/>
                          </a:solidFill>
                          <a:effectLst/>
                          <a:latin typeface="MS Gothic" panose="020B0609070205080204" pitchFamily="49" charset="-128"/>
                          <a:ea typeface="MS Gothic" panose="020B0609070205080204" pitchFamily="49" charset="-128"/>
                        </a:rPr>
                        <a:t>215</a:t>
                      </a:r>
                      <a:endParaRPr lang="en-US" sz="1400" b="0" i="0" u="none" strike="noStrike" dirty="0">
                        <a:solidFill>
                          <a:srgbClr val="000000"/>
                        </a:solidFill>
                        <a:effectLst/>
                        <a:latin typeface="MS Gothic" panose="020B0609070205080204" pitchFamily="49" charset="-128"/>
                        <a:ea typeface="MS Gothic" panose="020B0609070205080204" pitchFamily="49" charset="-128"/>
                      </a:endParaRPr>
                    </a:p>
                  </a:txBody>
                  <a:tcPr marL="9525" marR="9525" marT="9525" marB="0" anchor="ctr"/>
                </a:tc>
                <a:tc>
                  <a:txBody>
                    <a:bodyPr/>
                    <a:lstStyle/>
                    <a:p>
                      <a:pPr algn="ctr" fontAlgn="b">
                        <a:lnSpc>
                          <a:spcPts val="1600"/>
                        </a:lnSpc>
                      </a:pPr>
                      <a:r>
                        <a:rPr lang="en-US" sz="1400" b="0" i="0" u="none" strike="noStrike">
                          <a:solidFill>
                            <a:srgbClr val="000000"/>
                          </a:solidFill>
                          <a:effectLst/>
                          <a:latin typeface="MS Gothic" panose="020B0609070205080204" pitchFamily="49" charset="-128"/>
                          <a:ea typeface="MS Gothic" panose="020B0609070205080204" pitchFamily="49" charset="-128"/>
                        </a:rPr>
                        <a:t>20.5</a:t>
                      </a:r>
                    </a:p>
                  </a:txBody>
                  <a:tcPr marL="9525" marR="9525" marT="9525" marB="0" anchor="ctr"/>
                </a:tc>
                <a:tc>
                  <a:txBody>
                    <a:bodyPr/>
                    <a:lstStyle/>
                    <a:p>
                      <a:pPr algn="ctr" fontAlgn="b">
                        <a:lnSpc>
                          <a:spcPts val="1600"/>
                        </a:lnSpc>
                      </a:pPr>
                      <a:r>
                        <a:rPr lang="en-US" sz="1400" b="0" i="0" u="none" strike="noStrike">
                          <a:solidFill>
                            <a:srgbClr val="000000"/>
                          </a:solidFill>
                          <a:effectLst/>
                          <a:latin typeface="MS Gothic" panose="020B0609070205080204" pitchFamily="49" charset="-128"/>
                          <a:ea typeface="MS Gothic" panose="020B0609070205080204" pitchFamily="49" charset="-128"/>
                        </a:rPr>
                        <a:t>1.4</a:t>
                      </a:r>
                    </a:p>
                  </a:txBody>
                  <a:tcPr marL="9525" marR="9525" marT="9525" marB="0" anchor="ctr"/>
                </a:tc>
                <a:tc>
                  <a:txBody>
                    <a:bodyPr/>
                    <a:lstStyle/>
                    <a:p>
                      <a:pPr algn="ctr" fontAlgn="b">
                        <a:lnSpc>
                          <a:spcPts val="1600"/>
                        </a:lnSpc>
                      </a:pPr>
                      <a:r>
                        <a:rPr lang="en-US" sz="1400" b="0" i="0" u="none" strike="noStrike">
                          <a:solidFill>
                            <a:srgbClr val="000000"/>
                          </a:solidFill>
                          <a:effectLst/>
                          <a:latin typeface="MS Gothic" panose="020B0609070205080204" pitchFamily="49" charset="-128"/>
                          <a:ea typeface="MS Gothic" panose="020B0609070205080204" pitchFamily="49" charset="-128"/>
                        </a:rPr>
                        <a:t>78.1</a:t>
                      </a:r>
                    </a:p>
                  </a:txBody>
                  <a:tcPr marL="9525" marR="9525" marT="9525" marB="0" anchor="ctr"/>
                </a:tc>
                <a:extLst>
                  <a:ext uri="{0D108BD9-81ED-4DB2-BD59-A6C34878D82A}">
                    <a16:rowId xmlns:a16="http://schemas.microsoft.com/office/drawing/2014/main" val="2216569624"/>
                  </a:ext>
                </a:extLst>
              </a:tr>
              <a:tr h="374766">
                <a:tc>
                  <a:txBody>
                    <a:bodyPr/>
                    <a:lstStyle/>
                    <a:p>
                      <a:pPr algn="ctr">
                        <a:lnSpc>
                          <a:spcPts val="1600"/>
                        </a:lnSpc>
                      </a:pPr>
                      <a:r>
                        <a:rPr lang="en-US" sz="1400" dirty="0" smtClean="0">
                          <a:latin typeface="MS Gothic" panose="020B0609070205080204" pitchFamily="49" charset="-128"/>
                          <a:ea typeface="MS Gothic" panose="020B0609070205080204" pitchFamily="49" charset="-128"/>
                          <a:cs typeface="Times New Roman" panose="02020603050405020304" pitchFamily="18" charset="0"/>
                        </a:rPr>
                        <a:t>6</a:t>
                      </a:r>
                      <a:endParaRPr lang="en-US" sz="1400" dirty="0">
                        <a:latin typeface="MS Gothic" panose="020B0609070205080204" pitchFamily="49" charset="-128"/>
                        <a:ea typeface="MS Gothic" panose="020B0609070205080204" pitchFamily="49" charset="-128"/>
                        <a:cs typeface="Times New Roman" panose="02020603050405020304" pitchFamily="18" charset="0"/>
                      </a:endParaRPr>
                    </a:p>
                  </a:txBody>
                  <a:tcPr anchor="ctr"/>
                </a:tc>
                <a:tc vMerge="1">
                  <a:txBody>
                    <a:bodyPr/>
                    <a:lstStyle/>
                    <a:p>
                      <a:endParaRPr lang="en-US"/>
                    </a:p>
                  </a:txBody>
                  <a:tcPr/>
                </a:tc>
                <a:tc>
                  <a:txBody>
                    <a:bodyPr/>
                    <a:lstStyle/>
                    <a:p>
                      <a:pPr marL="0" marR="0" algn="just">
                        <a:lnSpc>
                          <a:spcPts val="1600"/>
                        </a:lnSpc>
                        <a:spcBef>
                          <a:spcPts val="0"/>
                        </a:spcBef>
                        <a:spcAft>
                          <a:spcPts val="0"/>
                        </a:spcAft>
                      </a:pPr>
                      <a:r>
                        <a:rPr lang="ja-JP" sz="1400" kern="100"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居</a:t>
                      </a:r>
                      <a:r>
                        <a:rPr lang="ja-JP" sz="14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室の壁面に真空断熱材を設置する</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algn="ctr">
                        <a:lnSpc>
                          <a:spcPts val="1600"/>
                        </a:lnSpc>
                      </a:pPr>
                      <a:r>
                        <a:rPr lang="en-US" sz="1400" dirty="0" smtClean="0">
                          <a:latin typeface="MS Gothic" panose="020B0609070205080204" pitchFamily="49" charset="-128"/>
                          <a:ea typeface="MS Gothic" panose="020B0609070205080204" pitchFamily="49" charset="-128"/>
                          <a:cs typeface="Times New Roman" panose="02020603050405020304" pitchFamily="18" charset="0"/>
                        </a:rPr>
                        <a:t>REP06</a:t>
                      </a:r>
                      <a:endParaRPr lang="en-US" sz="1400" dirty="0">
                        <a:latin typeface="MS Gothic" panose="020B0609070205080204" pitchFamily="49" charset="-128"/>
                        <a:ea typeface="MS Gothic" panose="020B0609070205080204" pitchFamily="49" charset="-128"/>
                        <a:cs typeface="Times New Roman" panose="02020603050405020304" pitchFamily="18" charset="0"/>
                      </a:endParaRPr>
                    </a:p>
                  </a:txBody>
                  <a:tcPr anchor="ctr"/>
                </a:tc>
                <a:tc>
                  <a:txBody>
                    <a:bodyPr/>
                    <a:lstStyle/>
                    <a:p>
                      <a:pPr algn="ctr" fontAlgn="b">
                        <a:lnSpc>
                          <a:spcPts val="1600"/>
                        </a:lnSpc>
                      </a:pPr>
                      <a:r>
                        <a:rPr lang="en-US" sz="1400" b="0" i="0" u="none" strike="noStrike" dirty="0" smtClean="0">
                          <a:solidFill>
                            <a:srgbClr val="000000"/>
                          </a:solidFill>
                          <a:effectLst/>
                          <a:latin typeface="MS Gothic" panose="020B0609070205080204" pitchFamily="49" charset="-128"/>
                          <a:ea typeface="MS Gothic" panose="020B0609070205080204" pitchFamily="49" charset="-128"/>
                        </a:rPr>
                        <a:t>201</a:t>
                      </a:r>
                      <a:endParaRPr lang="en-US" sz="1400" b="0" i="0" u="none" strike="noStrike" dirty="0">
                        <a:solidFill>
                          <a:srgbClr val="000000"/>
                        </a:solidFill>
                        <a:effectLst/>
                        <a:latin typeface="MS Gothic" panose="020B0609070205080204" pitchFamily="49" charset="-128"/>
                        <a:ea typeface="MS Gothic" panose="020B0609070205080204" pitchFamily="49" charset="-128"/>
                      </a:endParaRPr>
                    </a:p>
                  </a:txBody>
                  <a:tcPr marL="9525" marR="9525" marT="9525" marB="0" anchor="ctr"/>
                </a:tc>
                <a:tc>
                  <a:txBody>
                    <a:bodyPr/>
                    <a:lstStyle/>
                    <a:p>
                      <a:pPr algn="ctr" fontAlgn="b">
                        <a:lnSpc>
                          <a:spcPts val="1600"/>
                        </a:lnSpc>
                      </a:pPr>
                      <a:r>
                        <a:rPr lang="en-US" sz="1400" b="0" i="0" u="none" strike="noStrike">
                          <a:solidFill>
                            <a:srgbClr val="000000"/>
                          </a:solidFill>
                          <a:effectLst/>
                          <a:latin typeface="MS Gothic" panose="020B0609070205080204" pitchFamily="49" charset="-128"/>
                          <a:ea typeface="MS Gothic" panose="020B0609070205080204" pitchFamily="49" charset="-128"/>
                        </a:rPr>
                        <a:t>20.9</a:t>
                      </a:r>
                    </a:p>
                  </a:txBody>
                  <a:tcPr marL="9525" marR="9525" marT="9525" marB="0" anchor="ctr"/>
                </a:tc>
                <a:tc>
                  <a:txBody>
                    <a:bodyPr/>
                    <a:lstStyle/>
                    <a:p>
                      <a:pPr algn="ctr" fontAlgn="b">
                        <a:lnSpc>
                          <a:spcPts val="1600"/>
                        </a:lnSpc>
                      </a:pPr>
                      <a:r>
                        <a:rPr lang="en-US" sz="1400" b="0" i="0" u="none" strike="noStrike">
                          <a:solidFill>
                            <a:srgbClr val="000000"/>
                          </a:solidFill>
                          <a:effectLst/>
                          <a:latin typeface="MS Gothic" panose="020B0609070205080204" pitchFamily="49" charset="-128"/>
                          <a:ea typeface="MS Gothic" panose="020B0609070205080204" pitchFamily="49" charset="-128"/>
                        </a:rPr>
                        <a:t>1.5</a:t>
                      </a:r>
                    </a:p>
                  </a:txBody>
                  <a:tcPr marL="9525" marR="9525" marT="9525" marB="0" anchor="ctr"/>
                </a:tc>
                <a:tc>
                  <a:txBody>
                    <a:bodyPr/>
                    <a:lstStyle/>
                    <a:p>
                      <a:pPr algn="ctr" fontAlgn="b">
                        <a:lnSpc>
                          <a:spcPts val="1600"/>
                        </a:lnSpc>
                      </a:pPr>
                      <a:r>
                        <a:rPr lang="en-US" sz="1400" b="0" i="0" u="none" strike="noStrike">
                          <a:solidFill>
                            <a:srgbClr val="000000"/>
                          </a:solidFill>
                          <a:effectLst/>
                          <a:latin typeface="MS Gothic" panose="020B0609070205080204" pitchFamily="49" charset="-128"/>
                          <a:ea typeface="MS Gothic" panose="020B0609070205080204" pitchFamily="49" charset="-128"/>
                        </a:rPr>
                        <a:t>77.6</a:t>
                      </a:r>
                    </a:p>
                  </a:txBody>
                  <a:tcPr marL="9525" marR="9525" marT="9525" marB="0" anchor="ctr"/>
                </a:tc>
                <a:extLst>
                  <a:ext uri="{0D108BD9-81ED-4DB2-BD59-A6C34878D82A}">
                    <a16:rowId xmlns:a16="http://schemas.microsoft.com/office/drawing/2014/main" val="1123318397"/>
                  </a:ext>
                </a:extLst>
              </a:tr>
              <a:tr h="374766">
                <a:tc>
                  <a:txBody>
                    <a:bodyPr/>
                    <a:lstStyle/>
                    <a:p>
                      <a:pPr algn="ctr">
                        <a:lnSpc>
                          <a:spcPts val="1600"/>
                        </a:lnSpc>
                      </a:pPr>
                      <a:r>
                        <a:rPr lang="en-US" sz="1400" dirty="0" smtClean="0">
                          <a:latin typeface="MS Gothic" panose="020B0609070205080204" pitchFamily="49" charset="-128"/>
                          <a:ea typeface="MS Gothic" panose="020B0609070205080204" pitchFamily="49" charset="-128"/>
                          <a:cs typeface="Times New Roman" panose="02020603050405020304" pitchFamily="18" charset="0"/>
                        </a:rPr>
                        <a:t>7</a:t>
                      </a:r>
                      <a:endParaRPr lang="en-US" sz="1400" dirty="0">
                        <a:latin typeface="MS Gothic" panose="020B0609070205080204" pitchFamily="49" charset="-128"/>
                        <a:ea typeface="MS Gothic" panose="020B0609070205080204" pitchFamily="49" charset="-128"/>
                        <a:cs typeface="Times New Roman" panose="02020603050405020304" pitchFamily="18" charset="0"/>
                      </a:endParaRPr>
                    </a:p>
                  </a:txBody>
                  <a:tcPr anchor="ctr"/>
                </a:tc>
                <a:tc vMerge="1">
                  <a:txBody>
                    <a:bodyPr/>
                    <a:lstStyle/>
                    <a:p>
                      <a:endParaRPr lang="en-US"/>
                    </a:p>
                  </a:txBody>
                  <a:tcPr/>
                </a:tc>
                <a:tc>
                  <a:txBody>
                    <a:bodyPr/>
                    <a:lstStyle/>
                    <a:p>
                      <a:pPr marL="0" marR="0" algn="just">
                        <a:lnSpc>
                          <a:spcPts val="1600"/>
                        </a:lnSpc>
                        <a:spcBef>
                          <a:spcPts val="0"/>
                        </a:spcBef>
                        <a:spcAft>
                          <a:spcPts val="0"/>
                        </a:spcAft>
                      </a:pPr>
                      <a:r>
                        <a:rPr lang="ja-JP" sz="1400" kern="100"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省</a:t>
                      </a:r>
                      <a:r>
                        <a:rPr lang="ja-JP" sz="14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エネ型エアコンに買い替える</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algn="ctr">
                        <a:lnSpc>
                          <a:spcPts val="1600"/>
                        </a:lnSpc>
                      </a:pPr>
                      <a:r>
                        <a:rPr lang="en-US" sz="1400" dirty="0" smtClean="0">
                          <a:latin typeface="MS Gothic" panose="020B0609070205080204" pitchFamily="49" charset="-128"/>
                          <a:ea typeface="MS Gothic" panose="020B0609070205080204" pitchFamily="49" charset="-128"/>
                          <a:cs typeface="Times New Roman" panose="02020603050405020304" pitchFamily="18" charset="0"/>
                        </a:rPr>
                        <a:t>REP07</a:t>
                      </a:r>
                      <a:endParaRPr lang="en-US" sz="1400" dirty="0">
                        <a:latin typeface="MS Gothic" panose="020B0609070205080204" pitchFamily="49" charset="-128"/>
                        <a:ea typeface="MS Gothic" panose="020B0609070205080204" pitchFamily="49" charset="-128"/>
                        <a:cs typeface="Times New Roman" panose="02020603050405020304" pitchFamily="18" charset="0"/>
                      </a:endParaRPr>
                    </a:p>
                  </a:txBody>
                  <a:tcPr anchor="ctr"/>
                </a:tc>
                <a:tc>
                  <a:txBody>
                    <a:bodyPr/>
                    <a:lstStyle/>
                    <a:p>
                      <a:pPr algn="ctr" fontAlgn="b">
                        <a:lnSpc>
                          <a:spcPts val="1600"/>
                        </a:lnSpc>
                      </a:pPr>
                      <a:r>
                        <a:rPr lang="en-US" sz="1400" b="0" i="0" u="none" strike="noStrike" dirty="0" smtClean="0">
                          <a:solidFill>
                            <a:srgbClr val="000000"/>
                          </a:solidFill>
                          <a:effectLst/>
                          <a:latin typeface="MS Gothic" panose="020B0609070205080204" pitchFamily="49" charset="-128"/>
                          <a:ea typeface="MS Gothic" panose="020B0609070205080204" pitchFamily="49" charset="-128"/>
                        </a:rPr>
                        <a:t>277</a:t>
                      </a:r>
                      <a:endParaRPr lang="en-US" sz="1400" b="0" i="0" u="none" strike="noStrike" dirty="0">
                        <a:solidFill>
                          <a:srgbClr val="000000"/>
                        </a:solidFill>
                        <a:effectLst/>
                        <a:latin typeface="MS Gothic" panose="020B0609070205080204" pitchFamily="49" charset="-128"/>
                        <a:ea typeface="MS Gothic" panose="020B0609070205080204" pitchFamily="49" charset="-128"/>
                      </a:endParaRPr>
                    </a:p>
                  </a:txBody>
                  <a:tcPr marL="9525" marR="9525" marT="9525" marB="0" anchor="ctr"/>
                </a:tc>
                <a:tc>
                  <a:txBody>
                    <a:bodyPr/>
                    <a:lstStyle/>
                    <a:p>
                      <a:pPr algn="ctr" fontAlgn="b">
                        <a:lnSpc>
                          <a:spcPts val="1600"/>
                        </a:lnSpc>
                      </a:pPr>
                      <a:r>
                        <a:rPr lang="en-US" sz="1400" b="0" i="0" u="none" strike="noStrike">
                          <a:solidFill>
                            <a:srgbClr val="000000"/>
                          </a:solidFill>
                          <a:effectLst/>
                          <a:latin typeface="MS Gothic" panose="020B0609070205080204" pitchFamily="49" charset="-128"/>
                          <a:ea typeface="MS Gothic" panose="020B0609070205080204" pitchFamily="49" charset="-128"/>
                        </a:rPr>
                        <a:t>56.0</a:t>
                      </a:r>
                    </a:p>
                  </a:txBody>
                  <a:tcPr marL="9525" marR="9525" marT="9525" marB="0" anchor="ctr"/>
                </a:tc>
                <a:tc>
                  <a:txBody>
                    <a:bodyPr/>
                    <a:lstStyle/>
                    <a:p>
                      <a:pPr algn="ctr" fontAlgn="b">
                        <a:lnSpc>
                          <a:spcPts val="1600"/>
                        </a:lnSpc>
                      </a:pPr>
                      <a:r>
                        <a:rPr lang="en-US" sz="1400" b="0" i="0" u="none" strike="noStrike">
                          <a:solidFill>
                            <a:srgbClr val="000000"/>
                          </a:solidFill>
                          <a:effectLst/>
                          <a:latin typeface="MS Gothic" panose="020B0609070205080204" pitchFamily="49" charset="-128"/>
                          <a:ea typeface="MS Gothic" panose="020B0609070205080204" pitchFamily="49" charset="-128"/>
                        </a:rPr>
                        <a:t>5.4</a:t>
                      </a:r>
                    </a:p>
                  </a:txBody>
                  <a:tcPr marL="9525" marR="9525" marT="9525" marB="0" anchor="ctr"/>
                </a:tc>
                <a:tc>
                  <a:txBody>
                    <a:bodyPr/>
                    <a:lstStyle/>
                    <a:p>
                      <a:pPr algn="ctr" fontAlgn="b">
                        <a:lnSpc>
                          <a:spcPts val="1600"/>
                        </a:lnSpc>
                      </a:pPr>
                      <a:r>
                        <a:rPr lang="en-US" sz="1400" b="0" i="0" u="none" strike="noStrike">
                          <a:solidFill>
                            <a:srgbClr val="000000"/>
                          </a:solidFill>
                          <a:effectLst/>
                          <a:latin typeface="MS Gothic" panose="020B0609070205080204" pitchFamily="49" charset="-128"/>
                          <a:ea typeface="MS Gothic" panose="020B0609070205080204" pitchFamily="49" charset="-128"/>
                        </a:rPr>
                        <a:t>38.6</a:t>
                      </a:r>
                    </a:p>
                  </a:txBody>
                  <a:tcPr marL="9525" marR="9525" marT="9525" marB="0" anchor="ctr"/>
                </a:tc>
                <a:extLst>
                  <a:ext uri="{0D108BD9-81ED-4DB2-BD59-A6C34878D82A}">
                    <a16:rowId xmlns:a16="http://schemas.microsoft.com/office/drawing/2014/main" val="2879062988"/>
                  </a:ext>
                </a:extLst>
              </a:tr>
              <a:tr h="374766">
                <a:tc>
                  <a:txBody>
                    <a:bodyPr/>
                    <a:lstStyle/>
                    <a:p>
                      <a:pPr algn="ctr">
                        <a:lnSpc>
                          <a:spcPts val="1600"/>
                        </a:lnSpc>
                      </a:pPr>
                      <a:r>
                        <a:rPr lang="en-US" sz="1400" dirty="0" smtClean="0">
                          <a:latin typeface="MS Gothic" panose="020B0609070205080204" pitchFamily="49" charset="-128"/>
                          <a:ea typeface="MS Gothic" panose="020B0609070205080204" pitchFamily="49" charset="-128"/>
                          <a:cs typeface="Times New Roman" panose="02020603050405020304" pitchFamily="18" charset="0"/>
                        </a:rPr>
                        <a:t>8</a:t>
                      </a:r>
                      <a:endParaRPr lang="en-US" sz="1400" dirty="0">
                        <a:latin typeface="MS Gothic" panose="020B0609070205080204" pitchFamily="49" charset="-128"/>
                        <a:ea typeface="MS Gothic" panose="020B0609070205080204" pitchFamily="49" charset="-128"/>
                        <a:cs typeface="Times New Roman" panose="02020603050405020304" pitchFamily="18" charset="0"/>
                      </a:endParaRPr>
                    </a:p>
                  </a:txBody>
                  <a:tcPr anchor="ctr"/>
                </a:tc>
                <a:tc rowSpan="3">
                  <a:txBody>
                    <a:bodyPr/>
                    <a:lstStyle/>
                    <a:p>
                      <a:pPr marL="0" marR="0" algn="l">
                        <a:lnSpc>
                          <a:spcPts val="1600"/>
                        </a:lnSpc>
                        <a:spcBef>
                          <a:spcPts val="0"/>
                        </a:spcBef>
                        <a:spcAft>
                          <a:spcPts val="0"/>
                        </a:spcAft>
                      </a:pPr>
                      <a:r>
                        <a:rPr lang="ja-JP" sz="1400" kern="10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給湯節水</a:t>
                      </a:r>
                      <a:endParaRPr lang="en-US" sz="1400" kern="10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just">
                        <a:lnSpc>
                          <a:spcPts val="1600"/>
                        </a:lnSpc>
                        <a:spcBef>
                          <a:spcPts val="0"/>
                        </a:spcBef>
                        <a:spcAft>
                          <a:spcPts val="0"/>
                        </a:spcAft>
                      </a:pPr>
                      <a:r>
                        <a:rPr lang="ja-JP" sz="1400" kern="100"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太</a:t>
                      </a:r>
                      <a:r>
                        <a:rPr lang="ja-JP" sz="14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陽熱温水器を設置する</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algn="ctr">
                        <a:lnSpc>
                          <a:spcPts val="1600"/>
                        </a:lnSpc>
                      </a:pPr>
                      <a:r>
                        <a:rPr lang="en-US" sz="1400" dirty="0" smtClean="0">
                          <a:latin typeface="MS Gothic" panose="020B0609070205080204" pitchFamily="49" charset="-128"/>
                          <a:ea typeface="MS Gothic" panose="020B0609070205080204" pitchFamily="49" charset="-128"/>
                          <a:cs typeface="Times New Roman" panose="02020603050405020304" pitchFamily="18" charset="0"/>
                        </a:rPr>
                        <a:t>REP08</a:t>
                      </a:r>
                      <a:endParaRPr lang="en-US" sz="1400" dirty="0">
                        <a:latin typeface="MS Gothic" panose="020B0609070205080204" pitchFamily="49" charset="-128"/>
                        <a:ea typeface="MS Gothic" panose="020B0609070205080204" pitchFamily="49" charset="-128"/>
                        <a:cs typeface="Times New Roman" panose="02020603050405020304" pitchFamily="18" charset="0"/>
                      </a:endParaRPr>
                    </a:p>
                  </a:txBody>
                  <a:tcPr anchor="ctr"/>
                </a:tc>
                <a:tc>
                  <a:txBody>
                    <a:bodyPr/>
                    <a:lstStyle/>
                    <a:p>
                      <a:pPr algn="ctr" fontAlgn="b">
                        <a:lnSpc>
                          <a:spcPts val="1600"/>
                        </a:lnSpc>
                      </a:pPr>
                      <a:r>
                        <a:rPr lang="en-US" sz="1400" b="0" i="0" u="none" strike="noStrike" dirty="0" smtClean="0">
                          <a:solidFill>
                            <a:srgbClr val="000000"/>
                          </a:solidFill>
                          <a:effectLst/>
                          <a:latin typeface="MS Gothic" panose="020B0609070205080204" pitchFamily="49" charset="-128"/>
                          <a:ea typeface="MS Gothic" panose="020B0609070205080204" pitchFamily="49" charset="-128"/>
                        </a:rPr>
                        <a:t>197</a:t>
                      </a:r>
                      <a:endParaRPr lang="en-US" sz="1400" b="0" i="0" u="none" strike="noStrike" dirty="0">
                        <a:solidFill>
                          <a:srgbClr val="000000"/>
                        </a:solidFill>
                        <a:effectLst/>
                        <a:latin typeface="MS Gothic" panose="020B0609070205080204" pitchFamily="49" charset="-128"/>
                        <a:ea typeface="MS Gothic" panose="020B0609070205080204" pitchFamily="49" charset="-128"/>
                      </a:endParaRPr>
                    </a:p>
                  </a:txBody>
                  <a:tcPr marL="9525" marR="9525" marT="9525" marB="0" anchor="ctr"/>
                </a:tc>
                <a:tc>
                  <a:txBody>
                    <a:bodyPr/>
                    <a:lstStyle/>
                    <a:p>
                      <a:pPr algn="ctr" fontAlgn="b">
                        <a:lnSpc>
                          <a:spcPts val="1600"/>
                        </a:lnSpc>
                      </a:pPr>
                      <a:r>
                        <a:rPr lang="en-US" sz="1400" b="0" i="0" u="none" strike="noStrike">
                          <a:solidFill>
                            <a:srgbClr val="000000"/>
                          </a:solidFill>
                          <a:effectLst/>
                          <a:latin typeface="MS Gothic" panose="020B0609070205080204" pitchFamily="49" charset="-128"/>
                          <a:ea typeface="MS Gothic" panose="020B0609070205080204" pitchFamily="49" charset="-128"/>
                        </a:rPr>
                        <a:t>10.2</a:t>
                      </a:r>
                    </a:p>
                  </a:txBody>
                  <a:tcPr marL="9525" marR="9525" marT="9525" marB="0" anchor="ctr"/>
                </a:tc>
                <a:tc>
                  <a:txBody>
                    <a:bodyPr/>
                    <a:lstStyle/>
                    <a:p>
                      <a:pPr algn="ctr" fontAlgn="b">
                        <a:lnSpc>
                          <a:spcPts val="1600"/>
                        </a:lnSpc>
                      </a:pPr>
                      <a:r>
                        <a:rPr lang="en-US" sz="1400" b="0" i="0" u="none" strike="noStrike">
                          <a:solidFill>
                            <a:srgbClr val="000000"/>
                          </a:solidFill>
                          <a:effectLst/>
                          <a:latin typeface="MS Gothic" panose="020B0609070205080204" pitchFamily="49" charset="-128"/>
                          <a:ea typeface="MS Gothic" panose="020B0609070205080204" pitchFamily="49" charset="-128"/>
                        </a:rPr>
                        <a:t>0.0</a:t>
                      </a:r>
                    </a:p>
                  </a:txBody>
                  <a:tcPr marL="9525" marR="9525" marT="9525" marB="0" anchor="ctr"/>
                </a:tc>
                <a:tc>
                  <a:txBody>
                    <a:bodyPr/>
                    <a:lstStyle/>
                    <a:p>
                      <a:pPr algn="ctr" fontAlgn="b">
                        <a:lnSpc>
                          <a:spcPts val="1600"/>
                        </a:lnSpc>
                      </a:pPr>
                      <a:r>
                        <a:rPr lang="en-US" sz="1400" b="0" i="0" u="none" strike="noStrike">
                          <a:solidFill>
                            <a:srgbClr val="000000"/>
                          </a:solidFill>
                          <a:effectLst/>
                          <a:latin typeface="MS Gothic" panose="020B0609070205080204" pitchFamily="49" charset="-128"/>
                          <a:ea typeface="MS Gothic" panose="020B0609070205080204" pitchFamily="49" charset="-128"/>
                        </a:rPr>
                        <a:t>89.8</a:t>
                      </a:r>
                    </a:p>
                  </a:txBody>
                  <a:tcPr marL="9525" marR="9525" marT="9525" marB="0" anchor="ctr"/>
                </a:tc>
                <a:extLst>
                  <a:ext uri="{0D108BD9-81ED-4DB2-BD59-A6C34878D82A}">
                    <a16:rowId xmlns:a16="http://schemas.microsoft.com/office/drawing/2014/main" val="779461626"/>
                  </a:ext>
                </a:extLst>
              </a:tr>
              <a:tr h="374766">
                <a:tc>
                  <a:txBody>
                    <a:bodyPr/>
                    <a:lstStyle/>
                    <a:p>
                      <a:pPr algn="ctr">
                        <a:lnSpc>
                          <a:spcPts val="1600"/>
                        </a:lnSpc>
                      </a:pPr>
                      <a:r>
                        <a:rPr lang="en-US" sz="1400" dirty="0" smtClean="0">
                          <a:latin typeface="MS Gothic" panose="020B0609070205080204" pitchFamily="49" charset="-128"/>
                          <a:ea typeface="MS Gothic" panose="020B0609070205080204" pitchFamily="49" charset="-128"/>
                          <a:cs typeface="Times New Roman" panose="02020603050405020304" pitchFamily="18" charset="0"/>
                        </a:rPr>
                        <a:t>9</a:t>
                      </a:r>
                      <a:endParaRPr lang="en-US" sz="1400" dirty="0">
                        <a:latin typeface="MS Gothic" panose="020B0609070205080204" pitchFamily="49" charset="-128"/>
                        <a:ea typeface="MS Gothic" panose="020B0609070205080204" pitchFamily="49" charset="-128"/>
                        <a:cs typeface="Times New Roman" panose="02020603050405020304" pitchFamily="18" charset="0"/>
                      </a:endParaRPr>
                    </a:p>
                  </a:txBody>
                  <a:tcPr anchor="ctr"/>
                </a:tc>
                <a:tc vMerge="1">
                  <a:txBody>
                    <a:bodyPr/>
                    <a:lstStyle/>
                    <a:p>
                      <a:endParaRPr lang="en-US"/>
                    </a:p>
                  </a:txBody>
                  <a:tcPr/>
                </a:tc>
                <a:tc>
                  <a:txBody>
                    <a:bodyPr/>
                    <a:lstStyle/>
                    <a:p>
                      <a:pPr marL="0" marR="0" algn="just">
                        <a:lnSpc>
                          <a:spcPts val="1600"/>
                        </a:lnSpc>
                        <a:spcBef>
                          <a:spcPts val="0"/>
                        </a:spcBef>
                        <a:spcAft>
                          <a:spcPts val="0"/>
                        </a:spcAft>
                      </a:pPr>
                      <a:r>
                        <a:rPr lang="ja-JP" sz="1400" kern="100"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給</a:t>
                      </a:r>
                      <a:r>
                        <a:rPr lang="ja-JP" sz="14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湯器をエコキュートに買い替える</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algn="ctr">
                        <a:lnSpc>
                          <a:spcPts val="1600"/>
                        </a:lnSpc>
                      </a:pPr>
                      <a:r>
                        <a:rPr lang="en-US" sz="1400" dirty="0" smtClean="0">
                          <a:latin typeface="MS Gothic" panose="020B0609070205080204" pitchFamily="49" charset="-128"/>
                          <a:ea typeface="MS Gothic" panose="020B0609070205080204" pitchFamily="49" charset="-128"/>
                          <a:cs typeface="Times New Roman" panose="02020603050405020304" pitchFamily="18" charset="0"/>
                        </a:rPr>
                        <a:t>REP09</a:t>
                      </a:r>
                      <a:endParaRPr lang="en-US" sz="1400" dirty="0">
                        <a:latin typeface="MS Gothic" panose="020B0609070205080204" pitchFamily="49" charset="-128"/>
                        <a:ea typeface="MS Gothic" panose="020B0609070205080204" pitchFamily="49" charset="-128"/>
                        <a:cs typeface="Times New Roman" panose="02020603050405020304" pitchFamily="18" charset="0"/>
                      </a:endParaRPr>
                    </a:p>
                  </a:txBody>
                  <a:tcPr anchor="ctr"/>
                </a:tc>
                <a:tc>
                  <a:txBody>
                    <a:bodyPr/>
                    <a:lstStyle/>
                    <a:p>
                      <a:pPr algn="ctr" fontAlgn="b">
                        <a:lnSpc>
                          <a:spcPts val="1600"/>
                        </a:lnSpc>
                      </a:pPr>
                      <a:r>
                        <a:rPr lang="en-US" sz="1400" b="0" i="0" u="none" strike="noStrike" dirty="0" smtClean="0">
                          <a:solidFill>
                            <a:srgbClr val="000000"/>
                          </a:solidFill>
                          <a:effectLst/>
                          <a:latin typeface="MS Gothic" panose="020B0609070205080204" pitchFamily="49" charset="-128"/>
                          <a:ea typeface="MS Gothic" panose="020B0609070205080204" pitchFamily="49" charset="-128"/>
                        </a:rPr>
                        <a:t>232</a:t>
                      </a:r>
                      <a:endParaRPr lang="en-US" sz="1400" b="0" i="0" u="none" strike="noStrike" dirty="0">
                        <a:solidFill>
                          <a:srgbClr val="000000"/>
                        </a:solidFill>
                        <a:effectLst/>
                        <a:latin typeface="MS Gothic" panose="020B0609070205080204" pitchFamily="49" charset="-128"/>
                        <a:ea typeface="MS Gothic" panose="020B0609070205080204" pitchFamily="49" charset="-128"/>
                      </a:endParaRPr>
                    </a:p>
                  </a:txBody>
                  <a:tcPr marL="9525" marR="9525" marT="9525" marB="0" anchor="ctr"/>
                </a:tc>
                <a:tc>
                  <a:txBody>
                    <a:bodyPr/>
                    <a:lstStyle/>
                    <a:p>
                      <a:pPr algn="ctr" fontAlgn="b">
                        <a:lnSpc>
                          <a:spcPts val="1600"/>
                        </a:lnSpc>
                      </a:pPr>
                      <a:r>
                        <a:rPr lang="en-US" sz="1400" b="0" i="0" u="none" strike="noStrike">
                          <a:solidFill>
                            <a:srgbClr val="000000"/>
                          </a:solidFill>
                          <a:effectLst/>
                          <a:latin typeface="MS Gothic" panose="020B0609070205080204" pitchFamily="49" charset="-128"/>
                          <a:ea typeface="MS Gothic" panose="020B0609070205080204" pitchFamily="49" charset="-128"/>
                        </a:rPr>
                        <a:t>55.2</a:t>
                      </a:r>
                    </a:p>
                  </a:txBody>
                  <a:tcPr marL="9525" marR="9525" marT="9525" marB="0" anchor="ctr"/>
                </a:tc>
                <a:tc>
                  <a:txBody>
                    <a:bodyPr/>
                    <a:lstStyle/>
                    <a:p>
                      <a:pPr algn="ctr" fontAlgn="b">
                        <a:lnSpc>
                          <a:spcPts val="1600"/>
                        </a:lnSpc>
                      </a:pPr>
                      <a:r>
                        <a:rPr lang="en-US" sz="1400" b="0" i="0" u="none" strike="noStrike">
                          <a:solidFill>
                            <a:srgbClr val="000000"/>
                          </a:solidFill>
                          <a:effectLst/>
                          <a:latin typeface="MS Gothic" panose="020B0609070205080204" pitchFamily="49" charset="-128"/>
                          <a:ea typeface="MS Gothic" panose="020B0609070205080204" pitchFamily="49" charset="-128"/>
                        </a:rPr>
                        <a:t>1.7</a:t>
                      </a:r>
                    </a:p>
                  </a:txBody>
                  <a:tcPr marL="9525" marR="9525" marT="9525" marB="0" anchor="ctr"/>
                </a:tc>
                <a:tc>
                  <a:txBody>
                    <a:bodyPr/>
                    <a:lstStyle/>
                    <a:p>
                      <a:pPr algn="ctr" fontAlgn="b">
                        <a:lnSpc>
                          <a:spcPts val="1600"/>
                        </a:lnSpc>
                      </a:pPr>
                      <a:r>
                        <a:rPr lang="en-US" sz="1400" b="0" i="0" u="none" strike="noStrike">
                          <a:solidFill>
                            <a:srgbClr val="000000"/>
                          </a:solidFill>
                          <a:effectLst/>
                          <a:latin typeface="MS Gothic" panose="020B0609070205080204" pitchFamily="49" charset="-128"/>
                          <a:ea typeface="MS Gothic" panose="020B0609070205080204" pitchFamily="49" charset="-128"/>
                        </a:rPr>
                        <a:t>43.1</a:t>
                      </a:r>
                    </a:p>
                  </a:txBody>
                  <a:tcPr marL="9525" marR="9525" marT="9525" marB="0" anchor="ctr"/>
                </a:tc>
                <a:extLst>
                  <a:ext uri="{0D108BD9-81ED-4DB2-BD59-A6C34878D82A}">
                    <a16:rowId xmlns:a16="http://schemas.microsoft.com/office/drawing/2014/main" val="383397539"/>
                  </a:ext>
                </a:extLst>
              </a:tr>
              <a:tr h="374766">
                <a:tc>
                  <a:txBody>
                    <a:bodyPr/>
                    <a:lstStyle/>
                    <a:p>
                      <a:pPr algn="ctr">
                        <a:lnSpc>
                          <a:spcPts val="1600"/>
                        </a:lnSpc>
                      </a:pPr>
                      <a:r>
                        <a:rPr lang="en-US" sz="1400" dirty="0" smtClean="0">
                          <a:latin typeface="MS Gothic" panose="020B0609070205080204" pitchFamily="49" charset="-128"/>
                          <a:ea typeface="MS Gothic" panose="020B0609070205080204" pitchFamily="49" charset="-128"/>
                          <a:cs typeface="Times New Roman" panose="02020603050405020304" pitchFamily="18" charset="0"/>
                        </a:rPr>
                        <a:t>10</a:t>
                      </a:r>
                      <a:endParaRPr lang="en-US" sz="1400" dirty="0">
                        <a:latin typeface="MS Gothic" panose="020B0609070205080204" pitchFamily="49" charset="-128"/>
                        <a:ea typeface="MS Gothic" panose="020B0609070205080204" pitchFamily="49" charset="-128"/>
                        <a:cs typeface="Times New Roman" panose="02020603050405020304" pitchFamily="18" charset="0"/>
                      </a:endParaRPr>
                    </a:p>
                  </a:txBody>
                  <a:tcPr anchor="ctr"/>
                </a:tc>
                <a:tc vMerge="1">
                  <a:txBody>
                    <a:bodyPr/>
                    <a:lstStyle/>
                    <a:p>
                      <a:endParaRPr lang="en-US"/>
                    </a:p>
                  </a:txBody>
                  <a:tcPr/>
                </a:tc>
                <a:tc>
                  <a:txBody>
                    <a:bodyPr/>
                    <a:lstStyle/>
                    <a:p>
                      <a:pPr marL="0" marR="0" algn="just">
                        <a:lnSpc>
                          <a:spcPts val="1600"/>
                        </a:lnSpc>
                        <a:spcBef>
                          <a:spcPts val="0"/>
                        </a:spcBef>
                        <a:spcAft>
                          <a:spcPts val="0"/>
                        </a:spcAft>
                      </a:pPr>
                      <a:r>
                        <a:rPr lang="ja-JP" sz="1400" kern="100"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節</a:t>
                      </a:r>
                      <a:r>
                        <a:rPr lang="ja-JP" sz="14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水シャワーヘッドを設置する</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algn="ctr">
                        <a:lnSpc>
                          <a:spcPts val="1600"/>
                        </a:lnSpc>
                      </a:pPr>
                      <a:r>
                        <a:rPr lang="en-US" sz="1400" dirty="0" smtClean="0">
                          <a:latin typeface="MS Gothic" panose="020B0609070205080204" pitchFamily="49" charset="-128"/>
                          <a:ea typeface="MS Gothic" panose="020B0609070205080204" pitchFamily="49" charset="-128"/>
                          <a:cs typeface="Times New Roman" panose="02020603050405020304" pitchFamily="18" charset="0"/>
                        </a:rPr>
                        <a:t>REP10</a:t>
                      </a:r>
                      <a:endParaRPr lang="en-US" sz="1400" dirty="0">
                        <a:latin typeface="MS Gothic" panose="020B0609070205080204" pitchFamily="49" charset="-128"/>
                        <a:ea typeface="MS Gothic" panose="020B0609070205080204" pitchFamily="49" charset="-128"/>
                        <a:cs typeface="Times New Roman" panose="02020603050405020304" pitchFamily="18" charset="0"/>
                      </a:endParaRPr>
                    </a:p>
                  </a:txBody>
                  <a:tcPr anchor="ctr"/>
                </a:tc>
                <a:tc>
                  <a:txBody>
                    <a:bodyPr/>
                    <a:lstStyle/>
                    <a:p>
                      <a:pPr algn="ctr" fontAlgn="b">
                        <a:lnSpc>
                          <a:spcPts val="1600"/>
                        </a:lnSpc>
                      </a:pPr>
                      <a:r>
                        <a:rPr lang="en-US" sz="1400" b="0" i="0" u="none" strike="noStrike" dirty="0" smtClean="0">
                          <a:solidFill>
                            <a:srgbClr val="000000"/>
                          </a:solidFill>
                          <a:effectLst/>
                          <a:latin typeface="MS Gothic" panose="020B0609070205080204" pitchFamily="49" charset="-128"/>
                          <a:ea typeface="MS Gothic" panose="020B0609070205080204" pitchFamily="49" charset="-128"/>
                        </a:rPr>
                        <a:t>280</a:t>
                      </a:r>
                      <a:endParaRPr lang="en-US" sz="1400" b="0" i="0" u="none" strike="noStrike" dirty="0">
                        <a:solidFill>
                          <a:srgbClr val="000000"/>
                        </a:solidFill>
                        <a:effectLst/>
                        <a:latin typeface="MS Gothic" panose="020B0609070205080204" pitchFamily="49" charset="-128"/>
                        <a:ea typeface="MS Gothic" panose="020B0609070205080204" pitchFamily="49" charset="-128"/>
                      </a:endParaRPr>
                    </a:p>
                  </a:txBody>
                  <a:tcPr marL="9525" marR="9525" marT="9525" marB="0" anchor="ctr"/>
                </a:tc>
                <a:tc>
                  <a:txBody>
                    <a:bodyPr/>
                    <a:lstStyle/>
                    <a:p>
                      <a:pPr algn="ctr" fontAlgn="b">
                        <a:lnSpc>
                          <a:spcPts val="1600"/>
                        </a:lnSpc>
                      </a:pPr>
                      <a:r>
                        <a:rPr lang="en-US" sz="1400" b="0" i="0" u="none" strike="noStrike">
                          <a:solidFill>
                            <a:srgbClr val="000000"/>
                          </a:solidFill>
                          <a:effectLst/>
                          <a:latin typeface="MS Gothic" panose="020B0609070205080204" pitchFamily="49" charset="-128"/>
                          <a:ea typeface="MS Gothic" panose="020B0609070205080204" pitchFamily="49" charset="-128"/>
                        </a:rPr>
                        <a:t>53.2</a:t>
                      </a:r>
                    </a:p>
                  </a:txBody>
                  <a:tcPr marL="9525" marR="9525" marT="9525" marB="0" anchor="ctr"/>
                </a:tc>
                <a:tc>
                  <a:txBody>
                    <a:bodyPr/>
                    <a:lstStyle/>
                    <a:p>
                      <a:pPr algn="ctr" fontAlgn="b">
                        <a:lnSpc>
                          <a:spcPts val="1600"/>
                        </a:lnSpc>
                      </a:pPr>
                      <a:r>
                        <a:rPr lang="en-US" sz="1400" b="0" i="0" u="none" strike="noStrike">
                          <a:solidFill>
                            <a:srgbClr val="000000"/>
                          </a:solidFill>
                          <a:effectLst/>
                          <a:latin typeface="MS Gothic" panose="020B0609070205080204" pitchFamily="49" charset="-128"/>
                          <a:ea typeface="MS Gothic" panose="020B0609070205080204" pitchFamily="49" charset="-128"/>
                        </a:rPr>
                        <a:t>5.7</a:t>
                      </a:r>
                    </a:p>
                  </a:txBody>
                  <a:tcPr marL="9525" marR="9525" marT="9525" marB="0" anchor="ctr"/>
                </a:tc>
                <a:tc>
                  <a:txBody>
                    <a:bodyPr/>
                    <a:lstStyle/>
                    <a:p>
                      <a:pPr algn="ctr" fontAlgn="b">
                        <a:lnSpc>
                          <a:spcPts val="1600"/>
                        </a:lnSpc>
                      </a:pPr>
                      <a:r>
                        <a:rPr lang="en-US" sz="1400" b="0" i="0" u="none" strike="noStrike">
                          <a:solidFill>
                            <a:srgbClr val="000000"/>
                          </a:solidFill>
                          <a:effectLst/>
                          <a:latin typeface="MS Gothic" panose="020B0609070205080204" pitchFamily="49" charset="-128"/>
                          <a:ea typeface="MS Gothic" panose="020B0609070205080204" pitchFamily="49" charset="-128"/>
                        </a:rPr>
                        <a:t>41.1</a:t>
                      </a:r>
                    </a:p>
                  </a:txBody>
                  <a:tcPr marL="9525" marR="9525" marT="9525" marB="0" anchor="ctr"/>
                </a:tc>
                <a:extLst>
                  <a:ext uri="{0D108BD9-81ED-4DB2-BD59-A6C34878D82A}">
                    <a16:rowId xmlns:a16="http://schemas.microsoft.com/office/drawing/2014/main" val="3610975217"/>
                  </a:ext>
                </a:extLst>
              </a:tr>
              <a:tr h="374766">
                <a:tc>
                  <a:txBody>
                    <a:bodyPr/>
                    <a:lstStyle/>
                    <a:p>
                      <a:pPr algn="ctr">
                        <a:lnSpc>
                          <a:spcPts val="1600"/>
                        </a:lnSpc>
                      </a:pPr>
                      <a:r>
                        <a:rPr lang="en-US" sz="1400" dirty="0" smtClean="0">
                          <a:latin typeface="MS Gothic" panose="020B0609070205080204" pitchFamily="49" charset="-128"/>
                          <a:ea typeface="MS Gothic" panose="020B0609070205080204" pitchFamily="49" charset="-128"/>
                          <a:cs typeface="Times New Roman" panose="02020603050405020304" pitchFamily="18" charset="0"/>
                        </a:rPr>
                        <a:t>11</a:t>
                      </a:r>
                      <a:endParaRPr lang="en-US" sz="1400" dirty="0">
                        <a:latin typeface="MS Gothic" panose="020B0609070205080204" pitchFamily="49" charset="-128"/>
                        <a:ea typeface="MS Gothic" panose="020B0609070205080204" pitchFamily="49" charset="-128"/>
                        <a:cs typeface="Times New Roman" panose="02020603050405020304" pitchFamily="18" charset="0"/>
                      </a:endParaRPr>
                    </a:p>
                  </a:txBody>
                  <a:tcPr anchor="ctr"/>
                </a:tc>
                <a:tc>
                  <a:txBody>
                    <a:bodyPr/>
                    <a:lstStyle/>
                    <a:p>
                      <a:pPr marL="0" marR="0" algn="l">
                        <a:lnSpc>
                          <a:spcPts val="1600"/>
                        </a:lnSpc>
                        <a:spcBef>
                          <a:spcPts val="0"/>
                        </a:spcBef>
                        <a:spcAft>
                          <a:spcPts val="0"/>
                        </a:spcAft>
                      </a:pPr>
                      <a:r>
                        <a:rPr lang="ja-JP" sz="1400" kern="10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冷蔵庫</a:t>
                      </a:r>
                      <a:endParaRPr lang="en-US" sz="1400" kern="10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just">
                        <a:lnSpc>
                          <a:spcPts val="1600"/>
                        </a:lnSpc>
                        <a:spcBef>
                          <a:spcPts val="0"/>
                        </a:spcBef>
                        <a:spcAft>
                          <a:spcPts val="0"/>
                        </a:spcAft>
                      </a:pPr>
                      <a:r>
                        <a:rPr lang="ja-JP" sz="1400" kern="100"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省</a:t>
                      </a:r>
                      <a:r>
                        <a:rPr lang="ja-JP" sz="14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エネ型冷蔵庫に買い替える</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algn="ctr">
                        <a:lnSpc>
                          <a:spcPts val="1600"/>
                        </a:lnSpc>
                      </a:pPr>
                      <a:r>
                        <a:rPr lang="en-US" sz="1400" dirty="0" smtClean="0">
                          <a:latin typeface="MS Gothic" panose="020B0609070205080204" pitchFamily="49" charset="-128"/>
                          <a:ea typeface="MS Gothic" panose="020B0609070205080204" pitchFamily="49" charset="-128"/>
                          <a:cs typeface="Times New Roman" panose="02020603050405020304" pitchFamily="18" charset="0"/>
                        </a:rPr>
                        <a:t>REP11</a:t>
                      </a:r>
                      <a:endParaRPr lang="en-US" sz="1400" dirty="0">
                        <a:latin typeface="MS Gothic" panose="020B0609070205080204" pitchFamily="49" charset="-128"/>
                        <a:ea typeface="MS Gothic" panose="020B0609070205080204" pitchFamily="49" charset="-128"/>
                        <a:cs typeface="Times New Roman" panose="02020603050405020304" pitchFamily="18" charset="0"/>
                      </a:endParaRPr>
                    </a:p>
                  </a:txBody>
                  <a:tcPr anchor="ctr"/>
                </a:tc>
                <a:tc>
                  <a:txBody>
                    <a:bodyPr/>
                    <a:lstStyle/>
                    <a:p>
                      <a:pPr algn="ctr" fontAlgn="b">
                        <a:lnSpc>
                          <a:spcPts val="1600"/>
                        </a:lnSpc>
                      </a:pPr>
                      <a:r>
                        <a:rPr lang="en-US" sz="1400" b="0" i="0" u="none" strike="noStrike" dirty="0" smtClean="0">
                          <a:solidFill>
                            <a:srgbClr val="000000"/>
                          </a:solidFill>
                          <a:effectLst/>
                          <a:latin typeface="MS Gothic" panose="020B0609070205080204" pitchFamily="49" charset="-128"/>
                          <a:ea typeface="MS Gothic" panose="020B0609070205080204" pitchFamily="49" charset="-128"/>
                        </a:rPr>
                        <a:t>276</a:t>
                      </a:r>
                      <a:endParaRPr lang="en-US" sz="1400" b="0" i="0" u="none" strike="noStrike" dirty="0">
                        <a:solidFill>
                          <a:srgbClr val="000000"/>
                        </a:solidFill>
                        <a:effectLst/>
                        <a:latin typeface="MS Gothic" panose="020B0609070205080204" pitchFamily="49" charset="-128"/>
                        <a:ea typeface="MS Gothic" panose="020B0609070205080204" pitchFamily="49" charset="-128"/>
                      </a:endParaRPr>
                    </a:p>
                  </a:txBody>
                  <a:tcPr marL="9525" marR="9525" marT="9525" marB="0" anchor="ctr"/>
                </a:tc>
                <a:tc>
                  <a:txBody>
                    <a:bodyPr/>
                    <a:lstStyle/>
                    <a:p>
                      <a:pPr algn="ctr" fontAlgn="b">
                        <a:lnSpc>
                          <a:spcPts val="1600"/>
                        </a:lnSpc>
                      </a:pPr>
                      <a:r>
                        <a:rPr lang="en-US" sz="1400" b="0" i="0" u="none" strike="noStrike">
                          <a:solidFill>
                            <a:srgbClr val="000000"/>
                          </a:solidFill>
                          <a:effectLst/>
                          <a:latin typeface="MS Gothic" panose="020B0609070205080204" pitchFamily="49" charset="-128"/>
                          <a:ea typeface="MS Gothic" panose="020B0609070205080204" pitchFamily="49" charset="-128"/>
                        </a:rPr>
                        <a:t>40.2</a:t>
                      </a:r>
                    </a:p>
                  </a:txBody>
                  <a:tcPr marL="9525" marR="9525" marT="9525" marB="0" anchor="ctr"/>
                </a:tc>
                <a:tc>
                  <a:txBody>
                    <a:bodyPr/>
                    <a:lstStyle/>
                    <a:p>
                      <a:pPr algn="ctr" fontAlgn="b">
                        <a:lnSpc>
                          <a:spcPts val="1600"/>
                        </a:lnSpc>
                      </a:pPr>
                      <a:r>
                        <a:rPr lang="en-US" sz="1400" b="0" i="0" u="none" strike="noStrike">
                          <a:solidFill>
                            <a:srgbClr val="000000"/>
                          </a:solidFill>
                          <a:effectLst/>
                          <a:latin typeface="MS Gothic" panose="020B0609070205080204" pitchFamily="49" charset="-128"/>
                          <a:ea typeface="MS Gothic" panose="020B0609070205080204" pitchFamily="49" charset="-128"/>
                        </a:rPr>
                        <a:t>9.8</a:t>
                      </a:r>
                    </a:p>
                  </a:txBody>
                  <a:tcPr marL="9525" marR="9525" marT="9525" marB="0" anchor="ctr"/>
                </a:tc>
                <a:tc>
                  <a:txBody>
                    <a:bodyPr/>
                    <a:lstStyle/>
                    <a:p>
                      <a:pPr algn="ctr" fontAlgn="b">
                        <a:lnSpc>
                          <a:spcPts val="1600"/>
                        </a:lnSpc>
                      </a:pPr>
                      <a:r>
                        <a:rPr lang="en-US" sz="1400" b="0" i="0" u="none" strike="noStrike">
                          <a:solidFill>
                            <a:srgbClr val="000000"/>
                          </a:solidFill>
                          <a:effectLst/>
                          <a:latin typeface="MS Gothic" panose="020B0609070205080204" pitchFamily="49" charset="-128"/>
                          <a:ea typeface="MS Gothic" panose="020B0609070205080204" pitchFamily="49" charset="-128"/>
                        </a:rPr>
                        <a:t>50.0</a:t>
                      </a:r>
                    </a:p>
                  </a:txBody>
                  <a:tcPr marL="9525" marR="9525" marT="9525" marB="0" anchor="ctr"/>
                </a:tc>
                <a:extLst>
                  <a:ext uri="{0D108BD9-81ED-4DB2-BD59-A6C34878D82A}">
                    <a16:rowId xmlns:a16="http://schemas.microsoft.com/office/drawing/2014/main" val="988713239"/>
                  </a:ext>
                </a:extLst>
              </a:tr>
              <a:tr h="374766">
                <a:tc>
                  <a:txBody>
                    <a:bodyPr/>
                    <a:lstStyle/>
                    <a:p>
                      <a:pPr algn="ctr">
                        <a:lnSpc>
                          <a:spcPts val="1600"/>
                        </a:lnSpc>
                      </a:pPr>
                      <a:r>
                        <a:rPr lang="en-US" sz="1400" dirty="0" smtClean="0">
                          <a:latin typeface="MS Gothic" panose="020B0609070205080204" pitchFamily="49" charset="-128"/>
                          <a:ea typeface="MS Gothic" panose="020B0609070205080204" pitchFamily="49" charset="-128"/>
                          <a:cs typeface="Times New Roman" panose="02020603050405020304" pitchFamily="18" charset="0"/>
                        </a:rPr>
                        <a:t>12</a:t>
                      </a:r>
                      <a:endParaRPr lang="en-US" sz="1400" dirty="0">
                        <a:latin typeface="MS Gothic" panose="020B0609070205080204" pitchFamily="49" charset="-128"/>
                        <a:ea typeface="MS Gothic" panose="020B0609070205080204" pitchFamily="49" charset="-128"/>
                        <a:cs typeface="Times New Roman" panose="02020603050405020304" pitchFamily="18" charset="0"/>
                      </a:endParaRPr>
                    </a:p>
                  </a:txBody>
                  <a:tcPr anchor="ctr"/>
                </a:tc>
                <a:tc>
                  <a:txBody>
                    <a:bodyPr/>
                    <a:lstStyle/>
                    <a:p>
                      <a:pPr marL="0" marR="0" algn="l">
                        <a:lnSpc>
                          <a:spcPts val="1600"/>
                        </a:lnSpc>
                        <a:spcBef>
                          <a:spcPts val="0"/>
                        </a:spcBef>
                        <a:spcAft>
                          <a:spcPts val="0"/>
                        </a:spcAft>
                      </a:pPr>
                      <a:r>
                        <a:rPr lang="ja-JP" sz="14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自家用車</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just">
                        <a:lnSpc>
                          <a:spcPts val="1600"/>
                        </a:lnSpc>
                        <a:spcBef>
                          <a:spcPts val="0"/>
                        </a:spcBef>
                        <a:spcAft>
                          <a:spcPts val="0"/>
                        </a:spcAft>
                      </a:pPr>
                      <a:r>
                        <a:rPr lang="ja-JP" sz="1400" kern="100"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燃</a:t>
                      </a:r>
                      <a:r>
                        <a:rPr lang="ja-JP" sz="14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費のよい車に買い替える</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algn="ctr">
                        <a:lnSpc>
                          <a:spcPts val="1600"/>
                        </a:lnSpc>
                      </a:pPr>
                      <a:r>
                        <a:rPr lang="en-US" sz="1400" dirty="0" smtClean="0">
                          <a:latin typeface="MS Gothic" panose="020B0609070205080204" pitchFamily="49" charset="-128"/>
                          <a:ea typeface="MS Gothic" panose="020B0609070205080204" pitchFamily="49" charset="-128"/>
                          <a:cs typeface="Times New Roman" panose="02020603050405020304" pitchFamily="18" charset="0"/>
                        </a:rPr>
                        <a:t>REP12</a:t>
                      </a:r>
                      <a:endParaRPr lang="en-US" sz="1400" dirty="0">
                        <a:latin typeface="MS Gothic" panose="020B0609070205080204" pitchFamily="49" charset="-128"/>
                        <a:ea typeface="MS Gothic" panose="020B0609070205080204" pitchFamily="49" charset="-128"/>
                        <a:cs typeface="Times New Roman" panose="02020603050405020304" pitchFamily="18" charset="0"/>
                      </a:endParaRPr>
                    </a:p>
                  </a:txBody>
                  <a:tcPr anchor="ctr"/>
                </a:tc>
                <a:tc>
                  <a:txBody>
                    <a:bodyPr/>
                    <a:lstStyle/>
                    <a:p>
                      <a:pPr algn="ctr" fontAlgn="b">
                        <a:lnSpc>
                          <a:spcPts val="1600"/>
                        </a:lnSpc>
                      </a:pPr>
                      <a:r>
                        <a:rPr lang="en-US" sz="1400" b="0" i="0" u="none" strike="noStrike" dirty="0" smtClean="0">
                          <a:solidFill>
                            <a:srgbClr val="000000"/>
                          </a:solidFill>
                          <a:effectLst/>
                          <a:latin typeface="MS Gothic" panose="020B0609070205080204" pitchFamily="49" charset="-128"/>
                          <a:ea typeface="MS Gothic" panose="020B0609070205080204" pitchFamily="49" charset="-128"/>
                        </a:rPr>
                        <a:t>263</a:t>
                      </a:r>
                      <a:endParaRPr lang="en-US" sz="1400" b="0" i="0" u="none" strike="noStrike" dirty="0">
                        <a:solidFill>
                          <a:srgbClr val="000000"/>
                        </a:solidFill>
                        <a:effectLst/>
                        <a:latin typeface="MS Gothic" panose="020B0609070205080204" pitchFamily="49" charset="-128"/>
                        <a:ea typeface="MS Gothic" panose="020B0609070205080204" pitchFamily="49" charset="-128"/>
                      </a:endParaRPr>
                    </a:p>
                  </a:txBody>
                  <a:tcPr marL="9525" marR="9525" marT="9525" marB="0" anchor="ctr"/>
                </a:tc>
                <a:tc>
                  <a:txBody>
                    <a:bodyPr/>
                    <a:lstStyle/>
                    <a:p>
                      <a:pPr algn="ctr" fontAlgn="b">
                        <a:lnSpc>
                          <a:spcPts val="1600"/>
                        </a:lnSpc>
                      </a:pPr>
                      <a:r>
                        <a:rPr lang="en-US" sz="1400" b="0" i="0" u="none" strike="noStrike" dirty="0">
                          <a:solidFill>
                            <a:srgbClr val="000000"/>
                          </a:solidFill>
                          <a:effectLst/>
                          <a:latin typeface="MS Gothic" panose="020B0609070205080204" pitchFamily="49" charset="-128"/>
                          <a:ea typeface="MS Gothic" panose="020B0609070205080204" pitchFamily="49" charset="-128"/>
                        </a:rPr>
                        <a:t>28.1</a:t>
                      </a:r>
                    </a:p>
                  </a:txBody>
                  <a:tcPr marL="9525" marR="9525" marT="9525" marB="0" anchor="ctr"/>
                </a:tc>
                <a:tc>
                  <a:txBody>
                    <a:bodyPr/>
                    <a:lstStyle/>
                    <a:p>
                      <a:pPr algn="ctr" fontAlgn="b">
                        <a:lnSpc>
                          <a:spcPts val="1600"/>
                        </a:lnSpc>
                      </a:pPr>
                      <a:r>
                        <a:rPr lang="en-US" sz="1400" b="0" i="0" u="none" strike="noStrike" dirty="0">
                          <a:solidFill>
                            <a:srgbClr val="000000"/>
                          </a:solidFill>
                          <a:effectLst/>
                          <a:latin typeface="MS Gothic" panose="020B0609070205080204" pitchFamily="49" charset="-128"/>
                          <a:ea typeface="MS Gothic" panose="020B0609070205080204" pitchFamily="49" charset="-128"/>
                        </a:rPr>
                        <a:t>9.5</a:t>
                      </a:r>
                    </a:p>
                  </a:txBody>
                  <a:tcPr marL="9525" marR="9525" marT="9525" marB="0" anchor="ctr"/>
                </a:tc>
                <a:tc>
                  <a:txBody>
                    <a:bodyPr/>
                    <a:lstStyle/>
                    <a:p>
                      <a:pPr algn="ctr" fontAlgn="b">
                        <a:lnSpc>
                          <a:spcPts val="1600"/>
                        </a:lnSpc>
                      </a:pPr>
                      <a:r>
                        <a:rPr lang="en-US" sz="1400" b="0" i="0" u="none" strike="noStrike" dirty="0">
                          <a:solidFill>
                            <a:srgbClr val="000000"/>
                          </a:solidFill>
                          <a:effectLst/>
                          <a:latin typeface="MS Gothic" panose="020B0609070205080204" pitchFamily="49" charset="-128"/>
                          <a:ea typeface="MS Gothic" panose="020B0609070205080204" pitchFamily="49" charset="-128"/>
                        </a:rPr>
                        <a:t>62.4</a:t>
                      </a:r>
                    </a:p>
                  </a:txBody>
                  <a:tcPr marL="9525" marR="9525" marT="9525" marB="0" anchor="ctr"/>
                </a:tc>
                <a:extLst>
                  <a:ext uri="{0D108BD9-81ED-4DB2-BD59-A6C34878D82A}">
                    <a16:rowId xmlns:a16="http://schemas.microsoft.com/office/drawing/2014/main" val="2795327886"/>
                  </a:ext>
                </a:extLst>
              </a:tr>
            </a:tbl>
          </a:graphicData>
        </a:graphic>
      </p:graphicFrame>
    </p:spTree>
    <p:extLst>
      <p:ext uri="{BB962C8B-B14F-4D97-AF65-F5344CB8AC3E}">
        <p14:creationId xmlns:p14="http://schemas.microsoft.com/office/powerpoint/2010/main" val="21158018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3"/>
          <p:cNvSpPr/>
          <p:nvPr/>
        </p:nvSpPr>
        <p:spPr>
          <a:xfrm>
            <a:off x="0" y="188640"/>
            <a:ext cx="9144000" cy="584775"/>
          </a:xfrm>
          <a:prstGeom prst="rect">
            <a:avLst/>
          </a:prstGeo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spcBef>
                <a:spcPct val="0"/>
              </a:spcBef>
            </a:pPr>
            <a:r>
              <a:rPr lang="ja-JP" altLang="en-US" sz="3200" b="1" dirty="0" smtClean="0">
                <a:latin typeface="Times New Roman" panose="02020603050405020304" pitchFamily="18" charset="0"/>
              </a:rPr>
              <a:t>築の新旧による買</a:t>
            </a:r>
            <a:r>
              <a:rPr lang="ja-JP" altLang="en-US" sz="3200" b="1" dirty="0">
                <a:latin typeface="Times New Roman" panose="02020603050405020304" pitchFamily="18" charset="0"/>
              </a:rPr>
              <a:t>い替</a:t>
            </a:r>
            <a:r>
              <a:rPr lang="ja-JP" altLang="en-US" sz="3200" b="1" dirty="0" smtClean="0">
                <a:latin typeface="Times New Roman" panose="02020603050405020304" pitchFamily="18" charset="0"/>
              </a:rPr>
              <a:t>え取</a:t>
            </a:r>
            <a:r>
              <a:rPr lang="ja-JP" altLang="en-US" sz="3200" b="1" dirty="0">
                <a:latin typeface="Times New Roman" panose="02020603050405020304" pitchFamily="18" charset="0"/>
              </a:rPr>
              <a:t>り組</a:t>
            </a:r>
            <a:r>
              <a:rPr lang="ja-JP" altLang="en-US" sz="3200" b="1" dirty="0" smtClean="0">
                <a:latin typeface="Times New Roman" panose="02020603050405020304" pitchFamily="18" charset="0"/>
              </a:rPr>
              <a:t>みの差異</a:t>
            </a:r>
            <a:endParaRPr lang="ja-JP" altLang="en-US" sz="3200" b="1" dirty="0">
              <a:latin typeface="Times New Roman" panose="02020603050405020304"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 name="Chart 21"/>
          <p:cNvGraphicFramePr>
            <a:graphicFrameLocks/>
          </p:cNvGraphicFramePr>
          <p:nvPr>
            <p:extLst>
              <p:ext uri="{D42A27DB-BD31-4B8C-83A1-F6EECF244321}">
                <p14:modId xmlns:p14="http://schemas.microsoft.com/office/powerpoint/2010/main" val="397492426"/>
              </p:ext>
            </p:extLst>
          </p:nvPr>
        </p:nvGraphicFramePr>
        <p:xfrm>
          <a:off x="143508" y="1124744"/>
          <a:ext cx="8856984" cy="5105744"/>
        </p:xfrm>
        <a:graphic>
          <a:graphicData uri="http://schemas.openxmlformats.org/drawingml/2006/chart">
            <c:chart xmlns:c="http://schemas.openxmlformats.org/drawingml/2006/chart" xmlns:r="http://schemas.openxmlformats.org/officeDocument/2006/relationships" r:id="rId3"/>
          </a:graphicData>
        </a:graphic>
      </p:graphicFrame>
      <p:sp>
        <p:nvSpPr>
          <p:cNvPr id="5" name="Rounded Rectangle 4"/>
          <p:cNvSpPr/>
          <p:nvPr/>
        </p:nvSpPr>
        <p:spPr>
          <a:xfrm>
            <a:off x="5580112" y="1268760"/>
            <a:ext cx="3312368" cy="1296144"/>
          </a:xfrm>
          <a:prstGeom prst="roundRect">
            <a:avLst/>
          </a:prstGeom>
          <a:solidFill>
            <a:schemeClr val="accent5">
              <a:lumMod val="40000"/>
              <a:lumOff val="60000"/>
              <a:alpha val="50000"/>
            </a:schemeClr>
          </a:solidFill>
          <a:ln w="3175">
            <a:solidFill>
              <a:schemeClr val="bg1">
                <a:lumMod val="75000"/>
              </a:schemeClr>
            </a:solidFill>
            <a:headEnd type="none" w="sm" len="med"/>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u="sng" dirty="0">
                <a:solidFill>
                  <a:srgbClr val="0033CC"/>
                </a:solidFill>
                <a:latin typeface="MS Gothic" panose="020B0609070205080204" pitchFamily="49" charset="-128"/>
                <a:ea typeface="MS Gothic" panose="020B0609070205080204" pitchFamily="49" charset="-128"/>
                <a:cs typeface="Arial" panose="020B0604020202020204" pitchFamily="34" charset="0"/>
              </a:rPr>
              <a:t>結論</a:t>
            </a:r>
            <a:r>
              <a:rPr lang="en-US" altLang="ja-JP" sz="1600" b="1" u="sng" dirty="0" smtClean="0">
                <a:solidFill>
                  <a:srgbClr val="0033CC"/>
                </a:solidFill>
                <a:latin typeface="MS Gothic" panose="020B0609070205080204" pitchFamily="49" charset="-128"/>
                <a:ea typeface="MS Gothic" panose="020B0609070205080204" pitchFamily="49" charset="-128"/>
                <a:cs typeface="Arial" panose="020B0604020202020204" pitchFamily="34" charset="0"/>
              </a:rPr>
              <a:t>:</a:t>
            </a:r>
            <a:r>
              <a:rPr lang="ja-JP" altLang="en-US" sz="1400" dirty="0">
                <a:solidFill>
                  <a:schemeClr val="tx1"/>
                </a:solidFill>
                <a:latin typeface="MS Gothic" panose="020B0609070205080204" pitchFamily="49" charset="-128"/>
                <a:ea typeface="MS Gothic" panose="020B0609070205080204" pitchFamily="49" charset="-128"/>
                <a:cs typeface="Arial" panose="020B0604020202020204" pitchFamily="34" charset="0"/>
              </a:rPr>
              <a:t>新築により</a:t>
            </a:r>
            <a:r>
              <a:rPr lang="ja-JP" altLang="en-US" sz="1400" dirty="0" smtClean="0">
                <a:solidFill>
                  <a:schemeClr val="tx1"/>
                </a:solidFill>
                <a:latin typeface="MS Gothic" panose="020B0609070205080204" pitchFamily="49" charset="-128"/>
                <a:ea typeface="MS Gothic" panose="020B0609070205080204" pitchFamily="49" charset="-128"/>
                <a:cs typeface="Arial" panose="020B0604020202020204" pitchFamily="34" charset="0"/>
              </a:rPr>
              <a:t>太陽光発電、</a:t>
            </a:r>
            <a:r>
              <a:rPr lang="en-US" altLang="ja-JP" sz="1400" dirty="0" smtClean="0">
                <a:solidFill>
                  <a:schemeClr val="tx1"/>
                </a:solidFill>
                <a:latin typeface="MS Gothic" panose="020B0609070205080204" pitchFamily="49" charset="-128"/>
                <a:ea typeface="MS Gothic" panose="020B0609070205080204" pitchFamily="49" charset="-128"/>
                <a:cs typeface="Arial" panose="020B0604020202020204" pitchFamily="34" charset="0"/>
              </a:rPr>
              <a:t>HEMS</a:t>
            </a:r>
            <a:r>
              <a:rPr lang="ja-JP" altLang="en-US" sz="1400" dirty="0" smtClean="0">
                <a:solidFill>
                  <a:schemeClr val="tx1"/>
                </a:solidFill>
                <a:latin typeface="MS Gothic" panose="020B0609070205080204" pitchFamily="49" charset="-128"/>
                <a:ea typeface="MS Gothic" panose="020B0609070205080204" pitchFamily="49" charset="-128"/>
                <a:cs typeface="Arial" panose="020B0604020202020204" pitchFamily="34" charset="0"/>
              </a:rPr>
              <a:t>、断熱リフォーム・複層ガラス・壁面に真空断熱材、省エネ型エアコンの設置を多く実施されるのは確認できた。</a:t>
            </a:r>
            <a:endParaRPr lang="en-US" sz="1400" dirty="0" smtClean="0">
              <a:solidFill>
                <a:schemeClr val="tx1"/>
              </a:solidFill>
              <a:latin typeface="MS Gothic" panose="020B0609070205080204" pitchFamily="49" charset="-128"/>
              <a:ea typeface="MS Gothic" panose="020B0609070205080204" pitchFamily="49" charset="-128"/>
              <a:cs typeface="Arial" panose="020B0604020202020204" pitchFamily="34" charset="0"/>
            </a:endParaRPr>
          </a:p>
        </p:txBody>
      </p:sp>
    </p:spTree>
    <p:extLst>
      <p:ext uri="{BB962C8B-B14F-4D97-AF65-F5344CB8AC3E}">
        <p14:creationId xmlns:p14="http://schemas.microsoft.com/office/powerpoint/2010/main" val="28763718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3"/>
          <p:cNvSpPr/>
          <p:nvPr/>
        </p:nvSpPr>
        <p:spPr>
          <a:xfrm>
            <a:off x="0" y="188640"/>
            <a:ext cx="9144000" cy="584775"/>
          </a:xfrm>
          <a:prstGeom prst="rect">
            <a:avLst/>
          </a:prstGeo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lvl="0" algn="ctr">
              <a:spcBef>
                <a:spcPct val="0"/>
              </a:spcBef>
            </a:pPr>
            <a:r>
              <a:rPr lang="ja-JP" altLang="en-US" sz="3200" b="1" dirty="0" smtClean="0">
                <a:solidFill>
                  <a:prstClr val="black"/>
                </a:solidFill>
                <a:latin typeface="MS Gothic" panose="020B0609070205080204" pitchFamily="49" charset="-128"/>
                <a:ea typeface="MS Gothic" panose="020B0609070205080204" pitchFamily="49" charset="-128"/>
              </a:rPr>
              <a:t>低炭素設備買い替えの政策効果と</a:t>
            </a:r>
            <a:r>
              <a:rPr lang="ja-JP" altLang="en-US" sz="3200" b="1" dirty="0">
                <a:solidFill>
                  <a:prstClr val="black"/>
                </a:solidFill>
                <a:latin typeface="MS Gothic" panose="020B0609070205080204" pitchFamily="49" charset="-128"/>
                <a:ea typeface="MS Gothic" panose="020B0609070205080204" pitchFamily="49" charset="-128"/>
              </a:rPr>
              <a:t>家</a:t>
            </a:r>
            <a:r>
              <a:rPr lang="ja-JP" altLang="en-US" sz="3200" b="1" dirty="0" smtClean="0">
                <a:solidFill>
                  <a:prstClr val="black"/>
                </a:solidFill>
                <a:latin typeface="MS Gothic" panose="020B0609070205080204" pitchFamily="49" charset="-128"/>
                <a:ea typeface="MS Gothic" panose="020B0609070205080204" pitchFamily="49" charset="-128"/>
              </a:rPr>
              <a:t>庭構成要因</a:t>
            </a:r>
            <a:endParaRPr lang="ja-JP" altLang="en-US" sz="3200" b="1" dirty="0">
              <a:solidFill>
                <a:prstClr val="black"/>
              </a:solidFill>
              <a:latin typeface="MS Gothic" panose="020B0609070205080204" pitchFamily="49" charset="-128"/>
              <a:ea typeface="MS Gothic" panose="020B0609070205080204" pitchFamily="49" charset="-128"/>
            </a:endParaRPr>
          </a:p>
        </p:txBody>
      </p:sp>
      <p:pic>
        <p:nvPicPr>
          <p:cNvPr id="3" name="Picture 2"/>
          <p:cNvPicPr>
            <a:picLocks noChangeAspect="1"/>
          </p:cNvPicPr>
          <p:nvPr/>
        </p:nvPicPr>
        <p:blipFill>
          <a:blip r:embed="rId3"/>
          <a:stretch>
            <a:fillRect/>
          </a:stretch>
        </p:blipFill>
        <p:spPr>
          <a:xfrm>
            <a:off x="155683" y="913075"/>
            <a:ext cx="6664762" cy="3971929"/>
          </a:xfrm>
          <a:prstGeom prst="rect">
            <a:avLst/>
          </a:prstGeom>
          <a:ln w="3175">
            <a:solidFill>
              <a:srgbClr val="00B0F0"/>
            </a:solidFill>
          </a:ln>
        </p:spPr>
      </p:pic>
      <p:sp>
        <p:nvSpPr>
          <p:cNvPr id="28" name="TextBox 27"/>
          <p:cNvSpPr txBox="1"/>
          <p:nvPr/>
        </p:nvSpPr>
        <p:spPr>
          <a:xfrm>
            <a:off x="148818" y="4956189"/>
            <a:ext cx="6664763" cy="1309980"/>
          </a:xfrm>
          <a:prstGeom prst="rect">
            <a:avLst/>
          </a:prstGeom>
          <a:solidFill>
            <a:schemeClr val="accent5">
              <a:lumMod val="20000"/>
              <a:lumOff val="80000"/>
            </a:schemeClr>
          </a:solidFill>
        </p:spPr>
        <p:style>
          <a:lnRef idx="0">
            <a:scrgbClr r="0" g="0" b="0"/>
          </a:lnRef>
          <a:fillRef idx="0">
            <a:scrgbClr r="0" g="0" b="0"/>
          </a:fillRef>
          <a:effectRef idx="0">
            <a:scrgbClr r="0" g="0" b="0"/>
          </a:effectRef>
          <a:fontRef idx="minor">
            <a:schemeClr val="lt1"/>
          </a:fontRef>
        </p:style>
        <p:txBody>
          <a:bodyPr spcFirstLastPara="0" vert="horz" wrap="square" lIns="99568" tIns="370298" rIns="99568" bIns="99568" numCol="1" spcCol="1270" anchor="ctr" anchorCtr="0">
            <a:noAutofit/>
          </a:bodyPr>
          <a:lstStyle/>
          <a:p>
            <a:pPr marL="0" lvl="1" algn="l" defTabSz="622300">
              <a:lnSpc>
                <a:spcPct val="100000"/>
              </a:lnSpc>
              <a:spcBef>
                <a:spcPct val="0"/>
              </a:spcBef>
              <a:spcAft>
                <a:spcPts val="600"/>
              </a:spcAft>
            </a:pPr>
            <a:r>
              <a:rPr lang="ja-JP" altLang="en-US" sz="1400" b="1" dirty="0" smtClean="0">
                <a:solidFill>
                  <a:srgbClr val="0033CC"/>
                </a:solidFill>
                <a:latin typeface="MS Gothic" panose="020B0609070205080204" pitchFamily="49" charset="-128"/>
                <a:ea typeface="MS Gothic" panose="020B0609070205080204" pitchFamily="49" charset="-128"/>
              </a:rPr>
              <a:t>イ</a:t>
            </a:r>
            <a:r>
              <a:rPr lang="en-US" altLang="ja-JP" sz="1400" b="1" dirty="0" smtClean="0">
                <a:solidFill>
                  <a:srgbClr val="0033CC"/>
                </a:solidFill>
                <a:latin typeface="MS Gothic" panose="020B0609070205080204" pitchFamily="49" charset="-128"/>
                <a:ea typeface="MS Gothic" panose="020B0609070205080204" pitchFamily="49" charset="-128"/>
              </a:rPr>
              <a:t>)</a:t>
            </a:r>
            <a:r>
              <a:rPr lang="ja-JP" altLang="en-US" sz="1400" b="1" kern="1200" dirty="0" smtClean="0">
                <a:solidFill>
                  <a:srgbClr val="0033CC"/>
                </a:solidFill>
                <a:latin typeface="MS Gothic" panose="020B0609070205080204" pitchFamily="49" charset="-128"/>
                <a:ea typeface="MS Gothic" panose="020B0609070205080204" pitchFamily="49" charset="-128"/>
              </a:rPr>
              <a:t>経済的インセンティブの効果：</a:t>
            </a:r>
            <a:endParaRPr lang="en-US" altLang="ja-JP" sz="1400" b="1" kern="1200" dirty="0" smtClean="0">
              <a:solidFill>
                <a:srgbClr val="0033CC"/>
              </a:solidFill>
              <a:latin typeface="MS Gothic" panose="020B0609070205080204" pitchFamily="49" charset="-128"/>
              <a:ea typeface="MS Gothic" panose="020B0609070205080204" pitchFamily="49" charset="-128"/>
            </a:endParaRPr>
          </a:p>
          <a:p>
            <a:pPr marL="171450" lvl="1" indent="-171450" algn="l" defTabSz="622300">
              <a:lnSpc>
                <a:spcPct val="100000"/>
              </a:lnSpc>
              <a:spcBef>
                <a:spcPct val="0"/>
              </a:spcBef>
              <a:spcAft>
                <a:spcPts val="0"/>
              </a:spcAft>
              <a:buFont typeface="Arial" panose="020B0604020202020204" pitchFamily="34" charset="0"/>
              <a:buChar char="•"/>
            </a:pPr>
            <a:r>
              <a:rPr lang="ja-JP" altLang="en-US" sz="1200" kern="1200" dirty="0" smtClean="0">
                <a:solidFill>
                  <a:schemeClr val="tx1"/>
                </a:solidFill>
                <a:latin typeface="MS Gothic" panose="020B0609070205080204" pitchFamily="49" charset="-128"/>
                <a:ea typeface="MS Gothic" panose="020B0609070205080204" pitchFamily="49" charset="-128"/>
              </a:rPr>
              <a:t>補助金の提供は家庭の買い替えに促進効果を確認できた。</a:t>
            </a:r>
            <a:endParaRPr lang="en-US" sz="1200" kern="1200" dirty="0">
              <a:solidFill>
                <a:schemeClr val="tx1"/>
              </a:solidFill>
              <a:latin typeface="MS Gothic" panose="020B0609070205080204" pitchFamily="49" charset="-128"/>
              <a:ea typeface="MS Gothic" panose="020B0609070205080204" pitchFamily="49" charset="-128"/>
            </a:endParaRPr>
          </a:p>
          <a:p>
            <a:pPr marL="171450" lvl="1" indent="-171450" algn="l" defTabSz="622300">
              <a:lnSpc>
                <a:spcPct val="100000"/>
              </a:lnSpc>
              <a:spcBef>
                <a:spcPct val="0"/>
              </a:spcBef>
              <a:spcAft>
                <a:spcPts val="0"/>
              </a:spcAft>
              <a:buFont typeface="Arial" panose="020B0604020202020204" pitchFamily="34" charset="0"/>
              <a:buChar char="•"/>
            </a:pPr>
            <a:r>
              <a:rPr lang="ja-JP" altLang="en-US" sz="1200" kern="1200" dirty="0" smtClean="0">
                <a:solidFill>
                  <a:schemeClr val="tx1"/>
                </a:solidFill>
                <a:latin typeface="MS Gothic" panose="020B0609070205080204" pitchFamily="49" charset="-128"/>
                <a:ea typeface="MS Gothic" panose="020B0609070205080204" pitchFamily="49" charset="-128"/>
              </a:rPr>
              <a:t>特に、</a:t>
            </a:r>
            <a:r>
              <a:rPr lang="en-US" altLang="ja-JP" sz="1200" kern="1200" dirty="0" smtClean="0">
                <a:solidFill>
                  <a:schemeClr val="tx1"/>
                </a:solidFill>
                <a:latin typeface="MS Gothic" panose="020B0609070205080204" pitchFamily="49" charset="-128"/>
                <a:ea typeface="MS Gothic" panose="020B0609070205080204" pitchFamily="49" charset="-128"/>
              </a:rPr>
              <a:t>HEMS</a:t>
            </a:r>
            <a:r>
              <a:rPr lang="ja-JP" altLang="en-US" sz="1200" kern="1200" dirty="0" smtClean="0">
                <a:solidFill>
                  <a:schemeClr val="tx1"/>
                </a:solidFill>
                <a:latin typeface="MS Gothic" panose="020B0609070205080204" pitchFamily="49" charset="-128"/>
                <a:ea typeface="MS Gothic" panose="020B0609070205080204" pitchFamily="49" charset="-128"/>
              </a:rPr>
              <a:t>設置の可能性は補助金の受給で</a:t>
            </a:r>
            <a:r>
              <a:rPr lang="en-US" altLang="en-US" sz="1200" kern="1200" dirty="0" smtClean="0">
                <a:solidFill>
                  <a:schemeClr val="tx1"/>
                </a:solidFill>
                <a:latin typeface="MS Gothic" panose="020B0609070205080204" pitchFamily="49" charset="-128"/>
                <a:ea typeface="MS Gothic" panose="020B0609070205080204" pitchFamily="49" charset="-128"/>
              </a:rPr>
              <a:t>5</a:t>
            </a:r>
            <a:r>
              <a:rPr lang="en-US" altLang="ja-JP" sz="1200" kern="1200" dirty="0" smtClean="0">
                <a:solidFill>
                  <a:schemeClr val="tx1"/>
                </a:solidFill>
                <a:latin typeface="MS Gothic" panose="020B0609070205080204" pitchFamily="49" charset="-128"/>
                <a:ea typeface="MS Gothic" panose="020B0609070205080204" pitchFamily="49" charset="-128"/>
              </a:rPr>
              <a:t>9.2</a:t>
            </a:r>
            <a:r>
              <a:rPr lang="en-US" altLang="en-US" sz="1200" kern="1200" dirty="0" smtClean="0">
                <a:solidFill>
                  <a:schemeClr val="tx1"/>
                </a:solidFill>
                <a:latin typeface="MS Gothic" panose="020B0609070205080204" pitchFamily="49" charset="-128"/>
                <a:ea typeface="MS Gothic" panose="020B0609070205080204" pitchFamily="49" charset="-128"/>
              </a:rPr>
              <a:t>%</a:t>
            </a:r>
            <a:r>
              <a:rPr lang="ja-JP" altLang="en-US" sz="1200" kern="1200" dirty="0" smtClean="0">
                <a:solidFill>
                  <a:schemeClr val="tx1"/>
                </a:solidFill>
                <a:latin typeface="MS Gothic" panose="020B0609070205080204" pitchFamily="49" charset="-128"/>
                <a:ea typeface="MS Gothic" panose="020B0609070205080204" pitchFamily="49" charset="-128"/>
              </a:rPr>
              <a:t>を増加する。</a:t>
            </a:r>
            <a:endParaRPr lang="en-US" sz="1200" kern="1200" dirty="0">
              <a:solidFill>
                <a:schemeClr val="tx1"/>
              </a:solidFill>
              <a:latin typeface="MS Gothic" panose="020B0609070205080204" pitchFamily="49" charset="-128"/>
              <a:ea typeface="MS Gothic" panose="020B0609070205080204" pitchFamily="49" charset="-128"/>
            </a:endParaRPr>
          </a:p>
          <a:p>
            <a:pPr marL="171450" lvl="1" indent="-171450" algn="l" defTabSz="622300">
              <a:lnSpc>
                <a:spcPct val="100000"/>
              </a:lnSpc>
              <a:spcBef>
                <a:spcPct val="0"/>
              </a:spcBef>
              <a:spcAft>
                <a:spcPts val="0"/>
              </a:spcAft>
              <a:buFont typeface="Arial" panose="020B0604020202020204" pitchFamily="34" charset="0"/>
              <a:buChar char="•"/>
            </a:pPr>
            <a:r>
              <a:rPr lang="ja-JP" altLang="en-US" sz="1200" dirty="0">
                <a:solidFill>
                  <a:schemeClr val="tx1"/>
                </a:solidFill>
                <a:latin typeface="MS Gothic" panose="020B0609070205080204" pitchFamily="49" charset="-128"/>
                <a:ea typeface="MS Gothic" panose="020B0609070205080204" pitchFamily="49" charset="-128"/>
              </a:rPr>
              <a:t>太陽光</a:t>
            </a:r>
            <a:r>
              <a:rPr lang="ja-JP" altLang="en-US" sz="1200" kern="1200" dirty="0" smtClean="0">
                <a:solidFill>
                  <a:schemeClr val="tx1"/>
                </a:solidFill>
                <a:latin typeface="MS Gothic" panose="020B0609070205080204" pitchFamily="49" charset="-128"/>
                <a:ea typeface="MS Gothic" panose="020B0609070205080204" pitchFamily="49" charset="-128"/>
              </a:rPr>
              <a:t>発電・断熱リフォーム・複層ガラス・エアコン・節水シャワーヘッド等の設備の買い替えの可能性は</a:t>
            </a:r>
            <a:r>
              <a:rPr lang="en-US" altLang="ja-JP" sz="1200" kern="1200" dirty="0" smtClean="0">
                <a:solidFill>
                  <a:schemeClr val="tx1"/>
                </a:solidFill>
                <a:latin typeface="MS Gothic" panose="020B0609070205080204" pitchFamily="49" charset="-128"/>
                <a:ea typeface="MS Gothic" panose="020B0609070205080204" pitchFamily="49" charset="-128"/>
              </a:rPr>
              <a:t>16.6%</a:t>
            </a:r>
            <a:r>
              <a:rPr lang="ja-JP" altLang="en-US" sz="1200" kern="1200" dirty="0" smtClean="0">
                <a:solidFill>
                  <a:schemeClr val="tx1"/>
                </a:solidFill>
                <a:latin typeface="MS Gothic" panose="020B0609070205080204" pitchFamily="49" charset="-128"/>
                <a:ea typeface="MS Gothic" panose="020B0609070205080204" pitchFamily="49" charset="-128"/>
              </a:rPr>
              <a:t>から</a:t>
            </a:r>
            <a:r>
              <a:rPr lang="en-US" altLang="ja-JP" sz="1200" kern="1200" dirty="0" smtClean="0">
                <a:solidFill>
                  <a:schemeClr val="tx1"/>
                </a:solidFill>
                <a:latin typeface="MS Gothic" panose="020B0609070205080204" pitchFamily="49" charset="-128"/>
                <a:ea typeface="MS Gothic" panose="020B0609070205080204" pitchFamily="49" charset="-128"/>
              </a:rPr>
              <a:t>26.6%</a:t>
            </a:r>
            <a:r>
              <a:rPr lang="ja-JP" altLang="en-US" sz="1200" kern="1200" dirty="0" smtClean="0">
                <a:solidFill>
                  <a:schemeClr val="tx1"/>
                </a:solidFill>
                <a:latin typeface="MS Gothic" panose="020B0609070205080204" pitchFamily="49" charset="-128"/>
                <a:ea typeface="MS Gothic" panose="020B0609070205080204" pitchFamily="49" charset="-128"/>
              </a:rPr>
              <a:t>を増える。</a:t>
            </a:r>
            <a:endParaRPr lang="en-US" sz="1200" kern="1200" dirty="0">
              <a:solidFill>
                <a:schemeClr val="tx1"/>
              </a:solidFill>
              <a:latin typeface="MS Gothic" panose="020B0609070205080204" pitchFamily="49" charset="-128"/>
              <a:ea typeface="MS Gothic" panose="020B0609070205080204" pitchFamily="49" charset="-128"/>
            </a:endParaRPr>
          </a:p>
          <a:p>
            <a:pPr marL="171450" lvl="1" indent="-171450" algn="l" defTabSz="622300">
              <a:lnSpc>
                <a:spcPct val="100000"/>
              </a:lnSpc>
              <a:spcBef>
                <a:spcPct val="0"/>
              </a:spcBef>
              <a:spcAft>
                <a:spcPts val="0"/>
              </a:spcAft>
              <a:buFont typeface="Arial" panose="020B0604020202020204" pitchFamily="34" charset="0"/>
              <a:buChar char="•"/>
            </a:pPr>
            <a:r>
              <a:rPr lang="ja-JP" altLang="en-US" sz="1200" kern="1200" dirty="0" smtClean="0">
                <a:solidFill>
                  <a:schemeClr val="tx1"/>
                </a:solidFill>
                <a:latin typeface="MS Gothic" panose="020B0609070205080204" pitchFamily="49" charset="-128"/>
                <a:ea typeface="MS Gothic" panose="020B0609070205080204" pitchFamily="49" charset="-128"/>
              </a:rPr>
              <a:t>低金利融資は</a:t>
            </a:r>
            <a:r>
              <a:rPr lang="ja-JP" altLang="en-US" sz="1200" dirty="0">
                <a:solidFill>
                  <a:schemeClr val="tx1"/>
                </a:solidFill>
                <a:latin typeface="MS Gothic" panose="020B0609070205080204" pitchFamily="49" charset="-128"/>
                <a:ea typeface="MS Gothic" panose="020B0609070205080204" pitchFamily="49" charset="-128"/>
              </a:rPr>
              <a:t>太陽光</a:t>
            </a:r>
            <a:r>
              <a:rPr lang="ja-JP" altLang="en-US" sz="1200" kern="1200" dirty="0" smtClean="0">
                <a:solidFill>
                  <a:schemeClr val="tx1"/>
                </a:solidFill>
                <a:latin typeface="MS Gothic" panose="020B0609070205080204" pitchFamily="49" charset="-128"/>
                <a:ea typeface="MS Gothic" panose="020B0609070205080204" pitchFamily="49" charset="-128"/>
              </a:rPr>
              <a:t>発電のみに効果があった（</a:t>
            </a:r>
            <a:r>
              <a:rPr lang="en-US" altLang="ja-JP" sz="1200" kern="1200" dirty="0" smtClean="0">
                <a:solidFill>
                  <a:schemeClr val="tx1"/>
                </a:solidFill>
                <a:latin typeface="MS Gothic" panose="020B0609070205080204" pitchFamily="49" charset="-128"/>
                <a:ea typeface="MS Gothic" panose="020B0609070205080204" pitchFamily="49" charset="-128"/>
              </a:rPr>
              <a:t>14%</a:t>
            </a:r>
            <a:r>
              <a:rPr lang="ja-JP" altLang="en-US" sz="1200" kern="1200" dirty="0" smtClean="0">
                <a:solidFill>
                  <a:schemeClr val="tx1"/>
                </a:solidFill>
                <a:latin typeface="MS Gothic" panose="020B0609070205080204" pitchFamily="49" charset="-128"/>
                <a:ea typeface="MS Gothic" panose="020B0609070205080204" pitchFamily="49" charset="-128"/>
              </a:rPr>
              <a:t>増）。</a:t>
            </a:r>
            <a:endParaRPr lang="en-US" altLang="en-US" sz="1200" kern="1200" dirty="0" smtClean="0">
              <a:solidFill>
                <a:srgbClr val="FF0000"/>
              </a:solidFill>
            </a:endParaRPr>
          </a:p>
          <a:p>
            <a:pPr marL="114300" lvl="1" indent="-114300" algn="l" defTabSz="622300">
              <a:lnSpc>
                <a:spcPct val="90000"/>
              </a:lnSpc>
              <a:spcBef>
                <a:spcPct val="0"/>
              </a:spcBef>
              <a:spcAft>
                <a:spcPct val="15000"/>
              </a:spcAft>
              <a:buChar char="••"/>
            </a:pPr>
            <a:endParaRPr lang="en-US" altLang="en-US" sz="1400" kern="1200" dirty="0" smtClean="0">
              <a:solidFill>
                <a:srgbClr val="FF0000"/>
              </a:solidFill>
            </a:endParaRPr>
          </a:p>
        </p:txBody>
      </p:sp>
      <p:sp>
        <p:nvSpPr>
          <p:cNvPr id="30" name="TextBox 29"/>
          <p:cNvSpPr txBox="1"/>
          <p:nvPr/>
        </p:nvSpPr>
        <p:spPr>
          <a:xfrm>
            <a:off x="6930175" y="3856478"/>
            <a:ext cx="2091373" cy="2409692"/>
          </a:xfrm>
          <a:prstGeom prst="rect">
            <a:avLst/>
          </a:prstGeom>
          <a:solidFill>
            <a:schemeClr val="accent5">
              <a:lumMod val="20000"/>
              <a:lumOff val="80000"/>
            </a:schemeClr>
          </a:solidFill>
        </p:spPr>
        <p:style>
          <a:lnRef idx="0">
            <a:scrgbClr r="0" g="0" b="0"/>
          </a:lnRef>
          <a:fillRef idx="0">
            <a:scrgbClr r="0" g="0" b="0"/>
          </a:fillRef>
          <a:effectRef idx="0">
            <a:scrgbClr r="0" g="0" b="0"/>
          </a:effectRef>
          <a:fontRef idx="minor">
            <a:schemeClr val="lt1"/>
          </a:fontRef>
        </p:style>
        <p:txBody>
          <a:bodyPr spcFirstLastPara="0" vert="horz" wrap="square" lIns="99568" tIns="370298" rIns="99568" bIns="99568" numCol="1" spcCol="1270" anchor="ctr" anchorCtr="0">
            <a:noAutofit/>
          </a:bodyPr>
          <a:lstStyle/>
          <a:p>
            <a:pPr marL="0" lvl="1" defTabSz="622300">
              <a:spcBef>
                <a:spcPct val="0"/>
              </a:spcBef>
              <a:spcAft>
                <a:spcPts val="600"/>
              </a:spcAft>
            </a:pPr>
            <a:r>
              <a:rPr lang="ja-JP" altLang="en-US" sz="1400" b="1" dirty="0" smtClean="0">
                <a:solidFill>
                  <a:srgbClr val="0033CC"/>
                </a:solidFill>
                <a:latin typeface="MS Gothic" panose="020B0609070205080204" pitchFamily="49" charset="-128"/>
                <a:ea typeface="MS Gothic" panose="020B0609070205080204" pitchFamily="49" charset="-128"/>
              </a:rPr>
              <a:t>ウ</a:t>
            </a:r>
            <a:r>
              <a:rPr lang="en-US" altLang="ja-JP" sz="1400" b="1" dirty="0">
                <a:solidFill>
                  <a:srgbClr val="0033CC"/>
                </a:solidFill>
                <a:latin typeface="MS Gothic" panose="020B0609070205080204" pitchFamily="49" charset="-128"/>
                <a:ea typeface="MS Gothic" panose="020B0609070205080204" pitchFamily="49" charset="-128"/>
              </a:rPr>
              <a:t>)</a:t>
            </a:r>
            <a:r>
              <a:rPr lang="ja-JP" altLang="en-US" sz="1400" b="1" dirty="0" smtClean="0">
                <a:solidFill>
                  <a:srgbClr val="0033CC"/>
                </a:solidFill>
                <a:latin typeface="MS Gothic" panose="020B0609070205080204" pitchFamily="49" charset="-128"/>
                <a:ea typeface="MS Gothic" panose="020B0609070205080204" pitchFamily="49" charset="-128"/>
              </a:rPr>
              <a:t>家庭構</a:t>
            </a:r>
            <a:r>
              <a:rPr lang="ja-JP" altLang="en-US" sz="1400" b="1" dirty="0">
                <a:solidFill>
                  <a:srgbClr val="0033CC"/>
                </a:solidFill>
                <a:latin typeface="MS Gothic" panose="020B0609070205080204" pitchFamily="49" charset="-128"/>
                <a:ea typeface="MS Gothic" panose="020B0609070205080204" pitchFamily="49" charset="-128"/>
              </a:rPr>
              <a:t>成</a:t>
            </a:r>
            <a:r>
              <a:rPr lang="ja-JP" altLang="en-US" sz="1400" b="1" dirty="0" smtClean="0">
                <a:solidFill>
                  <a:srgbClr val="0033CC"/>
                </a:solidFill>
                <a:latin typeface="MS Gothic" panose="020B0609070205080204" pitchFamily="49" charset="-128"/>
                <a:ea typeface="MS Gothic" panose="020B0609070205080204" pitchFamily="49" charset="-128"/>
              </a:rPr>
              <a:t>要</a:t>
            </a:r>
            <a:r>
              <a:rPr lang="ja-JP" altLang="en-US" sz="1400" b="1" dirty="0">
                <a:solidFill>
                  <a:srgbClr val="0033CC"/>
                </a:solidFill>
                <a:latin typeface="MS Gothic" panose="020B0609070205080204" pitchFamily="49" charset="-128"/>
                <a:ea typeface="MS Gothic" panose="020B0609070205080204" pitchFamily="49" charset="-128"/>
              </a:rPr>
              <a:t>因：</a:t>
            </a:r>
          </a:p>
          <a:p>
            <a:pPr marL="171450" lvl="1" indent="-171450" defTabSz="622300">
              <a:spcBef>
                <a:spcPct val="0"/>
              </a:spcBef>
              <a:spcAft>
                <a:spcPts val="600"/>
              </a:spcAft>
              <a:buFont typeface="Arial" panose="020B0604020202020204" pitchFamily="34" charset="0"/>
              <a:buChar char="•"/>
            </a:pPr>
            <a:r>
              <a:rPr lang="ja-JP" altLang="en-US" sz="1200" dirty="0">
                <a:solidFill>
                  <a:schemeClr val="tx1"/>
                </a:solidFill>
                <a:latin typeface="MS Gothic" panose="020B0609070205080204" pitchFamily="49" charset="-128"/>
                <a:ea typeface="MS Gothic" panose="020B0609070205080204" pitchFamily="49" charset="-128"/>
              </a:rPr>
              <a:t>年寄の方は若い世帯と比べて、</a:t>
            </a:r>
            <a:r>
              <a:rPr lang="en-US" altLang="ja-JP" sz="1200" dirty="0">
                <a:solidFill>
                  <a:schemeClr val="tx1"/>
                </a:solidFill>
                <a:latin typeface="MS Gothic" panose="020B0609070205080204" pitchFamily="49" charset="-128"/>
                <a:ea typeface="MS Gothic" panose="020B0609070205080204" pitchFamily="49" charset="-128"/>
              </a:rPr>
              <a:t>HEMS</a:t>
            </a:r>
            <a:r>
              <a:rPr lang="ja-JP" altLang="en-US" sz="1200" dirty="0">
                <a:solidFill>
                  <a:schemeClr val="tx1"/>
                </a:solidFill>
                <a:latin typeface="MS Gothic" panose="020B0609070205080204" pitchFamily="49" charset="-128"/>
                <a:ea typeface="MS Gothic" panose="020B0609070205080204" pitchFamily="49" charset="-128"/>
              </a:rPr>
              <a:t>設置の確率は低い（若者は</a:t>
            </a:r>
            <a:r>
              <a:rPr lang="en-US" altLang="ja-JP" sz="1200" dirty="0">
                <a:solidFill>
                  <a:schemeClr val="tx1"/>
                </a:solidFill>
                <a:latin typeface="MS Gothic" panose="020B0609070205080204" pitchFamily="49" charset="-128"/>
                <a:ea typeface="MS Gothic" panose="020B0609070205080204" pitchFamily="49" charset="-128"/>
              </a:rPr>
              <a:t>IT</a:t>
            </a:r>
            <a:r>
              <a:rPr lang="ja-JP" altLang="en-US" sz="1200" dirty="0">
                <a:solidFill>
                  <a:schemeClr val="tx1"/>
                </a:solidFill>
                <a:latin typeface="MS Gothic" panose="020B0609070205080204" pitchFamily="49" charset="-128"/>
                <a:ea typeface="MS Gothic" panose="020B0609070205080204" pitchFamily="49" charset="-128"/>
              </a:rPr>
              <a:t>等新たな技術を受け入れ易いではないかと思う）。</a:t>
            </a:r>
          </a:p>
          <a:p>
            <a:pPr marL="171450" lvl="1" indent="-171450" defTabSz="622300">
              <a:spcBef>
                <a:spcPct val="0"/>
              </a:spcBef>
              <a:spcAft>
                <a:spcPts val="600"/>
              </a:spcAft>
              <a:buFont typeface="Arial" panose="020B0604020202020204" pitchFamily="34" charset="0"/>
              <a:buChar char="•"/>
            </a:pPr>
            <a:r>
              <a:rPr lang="ja-JP" altLang="en-US" sz="1200" dirty="0">
                <a:solidFill>
                  <a:schemeClr val="tx1"/>
                </a:solidFill>
                <a:latin typeface="MS Gothic" panose="020B0609070205080204" pitchFamily="49" charset="-128"/>
                <a:ea typeface="MS Gothic" panose="020B0609070205080204" pitchFamily="49" charset="-128"/>
              </a:rPr>
              <a:t>大きな家族及び中・高年家庭は燃費の良い車の買い替え可能性はより高い（必要性と経済力は高いではないかと思う）</a:t>
            </a:r>
            <a:r>
              <a:rPr lang="ja-JP" altLang="en-US" sz="1200" dirty="0" smtClean="0">
                <a:solidFill>
                  <a:schemeClr val="tx1"/>
                </a:solidFill>
                <a:latin typeface="MS Gothic" panose="020B0609070205080204" pitchFamily="49" charset="-128"/>
                <a:ea typeface="MS Gothic" panose="020B0609070205080204" pitchFamily="49" charset="-128"/>
              </a:rPr>
              <a:t>。</a:t>
            </a:r>
            <a:endParaRPr lang="en-US" altLang="en-US" sz="1200" kern="1200" dirty="0" smtClean="0">
              <a:solidFill>
                <a:schemeClr val="tx1"/>
              </a:solidFill>
              <a:latin typeface="MS Gothic" panose="020B0609070205080204" pitchFamily="49" charset="-128"/>
              <a:ea typeface="MS Gothic" panose="020B0609070205080204" pitchFamily="49" charset="-128"/>
            </a:endParaRPr>
          </a:p>
          <a:p>
            <a:pPr marL="114300" lvl="1" indent="-114300" algn="l" defTabSz="622300">
              <a:lnSpc>
                <a:spcPct val="90000"/>
              </a:lnSpc>
              <a:spcBef>
                <a:spcPct val="0"/>
              </a:spcBef>
              <a:spcAft>
                <a:spcPct val="15000"/>
              </a:spcAft>
              <a:buChar char="••"/>
            </a:pPr>
            <a:endParaRPr lang="en-US" altLang="en-US" sz="1400" kern="1200" dirty="0" smtClean="0">
              <a:solidFill>
                <a:srgbClr val="FF0000"/>
              </a:solidFill>
            </a:endParaRPr>
          </a:p>
        </p:txBody>
      </p:sp>
      <p:sp>
        <p:nvSpPr>
          <p:cNvPr id="32" name="TextBox 31"/>
          <p:cNvSpPr txBox="1"/>
          <p:nvPr/>
        </p:nvSpPr>
        <p:spPr>
          <a:xfrm>
            <a:off x="6938071" y="913075"/>
            <a:ext cx="2098624" cy="2803742"/>
          </a:xfrm>
          <a:prstGeom prst="rect">
            <a:avLst/>
          </a:prstGeom>
          <a:solidFill>
            <a:schemeClr val="accent5">
              <a:lumMod val="20000"/>
              <a:lumOff val="80000"/>
            </a:schemeClr>
          </a:solidFill>
        </p:spPr>
        <p:style>
          <a:lnRef idx="0">
            <a:scrgbClr r="0" g="0" b="0"/>
          </a:lnRef>
          <a:fillRef idx="0">
            <a:scrgbClr r="0" g="0" b="0"/>
          </a:fillRef>
          <a:effectRef idx="0">
            <a:scrgbClr r="0" g="0" b="0"/>
          </a:effectRef>
          <a:fontRef idx="minor">
            <a:schemeClr val="lt1"/>
          </a:fontRef>
        </p:style>
        <p:txBody>
          <a:bodyPr spcFirstLastPara="0" vert="horz" wrap="square" lIns="99568" tIns="370298" rIns="99568" bIns="99568" numCol="1" spcCol="1270" anchor="ctr" anchorCtr="0">
            <a:noAutofit/>
          </a:bodyPr>
          <a:lstStyle/>
          <a:p>
            <a:pPr marL="0" lvl="1" defTabSz="622300">
              <a:spcBef>
                <a:spcPct val="0"/>
              </a:spcBef>
              <a:spcAft>
                <a:spcPts val="600"/>
              </a:spcAft>
            </a:pPr>
            <a:r>
              <a:rPr lang="ja-JP" altLang="en-US" sz="1400" b="1" dirty="0" smtClean="0">
                <a:solidFill>
                  <a:srgbClr val="0033CC"/>
                </a:solidFill>
                <a:latin typeface="MS Gothic" panose="020B0609070205080204" pitchFamily="49" charset="-128"/>
                <a:ea typeface="MS Gothic" panose="020B0609070205080204" pitchFamily="49" charset="-128"/>
              </a:rPr>
              <a:t>ア</a:t>
            </a:r>
            <a:r>
              <a:rPr lang="en-US" altLang="ja-JP" sz="1400" b="1" dirty="0" smtClean="0">
                <a:solidFill>
                  <a:srgbClr val="0033CC"/>
                </a:solidFill>
                <a:latin typeface="MS Gothic" panose="020B0609070205080204" pitchFamily="49" charset="-128"/>
                <a:ea typeface="MS Gothic" panose="020B0609070205080204" pitchFamily="49" charset="-128"/>
              </a:rPr>
              <a:t>)HEMS</a:t>
            </a:r>
            <a:r>
              <a:rPr lang="ja-JP" altLang="en-US" sz="1400" b="1" dirty="0" smtClean="0">
                <a:solidFill>
                  <a:srgbClr val="0033CC"/>
                </a:solidFill>
                <a:latin typeface="MS Gothic" panose="020B0609070205080204" pitchFamily="49" charset="-128"/>
                <a:ea typeface="MS Gothic" panose="020B0609070205080204" pitchFamily="49" charset="-128"/>
              </a:rPr>
              <a:t>の設置効果：</a:t>
            </a:r>
            <a:endParaRPr lang="ja-JP" altLang="en-US" sz="1400" b="1" dirty="0">
              <a:solidFill>
                <a:srgbClr val="0033CC"/>
              </a:solidFill>
              <a:latin typeface="MS Gothic" panose="020B0609070205080204" pitchFamily="49" charset="-128"/>
              <a:ea typeface="MS Gothic" panose="020B0609070205080204" pitchFamily="49" charset="-128"/>
            </a:endParaRPr>
          </a:p>
          <a:p>
            <a:pPr marL="171450" lvl="1" indent="-171450" defTabSz="622300">
              <a:spcBef>
                <a:spcPct val="0"/>
              </a:spcBef>
              <a:buFont typeface="Arial" panose="020B0604020202020204" pitchFamily="34" charset="0"/>
              <a:buChar char="•"/>
            </a:pPr>
            <a:r>
              <a:rPr lang="en-US" altLang="ja-JP" sz="1200" dirty="0">
                <a:solidFill>
                  <a:schemeClr val="tx1"/>
                </a:solidFill>
                <a:latin typeface="MS Gothic" panose="020B0609070205080204" pitchFamily="49" charset="-128"/>
                <a:ea typeface="MS Gothic" panose="020B0609070205080204" pitchFamily="49" charset="-128"/>
              </a:rPr>
              <a:t>HEMS</a:t>
            </a:r>
            <a:r>
              <a:rPr lang="ja-JP" altLang="en-US" sz="1200" dirty="0">
                <a:solidFill>
                  <a:schemeClr val="tx1"/>
                </a:solidFill>
                <a:latin typeface="MS Gothic" panose="020B0609070205080204" pitchFamily="49" charset="-128"/>
                <a:ea typeface="MS Gothic" panose="020B0609070205080204" pitchFamily="49" charset="-128"/>
              </a:rPr>
              <a:t>の設置は家庭の低炭素設備等の買い替えに促進効果を確認できた。</a:t>
            </a:r>
          </a:p>
          <a:p>
            <a:pPr marL="171450" lvl="1" indent="-171450" defTabSz="622300">
              <a:spcBef>
                <a:spcPct val="0"/>
              </a:spcBef>
              <a:buFont typeface="Arial" panose="020B0604020202020204" pitchFamily="34" charset="0"/>
              <a:buChar char="•"/>
            </a:pPr>
            <a:r>
              <a:rPr lang="ja-JP" altLang="en-US" sz="1200" dirty="0">
                <a:solidFill>
                  <a:schemeClr val="tx1"/>
                </a:solidFill>
                <a:latin typeface="MS Gothic" panose="020B0609070205080204" pitchFamily="49" charset="-128"/>
                <a:ea typeface="MS Gothic" panose="020B0609070205080204" pitchFamily="49" charset="-128"/>
              </a:rPr>
              <a:t>特に、</a:t>
            </a:r>
            <a:r>
              <a:rPr lang="en-US" altLang="ja-JP" sz="1200" dirty="0">
                <a:solidFill>
                  <a:schemeClr val="tx1"/>
                </a:solidFill>
                <a:latin typeface="MS Gothic" panose="020B0609070205080204" pitchFamily="49" charset="-128"/>
                <a:ea typeface="MS Gothic" panose="020B0609070205080204" pitchFamily="49" charset="-128"/>
              </a:rPr>
              <a:t>Solar PV</a:t>
            </a:r>
            <a:r>
              <a:rPr lang="ja-JP" altLang="en-US" sz="1200" dirty="0">
                <a:solidFill>
                  <a:schemeClr val="tx1"/>
                </a:solidFill>
                <a:latin typeface="MS Gothic" panose="020B0609070205080204" pitchFamily="49" charset="-128"/>
                <a:ea typeface="MS Gothic" panose="020B0609070205080204" pitchFamily="49" charset="-128"/>
              </a:rPr>
              <a:t>発電の導入可能性は</a:t>
            </a:r>
            <a:r>
              <a:rPr lang="en-US" altLang="ja-JP" sz="1200" dirty="0">
                <a:solidFill>
                  <a:schemeClr val="tx1"/>
                </a:solidFill>
                <a:latin typeface="MS Gothic" panose="020B0609070205080204" pitchFamily="49" charset="-128"/>
                <a:ea typeface="MS Gothic" panose="020B0609070205080204" pitchFamily="49" charset="-128"/>
              </a:rPr>
              <a:t>55.9%</a:t>
            </a:r>
            <a:r>
              <a:rPr lang="ja-JP" altLang="en-US" sz="1200" dirty="0">
                <a:solidFill>
                  <a:schemeClr val="tx1"/>
                </a:solidFill>
                <a:latin typeface="MS Gothic" panose="020B0609070205080204" pitchFamily="49" charset="-128"/>
                <a:ea typeface="MS Gothic" panose="020B0609070205080204" pitchFamily="49" charset="-128"/>
              </a:rPr>
              <a:t>を増加する。</a:t>
            </a:r>
          </a:p>
          <a:p>
            <a:pPr marL="171450" lvl="1" indent="-171450" defTabSz="622300">
              <a:spcBef>
                <a:spcPct val="0"/>
              </a:spcBef>
              <a:buFont typeface="Arial" panose="020B0604020202020204" pitchFamily="34" charset="0"/>
              <a:buChar char="•"/>
            </a:pPr>
            <a:r>
              <a:rPr lang="ja-JP" altLang="en-US" sz="1200" dirty="0">
                <a:solidFill>
                  <a:schemeClr val="tx1"/>
                </a:solidFill>
                <a:latin typeface="MS Gothic" panose="020B0609070205080204" pitchFamily="49" charset="-128"/>
                <a:ea typeface="MS Gothic" panose="020B0609070205080204" pitchFamily="49" charset="-128"/>
              </a:rPr>
              <a:t>省エネ型機器・設備、例えば、断熱リフォーム・複層ガラス・エアコン・エコキュートの買い替えの可能性はおよそ</a:t>
            </a:r>
            <a:r>
              <a:rPr lang="en-US" altLang="ja-JP" sz="1200" dirty="0">
                <a:solidFill>
                  <a:schemeClr val="tx1"/>
                </a:solidFill>
                <a:latin typeface="MS Gothic" panose="020B0609070205080204" pitchFamily="49" charset="-128"/>
                <a:ea typeface="MS Gothic" panose="020B0609070205080204" pitchFamily="49" charset="-128"/>
              </a:rPr>
              <a:t>30</a:t>
            </a:r>
            <a:r>
              <a:rPr lang="ja-JP" altLang="en-US" sz="1200" dirty="0">
                <a:solidFill>
                  <a:schemeClr val="tx1"/>
                </a:solidFill>
                <a:latin typeface="MS Gothic" panose="020B0609070205080204" pitchFamily="49" charset="-128"/>
                <a:ea typeface="MS Gothic" panose="020B0609070205080204" pitchFamily="49" charset="-128"/>
              </a:rPr>
              <a:t>％を増える</a:t>
            </a:r>
            <a:r>
              <a:rPr lang="ja-JP" altLang="en-US" sz="1200" dirty="0" smtClean="0">
                <a:solidFill>
                  <a:schemeClr val="tx1"/>
                </a:solidFill>
                <a:latin typeface="MS Gothic" panose="020B0609070205080204" pitchFamily="49" charset="-128"/>
                <a:ea typeface="MS Gothic" panose="020B0609070205080204" pitchFamily="49" charset="-128"/>
              </a:rPr>
              <a:t>。</a:t>
            </a:r>
            <a:endParaRPr lang="en-US" altLang="en-US" sz="1200" kern="1200" dirty="0" smtClean="0">
              <a:solidFill>
                <a:schemeClr val="tx1"/>
              </a:solidFill>
              <a:latin typeface="MS Gothic" panose="020B0609070205080204" pitchFamily="49" charset="-128"/>
              <a:ea typeface="MS Gothic" panose="020B0609070205080204" pitchFamily="49" charset="-128"/>
            </a:endParaRPr>
          </a:p>
          <a:p>
            <a:pPr marL="114300" lvl="1" indent="-114300" algn="l" defTabSz="622300">
              <a:lnSpc>
                <a:spcPct val="90000"/>
              </a:lnSpc>
              <a:spcBef>
                <a:spcPct val="0"/>
              </a:spcBef>
              <a:spcAft>
                <a:spcPct val="15000"/>
              </a:spcAft>
              <a:buChar char="••"/>
            </a:pPr>
            <a:endParaRPr lang="en-US" altLang="en-US" sz="1400" kern="1200" dirty="0" smtClean="0">
              <a:solidFill>
                <a:srgbClr val="FF0000"/>
              </a:solidFill>
            </a:endParaRPr>
          </a:p>
        </p:txBody>
      </p:sp>
    </p:spTree>
    <p:extLst>
      <p:ext uri="{BB962C8B-B14F-4D97-AF65-F5344CB8AC3E}">
        <p14:creationId xmlns:p14="http://schemas.microsoft.com/office/powerpoint/2010/main" val="27994719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3"/>
          <p:cNvSpPr/>
          <p:nvPr/>
        </p:nvSpPr>
        <p:spPr>
          <a:xfrm>
            <a:off x="0" y="188640"/>
            <a:ext cx="9144000" cy="584775"/>
          </a:xfrm>
          <a:prstGeom prst="rect">
            <a:avLst/>
          </a:prstGeo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spcBef>
                <a:spcPct val="0"/>
              </a:spcBef>
              <a:buClrTx/>
              <a:buFontTx/>
              <a:buNone/>
            </a:pPr>
            <a:r>
              <a:rPr lang="ja-JP" altLang="en-US" sz="3200" b="1" dirty="0" smtClean="0">
                <a:latin typeface="MS Gothic" panose="020B0609070205080204" pitchFamily="49" charset="-128"/>
                <a:ea typeface="MS Gothic" panose="020B0609070205080204" pitchFamily="49" charset="-128"/>
                <a:cs typeface="Times New Roman" panose="02020603050405020304" pitchFamily="18" charset="0"/>
              </a:rPr>
              <a:t>研究目的</a:t>
            </a:r>
            <a:endParaRPr lang="en-US" altLang="ja-JP" sz="3200" b="1" dirty="0">
              <a:latin typeface="MS Gothic" panose="020B0609070205080204" pitchFamily="49" charset="-128"/>
              <a:ea typeface="MS Gothic" panose="020B0609070205080204" pitchFamily="49" charset="-128"/>
              <a:cs typeface="Times New Roman" panose="02020603050405020304" pitchFamily="18" charset="0"/>
            </a:endParaRPr>
          </a:p>
        </p:txBody>
      </p:sp>
      <p:graphicFrame>
        <p:nvGraphicFramePr>
          <p:cNvPr id="2" name="Diagram 1"/>
          <p:cNvGraphicFramePr/>
          <p:nvPr>
            <p:extLst>
              <p:ext uri="{D42A27DB-BD31-4B8C-83A1-F6EECF244321}">
                <p14:modId xmlns:p14="http://schemas.microsoft.com/office/powerpoint/2010/main" val="1921211704"/>
              </p:ext>
            </p:extLst>
          </p:nvPr>
        </p:nvGraphicFramePr>
        <p:xfrm>
          <a:off x="1103784" y="1484784"/>
          <a:ext cx="693643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198082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3"/>
          <p:cNvSpPr/>
          <p:nvPr/>
        </p:nvSpPr>
        <p:spPr>
          <a:xfrm>
            <a:off x="0" y="188640"/>
            <a:ext cx="9144000" cy="584775"/>
          </a:xfrm>
          <a:prstGeom prst="rect">
            <a:avLst/>
          </a:prstGeo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spcBef>
                <a:spcPct val="0"/>
              </a:spcBef>
            </a:pPr>
            <a:r>
              <a:rPr lang="ja-JP" altLang="en-US" sz="3200" b="1" dirty="0" smtClean="0">
                <a:latin typeface="MS Gothic" panose="020B0609070205080204" pitchFamily="49" charset="-128"/>
                <a:ea typeface="MS Gothic" panose="020B0609070205080204" pitchFamily="49" charset="-128"/>
              </a:rPr>
              <a:t>調査した家</a:t>
            </a:r>
            <a:r>
              <a:rPr lang="ja-JP" altLang="en-US" sz="3200" b="1" dirty="0">
                <a:latin typeface="MS Gothic" panose="020B0609070205080204" pitchFamily="49" charset="-128"/>
                <a:ea typeface="MS Gothic" panose="020B0609070205080204" pitchFamily="49" charset="-128"/>
              </a:rPr>
              <a:t>庭部門省エネに関する経済</a:t>
            </a:r>
            <a:r>
              <a:rPr lang="ja-JP" altLang="en-US" sz="3200" b="1" dirty="0" smtClean="0">
                <a:latin typeface="MS Gothic" panose="020B0609070205080204" pitchFamily="49" charset="-128"/>
                <a:ea typeface="MS Gothic" panose="020B0609070205080204" pitchFamily="49" charset="-128"/>
              </a:rPr>
              <a:t>的政</a:t>
            </a:r>
            <a:r>
              <a:rPr lang="ja-JP" altLang="en-US" sz="3200" b="1" dirty="0">
                <a:latin typeface="MS Gothic" panose="020B0609070205080204" pitchFamily="49" charset="-128"/>
                <a:ea typeface="MS Gothic" panose="020B0609070205080204" pitchFamily="49" charset="-128"/>
              </a:rPr>
              <a:t>策</a:t>
            </a:r>
            <a:endParaRPr lang="en-US" altLang="ja-JP" sz="3200" b="1" dirty="0">
              <a:latin typeface="MS Gothic" panose="020B0609070205080204" pitchFamily="49" charset="-128"/>
              <a:ea typeface="MS Gothic" panose="020B0609070205080204" pitchFamily="49" charset="-128"/>
            </a:endParaRPr>
          </a:p>
        </p:txBody>
      </p:sp>
      <p:graphicFrame>
        <p:nvGraphicFramePr>
          <p:cNvPr id="2" name="Table 1"/>
          <p:cNvGraphicFramePr>
            <a:graphicFrameLocks noGrp="1"/>
          </p:cNvGraphicFramePr>
          <p:nvPr>
            <p:extLst>
              <p:ext uri="{D42A27DB-BD31-4B8C-83A1-F6EECF244321}">
                <p14:modId xmlns:p14="http://schemas.microsoft.com/office/powerpoint/2010/main" val="1370778477"/>
              </p:ext>
            </p:extLst>
          </p:nvPr>
        </p:nvGraphicFramePr>
        <p:xfrm>
          <a:off x="179512" y="1196752"/>
          <a:ext cx="8784975" cy="4752529"/>
        </p:xfrm>
        <a:graphic>
          <a:graphicData uri="http://schemas.openxmlformats.org/drawingml/2006/table">
            <a:tbl>
              <a:tblPr firstRow="1" bandRow="1">
                <a:effectLst>
                  <a:innerShdw blurRad="114300">
                    <a:prstClr val="black"/>
                  </a:innerShdw>
                </a:effectLst>
                <a:tableStyleId>{5C22544A-7EE6-4342-B048-85BDC9FD1C3A}</a:tableStyleId>
              </a:tblPr>
              <a:tblGrid>
                <a:gridCol w="720080">
                  <a:extLst>
                    <a:ext uri="{9D8B030D-6E8A-4147-A177-3AD203B41FA5}">
                      <a16:colId xmlns:a16="http://schemas.microsoft.com/office/drawing/2014/main" val="1539493620"/>
                    </a:ext>
                  </a:extLst>
                </a:gridCol>
                <a:gridCol w="936826">
                  <a:extLst>
                    <a:ext uri="{9D8B030D-6E8A-4147-A177-3AD203B41FA5}">
                      <a16:colId xmlns:a16="http://schemas.microsoft.com/office/drawing/2014/main" val="597377541"/>
                    </a:ext>
                  </a:extLst>
                </a:gridCol>
                <a:gridCol w="5975942">
                  <a:extLst>
                    <a:ext uri="{9D8B030D-6E8A-4147-A177-3AD203B41FA5}">
                      <a16:colId xmlns:a16="http://schemas.microsoft.com/office/drawing/2014/main" val="1679069720"/>
                    </a:ext>
                  </a:extLst>
                </a:gridCol>
                <a:gridCol w="1152127">
                  <a:extLst>
                    <a:ext uri="{9D8B030D-6E8A-4147-A177-3AD203B41FA5}">
                      <a16:colId xmlns:a16="http://schemas.microsoft.com/office/drawing/2014/main" val="4291430411"/>
                    </a:ext>
                  </a:extLst>
                </a:gridCol>
              </a:tblGrid>
              <a:tr h="406723">
                <a:tc>
                  <a:txBody>
                    <a:bodyPr/>
                    <a:lstStyle/>
                    <a:p>
                      <a:pPr algn="ctr"/>
                      <a:r>
                        <a:rPr lang="ja-JP" altLang="en-US" sz="1600" dirty="0" smtClean="0">
                          <a:latin typeface="MS Gothic" panose="020B0609070205080204" pitchFamily="49" charset="-128"/>
                          <a:ea typeface="MS Gothic" panose="020B0609070205080204" pitchFamily="49" charset="-128"/>
                          <a:cs typeface="Times New Roman" panose="02020603050405020304" pitchFamily="18" charset="0"/>
                        </a:rPr>
                        <a:t>番号</a:t>
                      </a:r>
                      <a:endParaRPr lang="en-US" sz="1600" dirty="0">
                        <a:latin typeface="MS Gothic" panose="020B0609070205080204" pitchFamily="49" charset="-128"/>
                        <a:ea typeface="MS Gothic" panose="020B0609070205080204" pitchFamily="49" charset="-128"/>
                        <a:cs typeface="Times New Roman" panose="02020603050405020304" pitchFamily="18" charset="0"/>
                      </a:endParaRPr>
                    </a:p>
                  </a:txBody>
                  <a:tcPr anchor="ctr">
                    <a:solidFill>
                      <a:srgbClr val="0070C0"/>
                    </a:solidFill>
                  </a:tcPr>
                </a:tc>
                <a:tc>
                  <a:txBody>
                    <a:bodyPr/>
                    <a:lstStyle/>
                    <a:p>
                      <a:pPr algn="ctr"/>
                      <a:r>
                        <a:rPr lang="ja-JP" altLang="en-US" sz="1600" dirty="0" smtClean="0">
                          <a:latin typeface="MS Gothic" panose="020B0609070205080204" pitchFamily="49" charset="-128"/>
                          <a:ea typeface="MS Gothic" panose="020B0609070205080204" pitchFamily="49" charset="-128"/>
                          <a:cs typeface="Times New Roman" panose="02020603050405020304" pitchFamily="18" charset="0"/>
                        </a:rPr>
                        <a:t>レベル</a:t>
                      </a:r>
                      <a:endParaRPr lang="en-US" sz="1600" dirty="0">
                        <a:latin typeface="MS Gothic" panose="020B0609070205080204" pitchFamily="49" charset="-128"/>
                        <a:ea typeface="MS Gothic" panose="020B0609070205080204" pitchFamily="49" charset="-128"/>
                        <a:cs typeface="Times New Roman" panose="02020603050405020304" pitchFamily="18" charset="0"/>
                      </a:endParaRPr>
                    </a:p>
                  </a:txBody>
                  <a:tcPr anchor="ctr">
                    <a:solidFill>
                      <a:srgbClr val="0070C0"/>
                    </a:solidFill>
                  </a:tcPr>
                </a:tc>
                <a:tc>
                  <a:txBody>
                    <a:bodyPr/>
                    <a:lstStyle/>
                    <a:p>
                      <a:pPr algn="ctr">
                        <a:lnSpc>
                          <a:spcPct val="100000"/>
                        </a:lnSpc>
                      </a:pPr>
                      <a:r>
                        <a:rPr lang="ja-JP" altLang="en-US" sz="1600" dirty="0" smtClean="0">
                          <a:latin typeface="MS Gothic" panose="020B0609070205080204" pitchFamily="49" charset="-128"/>
                          <a:ea typeface="MS Gothic" panose="020B0609070205080204" pitchFamily="49" charset="-128"/>
                          <a:cs typeface="Times New Roman" panose="02020603050405020304" pitchFamily="18" charset="0"/>
                        </a:rPr>
                        <a:t>叙述</a:t>
                      </a:r>
                      <a:endParaRPr lang="en-US" sz="1600" dirty="0">
                        <a:latin typeface="MS Gothic" panose="020B0609070205080204" pitchFamily="49" charset="-128"/>
                        <a:ea typeface="MS Gothic" panose="020B0609070205080204" pitchFamily="49" charset="-128"/>
                        <a:cs typeface="Times New Roman" panose="02020603050405020304" pitchFamily="18" charset="0"/>
                      </a:endParaRPr>
                    </a:p>
                  </a:txBody>
                  <a:tcPr anchor="ctr">
                    <a:solidFill>
                      <a:srgbClr val="0070C0"/>
                    </a:solidFill>
                  </a:tcPr>
                </a:tc>
                <a:tc>
                  <a:txBody>
                    <a:bodyPr/>
                    <a:lstStyle/>
                    <a:p>
                      <a:pPr algn="ctr">
                        <a:lnSpc>
                          <a:spcPct val="100000"/>
                        </a:lnSpc>
                      </a:pPr>
                      <a:r>
                        <a:rPr lang="ja-JP" altLang="en-US" sz="1600" dirty="0" smtClean="0">
                          <a:latin typeface="MS Gothic" panose="020B0609070205080204" pitchFamily="49" charset="-128"/>
                          <a:ea typeface="MS Gothic" panose="020B0609070205080204" pitchFamily="49" charset="-128"/>
                          <a:cs typeface="Times New Roman" panose="02020603050405020304" pitchFamily="18" charset="0"/>
                        </a:rPr>
                        <a:t>略記</a:t>
                      </a:r>
                      <a:endParaRPr lang="en-US" sz="1600" dirty="0">
                        <a:latin typeface="MS Gothic" panose="020B0609070205080204" pitchFamily="49" charset="-128"/>
                        <a:ea typeface="MS Gothic" panose="020B0609070205080204" pitchFamily="49" charset="-128"/>
                        <a:cs typeface="Times New Roman" panose="02020603050405020304" pitchFamily="18" charset="0"/>
                      </a:endParaRPr>
                    </a:p>
                  </a:txBody>
                  <a:tcPr anchor="ctr">
                    <a:solidFill>
                      <a:srgbClr val="0070C0"/>
                    </a:solidFill>
                  </a:tcPr>
                </a:tc>
                <a:extLst>
                  <a:ext uri="{0D108BD9-81ED-4DB2-BD59-A6C34878D82A}">
                    <a16:rowId xmlns:a16="http://schemas.microsoft.com/office/drawing/2014/main" val="1965361664"/>
                  </a:ext>
                </a:extLst>
              </a:tr>
              <a:tr h="406723">
                <a:tc>
                  <a:txBody>
                    <a:bodyPr/>
                    <a:lstStyle/>
                    <a:p>
                      <a:pPr algn="ctr"/>
                      <a:r>
                        <a:rPr lang="en-US" sz="1600" dirty="0" smtClean="0">
                          <a:latin typeface="MS Gothic" panose="020B0609070205080204" pitchFamily="49" charset="-128"/>
                          <a:ea typeface="MS Gothic" panose="020B0609070205080204" pitchFamily="49" charset="-128"/>
                          <a:cs typeface="Times New Roman" panose="02020603050405020304" pitchFamily="18" charset="0"/>
                        </a:rPr>
                        <a:t>1</a:t>
                      </a:r>
                      <a:endParaRPr lang="en-US" sz="1600" dirty="0">
                        <a:latin typeface="MS Gothic" panose="020B0609070205080204" pitchFamily="49" charset="-128"/>
                        <a:ea typeface="MS Gothic" panose="020B0609070205080204" pitchFamily="49" charset="-128"/>
                        <a:cs typeface="Times New Roman" panose="02020603050405020304" pitchFamily="18" charset="0"/>
                      </a:endParaRPr>
                    </a:p>
                  </a:txBody>
                  <a:tcPr anchor="ctr"/>
                </a:tc>
                <a:tc rowSpan="7">
                  <a:txBody>
                    <a:bodyPr/>
                    <a:lstStyle/>
                    <a:p>
                      <a:pPr algn="ctr"/>
                      <a:r>
                        <a:rPr lang="ja-JP" altLang="en-US" sz="1600" dirty="0" smtClean="0">
                          <a:latin typeface="MS Gothic" panose="020B0609070205080204" pitchFamily="49" charset="-128"/>
                          <a:ea typeface="MS Gothic" panose="020B0609070205080204" pitchFamily="49" charset="-128"/>
                          <a:cs typeface="Times New Roman" panose="02020603050405020304" pitchFamily="18" charset="0"/>
                        </a:rPr>
                        <a:t>国</a:t>
                      </a:r>
                      <a:endParaRPr lang="en-US" sz="1600" dirty="0">
                        <a:latin typeface="MS Gothic" panose="020B0609070205080204" pitchFamily="49" charset="-128"/>
                        <a:ea typeface="MS Gothic" panose="020B0609070205080204" pitchFamily="49" charset="-128"/>
                        <a:cs typeface="Times New Roman" panose="02020603050405020304" pitchFamily="18" charset="0"/>
                      </a:endParaRPr>
                    </a:p>
                  </a:txBody>
                  <a:tcPr anchor="ctr"/>
                </a:tc>
                <a:tc>
                  <a:txBody>
                    <a:bodyPr/>
                    <a:lstStyle/>
                    <a:p>
                      <a:pPr marL="0" marR="0" algn="just">
                        <a:lnSpc>
                          <a:spcPts val="1900"/>
                        </a:lnSpc>
                        <a:spcBef>
                          <a:spcPts val="0"/>
                        </a:spcBef>
                        <a:spcAft>
                          <a:spcPts val="0"/>
                        </a:spcAft>
                      </a:pPr>
                      <a:r>
                        <a:rPr lang="ja-JP" sz="1600" kern="100"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再</a:t>
                      </a:r>
                      <a:r>
                        <a:rPr lang="ja-JP" sz="16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生可能エネルギーの固定価格買取制度（</a:t>
                      </a:r>
                      <a:r>
                        <a:rPr lang="en-US" sz="16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FIT</a:t>
                      </a:r>
                      <a:r>
                        <a:rPr lang="ja-JP" sz="16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等）</a:t>
                      </a:r>
                      <a:endParaRPr lang="en-US" sz="16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algn="ctr"/>
                      <a:r>
                        <a:rPr lang="en-US" sz="1600" dirty="0" smtClean="0">
                          <a:latin typeface="MS Gothic" panose="020B0609070205080204" pitchFamily="49" charset="-128"/>
                          <a:ea typeface="MS Gothic" panose="020B0609070205080204" pitchFamily="49" charset="-128"/>
                          <a:cs typeface="Times New Roman" panose="02020603050405020304" pitchFamily="18" charset="0"/>
                        </a:rPr>
                        <a:t>POL01</a:t>
                      </a:r>
                      <a:endParaRPr lang="en-US" sz="1600" dirty="0">
                        <a:latin typeface="MS Gothic" panose="020B0609070205080204" pitchFamily="49" charset="-128"/>
                        <a:ea typeface="MS Gothic" panose="020B0609070205080204" pitchFamily="49" charset="-128"/>
                        <a:cs typeface="Times New Roman" panose="02020603050405020304" pitchFamily="18" charset="0"/>
                      </a:endParaRPr>
                    </a:p>
                  </a:txBody>
                  <a:tcPr anchor="ctr"/>
                </a:tc>
                <a:extLst>
                  <a:ext uri="{0D108BD9-81ED-4DB2-BD59-A6C34878D82A}">
                    <a16:rowId xmlns:a16="http://schemas.microsoft.com/office/drawing/2014/main" val="3225165587"/>
                  </a:ext>
                </a:extLst>
              </a:tr>
              <a:tr h="406723">
                <a:tc>
                  <a:txBody>
                    <a:bodyPr/>
                    <a:lstStyle/>
                    <a:p>
                      <a:pPr algn="ctr"/>
                      <a:r>
                        <a:rPr lang="en-US" sz="1600" dirty="0" smtClean="0">
                          <a:latin typeface="MS Gothic" panose="020B0609070205080204" pitchFamily="49" charset="-128"/>
                          <a:ea typeface="MS Gothic" panose="020B0609070205080204" pitchFamily="49" charset="-128"/>
                          <a:cs typeface="Times New Roman" panose="02020603050405020304" pitchFamily="18" charset="0"/>
                        </a:rPr>
                        <a:t>2</a:t>
                      </a:r>
                      <a:endParaRPr lang="en-US" sz="1600" dirty="0">
                        <a:latin typeface="MS Gothic" panose="020B0609070205080204" pitchFamily="49" charset="-128"/>
                        <a:ea typeface="MS Gothic" panose="020B0609070205080204" pitchFamily="49" charset="-128"/>
                        <a:cs typeface="Times New Roman" panose="02020603050405020304" pitchFamily="18" charset="0"/>
                      </a:endParaRPr>
                    </a:p>
                  </a:txBody>
                  <a:tcPr anchor="ctr">
                    <a:solidFill>
                      <a:schemeClr val="bg1"/>
                    </a:solidFill>
                  </a:tcPr>
                </a:tc>
                <a:tc vMerge="1">
                  <a:txBody>
                    <a:bodyPr/>
                    <a:lstStyle/>
                    <a:p>
                      <a:endParaRPr lang="en-US" sz="1600" dirty="0">
                        <a:latin typeface="Times New Roman" panose="02020603050405020304" pitchFamily="18" charset="0"/>
                        <a:cs typeface="Times New Roman" panose="02020603050405020304" pitchFamily="18" charset="0"/>
                      </a:endParaRPr>
                    </a:p>
                  </a:txBody>
                  <a:tcPr/>
                </a:tc>
                <a:tc>
                  <a:txBody>
                    <a:bodyPr/>
                    <a:lstStyle/>
                    <a:p>
                      <a:pPr marL="0" marR="0" algn="just">
                        <a:lnSpc>
                          <a:spcPts val="1900"/>
                        </a:lnSpc>
                        <a:spcBef>
                          <a:spcPts val="0"/>
                        </a:spcBef>
                        <a:spcAft>
                          <a:spcPts val="0"/>
                        </a:spcAft>
                      </a:pPr>
                      <a:r>
                        <a:rPr lang="zh-CN" sz="1600" kern="100"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地</a:t>
                      </a:r>
                      <a:r>
                        <a:rPr lang="zh-CN" sz="16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球温暖化対策税</a:t>
                      </a:r>
                      <a:r>
                        <a:rPr lang="en-US" sz="16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a:t>
                      </a:r>
                      <a:r>
                        <a:rPr lang="zh-CN" sz="16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環境税</a:t>
                      </a:r>
                      <a:r>
                        <a:rPr lang="en-US" sz="16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a:t>
                      </a:r>
                      <a:r>
                        <a:rPr lang="zh-CN" sz="16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平成</a:t>
                      </a:r>
                      <a:r>
                        <a:rPr lang="en-US" sz="16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24</a:t>
                      </a:r>
                      <a:r>
                        <a:rPr lang="zh-CN" sz="16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年</a:t>
                      </a:r>
                      <a:r>
                        <a:rPr lang="en-US" sz="16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10</a:t>
                      </a:r>
                      <a:r>
                        <a:rPr lang="zh-CN" sz="16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月</a:t>
                      </a:r>
                      <a:r>
                        <a:rPr lang="en-US" sz="16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1</a:t>
                      </a:r>
                      <a:r>
                        <a:rPr lang="zh-CN" sz="16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日施行</a:t>
                      </a:r>
                      <a:r>
                        <a:rPr lang="en-US" sz="16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a:t>
                      </a:r>
                      <a:endParaRPr lang="en-US" sz="16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solidFill>
                      <a:schemeClr val="bg1"/>
                    </a:solidFill>
                  </a:tcPr>
                </a:tc>
                <a:tc>
                  <a:txBody>
                    <a:bodyPr/>
                    <a:lstStyle/>
                    <a:p>
                      <a:pPr algn="ctr"/>
                      <a:r>
                        <a:rPr lang="en-US" sz="1600" dirty="0" smtClean="0">
                          <a:latin typeface="MS Gothic" panose="020B0609070205080204" pitchFamily="49" charset="-128"/>
                          <a:ea typeface="MS Gothic" panose="020B0609070205080204" pitchFamily="49" charset="-128"/>
                          <a:cs typeface="Times New Roman" panose="02020603050405020304" pitchFamily="18" charset="0"/>
                        </a:rPr>
                        <a:t>POL02</a:t>
                      </a:r>
                      <a:endParaRPr lang="en-US" sz="1600" dirty="0">
                        <a:latin typeface="MS Gothic" panose="020B0609070205080204" pitchFamily="49" charset="-128"/>
                        <a:ea typeface="MS Gothic" panose="020B0609070205080204" pitchFamily="49" charset="-128"/>
                        <a:cs typeface="Times New Roman" panose="02020603050405020304" pitchFamily="18" charset="0"/>
                      </a:endParaRPr>
                    </a:p>
                  </a:txBody>
                  <a:tcPr anchor="ctr">
                    <a:solidFill>
                      <a:schemeClr val="bg1"/>
                    </a:solidFill>
                  </a:tcPr>
                </a:tc>
                <a:extLst>
                  <a:ext uri="{0D108BD9-81ED-4DB2-BD59-A6C34878D82A}">
                    <a16:rowId xmlns:a16="http://schemas.microsoft.com/office/drawing/2014/main" val="3570586636"/>
                  </a:ext>
                </a:extLst>
              </a:tr>
              <a:tr h="406723">
                <a:tc>
                  <a:txBody>
                    <a:bodyPr/>
                    <a:lstStyle/>
                    <a:p>
                      <a:pPr algn="ctr"/>
                      <a:r>
                        <a:rPr lang="en-US" sz="1600" dirty="0" smtClean="0">
                          <a:latin typeface="MS Gothic" panose="020B0609070205080204" pitchFamily="49" charset="-128"/>
                          <a:ea typeface="MS Gothic" panose="020B0609070205080204" pitchFamily="49" charset="-128"/>
                          <a:cs typeface="Times New Roman" panose="02020603050405020304" pitchFamily="18" charset="0"/>
                        </a:rPr>
                        <a:t>3</a:t>
                      </a:r>
                      <a:endParaRPr lang="en-US" sz="1600" dirty="0">
                        <a:latin typeface="MS Gothic" panose="020B0609070205080204" pitchFamily="49" charset="-128"/>
                        <a:ea typeface="MS Gothic" panose="020B0609070205080204" pitchFamily="49" charset="-128"/>
                        <a:cs typeface="Times New Roman" panose="02020603050405020304" pitchFamily="18" charset="0"/>
                      </a:endParaRPr>
                    </a:p>
                  </a:txBody>
                  <a:tcPr anchor="ctr"/>
                </a:tc>
                <a:tc vMerge="1">
                  <a:txBody>
                    <a:bodyPr/>
                    <a:lstStyle/>
                    <a:p>
                      <a:endParaRPr lang="en-US" sz="1600" dirty="0">
                        <a:latin typeface="Times New Roman" panose="02020603050405020304" pitchFamily="18" charset="0"/>
                        <a:cs typeface="Times New Roman" panose="02020603050405020304" pitchFamily="18" charset="0"/>
                      </a:endParaRPr>
                    </a:p>
                  </a:txBody>
                  <a:tcPr/>
                </a:tc>
                <a:tc>
                  <a:txBody>
                    <a:bodyPr/>
                    <a:lstStyle/>
                    <a:p>
                      <a:pPr marL="0" marR="0" algn="just">
                        <a:lnSpc>
                          <a:spcPts val="1900"/>
                        </a:lnSpc>
                        <a:spcBef>
                          <a:spcPts val="0"/>
                        </a:spcBef>
                        <a:spcAft>
                          <a:spcPts val="0"/>
                        </a:spcAft>
                      </a:pPr>
                      <a:r>
                        <a:rPr lang="ja-JP" sz="1600" kern="100"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家</a:t>
                      </a:r>
                      <a:r>
                        <a:rPr lang="ja-JP" sz="16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庭用燃料電池システム</a:t>
                      </a:r>
                      <a:r>
                        <a:rPr lang="en-US" sz="16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a:t>
                      </a:r>
                      <a:r>
                        <a:rPr lang="ja-JP" sz="16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エネファーム</a:t>
                      </a:r>
                      <a:r>
                        <a:rPr lang="en-US" sz="16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a:t>
                      </a:r>
                      <a:r>
                        <a:rPr lang="ja-JP" sz="16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導入補助金</a:t>
                      </a:r>
                      <a:endParaRPr lang="en-US" sz="16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algn="ctr"/>
                      <a:r>
                        <a:rPr lang="en-US" sz="1600" dirty="0" smtClean="0">
                          <a:latin typeface="MS Gothic" panose="020B0609070205080204" pitchFamily="49" charset="-128"/>
                          <a:ea typeface="MS Gothic" panose="020B0609070205080204" pitchFamily="49" charset="-128"/>
                          <a:cs typeface="Times New Roman" panose="02020603050405020304" pitchFamily="18" charset="0"/>
                        </a:rPr>
                        <a:t>POL03</a:t>
                      </a:r>
                      <a:endParaRPr lang="en-US" sz="1600" dirty="0">
                        <a:latin typeface="MS Gothic" panose="020B0609070205080204" pitchFamily="49" charset="-128"/>
                        <a:ea typeface="MS Gothic" panose="020B0609070205080204" pitchFamily="49" charset="-128"/>
                        <a:cs typeface="Times New Roman" panose="02020603050405020304" pitchFamily="18" charset="0"/>
                      </a:endParaRPr>
                    </a:p>
                  </a:txBody>
                  <a:tcPr anchor="ctr"/>
                </a:tc>
                <a:extLst>
                  <a:ext uri="{0D108BD9-81ED-4DB2-BD59-A6C34878D82A}">
                    <a16:rowId xmlns:a16="http://schemas.microsoft.com/office/drawing/2014/main" val="448122072"/>
                  </a:ext>
                </a:extLst>
              </a:tr>
              <a:tr h="406723">
                <a:tc>
                  <a:txBody>
                    <a:bodyPr/>
                    <a:lstStyle/>
                    <a:p>
                      <a:pPr algn="ctr"/>
                      <a:r>
                        <a:rPr lang="en-US" sz="1600" dirty="0" smtClean="0">
                          <a:latin typeface="MS Gothic" panose="020B0609070205080204" pitchFamily="49" charset="-128"/>
                          <a:ea typeface="MS Gothic" panose="020B0609070205080204" pitchFamily="49" charset="-128"/>
                          <a:cs typeface="Times New Roman" panose="02020603050405020304" pitchFamily="18" charset="0"/>
                        </a:rPr>
                        <a:t>4</a:t>
                      </a:r>
                      <a:endParaRPr lang="en-US" sz="1600" dirty="0">
                        <a:latin typeface="MS Gothic" panose="020B0609070205080204" pitchFamily="49" charset="-128"/>
                        <a:ea typeface="MS Gothic" panose="020B0609070205080204" pitchFamily="49" charset="-128"/>
                        <a:cs typeface="Times New Roman" panose="02020603050405020304" pitchFamily="18" charset="0"/>
                      </a:endParaRPr>
                    </a:p>
                  </a:txBody>
                  <a:tcPr anchor="ctr">
                    <a:solidFill>
                      <a:schemeClr val="bg1"/>
                    </a:solidFill>
                  </a:tcPr>
                </a:tc>
                <a:tc vMerge="1">
                  <a:txBody>
                    <a:bodyPr/>
                    <a:lstStyle/>
                    <a:p>
                      <a:endParaRPr lang="en-US" sz="1600" dirty="0">
                        <a:latin typeface="Times New Roman" panose="02020603050405020304" pitchFamily="18" charset="0"/>
                        <a:cs typeface="Times New Roman" panose="02020603050405020304" pitchFamily="18" charset="0"/>
                      </a:endParaRPr>
                    </a:p>
                  </a:txBody>
                  <a:tcPr/>
                </a:tc>
                <a:tc>
                  <a:txBody>
                    <a:bodyPr/>
                    <a:lstStyle/>
                    <a:p>
                      <a:pPr marL="0" marR="0" algn="just">
                        <a:lnSpc>
                          <a:spcPts val="1900"/>
                        </a:lnSpc>
                        <a:spcBef>
                          <a:spcPts val="0"/>
                        </a:spcBef>
                        <a:spcAft>
                          <a:spcPts val="0"/>
                        </a:spcAft>
                      </a:pPr>
                      <a:r>
                        <a:rPr lang="ja-JP" sz="1600" kern="100"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太</a:t>
                      </a:r>
                      <a:r>
                        <a:rPr lang="ja-JP" sz="16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陽光発電の自立化に向けた家庭用蓄電･蓄熱導入補助金</a:t>
                      </a:r>
                      <a:endParaRPr lang="en-US" sz="16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solidFill>
                      <a:schemeClr val="bg1"/>
                    </a:solidFill>
                  </a:tcPr>
                </a:tc>
                <a:tc>
                  <a:txBody>
                    <a:bodyPr/>
                    <a:lstStyle/>
                    <a:p>
                      <a:pPr algn="ctr"/>
                      <a:r>
                        <a:rPr lang="en-US" sz="1600" dirty="0" smtClean="0">
                          <a:latin typeface="MS Gothic" panose="020B0609070205080204" pitchFamily="49" charset="-128"/>
                          <a:ea typeface="MS Gothic" panose="020B0609070205080204" pitchFamily="49" charset="-128"/>
                          <a:cs typeface="Times New Roman" panose="02020603050405020304" pitchFamily="18" charset="0"/>
                        </a:rPr>
                        <a:t>POL04</a:t>
                      </a:r>
                      <a:endParaRPr lang="en-US" sz="1600" dirty="0">
                        <a:latin typeface="MS Gothic" panose="020B0609070205080204" pitchFamily="49" charset="-128"/>
                        <a:ea typeface="MS Gothic" panose="020B0609070205080204" pitchFamily="49" charset="-128"/>
                        <a:cs typeface="Times New Roman" panose="02020603050405020304" pitchFamily="18" charset="0"/>
                      </a:endParaRPr>
                    </a:p>
                  </a:txBody>
                  <a:tcPr anchor="ctr">
                    <a:solidFill>
                      <a:schemeClr val="bg1"/>
                    </a:solidFill>
                  </a:tcPr>
                </a:tc>
                <a:extLst>
                  <a:ext uri="{0D108BD9-81ED-4DB2-BD59-A6C34878D82A}">
                    <a16:rowId xmlns:a16="http://schemas.microsoft.com/office/drawing/2014/main" val="552568466"/>
                  </a:ext>
                </a:extLst>
              </a:tr>
              <a:tr h="635156">
                <a:tc>
                  <a:txBody>
                    <a:bodyPr/>
                    <a:lstStyle/>
                    <a:p>
                      <a:pPr algn="ctr"/>
                      <a:r>
                        <a:rPr lang="en-US" sz="1600" dirty="0" smtClean="0">
                          <a:latin typeface="MS Gothic" panose="020B0609070205080204" pitchFamily="49" charset="-128"/>
                          <a:ea typeface="MS Gothic" panose="020B0609070205080204" pitchFamily="49" charset="-128"/>
                          <a:cs typeface="Times New Roman" panose="02020603050405020304" pitchFamily="18" charset="0"/>
                        </a:rPr>
                        <a:t>5</a:t>
                      </a:r>
                      <a:endParaRPr lang="en-US" sz="1600" dirty="0">
                        <a:latin typeface="MS Gothic" panose="020B0609070205080204" pitchFamily="49" charset="-128"/>
                        <a:ea typeface="MS Gothic" panose="020B0609070205080204" pitchFamily="49" charset="-128"/>
                        <a:cs typeface="Times New Roman" panose="02020603050405020304" pitchFamily="18" charset="0"/>
                      </a:endParaRPr>
                    </a:p>
                  </a:txBody>
                  <a:tcPr anchor="ctr"/>
                </a:tc>
                <a:tc vMerge="1">
                  <a:txBody>
                    <a:bodyPr/>
                    <a:lstStyle/>
                    <a:p>
                      <a:endParaRPr lang="en-US" sz="1600" dirty="0">
                        <a:latin typeface="Times New Roman" panose="02020603050405020304" pitchFamily="18" charset="0"/>
                        <a:cs typeface="Times New Roman" panose="02020603050405020304" pitchFamily="18" charset="0"/>
                      </a:endParaRPr>
                    </a:p>
                  </a:txBody>
                  <a:tcPr/>
                </a:tc>
                <a:tc>
                  <a:txBody>
                    <a:bodyPr/>
                    <a:lstStyle/>
                    <a:p>
                      <a:pPr marL="0" marR="0" algn="just">
                        <a:lnSpc>
                          <a:spcPts val="1900"/>
                        </a:lnSpc>
                        <a:spcBef>
                          <a:spcPts val="0"/>
                        </a:spcBef>
                        <a:spcAft>
                          <a:spcPts val="0"/>
                        </a:spcAft>
                      </a:pPr>
                      <a:r>
                        <a:rPr lang="ja-JP" sz="1600" kern="100"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認</a:t>
                      </a:r>
                      <a:r>
                        <a:rPr lang="ja-JP" sz="16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定低炭素住宅や認定長期優良住宅に係る減税</a:t>
                      </a:r>
                      <a:endParaRPr lang="en-US" sz="16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algn="ctr"/>
                      <a:r>
                        <a:rPr lang="en-US" sz="1600" dirty="0" smtClean="0">
                          <a:latin typeface="MS Gothic" panose="020B0609070205080204" pitchFamily="49" charset="-128"/>
                          <a:ea typeface="MS Gothic" panose="020B0609070205080204" pitchFamily="49" charset="-128"/>
                          <a:cs typeface="Times New Roman" panose="02020603050405020304" pitchFamily="18" charset="0"/>
                        </a:rPr>
                        <a:t>POL05</a:t>
                      </a:r>
                      <a:endParaRPr lang="en-US" sz="1600" dirty="0">
                        <a:latin typeface="MS Gothic" panose="020B0609070205080204" pitchFamily="49" charset="-128"/>
                        <a:ea typeface="MS Gothic" panose="020B0609070205080204" pitchFamily="49" charset="-128"/>
                        <a:cs typeface="Times New Roman" panose="02020603050405020304" pitchFamily="18" charset="0"/>
                      </a:endParaRPr>
                    </a:p>
                  </a:txBody>
                  <a:tcPr anchor="ctr"/>
                </a:tc>
                <a:extLst>
                  <a:ext uri="{0D108BD9-81ED-4DB2-BD59-A6C34878D82A}">
                    <a16:rowId xmlns:a16="http://schemas.microsoft.com/office/drawing/2014/main" val="261482701"/>
                  </a:ext>
                </a:extLst>
              </a:tr>
              <a:tr h="406723">
                <a:tc>
                  <a:txBody>
                    <a:bodyPr/>
                    <a:lstStyle/>
                    <a:p>
                      <a:pPr algn="ctr"/>
                      <a:r>
                        <a:rPr lang="en-US" sz="1600" dirty="0" smtClean="0">
                          <a:latin typeface="MS Gothic" panose="020B0609070205080204" pitchFamily="49" charset="-128"/>
                          <a:ea typeface="MS Gothic" panose="020B0609070205080204" pitchFamily="49" charset="-128"/>
                          <a:cs typeface="Times New Roman" panose="02020603050405020304" pitchFamily="18" charset="0"/>
                        </a:rPr>
                        <a:t>6</a:t>
                      </a:r>
                      <a:endParaRPr lang="en-US" sz="1600" dirty="0">
                        <a:latin typeface="MS Gothic" panose="020B0609070205080204" pitchFamily="49" charset="-128"/>
                        <a:ea typeface="MS Gothic" panose="020B0609070205080204" pitchFamily="49" charset="-128"/>
                        <a:cs typeface="Times New Roman" panose="02020603050405020304" pitchFamily="18" charset="0"/>
                      </a:endParaRPr>
                    </a:p>
                  </a:txBody>
                  <a:tcPr anchor="ctr">
                    <a:solidFill>
                      <a:schemeClr val="bg1"/>
                    </a:solidFill>
                  </a:tcPr>
                </a:tc>
                <a:tc vMerge="1">
                  <a:txBody>
                    <a:bodyPr/>
                    <a:lstStyle/>
                    <a:p>
                      <a:endParaRPr lang="en-US" sz="1600" dirty="0">
                        <a:latin typeface="Times New Roman" panose="02020603050405020304" pitchFamily="18" charset="0"/>
                        <a:cs typeface="Times New Roman" panose="02020603050405020304" pitchFamily="18" charset="0"/>
                      </a:endParaRPr>
                    </a:p>
                  </a:txBody>
                  <a:tcPr/>
                </a:tc>
                <a:tc>
                  <a:txBody>
                    <a:bodyPr/>
                    <a:lstStyle/>
                    <a:p>
                      <a:pPr marL="0" marR="0" algn="just">
                        <a:lnSpc>
                          <a:spcPts val="1900"/>
                        </a:lnSpc>
                        <a:spcBef>
                          <a:spcPts val="0"/>
                        </a:spcBef>
                        <a:spcAft>
                          <a:spcPts val="0"/>
                        </a:spcAft>
                      </a:pPr>
                      <a:r>
                        <a:rPr lang="ja-JP" sz="1600" kern="100"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ク</a:t>
                      </a:r>
                      <a:r>
                        <a:rPr lang="ja-JP" sz="16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リーンエネルギー自動車導入事業費補助金（</a:t>
                      </a:r>
                      <a:r>
                        <a:rPr lang="en-US" sz="16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CEV</a:t>
                      </a:r>
                      <a:r>
                        <a:rPr lang="ja-JP" sz="16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補助金）</a:t>
                      </a:r>
                      <a:endParaRPr lang="en-US" sz="16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solidFill>
                      <a:schemeClr val="bg1"/>
                    </a:solidFill>
                  </a:tcPr>
                </a:tc>
                <a:tc>
                  <a:txBody>
                    <a:bodyPr/>
                    <a:lstStyle/>
                    <a:p>
                      <a:pPr algn="ctr"/>
                      <a:r>
                        <a:rPr lang="en-US" sz="1600" dirty="0" smtClean="0">
                          <a:latin typeface="MS Gothic" panose="020B0609070205080204" pitchFamily="49" charset="-128"/>
                          <a:ea typeface="MS Gothic" panose="020B0609070205080204" pitchFamily="49" charset="-128"/>
                          <a:cs typeface="Times New Roman" panose="02020603050405020304" pitchFamily="18" charset="0"/>
                        </a:rPr>
                        <a:t>POL06</a:t>
                      </a:r>
                      <a:endParaRPr lang="en-US" sz="1600" dirty="0">
                        <a:latin typeface="MS Gothic" panose="020B0609070205080204" pitchFamily="49" charset="-128"/>
                        <a:ea typeface="MS Gothic" panose="020B0609070205080204" pitchFamily="49" charset="-128"/>
                        <a:cs typeface="Times New Roman" panose="02020603050405020304" pitchFamily="18" charset="0"/>
                      </a:endParaRPr>
                    </a:p>
                  </a:txBody>
                  <a:tcPr anchor="ctr">
                    <a:solidFill>
                      <a:schemeClr val="bg1"/>
                    </a:solidFill>
                  </a:tcPr>
                </a:tc>
                <a:extLst>
                  <a:ext uri="{0D108BD9-81ED-4DB2-BD59-A6C34878D82A}">
                    <a16:rowId xmlns:a16="http://schemas.microsoft.com/office/drawing/2014/main" val="3956275569"/>
                  </a:ext>
                </a:extLst>
              </a:tr>
              <a:tr h="406723">
                <a:tc>
                  <a:txBody>
                    <a:bodyPr/>
                    <a:lstStyle/>
                    <a:p>
                      <a:pPr algn="ctr"/>
                      <a:r>
                        <a:rPr lang="en-US" sz="1600" dirty="0" smtClean="0">
                          <a:latin typeface="MS Gothic" panose="020B0609070205080204" pitchFamily="49" charset="-128"/>
                          <a:ea typeface="MS Gothic" panose="020B0609070205080204" pitchFamily="49" charset="-128"/>
                          <a:cs typeface="Times New Roman" panose="02020603050405020304" pitchFamily="18" charset="0"/>
                        </a:rPr>
                        <a:t>7</a:t>
                      </a:r>
                      <a:endParaRPr lang="en-US" sz="1600" dirty="0">
                        <a:latin typeface="MS Gothic" panose="020B0609070205080204" pitchFamily="49" charset="-128"/>
                        <a:ea typeface="MS Gothic" panose="020B0609070205080204" pitchFamily="49" charset="-128"/>
                        <a:cs typeface="Times New Roman" panose="02020603050405020304" pitchFamily="18" charset="0"/>
                      </a:endParaRPr>
                    </a:p>
                  </a:txBody>
                  <a:tcPr anchor="ctr"/>
                </a:tc>
                <a:tc vMerge="1">
                  <a:txBody>
                    <a:bodyPr/>
                    <a:lstStyle/>
                    <a:p>
                      <a:endParaRPr lang="en-US" sz="1600" dirty="0">
                        <a:latin typeface="Times New Roman" panose="02020603050405020304" pitchFamily="18" charset="0"/>
                        <a:cs typeface="Times New Roman" panose="02020603050405020304" pitchFamily="18" charset="0"/>
                      </a:endParaRPr>
                    </a:p>
                  </a:txBody>
                  <a:tcPr/>
                </a:tc>
                <a:tc>
                  <a:txBody>
                    <a:bodyPr/>
                    <a:lstStyle/>
                    <a:p>
                      <a:pPr marL="0" marR="0" algn="just">
                        <a:lnSpc>
                          <a:spcPts val="1900"/>
                        </a:lnSpc>
                        <a:spcBef>
                          <a:spcPts val="0"/>
                        </a:spcBef>
                        <a:spcAft>
                          <a:spcPts val="0"/>
                        </a:spcAft>
                      </a:pPr>
                      <a:r>
                        <a:rPr lang="ja-JP" sz="1600" kern="100"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エ</a:t>
                      </a:r>
                      <a:r>
                        <a:rPr lang="ja-JP" sz="16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コカー減税</a:t>
                      </a:r>
                      <a:endParaRPr lang="en-US" sz="16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algn="ctr"/>
                      <a:r>
                        <a:rPr lang="en-US" sz="1600" dirty="0" smtClean="0">
                          <a:latin typeface="MS Gothic" panose="020B0609070205080204" pitchFamily="49" charset="-128"/>
                          <a:ea typeface="MS Gothic" panose="020B0609070205080204" pitchFamily="49" charset="-128"/>
                          <a:cs typeface="Times New Roman" panose="02020603050405020304" pitchFamily="18" charset="0"/>
                        </a:rPr>
                        <a:t>POL07</a:t>
                      </a:r>
                      <a:endParaRPr lang="en-US" sz="1600" dirty="0">
                        <a:latin typeface="MS Gothic" panose="020B0609070205080204" pitchFamily="49" charset="-128"/>
                        <a:ea typeface="MS Gothic" panose="020B0609070205080204" pitchFamily="49" charset="-128"/>
                        <a:cs typeface="Times New Roman" panose="02020603050405020304" pitchFamily="18" charset="0"/>
                      </a:endParaRPr>
                    </a:p>
                  </a:txBody>
                  <a:tcPr anchor="ctr"/>
                </a:tc>
                <a:extLst>
                  <a:ext uri="{0D108BD9-81ED-4DB2-BD59-A6C34878D82A}">
                    <a16:rowId xmlns:a16="http://schemas.microsoft.com/office/drawing/2014/main" val="2365638179"/>
                  </a:ext>
                </a:extLst>
              </a:tr>
              <a:tr h="635156">
                <a:tc>
                  <a:txBody>
                    <a:bodyPr/>
                    <a:lstStyle/>
                    <a:p>
                      <a:pPr algn="ctr"/>
                      <a:r>
                        <a:rPr lang="en-US" sz="1600" dirty="0" smtClean="0">
                          <a:latin typeface="MS Gothic" panose="020B0609070205080204" pitchFamily="49" charset="-128"/>
                          <a:ea typeface="MS Gothic" panose="020B0609070205080204" pitchFamily="49" charset="-128"/>
                          <a:cs typeface="Times New Roman" panose="02020603050405020304" pitchFamily="18" charset="0"/>
                        </a:rPr>
                        <a:t>8</a:t>
                      </a:r>
                      <a:endParaRPr lang="en-US" sz="1600" dirty="0">
                        <a:latin typeface="MS Gothic" panose="020B0609070205080204" pitchFamily="49" charset="-128"/>
                        <a:ea typeface="MS Gothic" panose="020B0609070205080204" pitchFamily="49" charset="-128"/>
                        <a:cs typeface="Times New Roman" panose="02020603050405020304" pitchFamily="18" charset="0"/>
                      </a:endParaRPr>
                    </a:p>
                  </a:txBody>
                  <a:tcPr anchor="ctr">
                    <a:solidFill>
                      <a:schemeClr val="bg1"/>
                    </a:solidFill>
                  </a:tcPr>
                </a:tc>
                <a:tc rowSpan="2">
                  <a:txBody>
                    <a:bodyPr/>
                    <a:lstStyle/>
                    <a:p>
                      <a:pPr algn="ctr"/>
                      <a:r>
                        <a:rPr lang="ja-JP" altLang="en-US" sz="1600" dirty="0" smtClean="0">
                          <a:latin typeface="MS Gothic" panose="020B0609070205080204" pitchFamily="49" charset="-128"/>
                          <a:ea typeface="MS Gothic" panose="020B0609070205080204" pitchFamily="49" charset="-128"/>
                          <a:cs typeface="Times New Roman" panose="02020603050405020304" pitchFamily="18" charset="0"/>
                        </a:rPr>
                        <a:t>県</a:t>
                      </a:r>
                      <a:endParaRPr lang="en-US" sz="1600" dirty="0">
                        <a:latin typeface="MS Gothic" panose="020B0609070205080204" pitchFamily="49" charset="-128"/>
                        <a:ea typeface="MS Gothic" panose="020B0609070205080204" pitchFamily="49" charset="-128"/>
                        <a:cs typeface="Times New Roman" panose="02020603050405020304" pitchFamily="18" charset="0"/>
                      </a:endParaRPr>
                    </a:p>
                  </a:txBody>
                  <a:tcPr anchor="ctr"/>
                </a:tc>
                <a:tc>
                  <a:txBody>
                    <a:bodyPr/>
                    <a:lstStyle/>
                    <a:p>
                      <a:pPr marL="0" marR="0" algn="just">
                        <a:lnSpc>
                          <a:spcPts val="1900"/>
                        </a:lnSpc>
                        <a:spcBef>
                          <a:spcPts val="0"/>
                        </a:spcBef>
                        <a:spcAft>
                          <a:spcPts val="0"/>
                        </a:spcAft>
                      </a:pPr>
                      <a:r>
                        <a:rPr lang="ja-JP" sz="1600" kern="100"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兵</a:t>
                      </a:r>
                      <a:r>
                        <a:rPr lang="ja-JP" sz="16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庫県家庭用創エネ・省エネ設備設置特別融資制度（太陽光発電設備等への低利な融資制度）</a:t>
                      </a:r>
                      <a:endParaRPr lang="en-US" sz="16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solidFill>
                      <a:schemeClr val="bg1"/>
                    </a:solidFill>
                  </a:tcPr>
                </a:tc>
                <a:tc>
                  <a:txBody>
                    <a:bodyPr/>
                    <a:lstStyle/>
                    <a:p>
                      <a:pPr algn="ctr"/>
                      <a:r>
                        <a:rPr lang="en-US" sz="1600" dirty="0" smtClean="0">
                          <a:latin typeface="MS Gothic" panose="020B0609070205080204" pitchFamily="49" charset="-128"/>
                          <a:ea typeface="MS Gothic" panose="020B0609070205080204" pitchFamily="49" charset="-128"/>
                          <a:cs typeface="Times New Roman" panose="02020603050405020304" pitchFamily="18" charset="0"/>
                        </a:rPr>
                        <a:t>POL08</a:t>
                      </a:r>
                      <a:endParaRPr lang="en-US" sz="1600" dirty="0">
                        <a:latin typeface="MS Gothic" panose="020B0609070205080204" pitchFamily="49" charset="-128"/>
                        <a:ea typeface="MS Gothic" panose="020B0609070205080204" pitchFamily="49" charset="-128"/>
                        <a:cs typeface="Times New Roman" panose="02020603050405020304" pitchFamily="18" charset="0"/>
                      </a:endParaRPr>
                    </a:p>
                  </a:txBody>
                  <a:tcPr anchor="ctr">
                    <a:solidFill>
                      <a:schemeClr val="bg1"/>
                    </a:solidFill>
                  </a:tcPr>
                </a:tc>
                <a:extLst>
                  <a:ext uri="{0D108BD9-81ED-4DB2-BD59-A6C34878D82A}">
                    <a16:rowId xmlns:a16="http://schemas.microsoft.com/office/drawing/2014/main" val="2919751972"/>
                  </a:ext>
                </a:extLst>
              </a:tr>
              <a:tr h="635156">
                <a:tc>
                  <a:txBody>
                    <a:bodyPr/>
                    <a:lstStyle/>
                    <a:p>
                      <a:pPr algn="ctr"/>
                      <a:r>
                        <a:rPr lang="en-US" sz="1600" dirty="0" smtClean="0">
                          <a:latin typeface="MS Gothic" panose="020B0609070205080204" pitchFamily="49" charset="-128"/>
                          <a:ea typeface="MS Gothic" panose="020B0609070205080204" pitchFamily="49" charset="-128"/>
                          <a:cs typeface="Times New Roman" panose="02020603050405020304" pitchFamily="18" charset="0"/>
                        </a:rPr>
                        <a:t>9</a:t>
                      </a:r>
                      <a:endParaRPr lang="en-US" sz="1600" dirty="0">
                        <a:latin typeface="MS Gothic" panose="020B0609070205080204" pitchFamily="49" charset="-128"/>
                        <a:ea typeface="MS Gothic" panose="020B0609070205080204" pitchFamily="49" charset="-128"/>
                        <a:cs typeface="Times New Roman" panose="02020603050405020304" pitchFamily="18" charset="0"/>
                      </a:endParaRPr>
                    </a:p>
                  </a:txBody>
                  <a:tcPr anchor="ctr"/>
                </a:tc>
                <a:tc vMerge="1">
                  <a:txBody>
                    <a:bodyPr/>
                    <a:lstStyle/>
                    <a:p>
                      <a:endParaRPr lang="en-US" sz="1600" dirty="0">
                        <a:latin typeface="Times New Roman" panose="02020603050405020304" pitchFamily="18" charset="0"/>
                        <a:cs typeface="Times New Roman" panose="02020603050405020304" pitchFamily="18" charset="0"/>
                      </a:endParaRPr>
                    </a:p>
                  </a:txBody>
                  <a:tcPr/>
                </a:tc>
                <a:tc>
                  <a:txBody>
                    <a:bodyPr/>
                    <a:lstStyle/>
                    <a:p>
                      <a:pPr marL="0" marR="0" algn="just">
                        <a:lnSpc>
                          <a:spcPts val="1900"/>
                        </a:lnSpc>
                        <a:spcBef>
                          <a:spcPts val="0"/>
                        </a:spcBef>
                        <a:spcAft>
                          <a:spcPts val="0"/>
                        </a:spcAft>
                      </a:pPr>
                      <a:r>
                        <a:rPr lang="ja-JP" sz="1600" kern="100"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ひ</a:t>
                      </a:r>
                      <a:r>
                        <a:rPr lang="ja-JP" sz="16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ょうご環境創造協会家庭における省エネ・蓄エネ支援事業補助金（</a:t>
                      </a:r>
                      <a:r>
                        <a:rPr lang="en-US" sz="16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HEMS</a:t>
                      </a:r>
                      <a:r>
                        <a:rPr lang="ja-JP" sz="16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、蓄電池への補助制度）</a:t>
                      </a:r>
                      <a:endParaRPr lang="en-US" sz="16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algn="ctr"/>
                      <a:r>
                        <a:rPr lang="en-US" sz="1600" dirty="0" smtClean="0">
                          <a:latin typeface="MS Gothic" panose="020B0609070205080204" pitchFamily="49" charset="-128"/>
                          <a:ea typeface="MS Gothic" panose="020B0609070205080204" pitchFamily="49" charset="-128"/>
                          <a:cs typeface="Times New Roman" panose="02020603050405020304" pitchFamily="18" charset="0"/>
                        </a:rPr>
                        <a:t>POL09</a:t>
                      </a:r>
                      <a:endParaRPr lang="en-US" sz="1600" dirty="0">
                        <a:latin typeface="MS Gothic" panose="020B0609070205080204" pitchFamily="49" charset="-128"/>
                        <a:ea typeface="MS Gothic" panose="020B0609070205080204" pitchFamily="49" charset="-128"/>
                        <a:cs typeface="Times New Roman" panose="02020603050405020304" pitchFamily="18" charset="0"/>
                      </a:endParaRPr>
                    </a:p>
                  </a:txBody>
                  <a:tcPr anchor="ctr"/>
                </a:tc>
                <a:extLst>
                  <a:ext uri="{0D108BD9-81ED-4DB2-BD59-A6C34878D82A}">
                    <a16:rowId xmlns:a16="http://schemas.microsoft.com/office/drawing/2014/main" val="607596083"/>
                  </a:ext>
                </a:extLst>
              </a:tr>
            </a:tbl>
          </a:graphicData>
        </a:graphic>
      </p:graphicFrame>
    </p:spTree>
    <p:extLst>
      <p:ext uri="{BB962C8B-B14F-4D97-AF65-F5344CB8AC3E}">
        <p14:creationId xmlns:p14="http://schemas.microsoft.com/office/powerpoint/2010/main" val="36301770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3"/>
          <p:cNvSpPr/>
          <p:nvPr/>
        </p:nvSpPr>
        <p:spPr>
          <a:xfrm>
            <a:off x="0" y="188640"/>
            <a:ext cx="9144000" cy="584775"/>
          </a:xfrm>
          <a:prstGeom prst="rect">
            <a:avLst/>
          </a:prstGeo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spcBef>
                <a:spcPct val="0"/>
              </a:spcBef>
            </a:pPr>
            <a:r>
              <a:rPr lang="ja-JP" altLang="en-US" sz="3200" b="1" dirty="0">
                <a:latin typeface="MS Gothic" panose="020B0609070205080204" pitchFamily="49" charset="-128"/>
                <a:ea typeface="MS Gothic" panose="020B0609070205080204" pitchFamily="49" charset="-128"/>
              </a:rPr>
              <a:t>家</a:t>
            </a:r>
            <a:r>
              <a:rPr lang="ja-JP" altLang="en-US" sz="3200" b="1" dirty="0" smtClean="0">
                <a:latin typeface="MS Gothic" panose="020B0609070205080204" pitchFamily="49" charset="-128"/>
                <a:ea typeface="MS Gothic" panose="020B0609070205080204" pitchFamily="49" charset="-128"/>
              </a:rPr>
              <a:t>庭の経</a:t>
            </a:r>
            <a:r>
              <a:rPr lang="ja-JP" altLang="en-US" sz="3200" b="1" dirty="0">
                <a:latin typeface="MS Gothic" panose="020B0609070205080204" pitchFamily="49" charset="-128"/>
                <a:ea typeface="MS Gothic" panose="020B0609070205080204" pitchFamily="49" charset="-128"/>
              </a:rPr>
              <a:t>済</a:t>
            </a:r>
            <a:r>
              <a:rPr lang="ja-JP" altLang="en-US" sz="3200" b="1" dirty="0" smtClean="0">
                <a:latin typeface="MS Gothic" panose="020B0609070205080204" pitchFamily="49" charset="-128"/>
                <a:ea typeface="MS Gothic" panose="020B0609070205080204" pitchFamily="49" charset="-128"/>
              </a:rPr>
              <a:t>的政策に</a:t>
            </a:r>
            <a:r>
              <a:rPr lang="ja-JP" altLang="en-US" sz="3200" b="1" dirty="0">
                <a:latin typeface="MS Gothic" panose="020B0609070205080204" pitchFamily="49" charset="-128"/>
                <a:ea typeface="MS Gothic" panose="020B0609070205080204" pitchFamily="49" charset="-128"/>
              </a:rPr>
              <a:t>対する理解度</a:t>
            </a:r>
            <a:endParaRPr lang="en-US" altLang="ja-JP" sz="3200" b="1" dirty="0">
              <a:latin typeface="MS Gothic" panose="020B0609070205080204" pitchFamily="49" charset="-128"/>
              <a:ea typeface="MS Gothic" panose="020B0609070205080204" pitchFamily="49" charset="-128"/>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p:cNvGraphicFramePr>
          <p:nvPr>
            <p:extLst>
              <p:ext uri="{D42A27DB-BD31-4B8C-83A1-F6EECF244321}">
                <p14:modId xmlns:p14="http://schemas.microsoft.com/office/powerpoint/2010/main" val="2272583147"/>
              </p:ext>
            </p:extLst>
          </p:nvPr>
        </p:nvGraphicFramePr>
        <p:xfrm>
          <a:off x="467544" y="962054"/>
          <a:ext cx="6264696" cy="5112568"/>
        </p:xfrm>
        <a:graphic>
          <a:graphicData uri="http://schemas.openxmlformats.org/presentationml/2006/ole">
            <mc:AlternateContent xmlns:mc="http://schemas.openxmlformats.org/markup-compatibility/2006">
              <mc:Choice xmlns:v="urn:schemas-microsoft-com:vml" Requires="v">
                <p:oleObj spid="_x0000_s48645" name="Chart" r:id="rId4" imgW="4584589" imgH="3590855" progId="Excel.Chart.8">
                  <p:embed/>
                </p:oleObj>
              </mc:Choice>
              <mc:Fallback>
                <p:oleObj name="Chart" r:id="rId4" imgW="4584589" imgH="3590855" progId="Excel.Chart.8">
                  <p:embed/>
                  <p:pic>
                    <p:nvPicPr>
                      <p:cNvPr id="0" name="Chart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962054"/>
                        <a:ext cx="6264696" cy="5112568"/>
                      </a:xfrm>
                      <a:prstGeom prst="rect">
                        <a:avLst/>
                      </a:prstGeom>
                      <a:noFill/>
                    </p:spPr>
                  </p:pic>
                </p:oleObj>
              </mc:Fallback>
            </mc:AlternateContent>
          </a:graphicData>
        </a:graphic>
      </p:graphicFrame>
      <p:sp>
        <p:nvSpPr>
          <p:cNvPr id="5" name="Oval 4"/>
          <p:cNvSpPr/>
          <p:nvPr/>
        </p:nvSpPr>
        <p:spPr>
          <a:xfrm>
            <a:off x="6369909" y="4131789"/>
            <a:ext cx="1409201" cy="360040"/>
          </a:xfrm>
          <a:prstGeom prst="ellipse">
            <a:avLst/>
          </a:prstGeom>
          <a:solidFill>
            <a:srgbClr val="FFC000">
              <a:alpha val="60000"/>
            </a:srgbClr>
          </a:solidFill>
          <a:ln w="12700">
            <a:solidFill>
              <a:schemeClr val="tx1"/>
            </a:solidFill>
            <a:prstDash val="dash"/>
            <a:headEnd type="none" w="sm" len="med"/>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latin typeface="MS Gothic" panose="020B0609070205080204" pitchFamily="49" charset="-128"/>
                <a:ea typeface="MS Gothic" panose="020B0609070205080204" pitchFamily="49" charset="-128"/>
                <a:cs typeface="Times New Roman" panose="02020603050405020304" pitchFamily="18" charset="0"/>
              </a:rPr>
              <a:t>炭素税</a:t>
            </a:r>
            <a:endParaRPr lang="en-US" sz="1200" dirty="0" smtClean="0">
              <a:solidFill>
                <a:schemeClr val="tx1"/>
              </a:solidFill>
              <a:latin typeface="MS Gothic" panose="020B0609070205080204" pitchFamily="49" charset="-128"/>
              <a:ea typeface="MS Gothic" panose="020B0609070205080204" pitchFamily="49" charset="-128"/>
              <a:cs typeface="Times New Roman" panose="02020603050405020304" pitchFamily="18" charset="0"/>
            </a:endParaRPr>
          </a:p>
        </p:txBody>
      </p:sp>
      <p:sp>
        <p:nvSpPr>
          <p:cNvPr id="6" name="Oval 5"/>
          <p:cNvSpPr/>
          <p:nvPr/>
        </p:nvSpPr>
        <p:spPr>
          <a:xfrm>
            <a:off x="6372200" y="2909037"/>
            <a:ext cx="2592289" cy="360040"/>
          </a:xfrm>
          <a:prstGeom prst="ellipse">
            <a:avLst/>
          </a:prstGeom>
          <a:solidFill>
            <a:srgbClr val="FFC000">
              <a:alpha val="60000"/>
            </a:srgbClr>
          </a:solidFill>
          <a:ln w="12700">
            <a:solidFill>
              <a:schemeClr val="tx1"/>
            </a:solidFill>
            <a:prstDash val="dash"/>
            <a:headEnd type="none" w="sm" len="med"/>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S Gothic" panose="020B0609070205080204" pitchFamily="49" charset="-128"/>
                <a:ea typeface="MS Gothic" panose="020B0609070205080204" pitchFamily="49" charset="-128"/>
                <a:cs typeface="Times New Roman" panose="02020603050405020304" pitchFamily="18" charset="0"/>
              </a:rPr>
              <a:t>低炭素住</a:t>
            </a:r>
            <a:r>
              <a:rPr lang="ja-JP" altLang="en-US" sz="1200" dirty="0" smtClean="0">
                <a:solidFill>
                  <a:schemeClr val="tx1"/>
                </a:solidFill>
                <a:latin typeface="MS Gothic" panose="020B0609070205080204" pitchFamily="49" charset="-128"/>
                <a:ea typeface="MS Gothic" panose="020B0609070205080204" pitchFamily="49" charset="-128"/>
                <a:cs typeface="Times New Roman" panose="02020603050405020304" pitchFamily="18" charset="0"/>
              </a:rPr>
              <a:t>宅に</a:t>
            </a:r>
            <a:r>
              <a:rPr lang="ja-JP" altLang="en-US" sz="1200" dirty="0">
                <a:solidFill>
                  <a:schemeClr val="tx1"/>
                </a:solidFill>
                <a:latin typeface="MS Gothic" panose="020B0609070205080204" pitchFamily="49" charset="-128"/>
                <a:ea typeface="MS Gothic" panose="020B0609070205080204" pitchFamily="49" charset="-128"/>
                <a:cs typeface="Times New Roman" panose="02020603050405020304" pitchFamily="18" charset="0"/>
              </a:rPr>
              <a:t>係る減税</a:t>
            </a:r>
            <a:endParaRPr lang="en-US" sz="1200" dirty="0" smtClean="0">
              <a:solidFill>
                <a:schemeClr val="tx1"/>
              </a:solidFill>
              <a:latin typeface="MS Gothic" panose="020B0609070205080204" pitchFamily="49" charset="-128"/>
              <a:ea typeface="MS Gothic" panose="020B0609070205080204" pitchFamily="49" charset="-128"/>
              <a:cs typeface="Times New Roman" panose="02020603050405020304" pitchFamily="18" charset="0"/>
            </a:endParaRPr>
          </a:p>
        </p:txBody>
      </p:sp>
      <p:sp>
        <p:nvSpPr>
          <p:cNvPr id="7" name="Oval 6"/>
          <p:cNvSpPr/>
          <p:nvPr/>
        </p:nvSpPr>
        <p:spPr>
          <a:xfrm>
            <a:off x="6369908" y="2454678"/>
            <a:ext cx="1658476" cy="360040"/>
          </a:xfrm>
          <a:prstGeom prst="ellipse">
            <a:avLst/>
          </a:prstGeom>
          <a:solidFill>
            <a:srgbClr val="FFC000">
              <a:alpha val="60000"/>
            </a:srgbClr>
          </a:solidFill>
          <a:ln w="12700">
            <a:solidFill>
              <a:schemeClr val="tx1"/>
            </a:solidFill>
            <a:prstDash val="dash"/>
            <a:headEnd type="none" w="sm" len="med"/>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MS Gothic" panose="020B0609070205080204" pitchFamily="49" charset="-128"/>
                <a:ea typeface="MS Gothic" panose="020B0609070205080204" pitchFamily="49" charset="-128"/>
                <a:cs typeface="Times New Roman" panose="02020603050405020304" pitchFamily="18" charset="0"/>
              </a:rPr>
              <a:t>CEV</a:t>
            </a:r>
            <a:r>
              <a:rPr lang="ja-JP" altLang="en-US" sz="1200">
                <a:solidFill>
                  <a:schemeClr val="tx1"/>
                </a:solidFill>
                <a:latin typeface="MS Gothic" panose="020B0609070205080204" pitchFamily="49" charset="-128"/>
                <a:ea typeface="MS Gothic" panose="020B0609070205080204" pitchFamily="49" charset="-128"/>
                <a:cs typeface="Times New Roman" panose="02020603050405020304" pitchFamily="18" charset="0"/>
              </a:rPr>
              <a:t>補助金</a:t>
            </a:r>
            <a:endParaRPr lang="en-US" sz="1200" dirty="0" smtClean="0">
              <a:solidFill>
                <a:schemeClr val="tx1"/>
              </a:solidFill>
              <a:latin typeface="MS Gothic" panose="020B0609070205080204" pitchFamily="49" charset="-128"/>
              <a:ea typeface="MS Gothic" panose="020B0609070205080204" pitchFamily="49" charset="-128"/>
              <a:cs typeface="Times New Roman" panose="02020603050405020304" pitchFamily="18" charset="0"/>
            </a:endParaRPr>
          </a:p>
        </p:txBody>
      </p:sp>
      <p:sp>
        <p:nvSpPr>
          <p:cNvPr id="9" name="Oval 8"/>
          <p:cNvSpPr/>
          <p:nvPr/>
        </p:nvSpPr>
        <p:spPr>
          <a:xfrm>
            <a:off x="6369909" y="1591027"/>
            <a:ext cx="2450563" cy="360040"/>
          </a:xfrm>
          <a:prstGeom prst="ellipse">
            <a:avLst/>
          </a:prstGeom>
          <a:solidFill>
            <a:srgbClr val="FFC000">
              <a:alpha val="60000"/>
            </a:srgbClr>
          </a:solidFill>
          <a:ln w="12700">
            <a:solidFill>
              <a:schemeClr val="tx1"/>
            </a:solidFill>
            <a:prstDash val="dash"/>
            <a:headEnd type="none" w="sm" len="med"/>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S Gothic" panose="020B0609070205080204" pitchFamily="49" charset="-128"/>
                <a:ea typeface="MS Gothic" panose="020B0609070205080204" pitchFamily="49" charset="-128"/>
                <a:cs typeface="Times New Roman" panose="02020603050405020304" pitchFamily="18" charset="0"/>
              </a:rPr>
              <a:t>兵庫</a:t>
            </a:r>
            <a:r>
              <a:rPr lang="ja-JP" altLang="en-US" sz="1200" dirty="0" smtClean="0">
                <a:solidFill>
                  <a:schemeClr val="tx1"/>
                </a:solidFill>
                <a:latin typeface="MS Gothic" panose="020B0609070205080204" pitchFamily="49" charset="-128"/>
                <a:ea typeface="MS Gothic" panose="020B0609070205080204" pitchFamily="49" charset="-128"/>
                <a:cs typeface="Times New Roman" panose="02020603050405020304" pitchFamily="18" charset="0"/>
              </a:rPr>
              <a:t>県特</a:t>
            </a:r>
            <a:r>
              <a:rPr lang="ja-JP" altLang="en-US" sz="1200" dirty="0">
                <a:solidFill>
                  <a:schemeClr val="tx1"/>
                </a:solidFill>
                <a:latin typeface="MS Gothic" panose="020B0609070205080204" pitchFamily="49" charset="-128"/>
                <a:ea typeface="MS Gothic" panose="020B0609070205080204" pitchFamily="49" charset="-128"/>
                <a:cs typeface="Times New Roman" panose="02020603050405020304" pitchFamily="18" charset="0"/>
              </a:rPr>
              <a:t>別融資制度</a:t>
            </a:r>
            <a:endParaRPr lang="en-US" sz="1200" dirty="0" smtClean="0">
              <a:solidFill>
                <a:schemeClr val="tx1"/>
              </a:solidFill>
              <a:latin typeface="MS Gothic" panose="020B0609070205080204" pitchFamily="49" charset="-128"/>
              <a:ea typeface="MS Gothic" panose="020B0609070205080204" pitchFamily="49" charset="-128"/>
              <a:cs typeface="Times New Roman" panose="02020603050405020304" pitchFamily="18" charset="0"/>
            </a:endParaRPr>
          </a:p>
        </p:txBody>
      </p:sp>
      <p:sp>
        <p:nvSpPr>
          <p:cNvPr id="10" name="Oval 9"/>
          <p:cNvSpPr/>
          <p:nvPr/>
        </p:nvSpPr>
        <p:spPr>
          <a:xfrm>
            <a:off x="6369908" y="1204771"/>
            <a:ext cx="2450564" cy="360040"/>
          </a:xfrm>
          <a:prstGeom prst="ellipse">
            <a:avLst/>
          </a:prstGeom>
          <a:solidFill>
            <a:schemeClr val="accent3">
              <a:lumMod val="60000"/>
              <a:lumOff val="40000"/>
              <a:alpha val="60000"/>
            </a:schemeClr>
          </a:solidFill>
          <a:ln w="12700">
            <a:solidFill>
              <a:schemeClr val="tx1"/>
            </a:solidFill>
            <a:prstDash val="dash"/>
            <a:headEnd type="none" w="sm" len="med"/>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MS Gothic" panose="020B0609070205080204" pitchFamily="49" charset="-128"/>
                <a:ea typeface="MS Gothic" panose="020B0609070205080204" pitchFamily="49" charset="-128"/>
                <a:cs typeface="Times New Roman" panose="02020603050405020304" pitchFamily="18" charset="0"/>
              </a:rPr>
              <a:t>HEAA</a:t>
            </a:r>
            <a:r>
              <a:rPr lang="ja-JP" altLang="en-US" sz="1200" dirty="0" smtClean="0">
                <a:solidFill>
                  <a:schemeClr val="tx1"/>
                </a:solidFill>
                <a:latin typeface="MS Gothic" panose="020B0609070205080204" pitchFamily="49" charset="-128"/>
                <a:ea typeface="MS Gothic" panose="020B0609070205080204" pitchFamily="49" charset="-128"/>
                <a:cs typeface="Times New Roman" panose="02020603050405020304" pitchFamily="18" charset="0"/>
              </a:rPr>
              <a:t>補助金</a:t>
            </a:r>
            <a:endParaRPr lang="en-US" sz="1200" dirty="0" smtClean="0">
              <a:solidFill>
                <a:schemeClr val="tx1"/>
              </a:solidFill>
              <a:latin typeface="MS Gothic" panose="020B0609070205080204" pitchFamily="49" charset="-128"/>
              <a:ea typeface="MS Gothic" panose="020B0609070205080204" pitchFamily="49" charset="-128"/>
              <a:cs typeface="Times New Roman" panose="02020603050405020304" pitchFamily="18" charset="0"/>
            </a:endParaRPr>
          </a:p>
        </p:txBody>
      </p:sp>
      <p:sp>
        <p:nvSpPr>
          <p:cNvPr id="11" name="Oval 10"/>
          <p:cNvSpPr/>
          <p:nvPr/>
        </p:nvSpPr>
        <p:spPr>
          <a:xfrm>
            <a:off x="6369907" y="4577414"/>
            <a:ext cx="1409203" cy="360040"/>
          </a:xfrm>
          <a:prstGeom prst="ellipse">
            <a:avLst/>
          </a:prstGeom>
          <a:solidFill>
            <a:srgbClr val="92D050">
              <a:alpha val="60000"/>
            </a:srgbClr>
          </a:solidFill>
          <a:ln w="12700">
            <a:solidFill>
              <a:schemeClr val="tx1"/>
            </a:solidFill>
            <a:prstDash val="dash"/>
            <a:headEnd type="none" w="sm" len="med"/>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latin typeface="MS Gothic" panose="020B0609070205080204" pitchFamily="49" charset="-128"/>
                <a:ea typeface="MS Gothic" panose="020B0609070205080204" pitchFamily="49" charset="-128"/>
                <a:cs typeface="Times New Roman" panose="02020603050405020304" pitchFamily="18" charset="0"/>
              </a:rPr>
              <a:t>FIT</a:t>
            </a:r>
          </a:p>
        </p:txBody>
      </p:sp>
      <p:sp>
        <p:nvSpPr>
          <p:cNvPr id="12" name="Oval 11"/>
          <p:cNvSpPr/>
          <p:nvPr/>
        </p:nvSpPr>
        <p:spPr>
          <a:xfrm>
            <a:off x="6369907" y="2000319"/>
            <a:ext cx="2450565" cy="360040"/>
          </a:xfrm>
          <a:prstGeom prst="ellipse">
            <a:avLst/>
          </a:prstGeom>
          <a:solidFill>
            <a:srgbClr val="92D050">
              <a:alpha val="60000"/>
            </a:srgbClr>
          </a:solidFill>
          <a:ln w="12700">
            <a:solidFill>
              <a:schemeClr val="tx1"/>
            </a:solidFill>
            <a:prstDash val="dash"/>
            <a:headEnd type="none" w="sm" len="med"/>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a:solidFill>
                  <a:schemeClr val="tx1"/>
                </a:solidFill>
                <a:latin typeface="MS Gothic" panose="020B0609070205080204" pitchFamily="49" charset="-128"/>
                <a:ea typeface="MS Gothic" panose="020B0609070205080204" pitchFamily="49" charset="-128"/>
                <a:cs typeface="Times New Roman" panose="02020603050405020304" pitchFamily="18" charset="0"/>
              </a:rPr>
              <a:t>エコカー減税</a:t>
            </a:r>
            <a:endParaRPr lang="en-US" sz="1200" dirty="0" smtClean="0">
              <a:solidFill>
                <a:schemeClr val="tx1"/>
              </a:solidFill>
              <a:latin typeface="MS Gothic" panose="020B0609070205080204" pitchFamily="49" charset="-128"/>
              <a:ea typeface="MS Gothic"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20260080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3"/>
          <p:cNvSpPr/>
          <p:nvPr/>
        </p:nvSpPr>
        <p:spPr>
          <a:xfrm>
            <a:off x="0" y="188640"/>
            <a:ext cx="9144000" cy="553998"/>
          </a:xfrm>
          <a:prstGeom prst="rect">
            <a:avLst/>
          </a:prstGeo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spcBef>
                <a:spcPct val="0"/>
              </a:spcBef>
            </a:pPr>
            <a:r>
              <a:rPr lang="ja-JP" altLang="en-US" sz="3000" b="1" kern="100" dirty="0" smtClean="0">
                <a:latin typeface="MS Gothic" panose="020B0609070205080204" pitchFamily="49" charset="-128"/>
                <a:ea typeface="MS Gothic" panose="020B0609070205080204" pitchFamily="49" charset="-128"/>
              </a:rPr>
              <a:t>投資回収期間に対する住民の受容度</a:t>
            </a:r>
            <a:r>
              <a:rPr lang="en-US" altLang="ja-JP" sz="3000" b="1" kern="100" dirty="0" smtClean="0">
                <a:latin typeface="MS Gothic" panose="020B0609070205080204" pitchFamily="49" charset="-128"/>
                <a:ea typeface="MS Gothic" panose="020B0609070205080204" pitchFamily="49" charset="-128"/>
              </a:rPr>
              <a:t>(</a:t>
            </a:r>
            <a:r>
              <a:rPr lang="ja-JP" altLang="en-US" sz="3000" b="1" kern="100" dirty="0" smtClean="0">
                <a:latin typeface="MS Gothic" panose="020B0609070205080204" pitchFamily="49" charset="-128"/>
                <a:ea typeface="MS Gothic" panose="020B0609070205080204" pitchFamily="49" charset="-128"/>
              </a:rPr>
              <a:t>直接回答結果</a:t>
            </a:r>
            <a:r>
              <a:rPr lang="en-US" altLang="ja-JP" sz="3000" b="1" kern="100" dirty="0" smtClean="0">
                <a:latin typeface="MS Gothic" panose="020B0609070205080204" pitchFamily="49" charset="-128"/>
                <a:ea typeface="MS Gothic" panose="020B0609070205080204" pitchFamily="49" charset="-128"/>
              </a:rPr>
              <a:t>)</a:t>
            </a:r>
            <a:endParaRPr lang="en-US" altLang="ja-JP" sz="3000" b="1" dirty="0">
              <a:latin typeface="MS Gothic" panose="020B0609070205080204" pitchFamily="49" charset="-128"/>
              <a:ea typeface="MS Gothic" panose="020B0609070205080204" pitchFamily="49" charset="-128"/>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p:cNvGraphicFramePr>
          <p:nvPr>
            <p:extLst>
              <p:ext uri="{D42A27DB-BD31-4B8C-83A1-F6EECF244321}">
                <p14:modId xmlns:p14="http://schemas.microsoft.com/office/powerpoint/2010/main" val="472295896"/>
              </p:ext>
            </p:extLst>
          </p:nvPr>
        </p:nvGraphicFramePr>
        <p:xfrm>
          <a:off x="1061610" y="1412776"/>
          <a:ext cx="7020780" cy="4248472"/>
        </p:xfrm>
        <a:graphic>
          <a:graphicData uri="http://schemas.openxmlformats.org/presentationml/2006/ole">
            <mc:AlternateContent xmlns:mc="http://schemas.openxmlformats.org/markup-compatibility/2006">
              <mc:Choice xmlns:v="urn:schemas-microsoft-com:vml" Requires="v">
                <p:oleObj spid="_x0000_s33329" name="Chart" r:id="rId4" imgW="4584589" imgH="2755631" progId="Excel.Chart.8">
                  <p:embed/>
                </p:oleObj>
              </mc:Choice>
              <mc:Fallback>
                <p:oleObj name="Chart" r:id="rId4" imgW="4584589" imgH="2755631" progId="Excel.Chart.8">
                  <p:embed/>
                  <p:pic>
                    <p:nvPicPr>
                      <p:cNvPr id="0" name="Chart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1610" y="1412776"/>
                        <a:ext cx="7020780" cy="4248472"/>
                      </a:xfrm>
                      <a:prstGeom prst="rect">
                        <a:avLst/>
                      </a:prstGeom>
                      <a:noFill/>
                    </p:spPr>
                  </p:pic>
                </p:oleObj>
              </mc:Fallback>
            </mc:AlternateContent>
          </a:graphicData>
        </a:graphic>
      </p:graphicFrame>
    </p:spTree>
    <p:extLst>
      <p:ext uri="{BB962C8B-B14F-4D97-AF65-F5344CB8AC3E}">
        <p14:creationId xmlns:p14="http://schemas.microsoft.com/office/powerpoint/2010/main" val="7146747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3"/>
          <p:cNvSpPr/>
          <p:nvPr/>
        </p:nvSpPr>
        <p:spPr>
          <a:xfrm>
            <a:off x="0" y="188640"/>
            <a:ext cx="9144000" cy="584775"/>
          </a:xfrm>
          <a:prstGeom prst="rect">
            <a:avLst/>
          </a:prstGeo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spcBef>
                <a:spcPct val="0"/>
              </a:spcBef>
            </a:pPr>
            <a:r>
              <a:rPr lang="ja-JP" altLang="en-US" sz="3200" b="1" dirty="0" smtClean="0">
                <a:latin typeface="MS Gothic" panose="020B0609070205080204" pitchFamily="49" charset="-128"/>
                <a:ea typeface="MS Gothic" panose="020B0609070205080204" pitchFamily="49" charset="-128"/>
              </a:rPr>
              <a:t>回収期間による家庭の投資可能性</a:t>
            </a:r>
            <a:endParaRPr lang="en-US" altLang="ja-JP" sz="3200" b="1" dirty="0">
              <a:latin typeface="MS Gothic" panose="020B0609070205080204" pitchFamily="49" charset="-128"/>
              <a:ea typeface="MS Gothic" panose="020B0609070205080204" pitchFamily="49" charset="-128"/>
            </a:endParaRPr>
          </a:p>
        </p:txBody>
      </p:sp>
      <p:pic>
        <p:nvPicPr>
          <p:cNvPr id="33794"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1124744"/>
            <a:ext cx="6912768" cy="505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lowchart: Alternate Process 3"/>
          <p:cNvSpPr/>
          <p:nvPr/>
        </p:nvSpPr>
        <p:spPr>
          <a:xfrm>
            <a:off x="2339752" y="3654276"/>
            <a:ext cx="1008112" cy="360040"/>
          </a:xfrm>
          <a:prstGeom prst="flowChartAlternateProcess">
            <a:avLst/>
          </a:prstGeom>
          <a:solidFill>
            <a:srgbClr val="FFFF00"/>
          </a:solidFill>
          <a:ln w="6350">
            <a:solidFill>
              <a:schemeClr val="bg1"/>
            </a:solidFill>
            <a:headEnd type="none" w="sm" len="med"/>
            <a:tailEnd type="triangle" w="sm" len="med"/>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MS Gothic" panose="020B0609070205080204" pitchFamily="49" charset="-128"/>
                <a:ea typeface="MS Gothic" panose="020B0609070205080204" pitchFamily="49" charset="-128"/>
                <a:cs typeface="Times New Roman" panose="02020603050405020304" pitchFamily="18" charset="0"/>
              </a:rPr>
              <a:t>5.2</a:t>
            </a:r>
            <a:r>
              <a:rPr lang="ja-JP" altLang="en-US" sz="1600" b="1" dirty="0" smtClean="0">
                <a:solidFill>
                  <a:schemeClr val="tx1"/>
                </a:solidFill>
                <a:latin typeface="MS Gothic" panose="020B0609070205080204" pitchFamily="49" charset="-128"/>
                <a:ea typeface="MS Gothic" panose="020B0609070205080204" pitchFamily="49" charset="-128"/>
                <a:cs typeface="Times New Roman" panose="02020603050405020304" pitchFamily="18" charset="0"/>
              </a:rPr>
              <a:t>年</a:t>
            </a:r>
            <a:endParaRPr lang="en-US" sz="1600" b="1" dirty="0" smtClean="0">
              <a:solidFill>
                <a:schemeClr val="tx1"/>
              </a:solidFill>
              <a:latin typeface="MS Gothic" panose="020B0609070205080204" pitchFamily="49" charset="-128"/>
              <a:ea typeface="MS Gothic" panose="020B0609070205080204" pitchFamily="49" charset="-128"/>
              <a:cs typeface="Times New Roman" panose="02020603050405020304" pitchFamily="18" charset="0"/>
            </a:endParaRPr>
          </a:p>
        </p:txBody>
      </p:sp>
      <p:sp>
        <p:nvSpPr>
          <p:cNvPr id="5" name="Flowchart: Alternate Process 4"/>
          <p:cNvSpPr/>
          <p:nvPr/>
        </p:nvSpPr>
        <p:spPr>
          <a:xfrm>
            <a:off x="4499992" y="2492896"/>
            <a:ext cx="1008112" cy="360040"/>
          </a:xfrm>
          <a:prstGeom prst="flowChartAlternateProcess">
            <a:avLst/>
          </a:prstGeom>
          <a:solidFill>
            <a:srgbClr val="92D050"/>
          </a:solidFill>
          <a:ln w="6350">
            <a:solidFill>
              <a:schemeClr val="bg1"/>
            </a:solidFill>
            <a:headEnd type="none" w="sm" len="med"/>
            <a:tailEnd type="triangle" w="sm" len="med"/>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MS Gothic" panose="020B0609070205080204" pitchFamily="49" charset="-128"/>
                <a:ea typeface="MS Gothic" panose="020B0609070205080204" pitchFamily="49" charset="-128"/>
                <a:cs typeface="Times New Roman" panose="02020603050405020304" pitchFamily="18" charset="0"/>
              </a:rPr>
              <a:t>8.8</a:t>
            </a:r>
            <a:r>
              <a:rPr lang="ja-JP" altLang="en-US" sz="1600" b="1" dirty="0" smtClean="0">
                <a:solidFill>
                  <a:schemeClr val="tx1"/>
                </a:solidFill>
                <a:latin typeface="MS Gothic" panose="020B0609070205080204" pitchFamily="49" charset="-128"/>
                <a:ea typeface="MS Gothic" panose="020B0609070205080204" pitchFamily="49" charset="-128"/>
                <a:cs typeface="Times New Roman" panose="02020603050405020304" pitchFamily="18" charset="0"/>
              </a:rPr>
              <a:t>年</a:t>
            </a:r>
            <a:endParaRPr lang="en-US" sz="1600" b="1" dirty="0" smtClean="0">
              <a:solidFill>
                <a:schemeClr val="tx1"/>
              </a:solidFill>
              <a:latin typeface="MS Gothic" panose="020B0609070205080204" pitchFamily="49" charset="-128"/>
              <a:ea typeface="MS Gothic"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3660476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3"/>
          <p:cNvSpPr/>
          <p:nvPr/>
        </p:nvSpPr>
        <p:spPr>
          <a:xfrm>
            <a:off x="0" y="208670"/>
            <a:ext cx="9144000" cy="584775"/>
          </a:xfrm>
          <a:prstGeom prst="rect">
            <a:avLst/>
          </a:prstGeo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spcBef>
                <a:spcPct val="0"/>
              </a:spcBef>
            </a:pPr>
            <a:r>
              <a:rPr lang="ja-JP" altLang="en-US" sz="3200" b="1" dirty="0">
                <a:latin typeface="MS Gothic" panose="020B0609070205080204" pitchFamily="49" charset="-128"/>
                <a:ea typeface="MS Gothic" panose="020B0609070205080204" pitchFamily="49" charset="-128"/>
              </a:rPr>
              <a:t>低金利</a:t>
            </a:r>
            <a:r>
              <a:rPr lang="ja-JP" altLang="en-US" sz="3200" b="1" dirty="0" smtClean="0">
                <a:latin typeface="MS Gothic" panose="020B0609070205080204" pitchFamily="49" charset="-128"/>
                <a:ea typeface="MS Gothic" panose="020B0609070205080204" pitchFamily="49" charset="-128"/>
              </a:rPr>
              <a:t>融資を利用する際の検討金額</a:t>
            </a:r>
            <a:endParaRPr lang="en-US" altLang="ja-JP" sz="3200" b="1" dirty="0">
              <a:latin typeface="MS Gothic" panose="020B0609070205080204" pitchFamily="49" charset="-128"/>
              <a:ea typeface="MS Gothic" panose="020B0609070205080204" pitchFamily="49" charset="-128"/>
            </a:endParaRPr>
          </a:p>
        </p:txBody>
      </p:sp>
      <p:pic>
        <p:nvPicPr>
          <p:cNvPr id="348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1124744"/>
            <a:ext cx="7056784" cy="516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
          <p:cNvSpPr>
            <a:spLocks noChangeArrowheads="1"/>
          </p:cNvSpPr>
          <p:nvPr/>
        </p:nvSpPr>
        <p:spPr bwMode="auto">
          <a:xfrm>
            <a:off x="1979712" y="5077503"/>
            <a:ext cx="390525" cy="228600"/>
          </a:xfrm>
          <a:prstGeom prst="ellipse">
            <a:avLst/>
          </a:prstGeom>
          <a:solidFill>
            <a:srgbClr val="FFC000">
              <a:alpha val="40000"/>
            </a:srgbClr>
          </a:solidFill>
          <a:ln w="9525">
            <a:solidFill>
              <a:schemeClr val="tx1"/>
            </a:solidFill>
            <a:prstDash val="dash"/>
            <a:round/>
            <a:headEnd/>
            <a:tailEnd/>
          </a:ln>
        </p:spPr>
        <p:txBody>
          <a:bodyPr wrap="none" anchor="ct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endParaRPr lang="ja-JP" altLang="en-US" sz="1400">
              <a:latin typeface="Times New Roman" panose="02020603050405020304" pitchFamily="18" charset="0"/>
              <a:ea typeface="HGPｺﾞｼｯｸE" panose="020B0900000000000000" pitchFamily="34" charset="-128"/>
            </a:endParaRPr>
          </a:p>
        </p:txBody>
      </p:sp>
      <p:sp>
        <p:nvSpPr>
          <p:cNvPr id="9" name="Oval 5"/>
          <p:cNvSpPr>
            <a:spLocks noChangeArrowheads="1"/>
          </p:cNvSpPr>
          <p:nvPr/>
        </p:nvSpPr>
        <p:spPr bwMode="auto">
          <a:xfrm>
            <a:off x="2808710" y="5077503"/>
            <a:ext cx="381000" cy="228600"/>
          </a:xfrm>
          <a:prstGeom prst="ellipse">
            <a:avLst/>
          </a:prstGeom>
          <a:solidFill>
            <a:srgbClr val="92D050">
              <a:alpha val="40000"/>
            </a:srgbClr>
          </a:solidFill>
          <a:ln w="9525">
            <a:solidFill>
              <a:schemeClr val="tx1"/>
            </a:solidFill>
            <a:prstDash val="dash"/>
            <a:round/>
            <a:headEnd/>
            <a:tailEnd/>
          </a:ln>
        </p:spPr>
        <p:txBody>
          <a:bodyPr wrap="none" anchor="ct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endParaRPr lang="ja-JP" altLang="en-US" sz="1400">
              <a:latin typeface="Times New Roman" panose="02020603050405020304" pitchFamily="18" charset="0"/>
              <a:ea typeface="HGPｺﾞｼｯｸE" panose="020B0900000000000000" pitchFamily="34" charset="-128"/>
            </a:endParaRPr>
          </a:p>
        </p:txBody>
      </p:sp>
      <p:sp>
        <p:nvSpPr>
          <p:cNvPr id="10" name="AutoShape 8"/>
          <p:cNvSpPr>
            <a:spLocks/>
          </p:cNvSpPr>
          <p:nvPr/>
        </p:nvSpPr>
        <p:spPr bwMode="auto">
          <a:xfrm>
            <a:off x="3829044" y="2420888"/>
            <a:ext cx="817373" cy="432048"/>
          </a:xfrm>
          <a:prstGeom prst="accentCallout2">
            <a:avLst>
              <a:gd name="adj1" fmla="val 7556"/>
              <a:gd name="adj2" fmla="val -2403"/>
              <a:gd name="adj3" fmla="val 7556"/>
              <a:gd name="adj4" fmla="val -25454"/>
              <a:gd name="adj5" fmla="val -40791"/>
              <a:gd name="adj6" fmla="val -37159"/>
            </a:avLst>
          </a:prstGeom>
          <a:solidFill>
            <a:schemeClr val="accent5">
              <a:lumMod val="20000"/>
              <a:lumOff val="80000"/>
            </a:schemeClr>
          </a:solidFill>
          <a:ln w="6350">
            <a:solidFill>
              <a:schemeClr val="tx1"/>
            </a:solidFill>
            <a:prstDash val="dash"/>
            <a:miter lim="800000"/>
            <a:headEnd/>
            <a:tailEnd type="triangle" w="sm" len="med"/>
          </a:ln>
          <a:effectLst>
            <a:innerShdw blurRad="63500" dist="50800" dir="8100000">
              <a:prstClr val="black">
                <a:alpha val="50000"/>
              </a:prstClr>
            </a:innerShdw>
          </a:effectLst>
          <a:extLst/>
        </p:spPr>
        <p:txBody>
          <a:bodyPr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Meiryo" panose="020B0604030504040204" pitchFamily="34" charset="-128"/>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Meiryo" panose="020B0604030504040204" pitchFamily="34" charset="-128"/>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Meiryo" panose="020B0604030504040204" pitchFamily="34" charset="-128"/>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Meiryo" panose="020B0604030504040204" pitchFamily="34" charset="-128"/>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Meiryo" panose="020B0604030504040204" pitchFamily="34" charset="-128"/>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Meiryo" panose="020B0604030504040204" pitchFamily="34" charset="-128"/>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Meiryo" panose="020B0604030504040204" pitchFamily="34" charset="-128"/>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Meiryo" panose="020B0604030504040204" pitchFamily="34" charset="-128"/>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Meiryo" panose="020B0604030504040204" pitchFamily="34" charset="-128"/>
              </a:defRPr>
            </a:lvl9pPr>
          </a:lstStyle>
          <a:p>
            <a:pPr>
              <a:buClr>
                <a:srgbClr val="0033CC"/>
              </a:buClr>
              <a:buNone/>
            </a:pPr>
            <a:r>
              <a:rPr lang="en-GB" sz="1600" b="1" dirty="0" smtClean="0">
                <a:solidFill>
                  <a:srgbClr val="0033CC"/>
                </a:solidFill>
                <a:latin typeface="MS Gothic" panose="020B0609070205080204" pitchFamily="49" charset="-128"/>
                <a:ea typeface="MS Gothic" panose="020B0609070205080204" pitchFamily="49" charset="-128"/>
              </a:rPr>
              <a:t>N=362</a:t>
            </a:r>
            <a:r>
              <a:rPr lang="en-US" sz="1600" b="1" dirty="0" smtClean="0">
                <a:solidFill>
                  <a:schemeClr val="tx1"/>
                </a:solidFill>
                <a:latin typeface="MS Gothic" panose="020B0609070205080204" pitchFamily="49" charset="-128"/>
                <a:ea typeface="MS Gothic" panose="020B0609070205080204" pitchFamily="49" charset="-128"/>
                <a:cs typeface="Times New Roman" panose="02020603050405020304" pitchFamily="18" charset="0"/>
              </a:rPr>
              <a:t> </a:t>
            </a:r>
            <a:endParaRPr lang="en-US" sz="1600" b="1" dirty="0">
              <a:solidFill>
                <a:schemeClr val="tx1"/>
              </a:solidFill>
              <a:latin typeface="MS Gothic" panose="020B0609070205080204" pitchFamily="49" charset="-128"/>
              <a:ea typeface="MS Gothic" panose="020B0609070205080204" pitchFamily="49" charset="-128"/>
              <a:cs typeface="Times New Roman" panose="02020603050405020304" pitchFamily="18" charset="0"/>
            </a:endParaRPr>
          </a:p>
        </p:txBody>
      </p:sp>
      <p:sp>
        <p:nvSpPr>
          <p:cNvPr id="11" name="AutoShape 8"/>
          <p:cNvSpPr>
            <a:spLocks/>
          </p:cNvSpPr>
          <p:nvPr/>
        </p:nvSpPr>
        <p:spPr bwMode="auto">
          <a:xfrm>
            <a:off x="3211626" y="3490951"/>
            <a:ext cx="817373" cy="432048"/>
          </a:xfrm>
          <a:prstGeom prst="accentCallout2">
            <a:avLst>
              <a:gd name="adj1" fmla="val 7556"/>
              <a:gd name="adj2" fmla="val -2403"/>
              <a:gd name="adj3" fmla="val 7556"/>
              <a:gd name="adj4" fmla="val -25454"/>
              <a:gd name="adj5" fmla="val -168821"/>
              <a:gd name="adj6" fmla="val -115883"/>
            </a:avLst>
          </a:prstGeom>
          <a:solidFill>
            <a:schemeClr val="accent5">
              <a:lumMod val="20000"/>
              <a:lumOff val="80000"/>
            </a:schemeClr>
          </a:solidFill>
          <a:ln w="6350">
            <a:solidFill>
              <a:schemeClr val="tx1"/>
            </a:solidFill>
            <a:prstDash val="dash"/>
            <a:miter lim="800000"/>
            <a:headEnd/>
            <a:tailEnd type="triangle" w="sm" len="med"/>
          </a:ln>
          <a:effectLst>
            <a:innerShdw blurRad="63500" dist="50800" dir="8100000">
              <a:prstClr val="black">
                <a:alpha val="50000"/>
              </a:prstClr>
            </a:innerShdw>
          </a:effectLst>
          <a:extLst/>
        </p:spPr>
        <p:txBody>
          <a:bodyPr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Meiryo" panose="020B0604030504040204" pitchFamily="34" charset="-128"/>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Meiryo" panose="020B0604030504040204" pitchFamily="34" charset="-128"/>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Meiryo" panose="020B0604030504040204" pitchFamily="34" charset="-128"/>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Meiryo" panose="020B0604030504040204" pitchFamily="34" charset="-128"/>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Meiryo" panose="020B0604030504040204" pitchFamily="34" charset="-128"/>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Meiryo" panose="020B0604030504040204" pitchFamily="34" charset="-128"/>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Meiryo" panose="020B0604030504040204" pitchFamily="34" charset="-128"/>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Meiryo" panose="020B0604030504040204" pitchFamily="34" charset="-128"/>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Meiryo" panose="020B0604030504040204" pitchFamily="34" charset="-128"/>
              </a:defRPr>
            </a:lvl9pPr>
          </a:lstStyle>
          <a:p>
            <a:pPr>
              <a:buClr>
                <a:srgbClr val="0033CC"/>
              </a:buClr>
              <a:buNone/>
            </a:pPr>
            <a:r>
              <a:rPr lang="en-GB" sz="1600" b="1" dirty="0" smtClean="0">
                <a:solidFill>
                  <a:srgbClr val="0033CC"/>
                </a:solidFill>
                <a:latin typeface="MS Gothic" panose="020B0609070205080204" pitchFamily="49" charset="-128"/>
                <a:ea typeface="MS Gothic" panose="020B0609070205080204" pitchFamily="49" charset="-128"/>
              </a:rPr>
              <a:t>N=368</a:t>
            </a:r>
            <a:r>
              <a:rPr lang="en-US" sz="1600" b="1" dirty="0" smtClean="0">
                <a:solidFill>
                  <a:schemeClr val="tx1"/>
                </a:solidFill>
                <a:latin typeface="MS Gothic" panose="020B0609070205080204" pitchFamily="49" charset="-128"/>
                <a:ea typeface="MS Gothic" panose="020B0609070205080204" pitchFamily="49" charset="-128"/>
                <a:cs typeface="Times New Roman" panose="02020603050405020304" pitchFamily="18" charset="0"/>
              </a:rPr>
              <a:t> </a:t>
            </a:r>
            <a:endParaRPr lang="en-US" sz="1600" b="1" dirty="0">
              <a:solidFill>
                <a:schemeClr val="tx1"/>
              </a:solidFill>
              <a:latin typeface="MS Gothic" panose="020B0609070205080204" pitchFamily="49" charset="-128"/>
              <a:ea typeface="MS Gothic"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27648454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3"/>
          <p:cNvSpPr/>
          <p:nvPr/>
        </p:nvSpPr>
        <p:spPr>
          <a:xfrm>
            <a:off x="0" y="2780928"/>
            <a:ext cx="9144000" cy="646331"/>
          </a:xfrm>
          <a:prstGeom prst="rect">
            <a:avLst/>
          </a:prstGeom>
          <a:solidFill>
            <a:schemeClr val="bg1"/>
          </a:solidFill>
          <a:ln>
            <a:noFill/>
          </a:ln>
          <a:effectLst/>
        </p:spPr>
        <p:txBody>
          <a:bodyPr wrap="square">
            <a:spAutoFit/>
          </a:bodyPr>
          <a:lstStyle/>
          <a:p>
            <a:pPr algn="ctr">
              <a:spcBef>
                <a:spcPct val="0"/>
              </a:spcBef>
            </a:pPr>
            <a:r>
              <a:rPr lang="ja-JP" altLang="en-US" sz="3600" b="1">
                <a:latin typeface="MS Gothic" panose="020B0609070205080204" pitchFamily="49" charset="-128"/>
                <a:ea typeface="MS Gothic" panose="020B0609070205080204" pitchFamily="49" charset="-128"/>
                <a:cs typeface="Times New Roman" panose="02020603050405020304" pitchFamily="18" charset="0"/>
              </a:rPr>
              <a:t>考察と政策提言</a:t>
            </a:r>
            <a:endParaRPr lang="ja-JP" altLang="en-US" sz="3600" b="1" dirty="0">
              <a:latin typeface="MS Gothic" panose="020B0609070205080204" pitchFamily="49" charset="-128"/>
              <a:ea typeface="MS Gothic"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25930128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3"/>
          <p:cNvSpPr/>
          <p:nvPr/>
        </p:nvSpPr>
        <p:spPr>
          <a:xfrm>
            <a:off x="0" y="188640"/>
            <a:ext cx="9144000" cy="584775"/>
          </a:xfrm>
          <a:prstGeom prst="rect">
            <a:avLst/>
          </a:prstGeo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spcBef>
                <a:spcPct val="0"/>
              </a:spcBef>
            </a:pPr>
            <a:r>
              <a:rPr lang="ja-JP" altLang="en-US" sz="3200" b="1" dirty="0" smtClean="0">
                <a:latin typeface="MS Gothic" panose="020B0609070205080204" pitchFamily="49" charset="-128"/>
                <a:ea typeface="MS Gothic" panose="020B0609070205080204" pitchFamily="49" charset="-128"/>
              </a:rPr>
              <a:t>調査結果の</a:t>
            </a:r>
            <a:r>
              <a:rPr lang="ja-JP" altLang="en-US" sz="3200" b="1" dirty="0">
                <a:latin typeface="MS Gothic" panose="020B0609070205080204" pitchFamily="49" charset="-128"/>
                <a:ea typeface="MS Gothic" panose="020B0609070205080204" pitchFamily="49" charset="-128"/>
              </a:rPr>
              <a:t>考察</a:t>
            </a:r>
          </a:p>
        </p:txBody>
      </p:sp>
      <p:grpSp>
        <p:nvGrpSpPr>
          <p:cNvPr id="7" name="Group 6"/>
          <p:cNvGrpSpPr/>
          <p:nvPr/>
        </p:nvGrpSpPr>
        <p:grpSpPr>
          <a:xfrm>
            <a:off x="2942164" y="965415"/>
            <a:ext cx="5911819" cy="1195838"/>
            <a:chOff x="2194560" y="51902"/>
            <a:chExt cx="3972183" cy="1195838"/>
          </a:xfrm>
          <a:solidFill>
            <a:schemeClr val="accent6">
              <a:lumMod val="20000"/>
              <a:lumOff val="80000"/>
            </a:schemeClr>
          </a:solidFill>
        </p:grpSpPr>
        <p:sp>
          <p:nvSpPr>
            <p:cNvPr id="12" name="Round Same Side Corner Rectangle 11"/>
            <p:cNvSpPr/>
            <p:nvPr/>
          </p:nvSpPr>
          <p:spPr>
            <a:xfrm rot="5400000">
              <a:off x="3609620" y="-1363158"/>
              <a:ext cx="1128802" cy="3958922"/>
            </a:xfrm>
            <a:prstGeom prst="round2SameRect">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3" name="Round Same Side Corner Rectangle 4"/>
            <p:cNvSpPr txBox="1"/>
            <p:nvPr/>
          </p:nvSpPr>
          <p:spPr>
            <a:xfrm>
              <a:off x="2194561" y="96260"/>
              <a:ext cx="3972182" cy="115148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2870" tIns="51435" rIns="102870" bIns="51435" numCol="1" spcCol="1270" anchor="ctr" anchorCtr="0">
              <a:noAutofit/>
            </a:bodyPr>
            <a:lstStyle/>
            <a:p>
              <a:pPr marL="228600" lvl="1" indent="-228600" defTabSz="1200150">
                <a:spcBef>
                  <a:spcPct val="0"/>
                </a:spcBef>
                <a:spcAft>
                  <a:spcPts val="600"/>
                </a:spcAft>
                <a:buChar char="••"/>
              </a:pPr>
              <a:r>
                <a:rPr lang="ja-JP" altLang="en-US" sz="1400" dirty="0" smtClean="0">
                  <a:latin typeface="MS Gothic" panose="020B0609070205080204" pitchFamily="49" charset="-128"/>
                  <a:ea typeface="MS Gothic" panose="020B0609070205080204" pitchFamily="49" charset="-128"/>
                </a:rPr>
                <a:t>サ</a:t>
              </a:r>
              <a:r>
                <a:rPr lang="ja-JP" altLang="en-US" sz="1400" dirty="0">
                  <a:latin typeface="MS Gothic" panose="020B0609070205080204" pitchFamily="49" charset="-128"/>
                  <a:ea typeface="MS Gothic" panose="020B0609070205080204" pitchFamily="49" charset="-128"/>
                </a:rPr>
                <a:t>ンプルの家庭には太陽光発電と効率的な給湯器が広く普及しているが、日本全</a:t>
              </a:r>
              <a:r>
                <a:rPr lang="ja-JP" altLang="en-US" sz="1400" dirty="0" smtClean="0">
                  <a:latin typeface="MS Gothic" panose="020B0609070205080204" pitchFamily="49" charset="-128"/>
                  <a:ea typeface="MS Gothic" panose="020B0609070205080204" pitchFamily="49" charset="-128"/>
                </a:rPr>
                <a:t>体を見れば、潜</a:t>
              </a:r>
              <a:r>
                <a:rPr lang="ja-JP" altLang="en-US" sz="1400" dirty="0">
                  <a:latin typeface="MS Gothic" panose="020B0609070205080204" pitchFamily="49" charset="-128"/>
                  <a:ea typeface="MS Gothic" panose="020B0609070205080204" pitchFamily="49" charset="-128"/>
                </a:rPr>
                <a:t>在</a:t>
              </a:r>
              <a:r>
                <a:rPr lang="ja-JP" altLang="en-US" sz="1400" dirty="0" smtClean="0">
                  <a:latin typeface="MS Gothic" panose="020B0609070205080204" pitchFamily="49" charset="-128"/>
                  <a:ea typeface="MS Gothic" panose="020B0609070205080204" pitchFamily="49" charset="-128"/>
                </a:rPr>
                <a:t>的普及可</a:t>
              </a:r>
              <a:r>
                <a:rPr lang="ja-JP" altLang="en-US" sz="1400" dirty="0">
                  <a:latin typeface="MS Gothic" panose="020B0609070205080204" pitchFamily="49" charset="-128"/>
                  <a:ea typeface="MS Gothic" panose="020B0609070205080204" pitchFamily="49" charset="-128"/>
                </a:rPr>
                <a:t>能性はまだ大きい。</a:t>
              </a:r>
            </a:p>
            <a:p>
              <a:pPr marL="228600" lvl="1" indent="-228600" defTabSz="1200150">
                <a:spcBef>
                  <a:spcPct val="0"/>
                </a:spcBef>
                <a:buChar char="••"/>
              </a:pPr>
              <a:r>
                <a:rPr lang="ja-JP" altLang="en-US" sz="1400" dirty="0" smtClean="0">
                  <a:latin typeface="MS Gothic" panose="020B0609070205080204" pitchFamily="49" charset="-128"/>
                  <a:ea typeface="MS Gothic" panose="020B0609070205080204" pitchFamily="49" charset="-128"/>
                </a:rPr>
                <a:t>効</a:t>
              </a:r>
              <a:r>
                <a:rPr lang="ja-JP" altLang="en-US" sz="1400" dirty="0">
                  <a:latin typeface="MS Gothic" panose="020B0609070205080204" pitchFamily="49" charset="-128"/>
                  <a:ea typeface="MS Gothic" panose="020B0609070205080204" pitchFamily="49" charset="-128"/>
                </a:rPr>
                <a:t>率的なエアコン、冷蔵庫及び燃費の良い車の普及余</a:t>
              </a:r>
              <a:r>
                <a:rPr lang="ja-JP" altLang="en-US" sz="1400" dirty="0" smtClean="0">
                  <a:latin typeface="MS Gothic" panose="020B0609070205080204" pitchFamily="49" charset="-128"/>
                  <a:ea typeface="MS Gothic" panose="020B0609070205080204" pitchFamily="49" charset="-128"/>
                </a:rPr>
                <a:t>地も大</a:t>
              </a:r>
              <a:r>
                <a:rPr lang="ja-JP" altLang="en-US" sz="1400" dirty="0">
                  <a:latin typeface="MS Gothic" panose="020B0609070205080204" pitchFamily="49" charset="-128"/>
                  <a:ea typeface="MS Gothic" panose="020B0609070205080204" pitchFamily="49" charset="-128"/>
                </a:rPr>
                <a:t>きい</a:t>
              </a:r>
              <a:r>
                <a:rPr lang="ja-JP" altLang="en-US" sz="1400" dirty="0" smtClean="0">
                  <a:latin typeface="MS Gothic" panose="020B0609070205080204" pitchFamily="49" charset="-128"/>
                  <a:ea typeface="MS Gothic" panose="020B0609070205080204" pitchFamily="49" charset="-128"/>
                </a:rPr>
                <a:t>。</a:t>
              </a:r>
              <a:endParaRPr lang="ja-JP" altLang="en-US" sz="1400" dirty="0">
                <a:latin typeface="MS Gothic" panose="020B0609070205080204" pitchFamily="49" charset="-128"/>
                <a:ea typeface="MS Gothic" panose="020B0609070205080204" pitchFamily="49" charset="-128"/>
              </a:endParaRPr>
            </a:p>
          </p:txBody>
        </p:sp>
      </p:grpSp>
      <p:grpSp>
        <p:nvGrpSpPr>
          <p:cNvPr id="9" name="Group 8"/>
          <p:cNvGrpSpPr/>
          <p:nvPr/>
        </p:nvGrpSpPr>
        <p:grpSpPr>
          <a:xfrm>
            <a:off x="471129" y="901481"/>
            <a:ext cx="2451300" cy="1309687"/>
            <a:chOff x="0" y="1984"/>
            <a:chExt cx="2194560" cy="1309687"/>
          </a:xfrm>
          <a:solidFill>
            <a:schemeClr val="accent5">
              <a:lumMod val="40000"/>
              <a:lumOff val="60000"/>
            </a:schemeClr>
          </a:solidFill>
        </p:grpSpPr>
        <p:sp>
          <p:nvSpPr>
            <p:cNvPr id="10" name="Rounded Rectangle 9"/>
            <p:cNvSpPr/>
            <p:nvPr/>
          </p:nvSpPr>
          <p:spPr>
            <a:xfrm>
              <a:off x="0" y="1984"/>
              <a:ext cx="2194560" cy="1309687"/>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6"/>
            <p:cNvSpPr txBox="1"/>
            <p:nvPr/>
          </p:nvSpPr>
          <p:spPr>
            <a:xfrm>
              <a:off x="63934" y="65918"/>
              <a:ext cx="2066692" cy="11818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5740" tIns="102870" rIns="205740" bIns="102870" numCol="1" spcCol="1270" anchor="ctr" anchorCtr="0">
              <a:noAutofit/>
            </a:bodyPr>
            <a:lstStyle/>
            <a:p>
              <a:pPr defTabSz="2400300">
                <a:lnSpc>
                  <a:spcPct val="90000"/>
                </a:lnSpc>
                <a:spcBef>
                  <a:spcPct val="0"/>
                </a:spcBef>
                <a:spcAft>
                  <a:spcPct val="35000"/>
                </a:spcAft>
              </a:pPr>
              <a:r>
                <a:rPr lang="ja-JP" altLang="en-US" b="1" dirty="0">
                  <a:solidFill>
                    <a:srgbClr val="0033CC"/>
                  </a:solidFill>
                  <a:latin typeface="MS Gothic" panose="020B0609070205080204" pitchFamily="49" charset="-128"/>
                  <a:ea typeface="MS Gothic" panose="020B0609070205080204" pitchFamily="49" charset="-128"/>
                  <a:cs typeface="Times New Roman" panose="02020603050405020304" pitchFamily="18" charset="0"/>
                </a:rPr>
                <a:t>ア</a:t>
              </a:r>
              <a:r>
                <a:rPr lang="en-US" altLang="ja-JP" b="1" dirty="0">
                  <a:solidFill>
                    <a:srgbClr val="0033CC"/>
                  </a:solidFill>
                  <a:latin typeface="MS Gothic" panose="020B0609070205080204" pitchFamily="49" charset="-128"/>
                  <a:ea typeface="MS Gothic" panose="020B0609070205080204" pitchFamily="49" charset="-128"/>
                  <a:cs typeface="Times New Roman" panose="02020603050405020304" pitchFamily="18" charset="0"/>
                </a:rPr>
                <a:t>)</a:t>
              </a:r>
              <a:r>
                <a:rPr lang="ja-JP" altLang="en-US" b="1" dirty="0">
                  <a:solidFill>
                    <a:srgbClr val="0033CC"/>
                  </a:solidFill>
                  <a:latin typeface="MS Gothic" panose="020B0609070205080204" pitchFamily="49" charset="-128"/>
                  <a:ea typeface="MS Gothic" panose="020B0609070205080204" pitchFamily="49" charset="-128"/>
                  <a:cs typeface="Times New Roman" panose="02020603050405020304" pitchFamily="18" charset="0"/>
                </a:rPr>
                <a:t>家庭部門で低炭素機器の普及は大きなポテンシャルがあ</a:t>
              </a:r>
              <a:r>
                <a:rPr lang="ja-JP" altLang="en-US" b="1" dirty="0" smtClean="0">
                  <a:solidFill>
                    <a:srgbClr val="0033CC"/>
                  </a:solidFill>
                  <a:latin typeface="MS Gothic" panose="020B0609070205080204" pitchFamily="49" charset="-128"/>
                  <a:ea typeface="MS Gothic" panose="020B0609070205080204" pitchFamily="49" charset="-128"/>
                  <a:cs typeface="Times New Roman" panose="02020603050405020304" pitchFamily="18" charset="0"/>
                </a:rPr>
                <a:t>る</a:t>
              </a:r>
              <a:endParaRPr lang="en-US" b="1" dirty="0">
                <a:solidFill>
                  <a:srgbClr val="0033CC"/>
                </a:solidFill>
                <a:latin typeface="MS Gothic" panose="020B0609070205080204" pitchFamily="49" charset="-128"/>
                <a:ea typeface="MS Gothic" panose="020B0609070205080204" pitchFamily="49" charset="-128"/>
                <a:cs typeface="Times New Roman" panose="02020603050405020304" pitchFamily="18" charset="0"/>
              </a:endParaRPr>
            </a:p>
          </p:txBody>
        </p:sp>
      </p:grpSp>
      <p:grpSp>
        <p:nvGrpSpPr>
          <p:cNvPr id="14" name="Group 13"/>
          <p:cNvGrpSpPr/>
          <p:nvPr/>
        </p:nvGrpSpPr>
        <p:grpSpPr>
          <a:xfrm>
            <a:off x="2627784" y="2330576"/>
            <a:ext cx="6206462" cy="1165935"/>
            <a:chOff x="2194560" y="81802"/>
            <a:chExt cx="3995628" cy="1165935"/>
          </a:xfrm>
          <a:solidFill>
            <a:schemeClr val="accent6">
              <a:lumMod val="20000"/>
              <a:lumOff val="80000"/>
            </a:schemeClr>
          </a:solidFill>
        </p:grpSpPr>
        <p:sp>
          <p:nvSpPr>
            <p:cNvPr id="15" name="Round Same Side Corner Rectangle 14"/>
            <p:cNvSpPr/>
            <p:nvPr/>
          </p:nvSpPr>
          <p:spPr>
            <a:xfrm rot="5400000">
              <a:off x="3621405" y="-1293892"/>
              <a:ext cx="1047750" cy="3901440"/>
            </a:xfrm>
            <a:prstGeom prst="round2SameRect">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6" name="Round Same Side Corner Rectangle 4"/>
            <p:cNvSpPr txBox="1"/>
            <p:nvPr/>
          </p:nvSpPr>
          <p:spPr>
            <a:xfrm>
              <a:off x="2396953" y="81802"/>
              <a:ext cx="3793235" cy="1165935"/>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2870" tIns="51435" rIns="102870" bIns="51435" numCol="1" spcCol="1270" anchor="ctr" anchorCtr="0">
              <a:noAutofit/>
            </a:bodyPr>
            <a:lstStyle/>
            <a:p>
              <a:pPr marL="285750" lvl="1" indent="-285750" defTabSz="1200150">
                <a:spcBef>
                  <a:spcPct val="0"/>
                </a:spcBef>
                <a:spcAft>
                  <a:spcPts val="600"/>
                </a:spcAft>
                <a:buFont typeface="Arial" panose="020B0604020202020204" pitchFamily="34" charset="0"/>
                <a:buChar char="•"/>
              </a:pPr>
              <a:r>
                <a:rPr lang="ja-JP" altLang="en-US" sz="1400" dirty="0" smtClean="0">
                  <a:latin typeface="MS Gothic" panose="020B0609070205080204" pitchFamily="49" charset="-128"/>
                  <a:ea typeface="MS Gothic" panose="020B0609070205080204" pitchFamily="49" charset="-128"/>
                </a:rPr>
                <a:t>調</a:t>
              </a:r>
              <a:r>
                <a:rPr lang="ja-JP" altLang="en-US" sz="1400" dirty="0">
                  <a:latin typeface="MS Gothic" panose="020B0609070205080204" pitchFamily="49" charset="-128"/>
                  <a:ea typeface="MS Gothic" panose="020B0609070205080204" pitchFamily="49" charset="-128"/>
                </a:rPr>
                <a:t>査した家庭は気候変動に関する問題意識、責任感及び行動意欲が高い。</a:t>
              </a:r>
            </a:p>
            <a:p>
              <a:pPr marL="285750" lvl="1" indent="-285750" defTabSz="1200150">
                <a:spcBef>
                  <a:spcPct val="0"/>
                </a:spcBef>
                <a:buFont typeface="Arial" panose="020B0604020202020204" pitchFamily="34" charset="0"/>
                <a:buChar char="•"/>
              </a:pPr>
              <a:r>
                <a:rPr lang="ja-JP" altLang="en-US" sz="1400" dirty="0" smtClean="0">
                  <a:latin typeface="MS Gothic" panose="020B0609070205080204" pitchFamily="49" charset="-128"/>
                  <a:ea typeface="MS Gothic" panose="020B0609070205080204" pitchFamily="49" charset="-128"/>
                </a:rPr>
                <a:t>し</a:t>
              </a:r>
              <a:r>
                <a:rPr lang="ja-JP" altLang="en-US" sz="1400" dirty="0">
                  <a:latin typeface="MS Gothic" panose="020B0609070205080204" pitchFamily="49" charset="-128"/>
                  <a:ea typeface="MS Gothic" panose="020B0609070205080204" pitchFamily="49" charset="-128"/>
                </a:rPr>
                <a:t>かし</a:t>
              </a:r>
              <a:r>
                <a:rPr lang="ja-JP" altLang="en-US" sz="1400" dirty="0" smtClean="0">
                  <a:latin typeface="MS Gothic" panose="020B0609070205080204" pitchFamily="49" charset="-128"/>
                  <a:ea typeface="MS Gothic" panose="020B0609070205080204" pitchFamily="49" charset="-128"/>
                </a:rPr>
                <a:t>、</a:t>
              </a:r>
              <a:r>
                <a:rPr lang="ja-JP" altLang="en-US" sz="1400" dirty="0">
                  <a:latin typeface="MS Gothic" panose="020B0609070205080204" pitchFamily="49" charset="-128"/>
                  <a:ea typeface="MS Gothic" panose="020B0609070205080204" pitchFamily="49" charset="-128"/>
                </a:rPr>
                <a:t>家</a:t>
              </a:r>
              <a:r>
                <a:rPr lang="ja-JP" altLang="en-US" sz="1400" dirty="0" smtClean="0">
                  <a:latin typeface="MS Gothic" panose="020B0609070205080204" pitchFamily="49" charset="-128"/>
                  <a:ea typeface="MS Gothic" panose="020B0609070205080204" pitchFamily="49" charset="-128"/>
                </a:rPr>
                <a:t>庭</a:t>
              </a:r>
              <a:r>
                <a:rPr lang="ja-JP" altLang="en-US" sz="1400" dirty="0">
                  <a:latin typeface="MS Gothic" panose="020B0609070205080204" pitchFamily="49" charset="-128"/>
                  <a:ea typeface="MS Gothic" panose="020B0609070205080204" pitchFamily="49" charset="-128"/>
                </a:rPr>
                <a:t>部</a:t>
              </a:r>
              <a:r>
                <a:rPr lang="ja-JP" altLang="en-US" sz="1400" dirty="0" smtClean="0">
                  <a:latin typeface="MS Gothic" panose="020B0609070205080204" pitchFamily="49" charset="-128"/>
                  <a:ea typeface="MS Gothic" panose="020B0609070205080204" pitchFamily="49" charset="-128"/>
                </a:rPr>
                <a:t>門に関連する経</a:t>
              </a:r>
              <a:r>
                <a:rPr lang="ja-JP" altLang="en-US" sz="1400" dirty="0">
                  <a:latin typeface="MS Gothic" panose="020B0609070205080204" pitchFamily="49" charset="-128"/>
                  <a:ea typeface="MS Gothic" panose="020B0609070205080204" pitchFamily="49" charset="-128"/>
                </a:rPr>
                <a:t>済的なインセンティブへの認識度は低い</a:t>
              </a:r>
              <a:r>
                <a:rPr lang="ja-JP" altLang="en-US" sz="1400" dirty="0" smtClean="0">
                  <a:latin typeface="MS Gothic" panose="020B0609070205080204" pitchFamily="49" charset="-128"/>
                  <a:ea typeface="MS Gothic" panose="020B0609070205080204" pitchFamily="49" charset="-128"/>
                </a:rPr>
                <a:t>。</a:t>
              </a:r>
              <a:endParaRPr lang="ja-JP" altLang="en-US" sz="1400" dirty="0">
                <a:latin typeface="MS Gothic" panose="020B0609070205080204" pitchFamily="49" charset="-128"/>
                <a:ea typeface="MS Gothic" panose="020B0609070205080204" pitchFamily="49" charset="-128"/>
              </a:endParaRPr>
            </a:p>
          </p:txBody>
        </p:sp>
      </p:grpSp>
      <p:grpSp>
        <p:nvGrpSpPr>
          <p:cNvPr id="17" name="Group 16"/>
          <p:cNvGrpSpPr/>
          <p:nvPr/>
        </p:nvGrpSpPr>
        <p:grpSpPr>
          <a:xfrm>
            <a:off x="433225" y="2250758"/>
            <a:ext cx="2451300" cy="1309687"/>
            <a:chOff x="0" y="1984"/>
            <a:chExt cx="2194560" cy="1309687"/>
          </a:xfrm>
          <a:solidFill>
            <a:schemeClr val="accent5">
              <a:lumMod val="40000"/>
              <a:lumOff val="60000"/>
            </a:schemeClr>
          </a:solidFill>
        </p:grpSpPr>
        <p:sp>
          <p:nvSpPr>
            <p:cNvPr id="18" name="Rounded Rectangle 17"/>
            <p:cNvSpPr/>
            <p:nvPr/>
          </p:nvSpPr>
          <p:spPr>
            <a:xfrm>
              <a:off x="0" y="1984"/>
              <a:ext cx="2194560" cy="1309687"/>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ounded Rectangle 6"/>
            <p:cNvSpPr txBox="1"/>
            <p:nvPr/>
          </p:nvSpPr>
          <p:spPr>
            <a:xfrm>
              <a:off x="63934" y="65918"/>
              <a:ext cx="2066692" cy="11818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5740" tIns="102870" rIns="205740" bIns="102870" numCol="1" spcCol="1270" anchor="ctr" anchorCtr="0">
              <a:noAutofit/>
            </a:bodyPr>
            <a:lstStyle/>
            <a:p>
              <a:pPr defTabSz="2400300">
                <a:lnSpc>
                  <a:spcPct val="90000"/>
                </a:lnSpc>
                <a:spcBef>
                  <a:spcPct val="0"/>
                </a:spcBef>
                <a:spcAft>
                  <a:spcPct val="35000"/>
                </a:spcAft>
              </a:pPr>
              <a:r>
                <a:rPr lang="ja-JP" altLang="en-US" b="1" dirty="0">
                  <a:solidFill>
                    <a:srgbClr val="0033CC"/>
                  </a:solidFill>
                  <a:latin typeface="MS Gothic" panose="020B0609070205080204" pitchFamily="49" charset="-128"/>
                  <a:ea typeface="MS Gothic" panose="020B0609070205080204" pitchFamily="49" charset="-128"/>
                  <a:cs typeface="Times New Roman" panose="02020603050405020304" pitchFamily="18" charset="0"/>
                </a:rPr>
                <a:t>イ</a:t>
              </a:r>
              <a:r>
                <a:rPr lang="en-US" altLang="ja-JP" b="1" dirty="0">
                  <a:solidFill>
                    <a:srgbClr val="0033CC"/>
                  </a:solidFill>
                  <a:latin typeface="MS Gothic" panose="020B0609070205080204" pitchFamily="49" charset="-128"/>
                  <a:ea typeface="MS Gothic" panose="020B0609070205080204" pitchFamily="49" charset="-128"/>
                  <a:cs typeface="Times New Roman" panose="02020603050405020304" pitchFamily="18" charset="0"/>
                </a:rPr>
                <a:t>)</a:t>
              </a:r>
              <a:r>
                <a:rPr lang="ja-JP" altLang="en-US" b="1" dirty="0">
                  <a:solidFill>
                    <a:srgbClr val="0033CC"/>
                  </a:solidFill>
                  <a:latin typeface="MS Gothic" panose="020B0609070205080204" pitchFamily="49" charset="-128"/>
                  <a:ea typeface="MS Gothic" panose="020B0609070205080204" pitchFamily="49" charset="-128"/>
                  <a:cs typeface="Times New Roman" panose="02020603050405020304" pitchFamily="18" charset="0"/>
                </a:rPr>
                <a:t>経済的なインセンティブへの認識度は低</a:t>
              </a:r>
              <a:r>
                <a:rPr lang="ja-JP" altLang="en-US" b="1" dirty="0" smtClean="0">
                  <a:solidFill>
                    <a:srgbClr val="0033CC"/>
                  </a:solidFill>
                  <a:latin typeface="MS Gothic" panose="020B0609070205080204" pitchFamily="49" charset="-128"/>
                  <a:ea typeface="MS Gothic" panose="020B0609070205080204" pitchFamily="49" charset="-128"/>
                  <a:cs typeface="Times New Roman" panose="02020603050405020304" pitchFamily="18" charset="0"/>
                </a:rPr>
                <a:t>い</a:t>
              </a:r>
              <a:endParaRPr lang="ja-JP" altLang="en-US" b="1" dirty="0">
                <a:solidFill>
                  <a:srgbClr val="0033CC"/>
                </a:solidFill>
                <a:latin typeface="MS Gothic" panose="020B0609070205080204" pitchFamily="49" charset="-128"/>
                <a:ea typeface="MS Gothic" panose="020B0609070205080204" pitchFamily="49" charset="-128"/>
                <a:cs typeface="Times New Roman" panose="02020603050405020304" pitchFamily="18" charset="0"/>
              </a:endParaRPr>
            </a:p>
          </p:txBody>
        </p:sp>
      </p:grpSp>
      <p:grpSp>
        <p:nvGrpSpPr>
          <p:cNvPr id="21" name="Group 20"/>
          <p:cNvGrpSpPr/>
          <p:nvPr/>
        </p:nvGrpSpPr>
        <p:grpSpPr>
          <a:xfrm>
            <a:off x="2627784" y="3716985"/>
            <a:ext cx="6206462" cy="1068552"/>
            <a:chOff x="2194560" y="132907"/>
            <a:chExt cx="3995628" cy="1068552"/>
          </a:xfrm>
          <a:solidFill>
            <a:schemeClr val="accent6">
              <a:lumMod val="20000"/>
              <a:lumOff val="80000"/>
            </a:schemeClr>
          </a:solidFill>
        </p:grpSpPr>
        <p:sp>
          <p:nvSpPr>
            <p:cNvPr id="22" name="Round Same Side Corner Rectangle 21"/>
            <p:cNvSpPr/>
            <p:nvPr/>
          </p:nvSpPr>
          <p:spPr>
            <a:xfrm rot="5400000">
              <a:off x="3621405" y="-1293891"/>
              <a:ext cx="1047750" cy="3901440"/>
            </a:xfrm>
            <a:prstGeom prst="round2SameRect">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3" name="Round Same Side Corner Rectangle 4"/>
            <p:cNvSpPr txBox="1"/>
            <p:nvPr/>
          </p:nvSpPr>
          <p:spPr>
            <a:xfrm>
              <a:off x="2396953" y="132907"/>
              <a:ext cx="3793235" cy="1068552"/>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2870" tIns="51435" rIns="102870" bIns="51435" numCol="1" spcCol="1270" anchor="ctr" anchorCtr="0">
              <a:noAutofit/>
            </a:bodyPr>
            <a:lstStyle/>
            <a:p>
              <a:pPr marL="285750" lvl="1" indent="-285750" defTabSz="1200150">
                <a:spcBef>
                  <a:spcPct val="0"/>
                </a:spcBef>
                <a:spcAft>
                  <a:spcPts val="600"/>
                </a:spcAft>
                <a:buFont typeface="Arial" panose="020B0604020202020204" pitchFamily="34" charset="0"/>
                <a:buChar char="•"/>
              </a:pPr>
              <a:r>
                <a:rPr lang="ja-JP" altLang="en-US" sz="1400" dirty="0" smtClean="0">
                  <a:latin typeface="MS Gothic" panose="020B0609070205080204" pitchFamily="49" charset="-128"/>
                  <a:ea typeface="MS Gothic" panose="020B0609070205080204" pitchFamily="49" charset="-128"/>
                </a:rPr>
                <a:t>サ</a:t>
              </a:r>
              <a:r>
                <a:rPr lang="ja-JP" altLang="en-US" sz="1400" dirty="0">
                  <a:latin typeface="MS Gothic" panose="020B0609070205080204" pitchFamily="49" charset="-128"/>
                  <a:ea typeface="MS Gothic" panose="020B0609070205080204" pitchFamily="49" charset="-128"/>
                </a:rPr>
                <a:t>ンプルの家庭における</a:t>
              </a:r>
              <a:r>
                <a:rPr lang="en-US" altLang="ja-JP" sz="1400" dirty="0">
                  <a:latin typeface="MS Gothic" panose="020B0609070205080204" pitchFamily="49" charset="-128"/>
                  <a:ea typeface="MS Gothic" panose="020B0609070205080204" pitchFamily="49" charset="-128"/>
                </a:rPr>
                <a:t>HEMS</a:t>
              </a:r>
              <a:r>
                <a:rPr lang="ja-JP" altLang="en-US" sz="1400" dirty="0">
                  <a:latin typeface="MS Gothic" panose="020B0609070205080204" pitchFamily="49" charset="-128"/>
                  <a:ea typeface="MS Gothic" panose="020B0609070205080204" pitchFamily="49" charset="-128"/>
                </a:rPr>
                <a:t>の設置と補助</a:t>
              </a:r>
              <a:r>
                <a:rPr lang="ja-JP" altLang="en-US" sz="1400" dirty="0" smtClean="0">
                  <a:latin typeface="MS Gothic" panose="020B0609070205080204" pitchFamily="49" charset="-128"/>
                  <a:ea typeface="MS Gothic" panose="020B0609070205080204" pitchFamily="49" charset="-128"/>
                </a:rPr>
                <a:t>金はよりよく実施されている。</a:t>
              </a:r>
              <a:endParaRPr lang="ja-JP" altLang="en-US" sz="1400" dirty="0">
                <a:latin typeface="MS Gothic" panose="020B0609070205080204" pitchFamily="49" charset="-128"/>
                <a:ea typeface="MS Gothic" panose="020B0609070205080204" pitchFamily="49" charset="-128"/>
              </a:endParaRPr>
            </a:p>
            <a:p>
              <a:pPr marL="285750" lvl="1" indent="-285750" defTabSz="1200150">
                <a:spcBef>
                  <a:spcPct val="0"/>
                </a:spcBef>
                <a:buFont typeface="Arial" panose="020B0604020202020204" pitchFamily="34" charset="0"/>
                <a:buChar char="•"/>
              </a:pPr>
              <a:r>
                <a:rPr lang="ja-JP" altLang="en-US" sz="1400" dirty="0" smtClean="0">
                  <a:latin typeface="MS Gothic" panose="020B0609070205080204" pitchFamily="49" charset="-128"/>
                  <a:ea typeface="MS Gothic" panose="020B0609070205080204" pitchFamily="49" charset="-128"/>
                </a:rPr>
                <a:t>県</a:t>
              </a:r>
              <a:r>
                <a:rPr lang="ja-JP" altLang="en-US" sz="1400" dirty="0">
                  <a:latin typeface="MS Gothic" panose="020B0609070205080204" pitchFamily="49" charset="-128"/>
                  <a:ea typeface="MS Gothic" panose="020B0609070205080204" pitchFamily="49" charset="-128"/>
                </a:rPr>
                <a:t>の低金利融資制</a:t>
              </a:r>
              <a:r>
                <a:rPr lang="ja-JP" altLang="en-US" sz="1400" dirty="0" smtClean="0">
                  <a:latin typeface="MS Gothic" panose="020B0609070205080204" pitchFamily="49" charset="-128"/>
                  <a:ea typeface="MS Gothic" panose="020B0609070205080204" pitchFamily="49" charset="-128"/>
                </a:rPr>
                <a:t>度の実施はまだ限定的。</a:t>
              </a:r>
              <a:endParaRPr lang="ja-JP" altLang="en-US" sz="1400" dirty="0">
                <a:latin typeface="MS Gothic" panose="020B0609070205080204" pitchFamily="49" charset="-128"/>
                <a:ea typeface="MS Gothic" panose="020B0609070205080204" pitchFamily="49" charset="-128"/>
              </a:endParaRPr>
            </a:p>
          </p:txBody>
        </p:sp>
      </p:grpSp>
      <p:grpSp>
        <p:nvGrpSpPr>
          <p:cNvPr id="24" name="Group 23"/>
          <p:cNvGrpSpPr/>
          <p:nvPr/>
        </p:nvGrpSpPr>
        <p:grpSpPr>
          <a:xfrm>
            <a:off x="433225" y="3586062"/>
            <a:ext cx="2451300" cy="1309687"/>
            <a:chOff x="0" y="1984"/>
            <a:chExt cx="2194560" cy="1309687"/>
          </a:xfrm>
          <a:solidFill>
            <a:schemeClr val="accent5">
              <a:lumMod val="40000"/>
              <a:lumOff val="60000"/>
            </a:schemeClr>
          </a:solidFill>
        </p:grpSpPr>
        <p:sp>
          <p:nvSpPr>
            <p:cNvPr id="25" name="Rounded Rectangle 24"/>
            <p:cNvSpPr/>
            <p:nvPr/>
          </p:nvSpPr>
          <p:spPr>
            <a:xfrm>
              <a:off x="0" y="1984"/>
              <a:ext cx="2194560" cy="1309687"/>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Rounded Rectangle 6"/>
            <p:cNvSpPr txBox="1"/>
            <p:nvPr/>
          </p:nvSpPr>
          <p:spPr>
            <a:xfrm>
              <a:off x="63934" y="65918"/>
              <a:ext cx="2066692" cy="11818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5740" tIns="102870" rIns="205740" bIns="102870" numCol="1" spcCol="1270" anchor="ctr" anchorCtr="0">
              <a:noAutofit/>
            </a:bodyPr>
            <a:lstStyle/>
            <a:p>
              <a:pPr defTabSz="2400300">
                <a:lnSpc>
                  <a:spcPct val="90000"/>
                </a:lnSpc>
                <a:spcBef>
                  <a:spcPct val="0"/>
                </a:spcBef>
                <a:spcAft>
                  <a:spcPct val="35000"/>
                </a:spcAft>
              </a:pPr>
              <a:r>
                <a:rPr lang="ja-JP" altLang="en-US" b="1" dirty="0">
                  <a:solidFill>
                    <a:srgbClr val="0033CC"/>
                  </a:solidFill>
                  <a:latin typeface="MS Gothic" panose="020B0609070205080204" pitchFamily="49" charset="-128"/>
                  <a:ea typeface="MS Gothic" panose="020B0609070205080204" pitchFamily="49" charset="-128"/>
                  <a:cs typeface="Times New Roman" panose="02020603050405020304" pitchFamily="18" charset="0"/>
                </a:rPr>
                <a:t>ウ</a:t>
              </a:r>
              <a:r>
                <a:rPr lang="en-US" altLang="ja-JP" b="1" dirty="0">
                  <a:solidFill>
                    <a:srgbClr val="0033CC"/>
                  </a:solidFill>
                  <a:latin typeface="MS Gothic" panose="020B0609070205080204" pitchFamily="49" charset="-128"/>
                  <a:ea typeface="MS Gothic" panose="020B0609070205080204" pitchFamily="49" charset="-128"/>
                  <a:cs typeface="Times New Roman" panose="02020603050405020304" pitchFamily="18" charset="0"/>
                </a:rPr>
                <a:t>)</a:t>
              </a:r>
              <a:r>
                <a:rPr lang="ja-JP" altLang="en-US" b="1" dirty="0">
                  <a:solidFill>
                    <a:srgbClr val="0033CC"/>
                  </a:solidFill>
                  <a:latin typeface="MS Gothic" panose="020B0609070205080204" pitchFamily="49" charset="-128"/>
                  <a:ea typeface="MS Gothic" panose="020B0609070205080204" pitchFamily="49" charset="-128"/>
                  <a:cs typeface="Times New Roman" panose="02020603050405020304" pitchFamily="18" charset="0"/>
                </a:rPr>
                <a:t>関連ツー</a:t>
              </a:r>
              <a:r>
                <a:rPr lang="ja-JP" altLang="en-US" b="1" dirty="0" smtClean="0">
                  <a:solidFill>
                    <a:srgbClr val="0033CC"/>
                  </a:solidFill>
                  <a:latin typeface="MS Gothic" panose="020B0609070205080204" pitchFamily="49" charset="-128"/>
                  <a:ea typeface="MS Gothic" panose="020B0609070205080204" pitchFamily="49" charset="-128"/>
                  <a:cs typeface="Times New Roman" panose="02020603050405020304" pitchFamily="18" charset="0"/>
                </a:rPr>
                <a:t>ル・政</a:t>
              </a:r>
              <a:r>
                <a:rPr lang="ja-JP" altLang="en-US" b="1" dirty="0">
                  <a:solidFill>
                    <a:srgbClr val="0033CC"/>
                  </a:solidFill>
                  <a:latin typeface="MS Gothic" panose="020B0609070205080204" pitchFamily="49" charset="-128"/>
                  <a:ea typeface="MS Gothic" panose="020B0609070205080204" pitchFamily="49" charset="-128"/>
                  <a:cs typeface="Times New Roman" panose="02020603050405020304" pitchFamily="18" charset="0"/>
                </a:rPr>
                <a:t>策の実施状況は違</a:t>
              </a:r>
              <a:r>
                <a:rPr lang="ja-JP" altLang="en-US" b="1" dirty="0" smtClean="0">
                  <a:solidFill>
                    <a:srgbClr val="0033CC"/>
                  </a:solidFill>
                  <a:latin typeface="MS Gothic" panose="020B0609070205080204" pitchFamily="49" charset="-128"/>
                  <a:ea typeface="MS Gothic" panose="020B0609070205080204" pitchFamily="49" charset="-128"/>
                  <a:cs typeface="Times New Roman" panose="02020603050405020304" pitchFamily="18" charset="0"/>
                </a:rPr>
                <a:t>い</a:t>
              </a:r>
              <a:endParaRPr lang="ja-JP" altLang="en-US" b="1" dirty="0">
                <a:solidFill>
                  <a:srgbClr val="0033CC"/>
                </a:solidFill>
                <a:latin typeface="MS Gothic" panose="020B0609070205080204" pitchFamily="49" charset="-128"/>
                <a:ea typeface="MS Gothic" panose="020B0609070205080204" pitchFamily="49" charset="-128"/>
                <a:cs typeface="Times New Roman" panose="02020603050405020304" pitchFamily="18" charset="0"/>
              </a:endParaRPr>
            </a:p>
          </p:txBody>
        </p:sp>
      </p:grpSp>
      <p:grpSp>
        <p:nvGrpSpPr>
          <p:cNvPr id="27" name="Group 26"/>
          <p:cNvGrpSpPr/>
          <p:nvPr/>
        </p:nvGrpSpPr>
        <p:grpSpPr>
          <a:xfrm>
            <a:off x="2627785" y="5052332"/>
            <a:ext cx="6206462" cy="1068505"/>
            <a:chOff x="2194560" y="112200"/>
            <a:chExt cx="3995628" cy="1068505"/>
          </a:xfrm>
        </p:grpSpPr>
        <p:sp>
          <p:nvSpPr>
            <p:cNvPr id="28" name="Round Same Side Corner Rectangle 27"/>
            <p:cNvSpPr/>
            <p:nvPr/>
          </p:nvSpPr>
          <p:spPr>
            <a:xfrm rot="5400000">
              <a:off x="3621405" y="-1293891"/>
              <a:ext cx="1047750" cy="3901440"/>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9" name="Round Same Side Corner Rectangle 4"/>
            <p:cNvSpPr txBox="1"/>
            <p:nvPr/>
          </p:nvSpPr>
          <p:spPr>
            <a:xfrm>
              <a:off x="2396953" y="112200"/>
              <a:ext cx="3793235" cy="1068505"/>
            </a:xfrm>
            <a:prstGeom prst="rect">
              <a:avLst/>
            </a:prstGeom>
            <a:solidFill>
              <a:schemeClr val="accent6">
                <a:lumMod val="20000"/>
                <a:lumOff val="8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2870" tIns="51435" rIns="102870" bIns="51435" numCol="1" spcCol="1270" anchor="ctr" anchorCtr="0">
              <a:noAutofit/>
            </a:bodyPr>
            <a:lstStyle/>
            <a:p>
              <a:pPr marL="285750" lvl="1" indent="-285750" defTabSz="1200150">
                <a:spcBef>
                  <a:spcPct val="0"/>
                </a:spcBef>
                <a:spcAft>
                  <a:spcPts val="600"/>
                </a:spcAft>
                <a:buFont typeface="Arial" panose="020B0604020202020204" pitchFamily="34" charset="0"/>
                <a:buChar char="•"/>
              </a:pPr>
              <a:r>
                <a:rPr lang="ja-JP" altLang="en-US" sz="1400" dirty="0" smtClean="0">
                  <a:latin typeface="MS Gothic" panose="020B0609070205080204" pitchFamily="49" charset="-128"/>
                  <a:ea typeface="MS Gothic" panose="020B0609070205080204" pitchFamily="49" charset="-128"/>
                </a:rPr>
                <a:t>ラ</a:t>
              </a:r>
              <a:r>
                <a:rPr lang="ja-JP" altLang="en-US" sz="1400" dirty="0">
                  <a:latin typeface="MS Gothic" panose="020B0609070205080204" pitchFamily="49" charset="-128"/>
                  <a:ea typeface="MS Gothic" panose="020B0609070205080204" pitchFamily="49" charset="-128"/>
                </a:rPr>
                <a:t>イフスタイル取組に対し、</a:t>
              </a:r>
              <a:r>
                <a:rPr lang="en-US" altLang="ja-JP" sz="1400" dirty="0">
                  <a:latin typeface="MS Gothic" panose="020B0609070205080204" pitchFamily="49" charset="-128"/>
                  <a:ea typeface="MS Gothic" panose="020B0609070205080204" pitchFamily="49" charset="-128"/>
                </a:rPr>
                <a:t>HEMS</a:t>
              </a:r>
              <a:r>
                <a:rPr lang="ja-JP" altLang="en-US" sz="1400" dirty="0">
                  <a:latin typeface="MS Gothic" panose="020B0609070205080204" pitchFamily="49" charset="-128"/>
                  <a:ea typeface="MS Gothic" panose="020B0609070205080204" pitchFamily="49" charset="-128"/>
                </a:rPr>
                <a:t>の設置と経済的インセンティブの効果</a:t>
              </a:r>
              <a:r>
                <a:rPr lang="ja-JP" altLang="en-US" sz="1400" dirty="0" smtClean="0">
                  <a:latin typeface="MS Gothic" panose="020B0609070205080204" pitchFamily="49" charset="-128"/>
                  <a:ea typeface="MS Gothic" panose="020B0609070205080204" pitchFamily="49" charset="-128"/>
                </a:rPr>
                <a:t>が</a:t>
              </a:r>
              <a:r>
                <a:rPr lang="ja-JP" altLang="en-US" sz="1400" dirty="0">
                  <a:latin typeface="MS Gothic" panose="020B0609070205080204" pitchFamily="49" charset="-128"/>
                  <a:ea typeface="MS Gothic" panose="020B0609070205080204" pitchFamily="49" charset="-128"/>
                </a:rPr>
                <a:t>殆</a:t>
              </a:r>
              <a:r>
                <a:rPr lang="ja-JP" altLang="en-US" sz="1400" dirty="0" smtClean="0">
                  <a:latin typeface="MS Gothic" panose="020B0609070205080204" pitchFamily="49" charset="-128"/>
                  <a:ea typeface="MS Gothic" panose="020B0609070205080204" pitchFamily="49" charset="-128"/>
                </a:rPr>
                <a:t>ど見</a:t>
              </a:r>
              <a:r>
                <a:rPr lang="ja-JP" altLang="en-US" sz="1400" dirty="0">
                  <a:latin typeface="MS Gothic" panose="020B0609070205080204" pitchFamily="49" charset="-128"/>
                  <a:ea typeface="MS Gothic" panose="020B0609070205080204" pitchFamily="49" charset="-128"/>
                </a:rPr>
                <a:t>られなかった。</a:t>
              </a:r>
            </a:p>
            <a:p>
              <a:pPr marL="285750" lvl="1" indent="-285750" defTabSz="1200150">
                <a:spcBef>
                  <a:spcPct val="0"/>
                </a:spcBef>
                <a:buFont typeface="Arial" panose="020B0604020202020204" pitchFamily="34" charset="0"/>
                <a:buChar char="•"/>
              </a:pPr>
              <a:r>
                <a:rPr lang="ja-JP" altLang="en-US" sz="1400" dirty="0" smtClean="0">
                  <a:latin typeface="MS Gothic" panose="020B0609070205080204" pitchFamily="49" charset="-128"/>
                  <a:ea typeface="MS Gothic" panose="020B0609070205080204" pitchFamily="49" charset="-128"/>
                </a:rPr>
                <a:t>し</a:t>
              </a:r>
              <a:r>
                <a:rPr lang="ja-JP" altLang="en-US" sz="1400" dirty="0">
                  <a:latin typeface="MS Gothic" panose="020B0609070205080204" pitchFamily="49" charset="-128"/>
                  <a:ea typeface="MS Gothic" panose="020B0609070205080204" pitchFamily="49" charset="-128"/>
                </a:rPr>
                <a:t>かし</a:t>
              </a:r>
              <a:r>
                <a:rPr lang="ja-JP" altLang="en-US" sz="1400" dirty="0" smtClean="0">
                  <a:latin typeface="MS Gothic" panose="020B0609070205080204" pitchFamily="49" charset="-128"/>
                  <a:ea typeface="MS Gothic" panose="020B0609070205080204" pitchFamily="49" charset="-128"/>
                </a:rPr>
                <a:t>、それらのアプローチは低</a:t>
              </a:r>
              <a:r>
                <a:rPr lang="ja-JP" altLang="en-US" sz="1400" dirty="0">
                  <a:latin typeface="MS Gothic" panose="020B0609070205080204" pitchFamily="49" charset="-128"/>
                  <a:ea typeface="MS Gothic" panose="020B0609070205080204" pitchFamily="49" charset="-128"/>
                </a:rPr>
                <a:t>炭素機器の買い替えに対し有効であることを確認できた</a:t>
              </a:r>
              <a:r>
                <a:rPr lang="ja-JP" altLang="en-US" sz="1400" dirty="0" smtClean="0">
                  <a:latin typeface="MS Gothic" panose="020B0609070205080204" pitchFamily="49" charset="-128"/>
                  <a:ea typeface="MS Gothic" panose="020B0609070205080204" pitchFamily="49" charset="-128"/>
                </a:rPr>
                <a:t>。</a:t>
              </a:r>
              <a:endParaRPr lang="ja-JP" altLang="en-US" sz="1400" dirty="0">
                <a:latin typeface="MS Gothic" panose="020B0609070205080204" pitchFamily="49" charset="-128"/>
                <a:ea typeface="MS Gothic" panose="020B0609070205080204" pitchFamily="49" charset="-128"/>
              </a:endParaRPr>
            </a:p>
          </p:txBody>
        </p:sp>
      </p:grpSp>
      <p:grpSp>
        <p:nvGrpSpPr>
          <p:cNvPr id="30" name="Group 29"/>
          <p:cNvGrpSpPr/>
          <p:nvPr/>
        </p:nvGrpSpPr>
        <p:grpSpPr>
          <a:xfrm>
            <a:off x="433226" y="4942116"/>
            <a:ext cx="2451300" cy="1309687"/>
            <a:chOff x="0" y="1984"/>
            <a:chExt cx="2194560" cy="1309687"/>
          </a:xfrm>
          <a:solidFill>
            <a:schemeClr val="accent5">
              <a:lumMod val="40000"/>
              <a:lumOff val="60000"/>
            </a:schemeClr>
          </a:solidFill>
        </p:grpSpPr>
        <p:sp>
          <p:nvSpPr>
            <p:cNvPr id="31" name="Rounded Rectangle 30"/>
            <p:cNvSpPr/>
            <p:nvPr/>
          </p:nvSpPr>
          <p:spPr>
            <a:xfrm>
              <a:off x="0" y="1984"/>
              <a:ext cx="2194560" cy="1309687"/>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Rounded Rectangle 6"/>
            <p:cNvSpPr txBox="1"/>
            <p:nvPr/>
          </p:nvSpPr>
          <p:spPr>
            <a:xfrm>
              <a:off x="63934" y="65918"/>
              <a:ext cx="2066692" cy="11818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5740" tIns="102870" rIns="205740" bIns="102870" numCol="1" spcCol="1270" anchor="ctr" anchorCtr="0">
              <a:noAutofit/>
            </a:bodyPr>
            <a:lstStyle/>
            <a:p>
              <a:pPr defTabSz="2400300">
                <a:lnSpc>
                  <a:spcPct val="90000"/>
                </a:lnSpc>
                <a:spcBef>
                  <a:spcPct val="0"/>
                </a:spcBef>
                <a:spcAft>
                  <a:spcPct val="35000"/>
                </a:spcAft>
              </a:pPr>
              <a:r>
                <a:rPr lang="ja-JP" altLang="en-US" b="1" dirty="0">
                  <a:solidFill>
                    <a:srgbClr val="0033CC"/>
                  </a:solidFill>
                  <a:latin typeface="MS Gothic" panose="020B0609070205080204" pitchFamily="49" charset="-128"/>
                  <a:ea typeface="MS Gothic" panose="020B0609070205080204" pitchFamily="49" charset="-128"/>
                  <a:cs typeface="Times New Roman" panose="02020603050405020304" pitchFamily="18" charset="0"/>
                </a:rPr>
                <a:t>エ</a:t>
              </a:r>
              <a:r>
                <a:rPr lang="en-US" altLang="ja-JP" b="1" dirty="0">
                  <a:solidFill>
                    <a:srgbClr val="0033CC"/>
                  </a:solidFill>
                  <a:latin typeface="MS Gothic" panose="020B0609070205080204" pitchFamily="49" charset="-128"/>
                  <a:ea typeface="MS Gothic" panose="020B0609070205080204" pitchFamily="49" charset="-128"/>
                  <a:cs typeface="Times New Roman" panose="02020603050405020304" pitchFamily="18" charset="0"/>
                </a:rPr>
                <a:t>)</a:t>
              </a:r>
              <a:r>
                <a:rPr lang="ja-JP" altLang="en-US" b="1" dirty="0">
                  <a:solidFill>
                    <a:srgbClr val="0033CC"/>
                  </a:solidFill>
                  <a:latin typeface="MS Gothic" panose="020B0609070205080204" pitchFamily="49" charset="-128"/>
                  <a:ea typeface="MS Gothic" panose="020B0609070205080204" pitchFamily="49" charset="-128"/>
                  <a:cs typeface="Times New Roman" panose="02020603050405020304" pitchFamily="18" charset="0"/>
                </a:rPr>
                <a:t>様々な低炭素取り組みに対する政策効果は違</a:t>
              </a:r>
              <a:r>
                <a:rPr lang="ja-JP" altLang="en-US" b="1" dirty="0" smtClean="0">
                  <a:solidFill>
                    <a:srgbClr val="0033CC"/>
                  </a:solidFill>
                  <a:latin typeface="MS Gothic" panose="020B0609070205080204" pitchFamily="49" charset="-128"/>
                  <a:ea typeface="MS Gothic" panose="020B0609070205080204" pitchFamily="49" charset="-128"/>
                  <a:cs typeface="Times New Roman" panose="02020603050405020304" pitchFamily="18" charset="0"/>
                </a:rPr>
                <a:t>い</a:t>
              </a:r>
              <a:endParaRPr lang="ja-JP" altLang="en-US" b="1" dirty="0">
                <a:solidFill>
                  <a:srgbClr val="0033CC"/>
                </a:solidFill>
                <a:latin typeface="MS Gothic" panose="020B0609070205080204" pitchFamily="49" charset="-128"/>
                <a:ea typeface="MS Gothic" panose="020B0609070205080204" pitchFamily="49" charset="-128"/>
                <a:cs typeface="Times New Roman" panose="02020603050405020304" pitchFamily="18" charset="0"/>
              </a:endParaRPr>
            </a:p>
          </p:txBody>
        </p:sp>
      </p:grpSp>
    </p:spTree>
    <p:extLst>
      <p:ext uri="{BB962C8B-B14F-4D97-AF65-F5344CB8AC3E}">
        <p14:creationId xmlns:p14="http://schemas.microsoft.com/office/powerpoint/2010/main" val="37865110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3"/>
          <p:cNvSpPr/>
          <p:nvPr/>
        </p:nvSpPr>
        <p:spPr>
          <a:xfrm>
            <a:off x="0" y="188640"/>
            <a:ext cx="9144000" cy="584775"/>
          </a:xfrm>
          <a:prstGeom prst="rect">
            <a:avLst/>
          </a:prstGeo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spcBef>
                <a:spcPct val="0"/>
              </a:spcBef>
            </a:pPr>
            <a:r>
              <a:rPr lang="ja-JP" altLang="en-US" sz="3200" b="1" dirty="0" smtClean="0">
                <a:latin typeface="MS Gothic" panose="020B0609070205080204" pitchFamily="49" charset="-128"/>
                <a:ea typeface="MS Gothic" panose="020B0609070205080204" pitchFamily="49" charset="-128"/>
              </a:rPr>
              <a:t>政策提言</a:t>
            </a:r>
            <a:endParaRPr lang="ja-JP" altLang="en-US" sz="3200" b="1" dirty="0">
              <a:latin typeface="MS Gothic" panose="020B0609070205080204" pitchFamily="49" charset="-128"/>
              <a:ea typeface="MS Gothic" panose="020B0609070205080204" pitchFamily="49" charset="-128"/>
            </a:endParaRPr>
          </a:p>
        </p:txBody>
      </p:sp>
      <p:graphicFrame>
        <p:nvGraphicFramePr>
          <p:cNvPr id="9" name="Diagram 8"/>
          <p:cNvGraphicFramePr/>
          <p:nvPr>
            <p:extLst>
              <p:ext uri="{D42A27DB-BD31-4B8C-83A1-F6EECF244321}">
                <p14:modId xmlns:p14="http://schemas.microsoft.com/office/powerpoint/2010/main" val="4204254849"/>
              </p:ext>
            </p:extLst>
          </p:nvPr>
        </p:nvGraphicFramePr>
        <p:xfrm>
          <a:off x="302822" y="980728"/>
          <a:ext cx="8538356"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86042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4" name="Diagram 13"/>
          <p:cNvGraphicFramePr/>
          <p:nvPr>
            <p:extLst>
              <p:ext uri="{D42A27DB-BD31-4B8C-83A1-F6EECF244321}">
                <p14:modId xmlns:p14="http://schemas.microsoft.com/office/powerpoint/2010/main" val="2677809602"/>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Picture 14"/>
          <p:cNvPicPr>
            <a:picLocks noChangeAspect="1"/>
          </p:cNvPicPr>
          <p:nvPr/>
        </p:nvPicPr>
        <p:blipFill>
          <a:blip r:embed="rId7"/>
          <a:stretch>
            <a:fillRect/>
          </a:stretch>
        </p:blipFill>
        <p:spPr>
          <a:xfrm>
            <a:off x="3995936" y="2852936"/>
            <a:ext cx="980530" cy="792088"/>
          </a:xfrm>
          <a:prstGeom prst="rect">
            <a:avLst/>
          </a:prstGeom>
          <a:scene3d>
            <a:camera prst="perspectiveHeroicExtremeLeftFacing"/>
            <a:lightRig rig="threePt" dir="t"/>
          </a:scene3d>
        </p:spPr>
      </p:pic>
    </p:spTree>
    <p:extLst>
      <p:ext uri="{BB962C8B-B14F-4D97-AF65-F5344CB8AC3E}">
        <p14:creationId xmlns:p14="http://schemas.microsoft.com/office/powerpoint/2010/main" val="4706655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3"/>
          <p:cNvSpPr/>
          <p:nvPr/>
        </p:nvSpPr>
        <p:spPr>
          <a:xfrm>
            <a:off x="0" y="188640"/>
            <a:ext cx="9144000" cy="584775"/>
          </a:xfrm>
          <a:prstGeom prst="rect">
            <a:avLst/>
          </a:prstGeo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spcBef>
                <a:spcPct val="0"/>
              </a:spcBef>
            </a:pPr>
            <a:r>
              <a:rPr lang="ja-JP" altLang="en-US" sz="3200" b="1" dirty="0">
                <a:latin typeface="MS Gothic" panose="020B0609070205080204" pitchFamily="49" charset="-128"/>
                <a:ea typeface="MS Gothic" panose="020B0609070205080204" pitchFamily="49" charset="-128"/>
              </a:rPr>
              <a:t>調</a:t>
            </a:r>
            <a:r>
              <a:rPr lang="ja-JP" altLang="en-US" sz="3200" b="1" dirty="0" smtClean="0">
                <a:latin typeface="MS Gothic" panose="020B0609070205080204" pitchFamily="49" charset="-128"/>
                <a:ea typeface="MS Gothic" panose="020B0609070205080204" pitchFamily="49" charset="-128"/>
              </a:rPr>
              <a:t>査内容ー実施の流れ</a:t>
            </a:r>
            <a:endParaRPr lang="en-US" altLang="ja-JP" sz="3200" b="1" dirty="0">
              <a:latin typeface="MS Gothic" panose="020B0609070205080204" pitchFamily="49" charset="-128"/>
              <a:ea typeface="MS Gothic" panose="020B0609070205080204" pitchFamily="49" charset="-128"/>
            </a:endParaRPr>
          </a:p>
        </p:txBody>
      </p:sp>
      <p:graphicFrame>
        <p:nvGraphicFramePr>
          <p:cNvPr id="2" name="Diagram 1"/>
          <p:cNvGraphicFramePr/>
          <p:nvPr>
            <p:extLst>
              <p:ext uri="{D42A27DB-BD31-4B8C-83A1-F6EECF244321}">
                <p14:modId xmlns:p14="http://schemas.microsoft.com/office/powerpoint/2010/main" val="3274356081"/>
              </p:ext>
            </p:extLst>
          </p:nvPr>
        </p:nvGraphicFramePr>
        <p:xfrm>
          <a:off x="683568" y="1052736"/>
          <a:ext cx="7776864"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27641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3"/>
          <p:cNvSpPr/>
          <p:nvPr/>
        </p:nvSpPr>
        <p:spPr>
          <a:xfrm>
            <a:off x="0" y="188640"/>
            <a:ext cx="9144000" cy="584775"/>
          </a:xfrm>
          <a:prstGeom prst="rect">
            <a:avLst/>
          </a:prstGeo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spcBef>
                <a:spcPct val="0"/>
              </a:spcBef>
            </a:pPr>
            <a:r>
              <a:rPr lang="ja-JP" altLang="en-US" sz="3200" b="1" dirty="0" smtClean="0">
                <a:latin typeface="MS Gothic" panose="020B0609070205080204" pitchFamily="49" charset="-128"/>
                <a:ea typeface="MS Gothic" panose="020B0609070205080204" pitchFamily="49" charset="-128"/>
              </a:rPr>
              <a:t>調査内容ーア</a:t>
            </a:r>
            <a:r>
              <a:rPr lang="ja-JP" altLang="en-US" sz="3200" b="1" dirty="0">
                <a:latin typeface="MS Gothic" panose="020B0609070205080204" pitchFamily="49" charset="-128"/>
                <a:ea typeface="MS Gothic" panose="020B0609070205080204" pitchFamily="49" charset="-128"/>
              </a:rPr>
              <a:t>ンケー</a:t>
            </a:r>
            <a:r>
              <a:rPr lang="ja-JP" altLang="en-US" sz="3200" b="1" dirty="0" smtClean="0">
                <a:latin typeface="MS Gothic" panose="020B0609070205080204" pitchFamily="49" charset="-128"/>
                <a:ea typeface="MS Gothic" panose="020B0609070205080204" pitchFamily="49" charset="-128"/>
              </a:rPr>
              <a:t>ト用紙の</a:t>
            </a:r>
            <a:r>
              <a:rPr lang="ja-JP" altLang="en-US" sz="3200" b="1" dirty="0">
                <a:latin typeface="MS Gothic" panose="020B0609070205080204" pitchFamily="49" charset="-128"/>
                <a:ea typeface="MS Gothic" panose="020B0609070205080204" pitchFamily="49" charset="-128"/>
              </a:rPr>
              <a:t>構成</a:t>
            </a:r>
            <a:endParaRPr lang="en-US" altLang="ja-JP" sz="3200" b="1" dirty="0">
              <a:latin typeface="MS Gothic" panose="020B0609070205080204" pitchFamily="49" charset="-128"/>
              <a:ea typeface="MS Gothic" panose="020B0609070205080204" pitchFamily="49" charset="-128"/>
            </a:endParaRPr>
          </a:p>
        </p:txBody>
      </p:sp>
      <p:graphicFrame>
        <p:nvGraphicFramePr>
          <p:cNvPr id="2" name="Diagram 1"/>
          <p:cNvGraphicFramePr/>
          <p:nvPr>
            <p:extLst>
              <p:ext uri="{D42A27DB-BD31-4B8C-83A1-F6EECF244321}">
                <p14:modId xmlns:p14="http://schemas.microsoft.com/office/powerpoint/2010/main" val="2153041814"/>
              </p:ext>
            </p:extLst>
          </p:nvPr>
        </p:nvGraphicFramePr>
        <p:xfrm>
          <a:off x="611560" y="1124744"/>
          <a:ext cx="7920880"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40081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2492896"/>
            <a:ext cx="9144000" cy="646331"/>
          </a:xfrm>
          <a:prstGeom prst="rect">
            <a:avLst/>
          </a:prstGeom>
          <a:solidFill>
            <a:schemeClr val="bg1"/>
          </a:solidFill>
          <a:ln>
            <a:noFill/>
          </a:ln>
          <a:effectLst/>
        </p:spPr>
        <p:txBody>
          <a:bodyPr wrap="square">
            <a:spAutoFit/>
          </a:bodyPr>
          <a:lstStyle/>
          <a:p>
            <a:pPr algn="ctr">
              <a:spcBef>
                <a:spcPct val="0"/>
              </a:spcBef>
            </a:pPr>
            <a:r>
              <a:rPr lang="ja-JP" altLang="en-US" sz="3600" b="1" dirty="0" smtClean="0">
                <a:latin typeface="MS Gothic" panose="020B0609070205080204" pitchFamily="49" charset="-128"/>
                <a:ea typeface="MS Gothic" panose="020B0609070205080204" pitchFamily="49" charset="-128"/>
                <a:cs typeface="Times New Roman" panose="02020603050405020304" pitchFamily="18" charset="0"/>
              </a:rPr>
              <a:t>デ</a:t>
            </a:r>
            <a:r>
              <a:rPr lang="ja-JP" altLang="en-US" sz="3600" b="1" dirty="0">
                <a:latin typeface="MS Gothic" panose="020B0609070205080204" pitchFamily="49" charset="-128"/>
                <a:ea typeface="MS Gothic" panose="020B0609070205080204" pitchFamily="49" charset="-128"/>
                <a:cs typeface="Times New Roman" panose="02020603050405020304" pitchFamily="18" charset="0"/>
              </a:rPr>
              <a:t>ータの分析結</a:t>
            </a:r>
            <a:r>
              <a:rPr lang="ja-JP" altLang="en-US" sz="3600" b="1" dirty="0" smtClean="0">
                <a:latin typeface="MS Gothic" panose="020B0609070205080204" pitchFamily="49" charset="-128"/>
                <a:ea typeface="MS Gothic" panose="020B0609070205080204" pitchFamily="49" charset="-128"/>
                <a:cs typeface="Times New Roman" panose="02020603050405020304" pitchFamily="18" charset="0"/>
              </a:rPr>
              <a:t>果</a:t>
            </a:r>
            <a:endParaRPr lang="en-US" sz="3600" b="1" dirty="0">
              <a:latin typeface="MS Gothic" panose="020B0609070205080204" pitchFamily="49" charset="-128"/>
              <a:ea typeface="MS Gothic"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35217518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3"/>
          <p:cNvSpPr/>
          <p:nvPr/>
        </p:nvSpPr>
        <p:spPr>
          <a:xfrm>
            <a:off x="0" y="188640"/>
            <a:ext cx="9144000" cy="584775"/>
          </a:xfrm>
          <a:prstGeom prst="rect">
            <a:avLst/>
          </a:prstGeo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spcBef>
                <a:spcPct val="0"/>
              </a:spcBef>
            </a:pPr>
            <a:r>
              <a:rPr lang="ja-JP" altLang="en-US" sz="3200" b="1" dirty="0">
                <a:latin typeface="MS Gothic" panose="020B0609070205080204" pitchFamily="49" charset="-128"/>
                <a:ea typeface="MS Gothic" panose="020B0609070205080204" pitchFamily="49" charset="-128"/>
              </a:rPr>
              <a:t>サンプルの分布</a:t>
            </a:r>
            <a:endParaRPr lang="en-US" altLang="ja-JP" sz="3200" b="1" dirty="0">
              <a:latin typeface="MS Gothic" panose="020B0609070205080204" pitchFamily="49" charset="-128"/>
              <a:ea typeface="MS Gothic" panose="020B0609070205080204" pitchFamily="49" charset="-128"/>
            </a:endParaRPr>
          </a:p>
        </p:txBody>
      </p:sp>
      <p:graphicFrame>
        <p:nvGraphicFramePr>
          <p:cNvPr id="6" name="Table 5"/>
          <p:cNvGraphicFramePr>
            <a:graphicFrameLocks noGrp="1"/>
          </p:cNvGraphicFramePr>
          <p:nvPr>
            <p:extLst>
              <p:ext uri="{D42A27DB-BD31-4B8C-83A1-F6EECF244321}">
                <p14:modId xmlns:p14="http://schemas.microsoft.com/office/powerpoint/2010/main" val="2051557477"/>
              </p:ext>
            </p:extLst>
          </p:nvPr>
        </p:nvGraphicFramePr>
        <p:xfrm>
          <a:off x="922158" y="980728"/>
          <a:ext cx="7445038" cy="5288984"/>
        </p:xfrm>
        <a:graphic>
          <a:graphicData uri="http://schemas.openxmlformats.org/drawingml/2006/table">
            <a:tbl>
              <a:tblPr firstRow="1" bandRow="1">
                <a:effectLst>
                  <a:innerShdw blurRad="114300">
                    <a:prstClr val="black"/>
                  </a:innerShdw>
                </a:effectLst>
                <a:tableStyleId>{5C22544A-7EE6-4342-B048-85BDC9FD1C3A}</a:tableStyleId>
              </a:tblPr>
              <a:tblGrid>
                <a:gridCol w="1452161">
                  <a:extLst>
                    <a:ext uri="{9D8B030D-6E8A-4147-A177-3AD203B41FA5}">
                      <a16:colId xmlns:a16="http://schemas.microsoft.com/office/drawing/2014/main" val="1919556571"/>
                    </a:ext>
                  </a:extLst>
                </a:gridCol>
                <a:gridCol w="818197">
                  <a:extLst>
                    <a:ext uri="{9D8B030D-6E8A-4147-A177-3AD203B41FA5}">
                      <a16:colId xmlns:a16="http://schemas.microsoft.com/office/drawing/2014/main" val="2764641778"/>
                    </a:ext>
                  </a:extLst>
                </a:gridCol>
                <a:gridCol w="1452161">
                  <a:extLst>
                    <a:ext uri="{9D8B030D-6E8A-4147-A177-3AD203B41FA5}">
                      <a16:colId xmlns:a16="http://schemas.microsoft.com/office/drawing/2014/main" val="943225455"/>
                    </a:ext>
                  </a:extLst>
                </a:gridCol>
                <a:gridCol w="1452161">
                  <a:extLst>
                    <a:ext uri="{9D8B030D-6E8A-4147-A177-3AD203B41FA5}">
                      <a16:colId xmlns:a16="http://schemas.microsoft.com/office/drawing/2014/main" val="3321205472"/>
                    </a:ext>
                  </a:extLst>
                </a:gridCol>
                <a:gridCol w="818197">
                  <a:extLst>
                    <a:ext uri="{9D8B030D-6E8A-4147-A177-3AD203B41FA5}">
                      <a16:colId xmlns:a16="http://schemas.microsoft.com/office/drawing/2014/main" val="3990774137"/>
                    </a:ext>
                  </a:extLst>
                </a:gridCol>
                <a:gridCol w="1452161">
                  <a:extLst>
                    <a:ext uri="{9D8B030D-6E8A-4147-A177-3AD203B41FA5}">
                      <a16:colId xmlns:a16="http://schemas.microsoft.com/office/drawing/2014/main" val="1499091224"/>
                    </a:ext>
                  </a:extLst>
                </a:gridCol>
              </a:tblGrid>
              <a:tr h="370840">
                <a:tc>
                  <a:txBody>
                    <a:bodyPr/>
                    <a:lstStyle/>
                    <a:p>
                      <a:pPr marL="0" marR="0" algn="ctr">
                        <a:spcBef>
                          <a:spcPts val="0"/>
                        </a:spcBef>
                        <a:spcAft>
                          <a:spcPts val="0"/>
                        </a:spcAft>
                      </a:pPr>
                      <a:r>
                        <a:rPr lang="ja-JP" altLang="en-US" sz="1400" kern="100" dirty="0" smtClean="0">
                          <a:solidFill>
                            <a:schemeClr val="tx1"/>
                          </a:solidFill>
                          <a:effectLst/>
                          <a:latin typeface="MS Gothic" panose="020B0609070205080204" pitchFamily="49" charset="-128"/>
                          <a:ea typeface="MS Gothic" panose="020B0609070205080204" pitchFamily="49" charset="-128"/>
                          <a:cs typeface="Times New Roman" panose="02020603050405020304" pitchFamily="18" charset="0"/>
                        </a:rPr>
                        <a:t>世帯規模</a:t>
                      </a:r>
                      <a:endParaRPr lang="en-US" sz="1400" kern="100" dirty="0">
                        <a:solidFill>
                          <a:schemeClr val="tx1"/>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solidFill>
                      <a:srgbClr val="FFC000"/>
                    </a:solidFill>
                  </a:tcPr>
                </a:tc>
                <a:tc>
                  <a:txBody>
                    <a:bodyPr/>
                    <a:lstStyle/>
                    <a:p>
                      <a:pPr marL="0" marR="0" algn="ctr">
                        <a:spcBef>
                          <a:spcPts val="0"/>
                        </a:spcBef>
                        <a:spcAft>
                          <a:spcPts val="0"/>
                        </a:spcAft>
                      </a:pPr>
                      <a:r>
                        <a:rPr lang="ja-JP" altLang="en-US" sz="1400" kern="100" dirty="0" smtClean="0">
                          <a:solidFill>
                            <a:schemeClr val="tx1"/>
                          </a:solidFill>
                          <a:effectLst/>
                          <a:latin typeface="MS Gothic" panose="020B0609070205080204" pitchFamily="49" charset="-128"/>
                          <a:ea typeface="MS Gothic" panose="020B0609070205080204" pitchFamily="49" charset="-128"/>
                          <a:cs typeface="Times New Roman" panose="02020603050405020304" pitchFamily="18" charset="0"/>
                        </a:rPr>
                        <a:t>数</a:t>
                      </a:r>
                      <a:endParaRPr lang="en-US" sz="1400" kern="100" dirty="0">
                        <a:solidFill>
                          <a:schemeClr val="tx1"/>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solidFill>
                      <a:srgbClr val="FFC000"/>
                    </a:solidFill>
                  </a:tcPr>
                </a:tc>
                <a:tc>
                  <a:txBody>
                    <a:bodyPr/>
                    <a:lstStyle/>
                    <a:p>
                      <a:pPr marL="0" marR="0" algn="ctr">
                        <a:spcBef>
                          <a:spcPts val="0"/>
                        </a:spcBef>
                        <a:spcAft>
                          <a:spcPts val="0"/>
                        </a:spcAft>
                      </a:pPr>
                      <a:r>
                        <a:rPr lang="en-US" sz="1400" kern="0" dirty="0" smtClean="0">
                          <a:solidFill>
                            <a:schemeClr val="tx1"/>
                          </a:solidFill>
                          <a:effectLst/>
                          <a:latin typeface="MS Gothic" panose="020B0609070205080204" pitchFamily="49" charset="-128"/>
                          <a:ea typeface="MS Gothic" panose="020B0609070205080204" pitchFamily="49" charset="-128"/>
                          <a:cs typeface="Times New Roman" panose="02020603050405020304" pitchFamily="18" charset="0"/>
                        </a:rPr>
                        <a:t>%</a:t>
                      </a:r>
                      <a:endParaRPr lang="en-US" sz="1400" kern="100" dirty="0">
                        <a:solidFill>
                          <a:schemeClr val="tx1"/>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solidFill>
                      <a:srgbClr val="FFC000"/>
                    </a:solidFill>
                  </a:tcPr>
                </a:tc>
                <a:tc>
                  <a:txBody>
                    <a:bodyPr/>
                    <a:lstStyle/>
                    <a:p>
                      <a:pPr marL="0" marR="0" algn="ctr">
                        <a:spcBef>
                          <a:spcPts val="0"/>
                        </a:spcBef>
                        <a:spcAft>
                          <a:spcPts val="0"/>
                        </a:spcAft>
                      </a:pPr>
                      <a:r>
                        <a:rPr lang="ja-JP" altLang="en-US" sz="1400" kern="100" dirty="0" smtClean="0">
                          <a:solidFill>
                            <a:schemeClr val="tx1"/>
                          </a:solidFill>
                          <a:effectLst/>
                          <a:latin typeface="MS Gothic" panose="020B0609070205080204" pitchFamily="49" charset="-128"/>
                          <a:ea typeface="MS Gothic" panose="020B0609070205080204" pitchFamily="49" charset="-128"/>
                          <a:cs typeface="Times New Roman" panose="02020603050405020304" pitchFamily="18" charset="0"/>
                        </a:rPr>
                        <a:t>世帯主の年齢</a:t>
                      </a:r>
                      <a:endParaRPr lang="en-US" sz="1400" kern="100" dirty="0">
                        <a:solidFill>
                          <a:schemeClr val="tx1"/>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solidFill>
                      <a:srgbClr val="FFC000"/>
                    </a:solidFill>
                  </a:tcPr>
                </a:tc>
                <a:tc>
                  <a:txBody>
                    <a:bodyPr/>
                    <a:lstStyle/>
                    <a:p>
                      <a:pPr marL="0" marR="0" algn="ctr">
                        <a:spcBef>
                          <a:spcPts val="0"/>
                        </a:spcBef>
                        <a:spcAft>
                          <a:spcPts val="0"/>
                        </a:spcAft>
                      </a:pPr>
                      <a:r>
                        <a:rPr lang="ja-JP" altLang="en-US" sz="1400" kern="100" dirty="0" smtClean="0">
                          <a:solidFill>
                            <a:schemeClr val="tx1"/>
                          </a:solidFill>
                          <a:effectLst/>
                          <a:latin typeface="MS Gothic" panose="020B0609070205080204" pitchFamily="49" charset="-128"/>
                          <a:ea typeface="MS Gothic" panose="020B0609070205080204" pitchFamily="49" charset="-128"/>
                          <a:cs typeface="Times New Roman" panose="02020603050405020304" pitchFamily="18" charset="0"/>
                        </a:rPr>
                        <a:t>数</a:t>
                      </a:r>
                    </a:p>
                  </a:txBody>
                  <a:tcPr marL="68580" marR="68580" marT="0" marB="0" anchor="ctr">
                    <a:solidFill>
                      <a:srgbClr val="FFC000"/>
                    </a:solidFill>
                  </a:tcPr>
                </a:tc>
                <a:tc>
                  <a:txBody>
                    <a:bodyPr/>
                    <a:lstStyle/>
                    <a:p>
                      <a:pPr marL="0" marR="0" algn="ctr">
                        <a:spcBef>
                          <a:spcPts val="0"/>
                        </a:spcBef>
                        <a:spcAft>
                          <a:spcPts val="0"/>
                        </a:spcAft>
                      </a:pPr>
                      <a:r>
                        <a:rPr lang="en-US" sz="1400" kern="100" dirty="0" smtClean="0">
                          <a:solidFill>
                            <a:schemeClr val="tx1"/>
                          </a:solidFill>
                          <a:effectLst/>
                          <a:latin typeface="MS Gothic" panose="020B0609070205080204" pitchFamily="49" charset="-128"/>
                          <a:ea typeface="MS Gothic" panose="020B0609070205080204" pitchFamily="49" charset="-128"/>
                          <a:cs typeface="Times New Roman" panose="02020603050405020304" pitchFamily="18" charset="0"/>
                        </a:rPr>
                        <a:t>%</a:t>
                      </a:r>
                      <a:endParaRPr lang="en-US" sz="1400" kern="100" dirty="0">
                        <a:solidFill>
                          <a:schemeClr val="tx1"/>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solidFill>
                      <a:srgbClr val="FFC000"/>
                    </a:solidFill>
                  </a:tcPr>
                </a:tc>
                <a:extLst>
                  <a:ext uri="{0D108BD9-81ED-4DB2-BD59-A6C34878D82A}">
                    <a16:rowId xmlns:a16="http://schemas.microsoft.com/office/drawing/2014/main" val="2636868310"/>
                  </a:ext>
                </a:extLst>
              </a:tr>
              <a:tr h="370840">
                <a:tc>
                  <a:txBody>
                    <a:bodyPr/>
                    <a:lstStyle/>
                    <a:p>
                      <a:pPr marL="0" marR="0" algn="ctr">
                        <a:spcBef>
                          <a:spcPts val="0"/>
                        </a:spcBef>
                        <a:spcAft>
                          <a:spcPts val="0"/>
                        </a:spcAft>
                      </a:pPr>
                      <a:r>
                        <a:rPr lang="en-US" sz="1400" kern="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1</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kern="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11</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kern="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2.7</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20</a:t>
                      </a:r>
                      <a:r>
                        <a:rPr lang="ja-JP" sz="14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a:t>
                      </a:r>
                      <a:r>
                        <a:rPr lang="en-US" sz="14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29</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14</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3.4</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958183625"/>
                  </a:ext>
                </a:extLst>
              </a:tr>
              <a:tr h="370840">
                <a:tc>
                  <a:txBody>
                    <a:bodyPr/>
                    <a:lstStyle/>
                    <a:p>
                      <a:pPr marL="0" marR="0" algn="ctr">
                        <a:spcBef>
                          <a:spcPts val="0"/>
                        </a:spcBef>
                        <a:spcAft>
                          <a:spcPts val="0"/>
                        </a:spcAft>
                      </a:pPr>
                      <a:r>
                        <a:rPr lang="en-US" sz="1400" kern="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2</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kern="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110</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kern="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27.2</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kern="10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30</a:t>
                      </a:r>
                      <a:r>
                        <a:rPr lang="ja-JP" sz="1400" kern="10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a:t>
                      </a:r>
                      <a:r>
                        <a:rPr lang="en-US" sz="1400" kern="10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39</a:t>
                      </a:r>
                      <a:endParaRPr lang="en-US" sz="1400" kern="10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84</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20.7</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376563847"/>
                  </a:ext>
                </a:extLst>
              </a:tr>
              <a:tr h="370840">
                <a:tc>
                  <a:txBody>
                    <a:bodyPr/>
                    <a:lstStyle/>
                    <a:p>
                      <a:pPr marL="0" marR="0" algn="ctr">
                        <a:spcBef>
                          <a:spcPts val="0"/>
                        </a:spcBef>
                        <a:spcAft>
                          <a:spcPts val="0"/>
                        </a:spcAft>
                      </a:pPr>
                      <a:r>
                        <a:rPr lang="en-US" sz="1400" ker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3</a:t>
                      </a:r>
                      <a:endParaRPr lang="en-US" sz="1400" kern="10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kern="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128</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ker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31.6</a:t>
                      </a:r>
                      <a:endParaRPr lang="en-US" sz="1400" kern="10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40</a:t>
                      </a:r>
                      <a:r>
                        <a:rPr lang="ja-JP" sz="14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a:t>
                      </a:r>
                      <a:r>
                        <a:rPr lang="en-US" sz="14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49</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80</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19.7</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038952768"/>
                  </a:ext>
                </a:extLst>
              </a:tr>
              <a:tr h="370840">
                <a:tc>
                  <a:txBody>
                    <a:bodyPr/>
                    <a:lstStyle/>
                    <a:p>
                      <a:pPr marL="0" marR="0" algn="ctr">
                        <a:spcBef>
                          <a:spcPts val="0"/>
                        </a:spcBef>
                        <a:spcAft>
                          <a:spcPts val="0"/>
                        </a:spcAft>
                      </a:pPr>
                      <a:r>
                        <a:rPr lang="en-US" sz="1400" kern="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4</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kern="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99</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kern="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24.4</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kern="10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50</a:t>
                      </a:r>
                      <a:r>
                        <a:rPr lang="ja-JP" sz="1400" kern="10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a:t>
                      </a:r>
                      <a:r>
                        <a:rPr lang="en-US" sz="1400" kern="10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59</a:t>
                      </a:r>
                      <a:endParaRPr lang="en-US" sz="1400" kern="10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kern="10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65</a:t>
                      </a:r>
                      <a:endParaRPr lang="en-US" sz="1400" kern="10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16.0</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549409357"/>
                  </a:ext>
                </a:extLst>
              </a:tr>
              <a:tr h="370840">
                <a:tc>
                  <a:txBody>
                    <a:bodyPr/>
                    <a:lstStyle/>
                    <a:p>
                      <a:pPr marL="0" marR="0" algn="ctr">
                        <a:spcBef>
                          <a:spcPts val="0"/>
                        </a:spcBef>
                        <a:spcAft>
                          <a:spcPts val="0"/>
                        </a:spcAft>
                      </a:pPr>
                      <a:r>
                        <a:rPr lang="en-US" sz="1400" ker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5</a:t>
                      </a:r>
                      <a:endParaRPr lang="en-US" sz="1400" kern="10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kern="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37</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kern="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9.1</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kern="10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60</a:t>
                      </a:r>
                      <a:r>
                        <a:rPr lang="ja-JP" sz="1400" kern="10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a:t>
                      </a:r>
                      <a:r>
                        <a:rPr lang="en-US" sz="1400" kern="10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64</a:t>
                      </a:r>
                      <a:endParaRPr lang="en-US" sz="1400" kern="10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kern="10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40</a:t>
                      </a:r>
                      <a:endParaRPr lang="en-US" sz="1400" kern="10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9.9</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532835539"/>
                  </a:ext>
                </a:extLst>
              </a:tr>
              <a:tr h="370840">
                <a:tc>
                  <a:txBody>
                    <a:bodyPr/>
                    <a:lstStyle/>
                    <a:p>
                      <a:pPr marL="0" marR="0" algn="ctr">
                        <a:spcBef>
                          <a:spcPts val="0"/>
                        </a:spcBef>
                        <a:spcAft>
                          <a:spcPts val="0"/>
                        </a:spcAft>
                      </a:pPr>
                      <a:r>
                        <a:rPr lang="en-US" sz="1400" ker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6</a:t>
                      </a:r>
                      <a:endParaRPr lang="en-US" sz="1400" kern="10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kern="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11</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kern="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2.7</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kern="10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65</a:t>
                      </a:r>
                      <a:r>
                        <a:rPr lang="ja-JP" sz="1400" kern="10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a:t>
                      </a:r>
                      <a:r>
                        <a:rPr lang="en-US" sz="1400" kern="10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74</a:t>
                      </a:r>
                      <a:endParaRPr lang="en-US" sz="1400" kern="10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kern="10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83</a:t>
                      </a:r>
                      <a:endParaRPr lang="en-US" sz="1400" kern="10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20.4</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490694975"/>
                  </a:ext>
                </a:extLst>
              </a:tr>
              <a:tr h="370840">
                <a:tc>
                  <a:txBody>
                    <a:bodyPr/>
                    <a:lstStyle/>
                    <a:p>
                      <a:pPr marL="0" marR="0" algn="ctr">
                        <a:spcBef>
                          <a:spcPts val="0"/>
                        </a:spcBef>
                        <a:spcAft>
                          <a:spcPts val="0"/>
                        </a:spcAft>
                      </a:pPr>
                      <a:r>
                        <a:rPr lang="en-US" sz="1400" kern="0"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7</a:t>
                      </a:r>
                      <a:r>
                        <a:rPr lang="ja-JP" altLang="en-US" sz="1400" kern="0"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以上</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kern="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9</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kern="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2.3</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kern="100"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75</a:t>
                      </a:r>
                      <a:r>
                        <a:rPr lang="ja-JP" altLang="en-US" sz="1400" kern="100"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歳以上</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kern="10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40</a:t>
                      </a:r>
                      <a:endParaRPr lang="en-US" sz="1400" kern="10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9.9</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103276238"/>
                  </a:ext>
                </a:extLst>
              </a:tr>
              <a:tr h="370840">
                <a:tc>
                  <a:txBody>
                    <a:bodyPr/>
                    <a:lstStyle/>
                    <a:p>
                      <a:pPr marL="0" marR="0" algn="ctr">
                        <a:spcBef>
                          <a:spcPts val="0"/>
                        </a:spcBef>
                        <a:spcAft>
                          <a:spcPts val="0"/>
                        </a:spcAft>
                      </a:pPr>
                      <a:r>
                        <a:rPr lang="ja-JP" altLang="en-US" sz="1400" kern="100" dirty="0" smtClean="0">
                          <a:effectLst/>
                          <a:latin typeface="MS Gothic" panose="020B0609070205080204" pitchFamily="49" charset="-128"/>
                          <a:ea typeface="MS Gothic" panose="020B0609070205080204" pitchFamily="49" charset="-128"/>
                          <a:cs typeface="Times New Roman" panose="02020603050405020304" pitchFamily="18" charset="0"/>
                        </a:rPr>
                        <a:t>合計</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kern="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405</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kern="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100.0</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ja-JP" altLang="en-US" sz="1400" kern="100" dirty="0" smtClean="0">
                          <a:effectLst/>
                          <a:latin typeface="MS Gothic" panose="020B0609070205080204" pitchFamily="49" charset="-128"/>
                          <a:ea typeface="MS Gothic" panose="020B0609070205080204" pitchFamily="49" charset="-128"/>
                          <a:cs typeface="Times New Roman" panose="02020603050405020304" pitchFamily="18" charset="0"/>
                        </a:rPr>
                        <a:t>合計</a:t>
                      </a:r>
                    </a:p>
                  </a:txBody>
                  <a:tcPr marL="68580" marR="68580" marT="0" marB="0" anchor="ctr"/>
                </a:tc>
                <a:tc>
                  <a:txBody>
                    <a:bodyPr/>
                    <a:lstStyle/>
                    <a:p>
                      <a:pPr marL="0" marR="0" algn="ctr">
                        <a:spcBef>
                          <a:spcPts val="0"/>
                        </a:spcBef>
                        <a:spcAft>
                          <a:spcPts val="0"/>
                        </a:spcAft>
                      </a:pPr>
                      <a:r>
                        <a:rPr lang="en-US" sz="1400" kern="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406</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kern="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100.0</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27154298"/>
                  </a:ext>
                </a:extLst>
              </a:tr>
              <a:tr h="370840">
                <a:tc>
                  <a:txBody>
                    <a:bodyPr/>
                    <a:lstStyle/>
                    <a:p>
                      <a:pPr marL="0" marR="0" algn="ctr">
                        <a:spcBef>
                          <a:spcPts val="0"/>
                        </a:spcBef>
                        <a:spcAft>
                          <a:spcPts val="0"/>
                        </a:spcAft>
                      </a:pPr>
                      <a:r>
                        <a:rPr lang="ja-JP" altLang="en-US" sz="1400" b="1" kern="100" dirty="0" smtClean="0">
                          <a:effectLst/>
                          <a:latin typeface="MS Gothic" panose="020B0609070205080204" pitchFamily="49" charset="-128"/>
                          <a:ea typeface="MS Gothic" panose="020B0609070205080204" pitchFamily="49" charset="-128"/>
                          <a:cs typeface="Times New Roman" panose="02020603050405020304" pitchFamily="18" charset="0"/>
                        </a:rPr>
                        <a:t>住宅の種類</a:t>
                      </a:r>
                      <a:endParaRPr lang="en-US" sz="1400" b="1"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solidFill>
                      <a:srgbClr val="FFC000"/>
                    </a:solidFill>
                  </a:tcPr>
                </a:tc>
                <a:tc>
                  <a:txBody>
                    <a:bodyPr/>
                    <a:lstStyle/>
                    <a:p>
                      <a:pPr marL="0" marR="0" algn="ctr">
                        <a:spcBef>
                          <a:spcPts val="0"/>
                        </a:spcBef>
                        <a:spcAft>
                          <a:spcPts val="0"/>
                        </a:spcAft>
                      </a:pPr>
                      <a:r>
                        <a:rPr lang="ja-JP" altLang="en-US" sz="1400" b="1" kern="100" dirty="0" smtClean="0">
                          <a:effectLst/>
                          <a:latin typeface="MS Gothic" panose="020B0609070205080204" pitchFamily="49" charset="-128"/>
                          <a:ea typeface="MS Gothic" panose="020B0609070205080204" pitchFamily="49" charset="-128"/>
                          <a:cs typeface="Times New Roman" panose="02020603050405020304" pitchFamily="18" charset="0"/>
                        </a:rPr>
                        <a:t>数</a:t>
                      </a:r>
                    </a:p>
                  </a:txBody>
                  <a:tcPr marL="68580" marR="68580" marT="0" marB="0" anchor="ctr">
                    <a:solidFill>
                      <a:srgbClr val="FFC000"/>
                    </a:solidFill>
                  </a:tcPr>
                </a:tc>
                <a:tc>
                  <a:txBody>
                    <a:bodyPr/>
                    <a:lstStyle/>
                    <a:p>
                      <a:pPr marL="0" marR="0" algn="ctr">
                        <a:spcBef>
                          <a:spcPts val="0"/>
                        </a:spcBef>
                        <a:spcAft>
                          <a:spcPts val="0"/>
                        </a:spcAft>
                      </a:pPr>
                      <a:r>
                        <a:rPr lang="en-US" sz="1400" b="1" kern="0"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a:t>
                      </a:r>
                      <a:endParaRPr lang="en-US" sz="1400" b="1"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solidFill>
                      <a:srgbClr val="FFC000"/>
                    </a:solidFill>
                  </a:tcPr>
                </a:tc>
                <a:tc>
                  <a:txBody>
                    <a:bodyPr/>
                    <a:lstStyle/>
                    <a:p>
                      <a:pPr marL="0" marR="0" algn="ctr">
                        <a:spcBef>
                          <a:spcPts val="0"/>
                        </a:spcBef>
                        <a:spcAft>
                          <a:spcPts val="0"/>
                        </a:spcAft>
                      </a:pPr>
                      <a:r>
                        <a:rPr lang="ja-JP" altLang="en-US" sz="1400" b="1" kern="100" dirty="0" smtClean="0">
                          <a:effectLst/>
                          <a:latin typeface="MS Gothic" panose="020B0609070205080204" pitchFamily="49" charset="-128"/>
                          <a:ea typeface="MS Gothic" panose="020B0609070205080204" pitchFamily="49" charset="-128"/>
                          <a:cs typeface="Times New Roman" panose="02020603050405020304" pitchFamily="18" charset="0"/>
                        </a:rPr>
                        <a:t>住宅の所有区分</a:t>
                      </a:r>
                      <a:endParaRPr lang="en-US" sz="1400" b="1"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solidFill>
                      <a:srgbClr val="FFC000"/>
                    </a:solidFill>
                  </a:tcPr>
                </a:tc>
                <a:tc>
                  <a:txBody>
                    <a:bodyPr/>
                    <a:lstStyle/>
                    <a:p>
                      <a:pPr marL="0" marR="0" algn="ctr">
                        <a:spcBef>
                          <a:spcPts val="0"/>
                        </a:spcBef>
                        <a:spcAft>
                          <a:spcPts val="0"/>
                        </a:spcAft>
                      </a:pPr>
                      <a:r>
                        <a:rPr lang="ja-JP" altLang="en-US" sz="1400" b="1" kern="100" dirty="0" smtClean="0">
                          <a:effectLst/>
                          <a:latin typeface="MS Gothic" panose="020B0609070205080204" pitchFamily="49" charset="-128"/>
                          <a:ea typeface="MS Gothic" panose="020B0609070205080204" pitchFamily="49" charset="-128"/>
                          <a:cs typeface="Times New Roman" panose="02020603050405020304" pitchFamily="18" charset="0"/>
                        </a:rPr>
                        <a:t>数</a:t>
                      </a:r>
                    </a:p>
                  </a:txBody>
                  <a:tcPr marL="68580" marR="68580" marT="0" marB="0" anchor="ctr">
                    <a:solidFill>
                      <a:srgbClr val="FFC000"/>
                    </a:solidFill>
                  </a:tcPr>
                </a:tc>
                <a:tc>
                  <a:txBody>
                    <a:bodyPr/>
                    <a:lstStyle/>
                    <a:p>
                      <a:pPr marL="0" marR="0" algn="ctr">
                        <a:spcBef>
                          <a:spcPts val="0"/>
                        </a:spcBef>
                        <a:spcAft>
                          <a:spcPts val="0"/>
                        </a:spcAft>
                      </a:pPr>
                      <a:r>
                        <a:rPr lang="en-US" sz="1400" b="1" kern="100"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a:t>
                      </a:r>
                      <a:endParaRPr lang="en-US" sz="1400" b="1"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solidFill>
                      <a:srgbClr val="FFC000"/>
                    </a:solidFill>
                  </a:tcPr>
                </a:tc>
                <a:extLst>
                  <a:ext uri="{0D108BD9-81ED-4DB2-BD59-A6C34878D82A}">
                    <a16:rowId xmlns:a16="http://schemas.microsoft.com/office/drawing/2014/main" val="2051154964"/>
                  </a:ext>
                </a:extLst>
              </a:tr>
              <a:tr h="468064">
                <a:tc>
                  <a:txBody>
                    <a:bodyPr/>
                    <a:lstStyle/>
                    <a:p>
                      <a:pPr marL="0" marR="0" algn="ctr">
                        <a:spcBef>
                          <a:spcPts val="0"/>
                        </a:spcBef>
                        <a:spcAft>
                          <a:spcPts val="0"/>
                        </a:spcAft>
                      </a:pPr>
                      <a:r>
                        <a:rPr lang="ja-JP" altLang="en-US" sz="1400" kern="100" dirty="0" smtClean="0">
                          <a:effectLst/>
                          <a:latin typeface="MS Gothic" panose="020B0609070205080204" pitchFamily="49" charset="-128"/>
                          <a:ea typeface="MS Gothic" panose="020B0609070205080204" pitchFamily="49" charset="-128"/>
                          <a:cs typeface="Times New Roman" panose="02020603050405020304" pitchFamily="18" charset="0"/>
                        </a:rPr>
                        <a:t>一戸建</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kern="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376</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ker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92.6</a:t>
                      </a:r>
                      <a:endParaRPr lang="en-US" sz="1400" kern="10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ja-JP" altLang="en-US" sz="1400" kern="100" dirty="0" smtClean="0">
                          <a:effectLst/>
                          <a:latin typeface="MS Gothic" panose="020B0609070205080204" pitchFamily="49" charset="-128"/>
                          <a:ea typeface="MS Gothic" panose="020B0609070205080204" pitchFamily="49" charset="-128"/>
                          <a:cs typeface="Times New Roman" panose="02020603050405020304" pitchFamily="18" charset="0"/>
                        </a:rPr>
                        <a:t>持ち家・分譲マンション</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kern="10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395</a:t>
                      </a:r>
                      <a:endParaRPr lang="en-US" sz="1400" kern="10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97.3</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709400595"/>
                  </a:ext>
                </a:extLst>
              </a:tr>
              <a:tr h="370840">
                <a:tc>
                  <a:txBody>
                    <a:bodyPr/>
                    <a:lstStyle/>
                    <a:p>
                      <a:pPr marL="0" marR="0" algn="ctr">
                        <a:spcBef>
                          <a:spcPts val="0"/>
                        </a:spcBef>
                        <a:spcAft>
                          <a:spcPts val="0"/>
                        </a:spcAft>
                      </a:pPr>
                      <a:r>
                        <a:rPr lang="ja-JP" altLang="en-US" sz="1400" kern="100" dirty="0" smtClean="0">
                          <a:effectLst/>
                          <a:latin typeface="MS Gothic" panose="020B0609070205080204" pitchFamily="49" charset="-128"/>
                          <a:ea typeface="MS Gothic" panose="020B0609070205080204" pitchFamily="49" charset="-128"/>
                          <a:cs typeface="Times New Roman" panose="02020603050405020304" pitchFamily="18" charset="0"/>
                        </a:rPr>
                        <a:t>集合住宅</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ker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30</a:t>
                      </a:r>
                      <a:endParaRPr lang="en-US" sz="1400" kern="10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ker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7.4</a:t>
                      </a:r>
                      <a:endParaRPr lang="en-US" sz="1400" kern="10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ja-JP" altLang="en-US" sz="1400" kern="100" dirty="0" smtClean="0">
                          <a:effectLst/>
                          <a:latin typeface="MS Gothic" panose="020B0609070205080204" pitchFamily="49" charset="-128"/>
                          <a:ea typeface="MS Gothic" panose="020B0609070205080204" pitchFamily="49" charset="-128"/>
                          <a:cs typeface="Times New Roman" panose="02020603050405020304" pitchFamily="18" charset="0"/>
                        </a:rPr>
                        <a:t>民営の賃貸</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kern="10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8</a:t>
                      </a:r>
                      <a:endParaRPr lang="en-US" sz="1400" kern="10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2.0</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572779412"/>
                  </a:ext>
                </a:extLst>
              </a:tr>
              <a:tr h="370840">
                <a:tc>
                  <a:txBody>
                    <a:bodyPr/>
                    <a:lstStyle/>
                    <a:p>
                      <a:pPr marL="0" marR="0" algn="ctr">
                        <a:spcBef>
                          <a:spcPts val="0"/>
                        </a:spcBef>
                        <a:spcAft>
                          <a:spcPts val="0"/>
                        </a:spcAft>
                      </a:pPr>
                      <a:r>
                        <a:rPr lang="ja-JP" altLang="en-US" sz="1400" kern="100" dirty="0" smtClean="0">
                          <a:effectLst/>
                          <a:latin typeface="MS Gothic" panose="020B0609070205080204" pitchFamily="49" charset="-128"/>
                          <a:ea typeface="MS Gothic" panose="020B0609070205080204" pitchFamily="49" charset="-128"/>
                          <a:cs typeface="Times New Roman" panose="02020603050405020304" pitchFamily="18" charset="0"/>
                        </a:rPr>
                        <a:t>その他</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ker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0</a:t>
                      </a:r>
                      <a:endParaRPr lang="en-US" sz="1400" kern="10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ker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0.0</a:t>
                      </a:r>
                      <a:endParaRPr lang="en-US" sz="1400" kern="10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ja-JP" altLang="en-US" sz="1400" kern="100" dirty="0" smtClean="0">
                          <a:effectLst/>
                          <a:latin typeface="MS Gothic" panose="020B0609070205080204" pitchFamily="49" charset="-128"/>
                          <a:ea typeface="MS Gothic" panose="020B0609070205080204" pitchFamily="49" charset="-128"/>
                          <a:cs typeface="Times New Roman" panose="02020603050405020304" pitchFamily="18" charset="0"/>
                        </a:rPr>
                        <a:t>公営の賃貸</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kern="10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3</a:t>
                      </a:r>
                      <a:endParaRPr lang="en-US" sz="1400" kern="10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0.7</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103727438"/>
                  </a:ext>
                </a:extLst>
              </a:tr>
              <a:tr h="370840">
                <a:tc>
                  <a:txBody>
                    <a:bodyPr/>
                    <a:lstStyle/>
                    <a:p>
                      <a:pPr marL="0" marR="0" algn="ctr">
                        <a:spcBef>
                          <a:spcPts val="0"/>
                        </a:spcBef>
                        <a:spcAft>
                          <a:spcPts val="0"/>
                        </a:spcAft>
                      </a:pPr>
                      <a:r>
                        <a:rPr lang="ja-JP" altLang="en-US" sz="1400" kern="100" dirty="0" smtClean="0">
                          <a:effectLst/>
                          <a:latin typeface="MS Gothic" panose="020B0609070205080204" pitchFamily="49" charset="-128"/>
                          <a:ea typeface="MS Gothic" panose="020B0609070205080204" pitchFamily="49" charset="-128"/>
                          <a:cs typeface="Times New Roman" panose="02020603050405020304" pitchFamily="18" charset="0"/>
                        </a:rPr>
                        <a:t>合計</a:t>
                      </a:r>
                    </a:p>
                  </a:txBody>
                  <a:tcPr marL="68580" marR="68580" marT="0" marB="0" anchor="ctr"/>
                </a:tc>
                <a:tc>
                  <a:txBody>
                    <a:bodyPr/>
                    <a:lstStyle/>
                    <a:p>
                      <a:pPr marL="0" marR="0" algn="ctr">
                        <a:spcBef>
                          <a:spcPts val="0"/>
                        </a:spcBef>
                        <a:spcAft>
                          <a:spcPts val="0"/>
                        </a:spcAft>
                      </a:pPr>
                      <a:r>
                        <a:rPr lang="en-US" sz="1400" ker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406</a:t>
                      </a:r>
                      <a:endParaRPr lang="en-US" sz="1400" kern="10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ker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100.0</a:t>
                      </a:r>
                      <a:endParaRPr lang="en-US" sz="1400" kern="10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ja-JP" altLang="en-US" sz="1400" kern="100" dirty="0" smtClean="0">
                          <a:effectLst/>
                          <a:latin typeface="MS Gothic" panose="020B0609070205080204" pitchFamily="49" charset="-128"/>
                          <a:ea typeface="MS Gothic" panose="020B0609070205080204" pitchFamily="49" charset="-128"/>
                          <a:cs typeface="Times New Roman" panose="02020603050405020304" pitchFamily="18" charset="0"/>
                        </a:rPr>
                        <a:t>合計</a:t>
                      </a:r>
                    </a:p>
                  </a:txBody>
                  <a:tcPr marL="68580" marR="68580" marT="0" marB="0" anchor="ctr"/>
                </a:tc>
                <a:tc>
                  <a:txBody>
                    <a:bodyPr/>
                    <a:lstStyle/>
                    <a:p>
                      <a:pPr marL="0" marR="0" algn="ctr">
                        <a:spcBef>
                          <a:spcPts val="0"/>
                        </a:spcBef>
                        <a:spcAft>
                          <a:spcPts val="0"/>
                        </a:spcAft>
                      </a:pPr>
                      <a:r>
                        <a:rPr lang="en-US" sz="1400" ker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406</a:t>
                      </a:r>
                      <a:endParaRPr lang="en-US" sz="1400" kern="10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kern="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100.0</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339658018"/>
                  </a:ext>
                </a:extLst>
              </a:tr>
            </a:tbl>
          </a:graphicData>
        </a:graphic>
      </p:graphicFrame>
      <p:sp>
        <p:nvSpPr>
          <p:cNvPr id="7" name="Oval 6"/>
          <p:cNvSpPr/>
          <p:nvPr/>
        </p:nvSpPr>
        <p:spPr>
          <a:xfrm>
            <a:off x="3635896" y="1772816"/>
            <a:ext cx="576064" cy="1152128"/>
          </a:xfrm>
          <a:prstGeom prst="ellipse">
            <a:avLst/>
          </a:prstGeom>
          <a:solidFill>
            <a:srgbClr val="92D050">
              <a:alpha val="10000"/>
            </a:srgbClr>
          </a:solidFill>
          <a:ln w="12700">
            <a:solidFill>
              <a:schemeClr val="tx1"/>
            </a:solidFill>
            <a:prstDash val="dash"/>
            <a:headEnd type="none" w="sm" len="med"/>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latin typeface="Arial" panose="020B0604020202020204" pitchFamily="34" charset="0"/>
              <a:cs typeface="Arial" panose="020B0604020202020204" pitchFamily="34" charset="0"/>
            </a:endParaRPr>
          </a:p>
        </p:txBody>
      </p:sp>
      <p:sp>
        <p:nvSpPr>
          <p:cNvPr id="12" name="Oval 11"/>
          <p:cNvSpPr/>
          <p:nvPr/>
        </p:nvSpPr>
        <p:spPr>
          <a:xfrm>
            <a:off x="7349634" y="1772816"/>
            <a:ext cx="576064" cy="1152128"/>
          </a:xfrm>
          <a:prstGeom prst="ellipse">
            <a:avLst/>
          </a:prstGeom>
          <a:solidFill>
            <a:srgbClr val="92D050">
              <a:alpha val="10000"/>
            </a:srgbClr>
          </a:solidFill>
          <a:ln w="12700">
            <a:solidFill>
              <a:schemeClr val="tx1"/>
            </a:solidFill>
            <a:prstDash val="dash"/>
            <a:headEnd type="none" w="sm" len="med"/>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latin typeface="Arial" panose="020B0604020202020204" pitchFamily="34" charset="0"/>
              <a:cs typeface="Arial" panose="020B0604020202020204" pitchFamily="34" charset="0"/>
            </a:endParaRPr>
          </a:p>
        </p:txBody>
      </p:sp>
      <p:sp>
        <p:nvSpPr>
          <p:cNvPr id="14" name="Oval 13"/>
          <p:cNvSpPr/>
          <p:nvPr/>
        </p:nvSpPr>
        <p:spPr>
          <a:xfrm>
            <a:off x="3635896" y="4772442"/>
            <a:ext cx="576064" cy="288032"/>
          </a:xfrm>
          <a:prstGeom prst="ellipse">
            <a:avLst/>
          </a:prstGeom>
          <a:solidFill>
            <a:srgbClr val="92D050">
              <a:alpha val="10000"/>
            </a:srgbClr>
          </a:solidFill>
          <a:ln w="12700">
            <a:solidFill>
              <a:schemeClr val="tx1"/>
            </a:solidFill>
            <a:prstDash val="dash"/>
            <a:headEnd type="none" w="sm" len="med"/>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latin typeface="Arial" panose="020B0604020202020204" pitchFamily="34" charset="0"/>
              <a:cs typeface="Arial" panose="020B0604020202020204" pitchFamily="34" charset="0"/>
            </a:endParaRPr>
          </a:p>
        </p:txBody>
      </p:sp>
      <p:sp>
        <p:nvSpPr>
          <p:cNvPr id="15" name="Oval 14"/>
          <p:cNvSpPr/>
          <p:nvPr/>
        </p:nvSpPr>
        <p:spPr>
          <a:xfrm>
            <a:off x="7330245" y="4772442"/>
            <a:ext cx="576064" cy="288032"/>
          </a:xfrm>
          <a:prstGeom prst="ellipse">
            <a:avLst/>
          </a:prstGeom>
          <a:solidFill>
            <a:srgbClr val="92D050">
              <a:alpha val="10000"/>
            </a:srgbClr>
          </a:solidFill>
          <a:ln w="12700">
            <a:solidFill>
              <a:schemeClr val="tx1"/>
            </a:solidFill>
            <a:prstDash val="dash"/>
            <a:headEnd type="none" w="sm" len="med"/>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latin typeface="Arial" panose="020B0604020202020204" pitchFamily="34" charset="0"/>
              <a:cs typeface="Arial" panose="020B0604020202020204" pitchFamily="34" charset="0"/>
            </a:endParaRPr>
          </a:p>
        </p:txBody>
      </p:sp>
      <p:sp>
        <p:nvSpPr>
          <p:cNvPr id="16" name="Oval 15"/>
          <p:cNvSpPr/>
          <p:nvPr/>
        </p:nvSpPr>
        <p:spPr>
          <a:xfrm>
            <a:off x="7349634" y="3316516"/>
            <a:ext cx="576064" cy="288032"/>
          </a:xfrm>
          <a:prstGeom prst="ellipse">
            <a:avLst/>
          </a:prstGeom>
          <a:solidFill>
            <a:srgbClr val="92D050">
              <a:alpha val="10000"/>
            </a:srgbClr>
          </a:solidFill>
          <a:ln w="12700">
            <a:solidFill>
              <a:schemeClr val="tx1"/>
            </a:solidFill>
            <a:prstDash val="dash"/>
            <a:headEnd type="none" w="sm" len="med"/>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02896056"/>
              </p:ext>
            </p:extLst>
          </p:nvPr>
        </p:nvGraphicFramePr>
        <p:xfrm>
          <a:off x="14784" y="980728"/>
          <a:ext cx="857931" cy="2292255"/>
        </p:xfrm>
        <a:graphic>
          <a:graphicData uri="http://schemas.openxmlformats.org/drawingml/2006/table">
            <a:tbl>
              <a:tblPr firstRow="1" bandRow="1">
                <a:tableStyleId>{5C22544A-7EE6-4342-B048-85BDC9FD1C3A}</a:tableStyleId>
              </a:tblPr>
              <a:tblGrid>
                <a:gridCol w="857931">
                  <a:extLst>
                    <a:ext uri="{9D8B030D-6E8A-4147-A177-3AD203B41FA5}">
                      <a16:colId xmlns:a16="http://schemas.microsoft.com/office/drawing/2014/main" val="3287201066"/>
                    </a:ext>
                  </a:extLst>
                </a:gridCol>
              </a:tblGrid>
              <a:tr h="432048">
                <a:tc>
                  <a:txBody>
                    <a:bodyPr/>
                    <a:lstStyle/>
                    <a:p>
                      <a:pPr marL="0" marR="0" algn="ctr">
                        <a:spcBef>
                          <a:spcPts val="0"/>
                        </a:spcBef>
                        <a:spcAft>
                          <a:spcPts val="0"/>
                        </a:spcAft>
                      </a:pPr>
                      <a:r>
                        <a:rPr lang="en-US" sz="1400" kern="0"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a:t>
                      </a:r>
                      <a:r>
                        <a:rPr lang="en-US" sz="1400" kern="0" baseline="0"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 (H28)</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solidFill>
                      <a:srgbClr val="00B0F0"/>
                    </a:solidFill>
                  </a:tcPr>
                </a:tc>
                <a:extLst>
                  <a:ext uri="{0D108BD9-81ED-4DB2-BD59-A6C34878D82A}">
                    <a16:rowId xmlns:a16="http://schemas.microsoft.com/office/drawing/2014/main" val="3948104517"/>
                  </a:ext>
                </a:extLst>
              </a:tr>
              <a:tr h="372041">
                <a:tc>
                  <a:txBody>
                    <a:bodyPr/>
                    <a:lstStyle/>
                    <a:p>
                      <a:pPr marL="0" marR="0" algn="ctr">
                        <a:spcBef>
                          <a:spcPts val="0"/>
                        </a:spcBef>
                        <a:spcAft>
                          <a:spcPts val="0"/>
                        </a:spcAft>
                      </a:pPr>
                      <a:r>
                        <a:rPr lang="en-US" sz="1400" kern="100" dirty="0" smtClean="0">
                          <a:effectLst/>
                          <a:latin typeface="MS Gothic" panose="020B0609070205080204" pitchFamily="49" charset="-128"/>
                          <a:ea typeface="MS Gothic" panose="020B0609070205080204" pitchFamily="49" charset="-128"/>
                          <a:cs typeface="Times New Roman" panose="02020603050405020304" pitchFamily="18" charset="0"/>
                        </a:rPr>
                        <a:t>6</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solidFill>
                      <a:schemeClr val="accent3">
                        <a:lumMod val="60000"/>
                        <a:lumOff val="40000"/>
                      </a:schemeClr>
                    </a:solidFill>
                  </a:tcPr>
                </a:tc>
                <a:extLst>
                  <a:ext uri="{0D108BD9-81ED-4DB2-BD59-A6C34878D82A}">
                    <a16:rowId xmlns:a16="http://schemas.microsoft.com/office/drawing/2014/main" val="1731925933"/>
                  </a:ext>
                </a:extLst>
              </a:tr>
              <a:tr h="372041">
                <a:tc>
                  <a:txBody>
                    <a:bodyPr/>
                    <a:lstStyle/>
                    <a:p>
                      <a:pPr marL="0" marR="0" algn="ctr">
                        <a:spcBef>
                          <a:spcPts val="0"/>
                        </a:spcBef>
                        <a:spcAft>
                          <a:spcPts val="0"/>
                        </a:spcAft>
                      </a:pPr>
                      <a:r>
                        <a:rPr lang="en-US" sz="1400" kern="100" dirty="0" smtClean="0">
                          <a:effectLst/>
                          <a:latin typeface="MS Gothic" panose="020B0609070205080204" pitchFamily="49" charset="-128"/>
                          <a:ea typeface="MS Gothic" panose="020B0609070205080204" pitchFamily="49" charset="-128"/>
                          <a:cs typeface="Times New Roman" panose="02020603050405020304" pitchFamily="18" charset="0"/>
                        </a:rPr>
                        <a:t>23</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solidFill>
                      <a:schemeClr val="accent3">
                        <a:lumMod val="60000"/>
                        <a:lumOff val="40000"/>
                      </a:schemeClr>
                    </a:solidFill>
                  </a:tcPr>
                </a:tc>
                <a:extLst>
                  <a:ext uri="{0D108BD9-81ED-4DB2-BD59-A6C34878D82A}">
                    <a16:rowId xmlns:a16="http://schemas.microsoft.com/office/drawing/2014/main" val="2726541790"/>
                  </a:ext>
                </a:extLst>
              </a:tr>
              <a:tr h="372041">
                <a:tc>
                  <a:txBody>
                    <a:bodyPr/>
                    <a:lstStyle/>
                    <a:p>
                      <a:pPr marL="0" marR="0" algn="ctr">
                        <a:spcBef>
                          <a:spcPts val="0"/>
                        </a:spcBef>
                        <a:spcAft>
                          <a:spcPts val="0"/>
                        </a:spcAft>
                      </a:pPr>
                      <a:r>
                        <a:rPr lang="en-US" sz="1400" kern="100" dirty="0" smtClean="0">
                          <a:effectLst/>
                          <a:latin typeface="MS Gothic" panose="020B0609070205080204" pitchFamily="49" charset="-128"/>
                          <a:ea typeface="MS Gothic" panose="020B0609070205080204" pitchFamily="49" charset="-128"/>
                          <a:cs typeface="Times New Roman" panose="02020603050405020304" pitchFamily="18" charset="0"/>
                        </a:rPr>
                        <a:t>32</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solidFill>
                      <a:schemeClr val="accent3">
                        <a:lumMod val="60000"/>
                        <a:lumOff val="40000"/>
                      </a:schemeClr>
                    </a:solidFill>
                  </a:tcPr>
                </a:tc>
                <a:extLst>
                  <a:ext uri="{0D108BD9-81ED-4DB2-BD59-A6C34878D82A}">
                    <a16:rowId xmlns:a16="http://schemas.microsoft.com/office/drawing/2014/main" val="3056501979"/>
                  </a:ext>
                </a:extLst>
              </a:tr>
              <a:tr h="372041">
                <a:tc>
                  <a:txBody>
                    <a:bodyPr/>
                    <a:lstStyle/>
                    <a:p>
                      <a:pPr marL="0" marR="0" algn="ctr">
                        <a:spcBef>
                          <a:spcPts val="0"/>
                        </a:spcBef>
                        <a:spcAft>
                          <a:spcPts val="0"/>
                        </a:spcAft>
                      </a:pPr>
                      <a:r>
                        <a:rPr lang="en-US" sz="1400" kern="100" dirty="0" smtClean="0">
                          <a:effectLst/>
                          <a:latin typeface="MS Gothic" panose="020B0609070205080204" pitchFamily="49" charset="-128"/>
                          <a:ea typeface="MS Gothic" panose="020B0609070205080204" pitchFamily="49" charset="-128"/>
                          <a:cs typeface="Times New Roman" panose="02020603050405020304" pitchFamily="18" charset="0"/>
                        </a:rPr>
                        <a:t>25</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solidFill>
                      <a:schemeClr val="accent3">
                        <a:lumMod val="60000"/>
                        <a:lumOff val="40000"/>
                      </a:schemeClr>
                    </a:solidFill>
                  </a:tcPr>
                </a:tc>
                <a:extLst>
                  <a:ext uri="{0D108BD9-81ED-4DB2-BD59-A6C34878D82A}">
                    <a16:rowId xmlns:a16="http://schemas.microsoft.com/office/drawing/2014/main" val="2130646555"/>
                  </a:ext>
                </a:extLst>
              </a:tr>
              <a:tr h="372043">
                <a:tc>
                  <a:txBody>
                    <a:bodyPr/>
                    <a:lstStyle/>
                    <a:p>
                      <a:pPr marL="0" marR="0" algn="ctr">
                        <a:spcBef>
                          <a:spcPts val="0"/>
                        </a:spcBef>
                        <a:spcAft>
                          <a:spcPts val="0"/>
                        </a:spcAft>
                      </a:pPr>
                      <a:r>
                        <a:rPr lang="en-US" sz="1400" kern="100" dirty="0" smtClean="0">
                          <a:effectLst/>
                          <a:latin typeface="MS Gothic" panose="020B0609070205080204" pitchFamily="49" charset="-128"/>
                          <a:ea typeface="MS Gothic" panose="020B0609070205080204" pitchFamily="49" charset="-128"/>
                          <a:cs typeface="Times New Roman" panose="02020603050405020304" pitchFamily="18" charset="0"/>
                        </a:rPr>
                        <a:t>14</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solidFill>
                      <a:schemeClr val="accent3">
                        <a:lumMod val="60000"/>
                        <a:lumOff val="40000"/>
                      </a:schemeClr>
                    </a:solidFill>
                  </a:tcPr>
                </a:tc>
                <a:extLst>
                  <a:ext uri="{0D108BD9-81ED-4DB2-BD59-A6C34878D82A}">
                    <a16:rowId xmlns:a16="http://schemas.microsoft.com/office/drawing/2014/main" val="3588577142"/>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938860681"/>
              </p:ext>
            </p:extLst>
          </p:nvPr>
        </p:nvGraphicFramePr>
        <p:xfrm>
          <a:off x="14784" y="4382697"/>
          <a:ext cx="857931" cy="1140833"/>
        </p:xfrm>
        <a:graphic>
          <a:graphicData uri="http://schemas.openxmlformats.org/drawingml/2006/table">
            <a:tbl>
              <a:tblPr firstRow="1" bandRow="1">
                <a:tableStyleId>{5C22544A-7EE6-4342-B048-85BDC9FD1C3A}</a:tableStyleId>
              </a:tblPr>
              <a:tblGrid>
                <a:gridCol w="857931">
                  <a:extLst>
                    <a:ext uri="{9D8B030D-6E8A-4147-A177-3AD203B41FA5}">
                      <a16:colId xmlns:a16="http://schemas.microsoft.com/office/drawing/2014/main" val="386812307"/>
                    </a:ext>
                  </a:extLst>
                </a:gridCol>
              </a:tblGrid>
              <a:tr h="396751">
                <a:tc>
                  <a:txBody>
                    <a:bodyPr/>
                    <a:lstStyle/>
                    <a:p>
                      <a:pPr marL="0" marR="0" algn="ctr">
                        <a:spcBef>
                          <a:spcPts val="0"/>
                        </a:spcBef>
                        <a:spcAft>
                          <a:spcPts val="0"/>
                        </a:spcAft>
                      </a:pPr>
                      <a:r>
                        <a:rPr lang="en-US" sz="1400" kern="0"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a:t>
                      </a:r>
                      <a:r>
                        <a:rPr lang="en-US" sz="1400" kern="0" baseline="0"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 (H28)</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solidFill>
                      <a:srgbClr val="00B0F0"/>
                    </a:solidFill>
                  </a:tcPr>
                </a:tc>
                <a:extLst>
                  <a:ext uri="{0D108BD9-81ED-4DB2-BD59-A6C34878D82A}">
                    <a16:rowId xmlns:a16="http://schemas.microsoft.com/office/drawing/2014/main" val="728232081"/>
                  </a:ext>
                </a:extLst>
              </a:tr>
              <a:tr h="372041">
                <a:tc>
                  <a:txBody>
                    <a:bodyPr/>
                    <a:lstStyle/>
                    <a:p>
                      <a:pPr marL="0" marR="0" algn="ctr">
                        <a:spcBef>
                          <a:spcPts val="0"/>
                        </a:spcBef>
                        <a:spcAft>
                          <a:spcPts val="0"/>
                        </a:spcAft>
                      </a:pPr>
                      <a:r>
                        <a:rPr lang="en-US" sz="1400" kern="100" dirty="0" smtClean="0">
                          <a:effectLst/>
                          <a:latin typeface="MS Gothic" panose="020B0609070205080204" pitchFamily="49" charset="-128"/>
                          <a:ea typeface="MS Gothic" panose="020B0609070205080204" pitchFamily="49" charset="-128"/>
                          <a:cs typeface="Times New Roman" panose="02020603050405020304" pitchFamily="18" charset="0"/>
                        </a:rPr>
                        <a:t>76</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solidFill>
                      <a:schemeClr val="accent6">
                        <a:lumMod val="60000"/>
                        <a:lumOff val="40000"/>
                      </a:schemeClr>
                    </a:solidFill>
                  </a:tcPr>
                </a:tc>
                <a:extLst>
                  <a:ext uri="{0D108BD9-81ED-4DB2-BD59-A6C34878D82A}">
                    <a16:rowId xmlns:a16="http://schemas.microsoft.com/office/drawing/2014/main" val="884699624"/>
                  </a:ext>
                </a:extLst>
              </a:tr>
              <a:tr h="372041">
                <a:tc>
                  <a:txBody>
                    <a:bodyPr/>
                    <a:lstStyle/>
                    <a:p>
                      <a:pPr marL="0" marR="0" algn="ctr">
                        <a:spcBef>
                          <a:spcPts val="0"/>
                        </a:spcBef>
                        <a:spcAft>
                          <a:spcPts val="0"/>
                        </a:spcAft>
                      </a:pPr>
                      <a:r>
                        <a:rPr lang="en-US" sz="1400" kern="100" dirty="0" smtClean="0">
                          <a:effectLst/>
                          <a:latin typeface="MS Gothic" panose="020B0609070205080204" pitchFamily="49" charset="-128"/>
                          <a:ea typeface="MS Gothic" panose="020B0609070205080204" pitchFamily="49" charset="-128"/>
                          <a:cs typeface="Times New Roman" panose="02020603050405020304" pitchFamily="18" charset="0"/>
                        </a:rPr>
                        <a:t>24</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solidFill>
                      <a:schemeClr val="accent6">
                        <a:lumMod val="60000"/>
                        <a:lumOff val="40000"/>
                      </a:schemeClr>
                    </a:solidFill>
                  </a:tcPr>
                </a:tc>
                <a:extLst>
                  <a:ext uri="{0D108BD9-81ED-4DB2-BD59-A6C34878D82A}">
                    <a16:rowId xmlns:a16="http://schemas.microsoft.com/office/drawing/2014/main" val="3201520446"/>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262455870"/>
              </p:ext>
            </p:extLst>
          </p:nvPr>
        </p:nvGraphicFramePr>
        <p:xfrm>
          <a:off x="8422024" y="4351865"/>
          <a:ext cx="669299" cy="841154"/>
        </p:xfrm>
        <a:graphic>
          <a:graphicData uri="http://schemas.openxmlformats.org/drawingml/2006/table">
            <a:tbl>
              <a:tblPr firstRow="1" bandRow="1">
                <a:tableStyleId>{5C22544A-7EE6-4342-B048-85BDC9FD1C3A}</a:tableStyleId>
              </a:tblPr>
              <a:tblGrid>
                <a:gridCol w="669299">
                  <a:extLst>
                    <a:ext uri="{9D8B030D-6E8A-4147-A177-3AD203B41FA5}">
                      <a16:colId xmlns:a16="http://schemas.microsoft.com/office/drawing/2014/main" val="1941697833"/>
                    </a:ext>
                  </a:extLst>
                </a:gridCol>
              </a:tblGrid>
              <a:tr h="449368">
                <a:tc>
                  <a:txBody>
                    <a:bodyPr/>
                    <a:lstStyle/>
                    <a:p>
                      <a:pPr marL="0" marR="0" algn="ctr">
                        <a:spcBef>
                          <a:spcPts val="0"/>
                        </a:spcBef>
                        <a:spcAft>
                          <a:spcPts val="0"/>
                        </a:spcAft>
                      </a:pPr>
                      <a:r>
                        <a:rPr lang="en-US" sz="1400" kern="0"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a:t>
                      </a:r>
                      <a:r>
                        <a:rPr lang="en-US" sz="1400" kern="0" baseline="0"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 (H28)</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solidFill>
                      <a:srgbClr val="00B0F0"/>
                    </a:solidFill>
                  </a:tcPr>
                </a:tc>
                <a:extLst>
                  <a:ext uri="{0D108BD9-81ED-4DB2-BD59-A6C34878D82A}">
                    <a16:rowId xmlns:a16="http://schemas.microsoft.com/office/drawing/2014/main" val="3643511524"/>
                  </a:ext>
                </a:extLst>
              </a:tr>
              <a:tr h="391786">
                <a:tc>
                  <a:txBody>
                    <a:bodyPr/>
                    <a:lstStyle/>
                    <a:p>
                      <a:pPr marL="0" marR="0" algn="ctr">
                        <a:spcBef>
                          <a:spcPts val="0"/>
                        </a:spcBef>
                        <a:spcAft>
                          <a:spcPts val="0"/>
                        </a:spcAft>
                      </a:pPr>
                      <a:r>
                        <a:rPr lang="en-US" sz="1400" kern="100" dirty="0" smtClean="0">
                          <a:effectLst/>
                          <a:latin typeface="MS Gothic" panose="020B0609070205080204" pitchFamily="49" charset="-128"/>
                          <a:ea typeface="MS Gothic" panose="020B0609070205080204" pitchFamily="49" charset="-128"/>
                          <a:cs typeface="Times New Roman" panose="02020603050405020304" pitchFamily="18" charset="0"/>
                        </a:rPr>
                        <a:t>66</a:t>
                      </a:r>
                      <a:endParaRPr lang="en-US" sz="14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solidFill>
                      <a:schemeClr val="accent6">
                        <a:lumMod val="60000"/>
                        <a:lumOff val="40000"/>
                      </a:schemeClr>
                    </a:solidFill>
                  </a:tcPr>
                </a:tc>
                <a:extLst>
                  <a:ext uri="{0D108BD9-81ED-4DB2-BD59-A6C34878D82A}">
                    <a16:rowId xmlns:a16="http://schemas.microsoft.com/office/drawing/2014/main" val="2474976201"/>
                  </a:ext>
                </a:extLst>
              </a:tr>
            </a:tbl>
          </a:graphicData>
        </a:graphic>
      </p:graphicFrame>
      <p:sp>
        <p:nvSpPr>
          <p:cNvPr id="17" name="Flowchart: Alternate Process 16"/>
          <p:cNvSpPr/>
          <p:nvPr/>
        </p:nvSpPr>
        <p:spPr>
          <a:xfrm>
            <a:off x="14784" y="3610606"/>
            <a:ext cx="852546" cy="482496"/>
          </a:xfrm>
          <a:prstGeom prst="flowChartAlternateProcess">
            <a:avLst/>
          </a:prstGeom>
          <a:solidFill>
            <a:srgbClr val="00B0F0"/>
          </a:solidFill>
          <a:ln w="6350">
            <a:solidFill>
              <a:schemeClr val="bg1"/>
            </a:solidFill>
            <a:headEnd type="none" w="sm" len="med"/>
            <a:tailEnd type="triangle" w="sm" len="med"/>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MS Gothic" panose="020B0609070205080204" pitchFamily="49" charset="-128"/>
                <a:ea typeface="MS Gothic" panose="020B0609070205080204" pitchFamily="49" charset="-128"/>
                <a:cs typeface="Times New Roman" panose="02020603050405020304" pitchFamily="18" charset="0"/>
              </a:rPr>
              <a:t>HEAA </a:t>
            </a:r>
            <a:r>
              <a:rPr lang="ja-JP" altLang="en-US" sz="1400" b="1" dirty="0">
                <a:solidFill>
                  <a:schemeClr val="tx1"/>
                </a:solidFill>
                <a:latin typeface="MS Gothic" panose="020B0609070205080204" pitchFamily="49" charset="-128"/>
                <a:ea typeface="MS Gothic" panose="020B0609070205080204" pitchFamily="49" charset="-128"/>
                <a:cs typeface="Times New Roman" panose="02020603050405020304" pitchFamily="18" charset="0"/>
              </a:rPr>
              <a:t>データ</a:t>
            </a:r>
            <a:endParaRPr lang="en-US" sz="1400" b="1" dirty="0" smtClean="0">
              <a:solidFill>
                <a:schemeClr val="tx1"/>
              </a:solidFill>
              <a:latin typeface="MS Gothic" panose="020B0609070205080204" pitchFamily="49" charset="-128"/>
              <a:ea typeface="MS Gothic" panose="020B0609070205080204" pitchFamily="49" charset="-128"/>
              <a:cs typeface="Times New Roman" panose="02020603050405020304" pitchFamily="18" charset="0"/>
            </a:endParaRPr>
          </a:p>
        </p:txBody>
      </p:sp>
      <p:cxnSp>
        <p:nvCxnSpPr>
          <p:cNvPr id="13" name="Straight Arrow Connector 12"/>
          <p:cNvCxnSpPr>
            <a:stCxn id="17" idx="0"/>
            <a:endCxn id="3" idx="2"/>
          </p:cNvCxnSpPr>
          <p:nvPr/>
        </p:nvCxnSpPr>
        <p:spPr>
          <a:xfrm flipV="1">
            <a:off x="441057" y="3272983"/>
            <a:ext cx="2692" cy="337623"/>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7" idx="2"/>
            <a:endCxn id="4" idx="0"/>
          </p:cNvCxnSpPr>
          <p:nvPr/>
        </p:nvCxnSpPr>
        <p:spPr>
          <a:xfrm>
            <a:off x="441057" y="4093102"/>
            <a:ext cx="2692" cy="289595"/>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9295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3"/>
          <p:cNvSpPr/>
          <p:nvPr/>
        </p:nvSpPr>
        <p:spPr>
          <a:xfrm>
            <a:off x="0" y="188640"/>
            <a:ext cx="9144000" cy="584775"/>
          </a:xfrm>
          <a:prstGeom prst="rect">
            <a:avLst/>
          </a:prstGeo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spcBef>
                <a:spcPct val="0"/>
              </a:spcBef>
            </a:pPr>
            <a:r>
              <a:rPr lang="ja-JP" altLang="en-US" sz="3200" b="1" dirty="0" smtClean="0">
                <a:latin typeface="Times New Roman" panose="02020603050405020304" pitchFamily="18" charset="0"/>
              </a:rPr>
              <a:t>各家庭の気</a:t>
            </a:r>
            <a:r>
              <a:rPr lang="ja-JP" altLang="en-US" sz="3200" b="1" dirty="0">
                <a:latin typeface="Times New Roman" panose="02020603050405020304" pitchFamily="18" charset="0"/>
              </a:rPr>
              <a:t>候問題に対す</a:t>
            </a:r>
            <a:r>
              <a:rPr lang="ja-JP" altLang="en-US" sz="3200" b="1" dirty="0" smtClean="0">
                <a:latin typeface="Times New Roman" panose="02020603050405020304" pitchFamily="18" charset="0"/>
              </a:rPr>
              <a:t>る</a:t>
            </a:r>
            <a:r>
              <a:rPr lang="ja-JP" altLang="en-US" sz="3200" b="1" dirty="0">
                <a:latin typeface="Times New Roman" panose="02020603050405020304" pitchFamily="18" charset="0"/>
              </a:rPr>
              <a:t>意識</a:t>
            </a:r>
            <a:endParaRPr lang="en-US" altLang="ja-JP" sz="3200" b="1" dirty="0">
              <a:latin typeface="Times New Roman" panose="02020603050405020304" pitchFamily="18" charset="0"/>
            </a:endParaRPr>
          </a:p>
        </p:txBody>
      </p:sp>
      <p:graphicFrame>
        <p:nvGraphicFramePr>
          <p:cNvPr id="4" name="Chart 3"/>
          <p:cNvGraphicFramePr>
            <a:graphicFrameLocks/>
          </p:cNvGraphicFramePr>
          <p:nvPr>
            <p:extLst>
              <p:ext uri="{D42A27DB-BD31-4B8C-83A1-F6EECF244321}">
                <p14:modId xmlns:p14="http://schemas.microsoft.com/office/powerpoint/2010/main" val="3265767119"/>
              </p:ext>
            </p:extLst>
          </p:nvPr>
        </p:nvGraphicFramePr>
        <p:xfrm>
          <a:off x="107504" y="1700808"/>
          <a:ext cx="5276092" cy="3171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311046592"/>
              </p:ext>
            </p:extLst>
          </p:nvPr>
        </p:nvGraphicFramePr>
        <p:xfrm>
          <a:off x="5468815" y="1165648"/>
          <a:ext cx="3648781" cy="4242120"/>
        </p:xfrm>
        <a:graphic>
          <a:graphicData uri="http://schemas.openxmlformats.org/drawingml/2006/table">
            <a:tbl>
              <a:tblPr firstRow="1" bandRow="1">
                <a:tableStyleId>{5C22544A-7EE6-4342-B048-85BDC9FD1C3A}</a:tableStyleId>
              </a:tblPr>
              <a:tblGrid>
                <a:gridCol w="609601">
                  <a:extLst>
                    <a:ext uri="{9D8B030D-6E8A-4147-A177-3AD203B41FA5}">
                      <a16:colId xmlns:a16="http://schemas.microsoft.com/office/drawing/2014/main" val="3952554634"/>
                    </a:ext>
                  </a:extLst>
                </a:gridCol>
                <a:gridCol w="1849735">
                  <a:extLst>
                    <a:ext uri="{9D8B030D-6E8A-4147-A177-3AD203B41FA5}">
                      <a16:colId xmlns:a16="http://schemas.microsoft.com/office/drawing/2014/main" val="1806901802"/>
                    </a:ext>
                  </a:extLst>
                </a:gridCol>
                <a:gridCol w="1189445">
                  <a:extLst>
                    <a:ext uri="{9D8B030D-6E8A-4147-A177-3AD203B41FA5}">
                      <a16:colId xmlns:a16="http://schemas.microsoft.com/office/drawing/2014/main" val="1602925852"/>
                    </a:ext>
                  </a:extLst>
                </a:gridCol>
              </a:tblGrid>
              <a:tr h="435445">
                <a:tc>
                  <a:txBody>
                    <a:bodyPr/>
                    <a:lstStyle/>
                    <a:p>
                      <a:pPr algn="ctr">
                        <a:lnSpc>
                          <a:spcPts val="1900"/>
                        </a:lnSpc>
                      </a:pPr>
                      <a:r>
                        <a:rPr lang="ja-JP" altLang="en-US" sz="1400" dirty="0" smtClean="0">
                          <a:latin typeface="MS Gothic" panose="020B0609070205080204" pitchFamily="49" charset="-128"/>
                          <a:ea typeface="MS Gothic" panose="020B0609070205080204" pitchFamily="49" charset="-128"/>
                          <a:cs typeface="Times New Roman" panose="02020603050405020304" pitchFamily="18" charset="0"/>
                        </a:rPr>
                        <a:t>項目</a:t>
                      </a:r>
                      <a:endParaRPr lang="en-US" sz="1400" dirty="0">
                        <a:latin typeface="MS Gothic" panose="020B0609070205080204" pitchFamily="49" charset="-128"/>
                        <a:ea typeface="MS Gothic" panose="020B0609070205080204" pitchFamily="49" charset="-128"/>
                        <a:cs typeface="Times New Roman" panose="02020603050405020304" pitchFamily="18" charset="0"/>
                      </a:endParaRPr>
                    </a:p>
                  </a:txBody>
                  <a:tcPr anchor="ctr"/>
                </a:tc>
                <a:tc>
                  <a:txBody>
                    <a:bodyPr/>
                    <a:lstStyle/>
                    <a:p>
                      <a:pPr algn="ctr">
                        <a:lnSpc>
                          <a:spcPts val="1900"/>
                        </a:lnSpc>
                      </a:pPr>
                      <a:r>
                        <a:rPr lang="ja-JP" altLang="en-US" sz="1400" dirty="0" smtClean="0">
                          <a:latin typeface="MS Gothic" panose="020B0609070205080204" pitchFamily="49" charset="-128"/>
                          <a:ea typeface="MS Gothic" panose="020B0609070205080204" pitchFamily="49" charset="-128"/>
                          <a:cs typeface="Times New Roman" panose="02020603050405020304" pitchFamily="18" charset="0"/>
                        </a:rPr>
                        <a:t>叙述</a:t>
                      </a:r>
                      <a:endParaRPr lang="en-US" sz="1400" dirty="0">
                        <a:latin typeface="MS Gothic" panose="020B0609070205080204" pitchFamily="49" charset="-128"/>
                        <a:ea typeface="MS Gothic" panose="020B0609070205080204" pitchFamily="49" charset="-128"/>
                        <a:cs typeface="Times New Roman" panose="02020603050405020304" pitchFamily="18" charset="0"/>
                      </a:endParaRPr>
                    </a:p>
                  </a:txBody>
                  <a:tcPr anchor="ctr"/>
                </a:tc>
                <a:tc>
                  <a:txBody>
                    <a:bodyPr/>
                    <a:lstStyle/>
                    <a:p>
                      <a:pPr algn="ctr">
                        <a:lnSpc>
                          <a:spcPts val="1900"/>
                        </a:lnSpc>
                      </a:pPr>
                      <a:r>
                        <a:rPr lang="ja-JP" altLang="en-US" sz="1400" dirty="0" smtClean="0">
                          <a:latin typeface="MS Gothic" panose="020B0609070205080204" pitchFamily="49" charset="-128"/>
                          <a:ea typeface="MS Gothic" panose="020B0609070205080204" pitchFamily="49" charset="-128"/>
                          <a:cs typeface="Times New Roman" panose="02020603050405020304" pitchFamily="18" charset="0"/>
                        </a:rPr>
                        <a:t>略記</a:t>
                      </a:r>
                      <a:endParaRPr lang="en-US" sz="1400" dirty="0">
                        <a:latin typeface="MS Gothic" panose="020B0609070205080204" pitchFamily="49" charset="-128"/>
                        <a:ea typeface="MS Gothic" panose="020B0609070205080204" pitchFamily="49" charset="-128"/>
                        <a:cs typeface="Times New Roman" panose="02020603050405020304" pitchFamily="18" charset="0"/>
                      </a:endParaRPr>
                    </a:p>
                  </a:txBody>
                  <a:tcPr anchor="ctr"/>
                </a:tc>
                <a:extLst>
                  <a:ext uri="{0D108BD9-81ED-4DB2-BD59-A6C34878D82A}">
                    <a16:rowId xmlns:a16="http://schemas.microsoft.com/office/drawing/2014/main" val="1721286992"/>
                  </a:ext>
                </a:extLst>
              </a:tr>
              <a:tr h="499942">
                <a:tc>
                  <a:txBody>
                    <a:bodyPr/>
                    <a:lstStyle/>
                    <a:p>
                      <a:pPr algn="ctr">
                        <a:lnSpc>
                          <a:spcPts val="1900"/>
                        </a:lnSpc>
                      </a:pPr>
                      <a:r>
                        <a:rPr lang="en-US" sz="1400" dirty="0" smtClean="0">
                          <a:latin typeface="Times New Roman" panose="02020603050405020304" pitchFamily="18" charset="0"/>
                          <a:cs typeface="Times New Roman" panose="02020603050405020304" pitchFamily="18" charset="0"/>
                        </a:rPr>
                        <a:t>1</a:t>
                      </a:r>
                      <a:endParaRPr lang="en-US" sz="1400" dirty="0">
                        <a:latin typeface="Times New Roman" panose="02020603050405020304" pitchFamily="18" charset="0"/>
                        <a:cs typeface="Times New Roman" panose="02020603050405020304" pitchFamily="18" charset="0"/>
                      </a:endParaRPr>
                    </a:p>
                  </a:txBody>
                  <a:tcPr anchor="ctr"/>
                </a:tc>
                <a:tc>
                  <a:txBody>
                    <a:bodyPr/>
                    <a:lstStyle/>
                    <a:p>
                      <a:pPr marL="0" marR="0" algn="l">
                        <a:lnSpc>
                          <a:spcPts val="1900"/>
                        </a:lnSpc>
                        <a:spcBef>
                          <a:spcPts val="0"/>
                        </a:spcBef>
                        <a:spcAft>
                          <a:spcPts val="0"/>
                        </a:spcAft>
                      </a:pPr>
                      <a:r>
                        <a:rPr lang="ja-JP" sz="1200" kern="100"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地</a:t>
                      </a:r>
                      <a:r>
                        <a:rPr lang="ja-JP" sz="12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球温暖化は深刻な問題である</a:t>
                      </a:r>
                      <a:endParaRPr lang="en-US" sz="12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algn="ctr">
                        <a:lnSpc>
                          <a:spcPts val="1900"/>
                        </a:lnSpc>
                      </a:pPr>
                      <a:r>
                        <a:rPr lang="en-US" sz="1400" dirty="0" smtClean="0">
                          <a:latin typeface="MS Gothic" panose="020B0609070205080204" pitchFamily="49" charset="-128"/>
                          <a:ea typeface="MS Gothic" panose="020B0609070205080204" pitchFamily="49" charset="-128"/>
                          <a:cs typeface="Times New Roman" panose="02020603050405020304" pitchFamily="18" charset="0"/>
                        </a:rPr>
                        <a:t>AWARE01</a:t>
                      </a:r>
                      <a:endParaRPr lang="en-US" sz="1400" dirty="0">
                        <a:latin typeface="MS Gothic" panose="020B0609070205080204" pitchFamily="49" charset="-128"/>
                        <a:ea typeface="MS Gothic" panose="020B0609070205080204" pitchFamily="49" charset="-128"/>
                        <a:cs typeface="Times New Roman" panose="02020603050405020304" pitchFamily="18" charset="0"/>
                      </a:endParaRPr>
                    </a:p>
                  </a:txBody>
                  <a:tcPr anchor="ctr"/>
                </a:tc>
                <a:extLst>
                  <a:ext uri="{0D108BD9-81ED-4DB2-BD59-A6C34878D82A}">
                    <a16:rowId xmlns:a16="http://schemas.microsoft.com/office/drawing/2014/main" val="3153978615"/>
                  </a:ext>
                </a:extLst>
              </a:tr>
              <a:tr h="499942">
                <a:tc>
                  <a:txBody>
                    <a:bodyPr/>
                    <a:lstStyle/>
                    <a:p>
                      <a:pPr algn="ctr">
                        <a:lnSpc>
                          <a:spcPts val="1900"/>
                        </a:lnSpc>
                      </a:pPr>
                      <a:r>
                        <a:rPr lang="en-US" sz="1400" dirty="0" smtClean="0">
                          <a:latin typeface="Times New Roman" panose="02020603050405020304" pitchFamily="18" charset="0"/>
                          <a:cs typeface="Times New Roman" panose="02020603050405020304" pitchFamily="18" charset="0"/>
                        </a:rPr>
                        <a:t>2</a:t>
                      </a:r>
                      <a:endParaRPr lang="en-US" sz="1400" dirty="0">
                        <a:latin typeface="Times New Roman" panose="02020603050405020304" pitchFamily="18" charset="0"/>
                        <a:cs typeface="Times New Roman" panose="02020603050405020304" pitchFamily="18" charset="0"/>
                      </a:endParaRPr>
                    </a:p>
                  </a:txBody>
                  <a:tcPr anchor="ctr"/>
                </a:tc>
                <a:tc>
                  <a:txBody>
                    <a:bodyPr/>
                    <a:lstStyle/>
                    <a:p>
                      <a:pPr marL="0" marR="0" algn="just">
                        <a:lnSpc>
                          <a:spcPts val="1900"/>
                        </a:lnSpc>
                        <a:spcBef>
                          <a:spcPts val="0"/>
                        </a:spcBef>
                        <a:spcAft>
                          <a:spcPts val="0"/>
                        </a:spcAft>
                      </a:pPr>
                      <a:r>
                        <a:rPr lang="ja-JP" sz="1200" kern="100"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地</a:t>
                      </a:r>
                      <a:r>
                        <a:rPr lang="ja-JP" sz="12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球温暖化は自分の生活にも不利な影響がある</a:t>
                      </a:r>
                      <a:endParaRPr lang="en-US" sz="12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algn="ctr">
                        <a:lnSpc>
                          <a:spcPts val="1900"/>
                        </a:lnSpc>
                      </a:pPr>
                      <a:r>
                        <a:rPr lang="en-US" sz="1400" dirty="0" smtClean="0">
                          <a:latin typeface="MS Gothic" panose="020B0609070205080204" pitchFamily="49" charset="-128"/>
                          <a:ea typeface="MS Gothic" panose="020B0609070205080204" pitchFamily="49" charset="-128"/>
                          <a:cs typeface="Times New Roman" panose="02020603050405020304" pitchFamily="18" charset="0"/>
                        </a:rPr>
                        <a:t>AWARE02</a:t>
                      </a:r>
                      <a:endParaRPr lang="en-US" sz="1400" dirty="0">
                        <a:latin typeface="MS Gothic" panose="020B0609070205080204" pitchFamily="49" charset="-128"/>
                        <a:ea typeface="MS Gothic" panose="020B0609070205080204" pitchFamily="49" charset="-128"/>
                        <a:cs typeface="Times New Roman" panose="02020603050405020304" pitchFamily="18" charset="0"/>
                      </a:endParaRPr>
                    </a:p>
                  </a:txBody>
                  <a:tcPr anchor="ctr"/>
                </a:tc>
                <a:extLst>
                  <a:ext uri="{0D108BD9-81ED-4DB2-BD59-A6C34878D82A}">
                    <a16:rowId xmlns:a16="http://schemas.microsoft.com/office/drawing/2014/main" val="2443294113"/>
                  </a:ext>
                </a:extLst>
              </a:tr>
              <a:tr h="499942">
                <a:tc>
                  <a:txBody>
                    <a:bodyPr/>
                    <a:lstStyle/>
                    <a:p>
                      <a:pPr algn="ctr">
                        <a:lnSpc>
                          <a:spcPts val="1900"/>
                        </a:lnSpc>
                      </a:pPr>
                      <a:r>
                        <a:rPr lang="en-US" sz="1400" dirty="0" smtClean="0">
                          <a:latin typeface="Times New Roman" panose="02020603050405020304" pitchFamily="18" charset="0"/>
                          <a:cs typeface="Times New Roman" panose="02020603050405020304" pitchFamily="18" charset="0"/>
                        </a:rPr>
                        <a:t>3</a:t>
                      </a:r>
                      <a:endParaRPr lang="en-US" sz="1400" dirty="0">
                        <a:latin typeface="Times New Roman" panose="02020603050405020304" pitchFamily="18" charset="0"/>
                        <a:cs typeface="Times New Roman" panose="02020603050405020304" pitchFamily="18" charset="0"/>
                      </a:endParaRPr>
                    </a:p>
                  </a:txBody>
                  <a:tcPr anchor="ctr"/>
                </a:tc>
                <a:tc>
                  <a:txBody>
                    <a:bodyPr/>
                    <a:lstStyle/>
                    <a:p>
                      <a:pPr marL="0" marR="0" algn="just">
                        <a:lnSpc>
                          <a:spcPts val="1900"/>
                        </a:lnSpc>
                        <a:spcBef>
                          <a:spcPts val="0"/>
                        </a:spcBef>
                        <a:spcAft>
                          <a:spcPts val="0"/>
                        </a:spcAft>
                      </a:pPr>
                      <a:r>
                        <a:rPr lang="ja-JP" sz="1200" kern="100"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温</a:t>
                      </a:r>
                      <a:r>
                        <a:rPr lang="ja-JP" sz="12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室効果ガス排出の大幅な削減は必要である</a:t>
                      </a:r>
                      <a:endParaRPr lang="en-US" sz="12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algn="ctr">
                        <a:lnSpc>
                          <a:spcPts val="1900"/>
                        </a:lnSpc>
                      </a:pPr>
                      <a:r>
                        <a:rPr lang="en-US" sz="1400" dirty="0" smtClean="0">
                          <a:latin typeface="MS Gothic" panose="020B0609070205080204" pitchFamily="49" charset="-128"/>
                          <a:ea typeface="MS Gothic" panose="020B0609070205080204" pitchFamily="49" charset="-128"/>
                          <a:cs typeface="Times New Roman" panose="02020603050405020304" pitchFamily="18" charset="0"/>
                        </a:rPr>
                        <a:t>AWARE03</a:t>
                      </a:r>
                      <a:endParaRPr lang="en-US" sz="1400" dirty="0">
                        <a:latin typeface="MS Gothic" panose="020B0609070205080204" pitchFamily="49" charset="-128"/>
                        <a:ea typeface="MS Gothic" panose="020B0609070205080204" pitchFamily="49" charset="-128"/>
                        <a:cs typeface="Times New Roman" panose="02020603050405020304" pitchFamily="18" charset="0"/>
                      </a:endParaRPr>
                    </a:p>
                  </a:txBody>
                  <a:tcPr anchor="ctr"/>
                </a:tc>
                <a:extLst>
                  <a:ext uri="{0D108BD9-81ED-4DB2-BD59-A6C34878D82A}">
                    <a16:rowId xmlns:a16="http://schemas.microsoft.com/office/drawing/2014/main" val="3566459697"/>
                  </a:ext>
                </a:extLst>
              </a:tr>
              <a:tr h="768367">
                <a:tc>
                  <a:txBody>
                    <a:bodyPr/>
                    <a:lstStyle/>
                    <a:p>
                      <a:pPr algn="ctr">
                        <a:lnSpc>
                          <a:spcPts val="1900"/>
                        </a:lnSpc>
                      </a:pPr>
                      <a:r>
                        <a:rPr lang="en-US" sz="1400" dirty="0" smtClean="0">
                          <a:latin typeface="Times New Roman" panose="02020603050405020304" pitchFamily="18" charset="0"/>
                          <a:cs typeface="Times New Roman" panose="02020603050405020304" pitchFamily="18" charset="0"/>
                        </a:rPr>
                        <a:t>4</a:t>
                      </a:r>
                      <a:endParaRPr lang="en-US" sz="1400" dirty="0">
                        <a:latin typeface="Times New Roman" panose="02020603050405020304" pitchFamily="18" charset="0"/>
                        <a:cs typeface="Times New Roman" panose="02020603050405020304" pitchFamily="18" charset="0"/>
                      </a:endParaRPr>
                    </a:p>
                  </a:txBody>
                  <a:tcPr anchor="ctr"/>
                </a:tc>
                <a:tc>
                  <a:txBody>
                    <a:bodyPr/>
                    <a:lstStyle/>
                    <a:p>
                      <a:pPr marL="0" marR="0" algn="just">
                        <a:lnSpc>
                          <a:spcPts val="1900"/>
                        </a:lnSpc>
                        <a:spcBef>
                          <a:spcPts val="0"/>
                        </a:spcBef>
                        <a:spcAft>
                          <a:spcPts val="0"/>
                        </a:spcAft>
                      </a:pPr>
                      <a:r>
                        <a:rPr lang="ja-JP" sz="1200" kern="100"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地</a:t>
                      </a:r>
                      <a:r>
                        <a:rPr lang="ja-JP" sz="12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球温暖化問題は、一住民としての自分（記入者ご本人）にも責任がある</a:t>
                      </a:r>
                      <a:endParaRPr lang="en-US" sz="12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algn="ctr">
                        <a:lnSpc>
                          <a:spcPts val="1900"/>
                        </a:lnSpc>
                      </a:pPr>
                      <a:r>
                        <a:rPr lang="en-US" sz="1400" dirty="0" smtClean="0">
                          <a:latin typeface="MS Gothic" panose="020B0609070205080204" pitchFamily="49" charset="-128"/>
                          <a:ea typeface="MS Gothic" panose="020B0609070205080204" pitchFamily="49" charset="-128"/>
                          <a:cs typeface="Times New Roman" panose="02020603050405020304" pitchFamily="18" charset="0"/>
                        </a:rPr>
                        <a:t>AWARE04</a:t>
                      </a:r>
                      <a:endParaRPr lang="en-US" sz="1400" dirty="0">
                        <a:latin typeface="MS Gothic" panose="020B0609070205080204" pitchFamily="49" charset="-128"/>
                        <a:ea typeface="MS Gothic" panose="020B0609070205080204" pitchFamily="49" charset="-128"/>
                        <a:cs typeface="Times New Roman" panose="02020603050405020304" pitchFamily="18" charset="0"/>
                      </a:endParaRPr>
                    </a:p>
                  </a:txBody>
                  <a:tcPr anchor="ctr"/>
                </a:tc>
                <a:extLst>
                  <a:ext uri="{0D108BD9-81ED-4DB2-BD59-A6C34878D82A}">
                    <a16:rowId xmlns:a16="http://schemas.microsoft.com/office/drawing/2014/main" val="2449190570"/>
                  </a:ext>
                </a:extLst>
              </a:tr>
              <a:tr h="768367">
                <a:tc>
                  <a:txBody>
                    <a:bodyPr/>
                    <a:lstStyle/>
                    <a:p>
                      <a:pPr algn="ctr">
                        <a:lnSpc>
                          <a:spcPts val="1900"/>
                        </a:lnSpc>
                      </a:pPr>
                      <a:r>
                        <a:rPr lang="en-US" sz="1400" dirty="0" smtClean="0">
                          <a:latin typeface="Times New Roman" panose="02020603050405020304" pitchFamily="18" charset="0"/>
                          <a:cs typeface="Times New Roman" panose="02020603050405020304" pitchFamily="18" charset="0"/>
                        </a:rPr>
                        <a:t>5</a:t>
                      </a:r>
                      <a:endParaRPr lang="en-US" sz="1400" dirty="0">
                        <a:latin typeface="Times New Roman" panose="02020603050405020304" pitchFamily="18" charset="0"/>
                        <a:cs typeface="Times New Roman" panose="02020603050405020304" pitchFamily="18" charset="0"/>
                      </a:endParaRPr>
                    </a:p>
                  </a:txBody>
                  <a:tcPr anchor="ctr"/>
                </a:tc>
                <a:tc>
                  <a:txBody>
                    <a:bodyPr/>
                    <a:lstStyle/>
                    <a:p>
                      <a:pPr marL="0" marR="0" algn="just">
                        <a:lnSpc>
                          <a:spcPts val="1900"/>
                        </a:lnSpc>
                        <a:spcBef>
                          <a:spcPts val="0"/>
                        </a:spcBef>
                        <a:spcAft>
                          <a:spcPts val="0"/>
                        </a:spcAft>
                      </a:pPr>
                      <a:r>
                        <a:rPr lang="ja-JP" sz="1200" kern="100"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住</a:t>
                      </a:r>
                      <a:r>
                        <a:rPr lang="ja-JP" sz="12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民一人一人の取り組みは地球温暖化問題の解決に有効である</a:t>
                      </a:r>
                      <a:endParaRPr lang="en-US" sz="12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algn="ctr">
                        <a:lnSpc>
                          <a:spcPts val="1900"/>
                        </a:lnSpc>
                      </a:pPr>
                      <a:r>
                        <a:rPr lang="en-US" sz="1400" dirty="0" smtClean="0">
                          <a:latin typeface="MS Gothic" panose="020B0609070205080204" pitchFamily="49" charset="-128"/>
                          <a:ea typeface="MS Gothic" panose="020B0609070205080204" pitchFamily="49" charset="-128"/>
                          <a:cs typeface="Times New Roman" panose="02020603050405020304" pitchFamily="18" charset="0"/>
                        </a:rPr>
                        <a:t>AWARE05</a:t>
                      </a:r>
                      <a:endParaRPr lang="en-US" sz="1400" dirty="0">
                        <a:latin typeface="MS Gothic" panose="020B0609070205080204" pitchFamily="49" charset="-128"/>
                        <a:ea typeface="MS Gothic" panose="020B0609070205080204" pitchFamily="49" charset="-128"/>
                        <a:cs typeface="Times New Roman" panose="02020603050405020304" pitchFamily="18" charset="0"/>
                      </a:endParaRPr>
                    </a:p>
                  </a:txBody>
                  <a:tcPr anchor="ctr"/>
                </a:tc>
                <a:extLst>
                  <a:ext uri="{0D108BD9-81ED-4DB2-BD59-A6C34878D82A}">
                    <a16:rowId xmlns:a16="http://schemas.microsoft.com/office/drawing/2014/main" val="1815356139"/>
                  </a:ext>
                </a:extLst>
              </a:tr>
              <a:tr h="770115">
                <a:tc>
                  <a:txBody>
                    <a:bodyPr/>
                    <a:lstStyle/>
                    <a:p>
                      <a:pPr algn="ctr">
                        <a:lnSpc>
                          <a:spcPts val="1900"/>
                        </a:lnSpc>
                      </a:pPr>
                      <a:r>
                        <a:rPr lang="en-US" sz="1400" dirty="0" smtClean="0">
                          <a:latin typeface="Times New Roman" panose="02020603050405020304" pitchFamily="18" charset="0"/>
                          <a:cs typeface="Times New Roman" panose="02020603050405020304" pitchFamily="18" charset="0"/>
                        </a:rPr>
                        <a:t>6</a:t>
                      </a:r>
                      <a:endParaRPr lang="en-US" sz="1400" dirty="0">
                        <a:latin typeface="Times New Roman" panose="02020603050405020304" pitchFamily="18" charset="0"/>
                        <a:cs typeface="Times New Roman" panose="02020603050405020304" pitchFamily="18" charset="0"/>
                      </a:endParaRPr>
                    </a:p>
                  </a:txBody>
                  <a:tcPr anchor="ctr"/>
                </a:tc>
                <a:tc>
                  <a:txBody>
                    <a:bodyPr/>
                    <a:lstStyle/>
                    <a:p>
                      <a:pPr marL="0" marR="0" algn="just">
                        <a:lnSpc>
                          <a:spcPts val="1900"/>
                        </a:lnSpc>
                        <a:spcBef>
                          <a:spcPts val="0"/>
                        </a:spcBef>
                        <a:spcAft>
                          <a:spcPts val="0"/>
                        </a:spcAft>
                      </a:pPr>
                      <a:r>
                        <a:rPr lang="ja-JP" sz="1200" kern="100"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地</a:t>
                      </a:r>
                      <a:r>
                        <a:rPr lang="ja-JP" sz="1200" kern="100"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球温暖化問題の解決に向けて自分が出来る範囲で努力したい</a:t>
                      </a:r>
                      <a:endParaRPr lang="en-US" sz="1200" kern="100" dirty="0">
                        <a:effectLst/>
                        <a:latin typeface="MS Gothic" panose="020B0609070205080204" pitchFamily="49" charset="-128"/>
                        <a:ea typeface="MS Gothic" panose="020B0609070205080204" pitchFamily="49" charset="-128"/>
                        <a:cs typeface="Times New Roman" panose="02020603050405020304" pitchFamily="18" charset="0"/>
                      </a:endParaRPr>
                    </a:p>
                  </a:txBody>
                  <a:tcPr marL="68580" marR="68580" marT="0" marB="0" anchor="ctr"/>
                </a:tc>
                <a:tc>
                  <a:txBody>
                    <a:bodyPr/>
                    <a:lstStyle/>
                    <a:p>
                      <a:pPr algn="ctr">
                        <a:lnSpc>
                          <a:spcPts val="1900"/>
                        </a:lnSpc>
                      </a:pPr>
                      <a:r>
                        <a:rPr lang="en-US" sz="1400" dirty="0" smtClean="0">
                          <a:latin typeface="MS Gothic" panose="020B0609070205080204" pitchFamily="49" charset="-128"/>
                          <a:ea typeface="MS Gothic" panose="020B0609070205080204" pitchFamily="49" charset="-128"/>
                          <a:cs typeface="Times New Roman" panose="02020603050405020304" pitchFamily="18" charset="0"/>
                        </a:rPr>
                        <a:t>AWARE06</a:t>
                      </a:r>
                      <a:endParaRPr lang="en-US" sz="1400" dirty="0">
                        <a:latin typeface="MS Gothic" panose="020B0609070205080204" pitchFamily="49" charset="-128"/>
                        <a:ea typeface="MS Gothic" panose="020B0609070205080204" pitchFamily="49" charset="-128"/>
                        <a:cs typeface="Times New Roman" panose="02020603050405020304" pitchFamily="18" charset="0"/>
                      </a:endParaRPr>
                    </a:p>
                  </a:txBody>
                  <a:tcPr anchor="ctr"/>
                </a:tc>
                <a:extLst>
                  <a:ext uri="{0D108BD9-81ED-4DB2-BD59-A6C34878D82A}">
                    <a16:rowId xmlns:a16="http://schemas.microsoft.com/office/drawing/2014/main" val="3339600748"/>
                  </a:ext>
                </a:extLst>
              </a:tr>
            </a:tbl>
          </a:graphicData>
        </a:graphic>
      </p:graphicFrame>
    </p:spTree>
    <p:extLst>
      <p:ext uri="{BB962C8B-B14F-4D97-AF65-F5344CB8AC3E}">
        <p14:creationId xmlns:p14="http://schemas.microsoft.com/office/powerpoint/2010/main" val="37197199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3"/>
          <p:cNvSpPr/>
          <p:nvPr/>
        </p:nvSpPr>
        <p:spPr>
          <a:xfrm>
            <a:off x="0" y="188640"/>
            <a:ext cx="9144000" cy="584775"/>
          </a:xfrm>
          <a:prstGeom prst="rect">
            <a:avLst/>
          </a:prstGeo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spcBef>
                <a:spcPct val="0"/>
              </a:spcBef>
            </a:pPr>
            <a:r>
              <a:rPr lang="ja-JP" altLang="en-US" sz="3200" b="1" dirty="0">
                <a:latin typeface="MS Gothic" panose="020B0609070205080204" pitchFamily="49" charset="-128"/>
                <a:ea typeface="MS Gothic" panose="020B0609070205080204" pitchFamily="49" charset="-128"/>
              </a:rPr>
              <a:t>家庭用エネルギー価格水</a:t>
            </a:r>
            <a:r>
              <a:rPr lang="ja-JP" altLang="en-US" sz="3200" b="1" dirty="0" smtClean="0">
                <a:latin typeface="MS Gothic" panose="020B0609070205080204" pitchFamily="49" charset="-128"/>
                <a:ea typeface="MS Gothic" panose="020B0609070205080204" pitchFamily="49" charset="-128"/>
              </a:rPr>
              <a:t>準への評価</a:t>
            </a:r>
            <a:endParaRPr lang="en-US" altLang="ja-JP" sz="3200" b="1" dirty="0">
              <a:latin typeface="MS Gothic" panose="020B0609070205080204" pitchFamily="49" charset="-128"/>
              <a:ea typeface="MS Gothic" panose="020B0609070205080204" pitchFamily="49" charset="-128"/>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p:cNvGraphicFramePr>
          <p:nvPr>
            <p:extLst>
              <p:ext uri="{D42A27DB-BD31-4B8C-83A1-F6EECF244321}">
                <p14:modId xmlns:p14="http://schemas.microsoft.com/office/powerpoint/2010/main" val="4288417306"/>
              </p:ext>
            </p:extLst>
          </p:nvPr>
        </p:nvGraphicFramePr>
        <p:xfrm>
          <a:off x="107504" y="1268760"/>
          <a:ext cx="6840760" cy="4392488"/>
        </p:xfrm>
        <a:graphic>
          <a:graphicData uri="http://schemas.openxmlformats.org/presentationml/2006/ole">
            <mc:AlternateContent xmlns:mc="http://schemas.openxmlformats.org/markup-compatibility/2006">
              <mc:Choice xmlns:v="urn:schemas-microsoft-com:vml" Requires="v">
                <p:oleObj spid="_x0000_s53730" name="Chart" r:id="rId4" imgW="4572396" imgH="2743438" progId="Excel.Chart.8">
                  <p:embed/>
                </p:oleObj>
              </mc:Choice>
              <mc:Fallback>
                <p:oleObj name="Chart" r:id="rId4" imgW="4572396" imgH="2743438" progId="Excel.Chart.8">
                  <p:embed/>
                  <p:pic>
                    <p:nvPicPr>
                      <p:cNvPr id="0" name="Chart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1268760"/>
                        <a:ext cx="6840760" cy="4392488"/>
                      </a:xfrm>
                      <a:prstGeom prst="rect">
                        <a:avLst/>
                      </a:prstGeom>
                      <a:noFill/>
                    </p:spPr>
                  </p:pic>
                </p:oleObj>
              </mc:Fallback>
            </mc:AlternateContent>
          </a:graphicData>
        </a:graphic>
      </p:graphicFrame>
      <p:sp>
        <p:nvSpPr>
          <p:cNvPr id="6" name="Oval 5"/>
          <p:cNvSpPr>
            <a:spLocks noChangeArrowheads="1"/>
          </p:cNvSpPr>
          <p:nvPr/>
        </p:nvSpPr>
        <p:spPr bwMode="auto">
          <a:xfrm>
            <a:off x="4139952" y="4609333"/>
            <a:ext cx="1008112" cy="576064"/>
          </a:xfrm>
          <a:prstGeom prst="ellipse">
            <a:avLst/>
          </a:prstGeom>
          <a:solidFill>
            <a:srgbClr val="00B0F0">
              <a:alpha val="40000"/>
            </a:srgbClr>
          </a:solidFill>
          <a:ln w="9525">
            <a:solidFill>
              <a:schemeClr val="tx1"/>
            </a:solidFill>
            <a:prstDash val="dash"/>
            <a:round/>
            <a:headEnd/>
            <a:tailEnd/>
          </a:ln>
        </p:spPr>
        <p:txBody>
          <a:bodyPr wrap="none" anchor="ct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endParaRPr lang="ja-JP" altLang="en-US" sz="1400">
              <a:latin typeface="Times New Roman" panose="02020603050405020304" pitchFamily="18" charset="0"/>
              <a:ea typeface="HGPｺﾞｼｯｸE" panose="020B0900000000000000" pitchFamily="34" charset="-128"/>
            </a:endParaRPr>
          </a:p>
        </p:txBody>
      </p:sp>
      <p:sp>
        <p:nvSpPr>
          <p:cNvPr id="7" name="Oval 6"/>
          <p:cNvSpPr>
            <a:spLocks noChangeArrowheads="1"/>
          </p:cNvSpPr>
          <p:nvPr/>
        </p:nvSpPr>
        <p:spPr bwMode="auto">
          <a:xfrm>
            <a:off x="1347416" y="4578785"/>
            <a:ext cx="1008112" cy="576064"/>
          </a:xfrm>
          <a:prstGeom prst="ellipse">
            <a:avLst/>
          </a:prstGeom>
          <a:solidFill>
            <a:srgbClr val="00B0F0">
              <a:alpha val="40000"/>
            </a:srgbClr>
          </a:solidFill>
          <a:ln w="9525">
            <a:solidFill>
              <a:schemeClr val="tx1"/>
            </a:solidFill>
            <a:prstDash val="dash"/>
            <a:round/>
            <a:headEnd/>
            <a:tailEnd/>
          </a:ln>
        </p:spPr>
        <p:txBody>
          <a:bodyPr wrap="none" anchor="ctr"/>
          <a:lstStyle>
            <a:lvl1pPr>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endParaRPr lang="ja-JP" altLang="en-US" sz="1400">
              <a:latin typeface="Times New Roman" panose="02020603050405020304" pitchFamily="18" charset="0"/>
              <a:ea typeface="HGPｺﾞｼｯｸE" panose="020B0900000000000000" pitchFamily="34" charset="-128"/>
            </a:endParaRPr>
          </a:p>
        </p:txBody>
      </p:sp>
      <p:graphicFrame>
        <p:nvGraphicFramePr>
          <p:cNvPr id="5" name="Table 4"/>
          <p:cNvGraphicFramePr>
            <a:graphicFrameLocks noGrp="1"/>
          </p:cNvGraphicFramePr>
          <p:nvPr>
            <p:extLst>
              <p:ext uri="{D42A27DB-BD31-4B8C-83A1-F6EECF244321}">
                <p14:modId xmlns:p14="http://schemas.microsoft.com/office/powerpoint/2010/main" val="1760849888"/>
              </p:ext>
            </p:extLst>
          </p:nvPr>
        </p:nvGraphicFramePr>
        <p:xfrm>
          <a:off x="7020272" y="2108656"/>
          <a:ext cx="1944216" cy="3076740"/>
        </p:xfrm>
        <a:graphic>
          <a:graphicData uri="http://schemas.openxmlformats.org/drawingml/2006/table">
            <a:tbl>
              <a:tblPr>
                <a:effectLst>
                  <a:innerShdw blurRad="114300">
                    <a:prstClr val="black"/>
                  </a:innerShdw>
                </a:effectLst>
                <a:tableStyleId>{5C22544A-7EE6-4342-B048-85BDC9FD1C3A}</a:tableStyleId>
              </a:tblPr>
              <a:tblGrid>
                <a:gridCol w="1177199">
                  <a:extLst>
                    <a:ext uri="{9D8B030D-6E8A-4147-A177-3AD203B41FA5}">
                      <a16:colId xmlns:a16="http://schemas.microsoft.com/office/drawing/2014/main" val="115332123"/>
                    </a:ext>
                  </a:extLst>
                </a:gridCol>
                <a:gridCol w="767017">
                  <a:extLst>
                    <a:ext uri="{9D8B030D-6E8A-4147-A177-3AD203B41FA5}">
                      <a16:colId xmlns:a16="http://schemas.microsoft.com/office/drawing/2014/main" val="3834944440"/>
                    </a:ext>
                  </a:extLst>
                </a:gridCol>
              </a:tblGrid>
              <a:tr h="1004493">
                <a:tc gridSpan="2">
                  <a:txBody>
                    <a:bodyPr/>
                    <a:lstStyle/>
                    <a:p>
                      <a:pPr algn="ctr" fontAlgn="b"/>
                      <a:r>
                        <a:rPr lang="en-US" sz="1600" u="none" strike="noStrike" dirty="0">
                          <a:effectLst/>
                          <a:latin typeface="Times New Roman" panose="02020603050405020304" pitchFamily="18" charset="0"/>
                          <a:cs typeface="Times New Roman" panose="02020603050405020304" pitchFamily="18" charset="0"/>
                        </a:rPr>
                        <a:t> </a:t>
                      </a:r>
                      <a:r>
                        <a:rPr lang="ja-JP" altLang="en-US" sz="1600" u="none" strike="noStrike" dirty="0" smtClean="0">
                          <a:effectLst/>
                          <a:latin typeface="MS Gothic" panose="020B0609070205080204" pitchFamily="49" charset="-128"/>
                          <a:ea typeface="MS Gothic" panose="020B0609070205080204" pitchFamily="49" charset="-128"/>
                          <a:cs typeface="Times New Roman" panose="02020603050405020304" pitchFamily="18" charset="0"/>
                        </a:rPr>
                        <a:t>住宅のエネルギー使用や改善のための課題の把握</a:t>
                      </a:r>
                      <a:r>
                        <a:rPr lang="en-US" sz="1600" u="none" strike="noStrike" baseline="0" dirty="0" smtClean="0">
                          <a:effectLst/>
                          <a:latin typeface="MS Gothic" panose="020B0609070205080204" pitchFamily="49" charset="-128"/>
                          <a:ea typeface="MS Gothic" panose="020B0609070205080204" pitchFamily="49" charset="-128"/>
                          <a:cs typeface="Times New Roman" panose="02020603050405020304" pitchFamily="18" charset="0"/>
                        </a:rPr>
                        <a:t> </a:t>
                      </a:r>
                      <a:r>
                        <a:rPr lang="en-US" sz="1600" u="none" strike="noStrike" baseline="0" dirty="0" smtClean="0">
                          <a:effectLst/>
                          <a:latin typeface="Times New Roman" panose="02020603050405020304" pitchFamily="18" charset="0"/>
                          <a:cs typeface="Times New Roman" panose="02020603050405020304" pitchFamily="18" charset="0"/>
                        </a:rPr>
                        <a:t>(N=403)</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91" marR="4391" marT="4391" marB="0" anchor="ctr">
                    <a:solidFill>
                      <a:srgbClr val="FFC000"/>
                    </a:solidFill>
                  </a:tcPr>
                </a:tc>
                <a:tc hMerge="1">
                  <a:txBody>
                    <a:bodyPr/>
                    <a:lstStyle/>
                    <a:p>
                      <a:pPr algn="l" fontAlgn="b"/>
                      <a:endParaRPr lang="en-US" sz="1600" b="0" i="0" u="none" strike="noStrike" dirty="0">
                        <a:solidFill>
                          <a:srgbClr val="000000"/>
                        </a:solidFill>
                        <a:effectLst/>
                        <a:latin typeface="Segoe UI" panose="020B0502040204020203" pitchFamily="34" charset="0"/>
                      </a:endParaRPr>
                    </a:p>
                  </a:txBody>
                  <a:tcPr marL="4391" marR="4391" marT="4391" marB="0" anchor="b"/>
                </a:tc>
                <a:extLst>
                  <a:ext uri="{0D108BD9-81ED-4DB2-BD59-A6C34878D82A}">
                    <a16:rowId xmlns:a16="http://schemas.microsoft.com/office/drawing/2014/main" val="1329817724"/>
                  </a:ext>
                </a:extLst>
              </a:tr>
              <a:tr h="378342">
                <a:tc>
                  <a:txBody>
                    <a:bodyPr/>
                    <a:lstStyle/>
                    <a:p>
                      <a:pPr algn="ctr" fontAlgn="b"/>
                      <a:r>
                        <a:rPr lang="ja-JP" altLang="en-US" sz="1600" b="0" i="0" u="none" strike="noStrike" dirty="0" smtClean="0">
                          <a:solidFill>
                            <a:schemeClr val="dk1"/>
                          </a:solidFill>
                          <a:effectLst/>
                          <a:latin typeface="MS Gothic" panose="020B0609070205080204" pitchFamily="49" charset="-128"/>
                          <a:ea typeface="MS Gothic" panose="020B0609070205080204" pitchFamily="49" charset="-128"/>
                          <a:cs typeface="Times New Roman" panose="02020603050405020304" pitchFamily="18" charset="0"/>
                        </a:rPr>
                        <a:t>程度</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4391" marR="4391" marT="4391" marB="0" anchor="ctr"/>
                </a:tc>
                <a:tc>
                  <a:txBody>
                    <a:bodyPr/>
                    <a:lstStyle/>
                    <a:p>
                      <a:pPr algn="ctr" fontAlgn="b"/>
                      <a:r>
                        <a:rPr lang="en-US" sz="1600" u="none" strike="noStrike" dirty="0">
                          <a:effectLst/>
                          <a:latin typeface="MS Gothic" panose="020B0609070205080204" pitchFamily="49" charset="-128"/>
                          <a:ea typeface="MS Gothic" panose="020B0609070205080204" pitchFamily="49" charset="-128"/>
                          <a:cs typeface="Times New Roman" panose="02020603050405020304" pitchFamily="18" charset="0"/>
                        </a:rPr>
                        <a:t>%</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4391" marR="4391" marT="4391" marB="0" anchor="ctr"/>
                </a:tc>
                <a:extLst>
                  <a:ext uri="{0D108BD9-81ED-4DB2-BD59-A6C34878D82A}">
                    <a16:rowId xmlns:a16="http://schemas.microsoft.com/office/drawing/2014/main" val="298338609"/>
                  </a:ext>
                </a:extLst>
              </a:tr>
              <a:tr h="348410">
                <a:tc>
                  <a:txBody>
                    <a:bodyPr/>
                    <a:lstStyle/>
                    <a:p>
                      <a:pPr algn="ctr" fontAlgn="b"/>
                      <a:r>
                        <a:rPr lang="ja-JP" altLang="en-US" sz="1600" b="0" i="0" u="none" strike="noStrike" dirty="0" smtClean="0">
                          <a:solidFill>
                            <a:schemeClr val="dk1"/>
                          </a:solidFill>
                          <a:effectLst/>
                          <a:latin typeface="MS Gothic" panose="020B0609070205080204" pitchFamily="49" charset="-128"/>
                          <a:ea typeface="MS Gothic" panose="020B0609070205080204" pitchFamily="49" charset="-128"/>
                          <a:cs typeface="Times New Roman" panose="02020603050405020304" pitchFamily="18" charset="0"/>
                        </a:rPr>
                        <a:t>非常に高い</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4391" marR="4391" marT="4391" marB="0" anchor="ctr">
                    <a:solidFill>
                      <a:schemeClr val="bg1"/>
                    </a:solidFill>
                  </a:tcPr>
                </a:tc>
                <a:tc>
                  <a:txBody>
                    <a:bodyPr/>
                    <a:lstStyle/>
                    <a:p>
                      <a:pPr algn="ctr" fontAlgn="b"/>
                      <a:r>
                        <a:rPr lang="en-US" sz="1600" u="none" strike="noStrike" dirty="0">
                          <a:effectLst/>
                          <a:latin typeface="MS Gothic" panose="020B0609070205080204" pitchFamily="49" charset="-128"/>
                          <a:ea typeface="MS Gothic" panose="020B0609070205080204" pitchFamily="49" charset="-128"/>
                          <a:cs typeface="Times New Roman" panose="02020603050405020304" pitchFamily="18" charset="0"/>
                        </a:rPr>
                        <a:t>11.2</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4391" marR="4391" marT="4391" marB="0" anchor="ctr">
                    <a:solidFill>
                      <a:schemeClr val="bg1"/>
                    </a:solidFill>
                  </a:tcPr>
                </a:tc>
                <a:extLst>
                  <a:ext uri="{0D108BD9-81ED-4DB2-BD59-A6C34878D82A}">
                    <a16:rowId xmlns:a16="http://schemas.microsoft.com/office/drawing/2014/main" val="976841777"/>
                  </a:ext>
                </a:extLst>
              </a:tr>
              <a:tr h="348410">
                <a:tc>
                  <a:txBody>
                    <a:bodyPr/>
                    <a:lstStyle/>
                    <a:p>
                      <a:pPr algn="ctr" fontAlgn="b"/>
                      <a:r>
                        <a:rPr lang="ja-JP" altLang="en-US" sz="1600" b="0" i="0" u="none" strike="noStrike" dirty="0" smtClean="0">
                          <a:solidFill>
                            <a:schemeClr val="dk1"/>
                          </a:solidFill>
                          <a:effectLst/>
                          <a:latin typeface="MS Gothic" panose="020B0609070205080204" pitchFamily="49" charset="-128"/>
                          <a:ea typeface="MS Gothic" panose="020B0609070205080204" pitchFamily="49" charset="-128"/>
                          <a:cs typeface="Times New Roman" panose="02020603050405020304" pitchFamily="18" charset="0"/>
                        </a:rPr>
                        <a:t>高い</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4391" marR="4391" marT="4391" marB="0" anchor="ctr"/>
                </a:tc>
                <a:tc>
                  <a:txBody>
                    <a:bodyPr/>
                    <a:lstStyle/>
                    <a:p>
                      <a:pPr algn="ctr" fontAlgn="b"/>
                      <a:r>
                        <a:rPr lang="en-US" sz="1600" u="none" strike="noStrike" dirty="0">
                          <a:effectLst/>
                          <a:latin typeface="MS Gothic" panose="020B0609070205080204" pitchFamily="49" charset="-128"/>
                          <a:ea typeface="MS Gothic" panose="020B0609070205080204" pitchFamily="49" charset="-128"/>
                          <a:cs typeface="Times New Roman" panose="02020603050405020304" pitchFamily="18" charset="0"/>
                        </a:rPr>
                        <a:t>34.2</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4391" marR="4391" marT="4391" marB="0" anchor="ctr"/>
                </a:tc>
                <a:extLst>
                  <a:ext uri="{0D108BD9-81ED-4DB2-BD59-A6C34878D82A}">
                    <a16:rowId xmlns:a16="http://schemas.microsoft.com/office/drawing/2014/main" val="3468441554"/>
                  </a:ext>
                </a:extLst>
              </a:tr>
              <a:tr h="348410">
                <a:tc>
                  <a:txBody>
                    <a:bodyPr/>
                    <a:lstStyle/>
                    <a:p>
                      <a:pPr algn="ctr" fontAlgn="b"/>
                      <a:r>
                        <a:rPr lang="ja-JP" altLang="en-US" sz="1600" b="0" i="0" u="none" strike="noStrike" dirty="0" smtClean="0">
                          <a:solidFill>
                            <a:schemeClr val="dk1"/>
                          </a:solidFill>
                          <a:effectLst/>
                          <a:latin typeface="MS Gothic" panose="020B0609070205080204" pitchFamily="49" charset="-128"/>
                          <a:ea typeface="MS Gothic" panose="020B0609070205080204" pitchFamily="49" charset="-128"/>
                          <a:cs typeface="Times New Roman" panose="02020603050405020304" pitchFamily="18" charset="0"/>
                        </a:rPr>
                        <a:t>ある程度</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4391" marR="4391" marT="4391" marB="0" anchor="ctr">
                    <a:solidFill>
                      <a:schemeClr val="bg1"/>
                    </a:solidFill>
                  </a:tcPr>
                </a:tc>
                <a:tc>
                  <a:txBody>
                    <a:bodyPr/>
                    <a:lstStyle/>
                    <a:p>
                      <a:pPr algn="ctr" fontAlgn="b"/>
                      <a:r>
                        <a:rPr lang="en-US" sz="1600" u="none" strike="noStrike" dirty="0">
                          <a:effectLst/>
                          <a:latin typeface="MS Gothic" panose="020B0609070205080204" pitchFamily="49" charset="-128"/>
                          <a:ea typeface="MS Gothic" panose="020B0609070205080204" pitchFamily="49" charset="-128"/>
                          <a:cs typeface="Times New Roman" panose="02020603050405020304" pitchFamily="18" charset="0"/>
                        </a:rPr>
                        <a:t>47.9</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4391" marR="4391" marT="4391" marB="0" anchor="ctr">
                    <a:solidFill>
                      <a:schemeClr val="bg1"/>
                    </a:solidFill>
                  </a:tcPr>
                </a:tc>
                <a:extLst>
                  <a:ext uri="{0D108BD9-81ED-4DB2-BD59-A6C34878D82A}">
                    <a16:rowId xmlns:a16="http://schemas.microsoft.com/office/drawing/2014/main" val="674250561"/>
                  </a:ext>
                </a:extLst>
              </a:tr>
              <a:tr h="348410">
                <a:tc>
                  <a:txBody>
                    <a:bodyPr/>
                    <a:lstStyle/>
                    <a:p>
                      <a:pPr algn="ctr" fontAlgn="b"/>
                      <a:r>
                        <a:rPr lang="ja-JP" altLang="en-US" sz="1600" b="0" i="0" u="none" strike="noStrike" dirty="0" smtClean="0">
                          <a:solidFill>
                            <a:schemeClr val="dk1"/>
                          </a:solidFill>
                          <a:effectLst/>
                          <a:latin typeface="MS Gothic" panose="020B0609070205080204" pitchFamily="49" charset="-128"/>
                          <a:ea typeface="MS Gothic" panose="020B0609070205080204" pitchFamily="49" charset="-128"/>
                          <a:cs typeface="Times New Roman" panose="02020603050405020304" pitchFamily="18" charset="0"/>
                        </a:rPr>
                        <a:t>低い</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4391" marR="4391" marT="4391" marB="0" anchor="ctr"/>
                </a:tc>
                <a:tc>
                  <a:txBody>
                    <a:bodyPr/>
                    <a:lstStyle/>
                    <a:p>
                      <a:pPr algn="ctr" fontAlgn="b"/>
                      <a:r>
                        <a:rPr lang="en-US" sz="1600" u="none" strike="noStrike" dirty="0">
                          <a:effectLst/>
                          <a:latin typeface="MS Gothic" panose="020B0609070205080204" pitchFamily="49" charset="-128"/>
                          <a:ea typeface="MS Gothic" panose="020B0609070205080204" pitchFamily="49" charset="-128"/>
                          <a:cs typeface="Times New Roman" panose="02020603050405020304" pitchFamily="18" charset="0"/>
                        </a:rPr>
                        <a:t>6.7</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4391" marR="4391" marT="4391" marB="0" anchor="ctr"/>
                </a:tc>
                <a:extLst>
                  <a:ext uri="{0D108BD9-81ED-4DB2-BD59-A6C34878D82A}">
                    <a16:rowId xmlns:a16="http://schemas.microsoft.com/office/drawing/2014/main" val="1066369668"/>
                  </a:ext>
                </a:extLst>
              </a:tr>
              <a:tr h="300265">
                <a:tc>
                  <a:txBody>
                    <a:bodyPr/>
                    <a:lstStyle/>
                    <a:p>
                      <a:pPr algn="ctr" fontAlgn="b"/>
                      <a:r>
                        <a:rPr lang="ja-JP" altLang="en-US" sz="1600" b="0" i="0" u="none" strike="noStrike" dirty="0" smtClean="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rPr>
                        <a:t>非常に低い</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4391" marR="4391" marT="4391" marB="0" anchor="ctr">
                    <a:solidFill>
                      <a:schemeClr val="bg1"/>
                    </a:solidFill>
                  </a:tcPr>
                </a:tc>
                <a:tc>
                  <a:txBody>
                    <a:bodyPr/>
                    <a:lstStyle/>
                    <a:p>
                      <a:pPr algn="ctr" fontAlgn="b"/>
                      <a:r>
                        <a:rPr lang="en-US" sz="1600" u="none" strike="noStrike" dirty="0">
                          <a:effectLst/>
                          <a:latin typeface="MS Gothic" panose="020B0609070205080204" pitchFamily="49" charset="-128"/>
                          <a:ea typeface="MS Gothic" panose="020B0609070205080204" pitchFamily="49" charset="-128"/>
                          <a:cs typeface="Times New Roman" panose="02020603050405020304" pitchFamily="18" charset="0"/>
                        </a:rPr>
                        <a:t>0.0</a:t>
                      </a:r>
                      <a:endParaRPr lang="en-US" sz="1600" b="0" i="0" u="none" strike="noStrike" dirty="0">
                        <a:solidFill>
                          <a:srgbClr val="000000"/>
                        </a:solidFill>
                        <a:effectLst/>
                        <a:latin typeface="MS Gothic" panose="020B0609070205080204" pitchFamily="49" charset="-128"/>
                        <a:ea typeface="MS Gothic" panose="020B0609070205080204" pitchFamily="49" charset="-128"/>
                        <a:cs typeface="Times New Roman" panose="02020603050405020304" pitchFamily="18" charset="0"/>
                      </a:endParaRPr>
                    </a:p>
                  </a:txBody>
                  <a:tcPr marL="4391" marR="4391" marT="4391" marB="0" anchor="ctr">
                    <a:solidFill>
                      <a:schemeClr val="bg1"/>
                    </a:solidFill>
                  </a:tcPr>
                </a:tc>
                <a:extLst>
                  <a:ext uri="{0D108BD9-81ED-4DB2-BD59-A6C34878D82A}">
                    <a16:rowId xmlns:a16="http://schemas.microsoft.com/office/drawing/2014/main" val="3218639534"/>
                  </a:ext>
                </a:extLst>
              </a:tr>
            </a:tbl>
          </a:graphicData>
        </a:graphic>
      </p:graphicFrame>
      <p:sp>
        <p:nvSpPr>
          <p:cNvPr id="9" name="Oval 8"/>
          <p:cNvSpPr/>
          <p:nvPr/>
        </p:nvSpPr>
        <p:spPr>
          <a:xfrm>
            <a:off x="8316416" y="4218744"/>
            <a:ext cx="504056" cy="578407"/>
          </a:xfrm>
          <a:prstGeom prst="ellipse">
            <a:avLst/>
          </a:prstGeom>
          <a:solidFill>
            <a:srgbClr val="00B0F0">
              <a:alpha val="30000"/>
            </a:srgbClr>
          </a:solidFill>
          <a:ln w="12700">
            <a:solidFill>
              <a:schemeClr val="tx1"/>
            </a:solidFill>
            <a:prstDash val="dash"/>
            <a:headEnd type="none" w="sm" len="med"/>
            <a:tailEnd type="triangle" w="sm"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4952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POT_A_4_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40000"/>
            <a:lumOff val="60000"/>
          </a:schemeClr>
        </a:solidFill>
        <a:ln w="6350">
          <a:solidFill>
            <a:schemeClr val="tx1"/>
          </a:solidFill>
          <a:headEnd type="none" w="sm" len="med"/>
          <a:tailEnd type="triangle" w="sm" len="med"/>
        </a:ln>
      </a:spPr>
      <a:bodyPr rtlCol="0" anchor="ctr"/>
      <a:lstStyle>
        <a:defPPr>
          <a:defRPr sz="1400" dirty="0" smtClean="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kumimoji="1" dirty="0">
            <a:latin typeface="Segoe UI" panose="020B0502040204020203" pitchFamily="34" charset="0"/>
            <a:ea typeface="HGPｺﾞｼｯｸM" panose="020B0600000000000000" pitchFamily="50" charset="-128"/>
            <a:cs typeface="Segoe UI" panose="020B0502040204020203" pitchFamily="34" charset="0"/>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TA_進捗説明資料_150710</Template>
  <TotalTime>7740</TotalTime>
  <Words>6657</Words>
  <Application>Microsoft Office PowerPoint</Application>
  <PresentationFormat>On-screen Show (4:3)</PresentationFormat>
  <Paragraphs>870</Paragraphs>
  <Slides>38</Slides>
  <Notes>31</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52" baseType="lpstr">
      <vt:lpstr>HGPｺﾞｼｯｸE</vt:lpstr>
      <vt:lpstr>HGPｺﾞｼｯｸM</vt:lpstr>
      <vt:lpstr>MS Gothic</vt:lpstr>
      <vt:lpstr>ＭＳ Ｐゴシック</vt:lpstr>
      <vt:lpstr>新細明體</vt:lpstr>
      <vt:lpstr>Arial</vt:lpstr>
      <vt:lpstr>Calibri</vt:lpstr>
      <vt:lpstr>Segoe UI</vt:lpstr>
      <vt:lpstr>Segoe UI Semibold</vt:lpstr>
      <vt:lpstr>Times New Roman</vt:lpstr>
      <vt:lpstr>Wingdings</vt:lpstr>
      <vt:lpstr>Wingdings 3</vt:lpstr>
      <vt:lpstr>POT_A_4_3</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IGES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tachibana</dc:creator>
  <cp:lastModifiedBy>liu</cp:lastModifiedBy>
  <cp:revision>1080</cp:revision>
  <cp:lastPrinted>2018-05-29T05:40:28Z</cp:lastPrinted>
  <dcterms:created xsi:type="dcterms:W3CDTF">2015-07-10T01:24:20Z</dcterms:created>
  <dcterms:modified xsi:type="dcterms:W3CDTF">2018-09-20T07:04:26Z</dcterms:modified>
</cp:coreProperties>
</file>