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6"/>
  </p:notesMasterIdLst>
  <p:sldIdLst>
    <p:sldId id="256" r:id="rId2"/>
    <p:sldId id="257" r:id="rId3"/>
    <p:sldId id="260" r:id="rId4"/>
    <p:sldId id="261" r:id="rId5"/>
    <p:sldId id="266" r:id="rId6"/>
    <p:sldId id="262" r:id="rId7"/>
    <p:sldId id="268" r:id="rId8"/>
    <p:sldId id="267" r:id="rId9"/>
    <p:sldId id="263" r:id="rId10"/>
    <p:sldId id="269" r:id="rId11"/>
    <p:sldId id="265" r:id="rId12"/>
    <p:sldId id="264" r:id="rId13"/>
    <p:sldId id="270" r:id="rId14"/>
    <p:sldId id="259" r:id="rId15"/>
  </p:sldIdLst>
  <p:sldSz cx="12192000" cy="6858000"/>
  <p:notesSz cx="6858000" cy="9144000"/>
  <p:embeddedFontLst>
    <p:embeddedFont>
      <p:font typeface="Quattrocento Sans" panose="020B060007020508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0"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 name="Google Shape;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49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49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kumimoji="1" lang="ja-JP" altLang="en-US" sz="1100" dirty="0"/>
              <a:t>政策提言</a:t>
            </a:r>
            <a:r>
              <a:rPr kumimoji="1" lang="en-US" altLang="ja-JP" sz="1100" dirty="0"/>
              <a:t>: </a:t>
            </a:r>
            <a:r>
              <a:rPr kumimoji="1" lang="ja-JP" altLang="en-US" sz="1100" dirty="0"/>
              <a:t>国家、二国間、および地域的なアプローチを通じて、気候移動へのより良い備え（プリペアードネス）のための政策提言を行うこと</a:t>
            </a:r>
            <a:endParaRPr kumimoji="1" lang="en-US" altLang="ja-JP" sz="1100" dirty="0"/>
          </a:p>
          <a:p>
            <a:pPr marL="158750" indent="0">
              <a:buNone/>
            </a:pPr>
            <a:endParaRPr kumimoji="1" lang="en-US" altLang="ja-JP" sz="1100"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100" b="0" i="0" u="none" strike="noStrike" cap="none" dirty="0">
                <a:solidFill>
                  <a:srgbClr val="262626"/>
                </a:solidFill>
                <a:latin typeface="+mn-ea"/>
                <a:ea typeface="+mn-ea"/>
                <a:cs typeface="Quattrocento Sans"/>
                <a:sym typeface="Quattrocento Sans"/>
              </a:rPr>
              <a:t>気候変動の影響を受けやすい太平洋島嶼国から、地理的に近接するオーストラリアとニュージーランドへの人の移動に焦点を当てる。</a:t>
            </a:r>
            <a:endParaRPr lang="en-US" altLang="ja-JP" sz="1100" b="0" i="0" u="none" strike="noStrike" cap="none" dirty="0">
              <a:solidFill>
                <a:srgbClr val="262626"/>
              </a:solidFill>
              <a:latin typeface="+mn-ea"/>
              <a:ea typeface="+mn-ea"/>
              <a:cs typeface="Quattrocento Sans"/>
              <a:sym typeface="Quattrocento San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ja-JP" altLang="en-US" sz="1100" b="0" i="0" u="none" strike="noStrike" cap="none" dirty="0">
                <a:solidFill>
                  <a:srgbClr val="262626"/>
                </a:solidFill>
                <a:latin typeface="+mn-ea"/>
                <a:ea typeface="+mn-ea"/>
                <a:cs typeface="Quattrocento Sans"/>
                <a:sym typeface="Quattrocento Sans"/>
              </a:rPr>
              <a:t>これらの国は歴史的に労働力として太平洋島嶼国の人々を受け入れてきたが、既存の移住スキームは気候変動の適応策を意図したものではなく、主に若く健康な労働者を対象としている。</a:t>
            </a:r>
            <a:endParaRPr kumimoji="1" lang="en-US" altLang="ja-JP" sz="1100" dirty="0"/>
          </a:p>
          <a:p>
            <a:pPr marL="0" lvl="0" indent="0" algn="l" rtl="0">
              <a:spcBef>
                <a:spcPts val="0"/>
              </a:spcBef>
              <a:spcAft>
                <a:spcPts val="0"/>
              </a:spcAft>
              <a:buNone/>
            </a:pPr>
            <a:endParaRPr dirty="0"/>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18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59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12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60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2659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180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11"/>
        <p:cNvGrpSpPr/>
        <p:nvPr/>
      </p:nvGrpSpPr>
      <p:grpSpPr>
        <a:xfrm>
          <a:off x="0" y="0"/>
          <a:ext cx="0" cy="0"/>
          <a:chOff x="0" y="0"/>
          <a:chExt cx="0" cy="0"/>
        </a:xfrm>
      </p:grpSpPr>
      <p:pic>
        <p:nvPicPr>
          <p:cNvPr id="12" name="Google Shape;12;p2" descr="図形, 円&#10;&#10;AI 生成コンテンツは誤りを含む可能性があります。"/>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601752" y="6109156"/>
            <a:ext cx="4205380" cy="6279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14"/>
        <p:cNvGrpSpPr/>
        <p:nvPr/>
      </p:nvGrpSpPr>
      <p:grpSpPr>
        <a:xfrm>
          <a:off x="0" y="0"/>
          <a:ext cx="0" cy="0"/>
          <a:chOff x="0" y="0"/>
          <a:chExt cx="0" cy="0"/>
        </a:xfrm>
      </p:grpSpPr>
      <p:pic>
        <p:nvPicPr>
          <p:cNvPr id="15" name="Google Shape;15;p3" descr="図形&#10;&#10;AI 生成コンテンツは誤りを含む可能性があります。"/>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3"/>
          <p:cNvSpPr txBox="1"/>
          <p:nvPr/>
        </p:nvSpPr>
        <p:spPr>
          <a:xfrm>
            <a:off x="11661869" y="6439713"/>
            <a:ext cx="476794"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050" b="0" i="0" u="none" strike="noStrike" cap="none">
                <a:solidFill>
                  <a:srgbClr val="888888"/>
                </a:solidFill>
                <a:latin typeface="Quattrocento Sans"/>
                <a:ea typeface="Quattrocento Sans"/>
                <a:cs typeface="Quattrocento Sans"/>
                <a:sym typeface="Quattrocento Sans"/>
              </a:rPr>
              <a:t>‹#›</a:t>
            </a:fld>
            <a:endParaRPr sz="1050" b="0" i="0" u="none" strike="noStrike" cap="none">
              <a:solidFill>
                <a:srgbClr val="888888"/>
              </a:solidFill>
              <a:latin typeface="Quattrocento Sans"/>
              <a:ea typeface="Quattrocento Sans"/>
              <a:cs typeface="Quattrocento Sans"/>
              <a:sym typeface="Quattrocento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No page number">
  <p:cSld name="1_No page number">
    <p:spTree>
      <p:nvGrpSpPr>
        <p:cNvPr id="1" name="Shape 19"/>
        <p:cNvGrpSpPr/>
        <p:nvPr/>
      </p:nvGrpSpPr>
      <p:grpSpPr>
        <a:xfrm>
          <a:off x="0" y="0"/>
          <a:ext cx="0" cy="0"/>
          <a:chOff x="0" y="0"/>
          <a:chExt cx="0" cy="0"/>
        </a:xfrm>
      </p:grpSpPr>
      <p:pic>
        <p:nvPicPr>
          <p:cNvPr id="20" name="Google Shape;20;p5" descr="図形&#10;&#10;AI 生成コンテンツは誤りを含む可能性があります。"/>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1" name="Google Shape;21;p5" descr="グラフィカル ユーザー インターフェイス が含まれている画像&#10;&#10;AI 生成コンテンツは誤りを含む可能性があります。"/>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icj-cij.org/sites/default/files/case-related/187/187-20250723-adv-01-00-en.pdf" TargetMode="External"/><Relationship Id="rId3" Type="http://schemas.openxmlformats.org/officeDocument/2006/relationships/hyperlink" Target="https://doi.org/10.1088/1748-9326/ad91cb" TargetMode="External"/><Relationship Id="rId7" Type="http://schemas.openxmlformats.org/officeDocument/2006/relationships/hyperlink" Target="https://disasterdisplacement.org/wp-content/uploads/2024/05/IDMC-GRID-2024-Global-Report-on-Internal-Displacement.pdf" TargetMode="External"/><Relationship Id="rId2" Type="http://schemas.openxmlformats.org/officeDocument/2006/relationships/hyperlink" Target="https://assets-us-01.kc-usercontent.com/99f113b4-e5f7-00d2-23c0-c83ca2e4cfa2/ead8e9cb-1a06-4f64-9f2a-c776d23b143e/UA-LCOY-Report_20240828-final%20digital.pdf" TargetMode="External"/><Relationship Id="rId1" Type="http://schemas.openxmlformats.org/officeDocument/2006/relationships/slideLayout" Target="../slideLayouts/slideLayout2.xml"/><Relationship Id="rId6" Type="http://schemas.openxmlformats.org/officeDocument/2006/relationships/hyperlink" Target="https://doi.org/10.1111/geoj.12205" TargetMode="External"/><Relationship Id="rId5" Type="http://schemas.openxmlformats.org/officeDocument/2006/relationships/hyperlink" Target="https://juris.ohchr.org/casedetails/2798/en-US" TargetMode="External"/><Relationship Id="rId4" Type="http://schemas.openxmlformats.org/officeDocument/2006/relationships/hyperlink" Target="http://hdl.handle.net/10986/36248" TargetMode="External"/><Relationship Id="rId9" Type="http://schemas.openxmlformats.org/officeDocument/2006/relationships/hyperlink" Target="https://doi.org/10.1017/9781108879064.01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6"/>
          <p:cNvSpPr txBox="1">
            <a:spLocks noGrp="1"/>
          </p:cNvSpPr>
          <p:nvPr>
            <p:ph type="ctrTitle" idx="4294967295"/>
          </p:nvPr>
        </p:nvSpPr>
        <p:spPr>
          <a:xfrm>
            <a:off x="627806" y="2535678"/>
            <a:ext cx="10215418" cy="711345"/>
          </a:xfrm>
          <a:prstGeom prst="rect">
            <a:avLst/>
          </a:prstGeom>
          <a:noFill/>
          <a:ln>
            <a:noFill/>
          </a:ln>
        </p:spPr>
        <p:txBody>
          <a:bodyPr spcFirstLastPara="1" wrap="square" lIns="91425" tIns="45700" rIns="91425" bIns="45700" anchor="ctr" anchorCtr="0">
            <a:normAutofit fontScale="90000"/>
          </a:bodyPr>
          <a:lstStyle/>
          <a:p>
            <a:pPr marL="0" marR="0" lvl="0" indent="0" rtl="0">
              <a:lnSpc>
                <a:spcPct val="90000"/>
              </a:lnSpc>
              <a:spcBef>
                <a:spcPts val="0"/>
              </a:spcBef>
              <a:spcAft>
                <a:spcPts val="0"/>
              </a:spcAft>
              <a:buClr>
                <a:srgbClr val="418437"/>
              </a:buClr>
              <a:buSzPts val="4400"/>
              <a:buFont typeface="Quattrocento Sans"/>
              <a:buNone/>
            </a:pPr>
            <a:r>
              <a:rPr lang="ja-JP" altLang="en-US" sz="4400" b="0" i="0" u="none" strike="noStrike" cap="none" dirty="0">
                <a:solidFill>
                  <a:srgbClr val="418437"/>
                </a:solidFill>
                <a:latin typeface="+mj-ea"/>
                <a:ea typeface="+mj-ea"/>
                <a:cs typeface="Quattrocento Sans"/>
                <a:sym typeface="Quattrocento Sans"/>
              </a:rPr>
              <a:t>太平洋島嶼国における気候変動を要因とする人の移動の現況ー若者層に着目してー</a:t>
            </a:r>
            <a:br>
              <a:rPr lang="en-US" altLang="ja-JP" sz="4400" b="0" i="0" u="none" strike="noStrike" cap="none" dirty="0">
                <a:solidFill>
                  <a:srgbClr val="418437"/>
                </a:solidFill>
                <a:latin typeface="+mj-ea"/>
                <a:ea typeface="+mj-ea"/>
                <a:cs typeface="Quattrocento Sans"/>
                <a:sym typeface="Quattrocento Sans"/>
              </a:rPr>
            </a:br>
            <a:endParaRPr sz="4400" b="0" i="0" u="none" strike="noStrike" cap="none" dirty="0">
              <a:solidFill>
                <a:srgbClr val="418437"/>
              </a:solidFill>
              <a:latin typeface="+mj-ea"/>
              <a:ea typeface="+mj-ea"/>
              <a:cs typeface="Quattrocento Sans"/>
              <a:sym typeface="Quattrocento Sans"/>
            </a:endParaRPr>
          </a:p>
        </p:txBody>
      </p:sp>
      <p:sp>
        <p:nvSpPr>
          <p:cNvPr id="27" name="Google Shape;27;p6"/>
          <p:cNvSpPr txBox="1">
            <a:spLocks noGrp="1"/>
          </p:cNvSpPr>
          <p:nvPr>
            <p:ph type="subTitle" idx="4294967295"/>
          </p:nvPr>
        </p:nvSpPr>
        <p:spPr>
          <a:xfrm>
            <a:off x="627806" y="888903"/>
            <a:ext cx="10215418" cy="3603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3176F"/>
              </a:buClr>
              <a:buSzPct val="100000"/>
              <a:buFont typeface="Arial"/>
              <a:buNone/>
            </a:pPr>
            <a:r>
              <a:rPr lang="en-US" sz="2000" dirty="0">
                <a:solidFill>
                  <a:srgbClr val="93176F"/>
                </a:solidFill>
                <a:latin typeface="+mn-ea"/>
                <a:ea typeface="+mn-ea"/>
                <a:cs typeface="Quattrocento Sans"/>
                <a:sym typeface="Quattrocento Sans"/>
              </a:rPr>
              <a:t>2025</a:t>
            </a:r>
            <a:r>
              <a:rPr lang="ja-JP" altLang="en-US" sz="2000" dirty="0">
                <a:solidFill>
                  <a:srgbClr val="93176F"/>
                </a:solidFill>
                <a:latin typeface="+mn-ea"/>
                <a:ea typeface="+mn-ea"/>
                <a:cs typeface="Quattrocento Sans"/>
                <a:sym typeface="Quattrocento Sans"/>
              </a:rPr>
              <a:t>年</a:t>
            </a:r>
            <a:r>
              <a:rPr lang="en-US" altLang="ja-JP" sz="2000" dirty="0">
                <a:solidFill>
                  <a:srgbClr val="93176F"/>
                </a:solidFill>
                <a:latin typeface="+mn-ea"/>
                <a:ea typeface="+mn-ea"/>
                <a:cs typeface="Quattrocento Sans"/>
                <a:sym typeface="Quattrocento Sans"/>
              </a:rPr>
              <a:t>10</a:t>
            </a:r>
            <a:r>
              <a:rPr lang="ja-JP" altLang="en-US" sz="2000" dirty="0">
                <a:solidFill>
                  <a:srgbClr val="93176F"/>
                </a:solidFill>
                <a:latin typeface="+mn-ea"/>
                <a:ea typeface="+mn-ea"/>
                <a:cs typeface="Quattrocento Sans"/>
                <a:sym typeface="Quattrocento Sans"/>
              </a:rPr>
              <a:t>月</a:t>
            </a:r>
            <a:r>
              <a:rPr lang="en-US" altLang="ja-JP" sz="2000" dirty="0">
                <a:solidFill>
                  <a:srgbClr val="93176F"/>
                </a:solidFill>
                <a:latin typeface="+mn-ea"/>
                <a:ea typeface="+mn-ea"/>
                <a:cs typeface="Quattrocento Sans"/>
                <a:sym typeface="Quattrocento Sans"/>
              </a:rPr>
              <a:t>11</a:t>
            </a:r>
            <a:r>
              <a:rPr lang="ja-JP" altLang="en-US" sz="2000" dirty="0">
                <a:solidFill>
                  <a:srgbClr val="93176F"/>
                </a:solidFill>
                <a:latin typeface="+mn-ea"/>
                <a:ea typeface="+mn-ea"/>
                <a:cs typeface="Quattrocento Sans"/>
                <a:sym typeface="Quattrocento Sans"/>
              </a:rPr>
              <a:t>日（土）</a:t>
            </a:r>
            <a:endParaRPr lang="en-US" altLang="ja-JP" sz="2000" dirty="0">
              <a:solidFill>
                <a:srgbClr val="93176F"/>
              </a:solidFill>
              <a:latin typeface="+mn-ea"/>
              <a:ea typeface="+mn-ea"/>
              <a:cs typeface="Quattrocento Sans"/>
              <a:sym typeface="Quattrocento Sans"/>
            </a:endParaRPr>
          </a:p>
          <a:p>
            <a:pPr marL="0" marR="0" lvl="0" indent="0" algn="l" rtl="0">
              <a:lnSpc>
                <a:spcPct val="90000"/>
              </a:lnSpc>
              <a:spcBef>
                <a:spcPts val="0"/>
              </a:spcBef>
              <a:spcAft>
                <a:spcPts val="0"/>
              </a:spcAft>
              <a:buClr>
                <a:srgbClr val="93176F"/>
              </a:buClr>
              <a:buSzPct val="100000"/>
              <a:buFont typeface="Arial"/>
              <a:buNone/>
            </a:pPr>
            <a:r>
              <a:rPr lang="ja-JP" altLang="en-US" sz="2000" b="0" i="0" u="none" strike="noStrike" cap="none" dirty="0">
                <a:solidFill>
                  <a:srgbClr val="93176F"/>
                </a:solidFill>
                <a:latin typeface="+mn-ea"/>
                <a:ea typeface="+mn-ea"/>
                <a:cs typeface="Quattrocento Sans"/>
                <a:sym typeface="Quattrocento Sans"/>
              </a:rPr>
              <a:t>日本環境教育学会全国大会（釧路）発表資料</a:t>
            </a:r>
            <a:endParaRPr lang="en-US" sz="2000" b="0" i="0" u="none" strike="noStrike" cap="none" dirty="0">
              <a:solidFill>
                <a:srgbClr val="93176F"/>
              </a:solidFill>
              <a:latin typeface="+mn-ea"/>
              <a:ea typeface="+mn-ea"/>
              <a:cs typeface="Quattrocento Sans"/>
              <a:sym typeface="Quattrocento Sans"/>
            </a:endParaRPr>
          </a:p>
        </p:txBody>
      </p:sp>
      <p:sp>
        <p:nvSpPr>
          <p:cNvPr id="28" name="Google Shape;28;p6"/>
          <p:cNvSpPr txBox="1"/>
          <p:nvPr/>
        </p:nvSpPr>
        <p:spPr>
          <a:xfrm>
            <a:off x="733314" y="4890581"/>
            <a:ext cx="9545780" cy="81975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31816"/>
              </a:buClr>
              <a:buSzPct val="100000"/>
              <a:buFont typeface="Arial"/>
              <a:buNone/>
            </a:pPr>
            <a:r>
              <a:rPr lang="zh-TW" altLang="en-US" sz="2200" b="0" i="0" u="none" strike="noStrike" cap="none" dirty="0">
                <a:solidFill>
                  <a:srgbClr val="231816"/>
                </a:solidFill>
                <a:latin typeface="+mj-lt"/>
                <a:ea typeface="Quattrocento Sans"/>
                <a:cs typeface="Quattrocento Sans"/>
                <a:sym typeface="Quattrocento Sans"/>
              </a:rPr>
              <a:t>公益財団法人地球環境戦略研究機関</a:t>
            </a:r>
            <a:r>
              <a:rPr lang="ja-JP" altLang="en-US" sz="2200" dirty="0">
                <a:solidFill>
                  <a:srgbClr val="231816"/>
                </a:solidFill>
                <a:latin typeface="+mj-lt"/>
                <a:ea typeface="Quattrocento Sans"/>
                <a:cs typeface="Quattrocento Sans"/>
                <a:sym typeface="Quattrocento Sans"/>
              </a:rPr>
              <a:t>（</a:t>
            </a:r>
            <a:r>
              <a:rPr lang="en-US" altLang="ja-JP" sz="2200" dirty="0">
                <a:solidFill>
                  <a:srgbClr val="231816"/>
                </a:solidFill>
                <a:latin typeface="+mj-lt"/>
                <a:ea typeface="Quattrocento Sans"/>
                <a:cs typeface="Quattrocento Sans"/>
                <a:sym typeface="Quattrocento Sans"/>
              </a:rPr>
              <a:t>IGES</a:t>
            </a:r>
            <a:r>
              <a:rPr lang="ja-JP" altLang="en-US" sz="2200" dirty="0">
                <a:solidFill>
                  <a:srgbClr val="231816"/>
                </a:solidFill>
                <a:latin typeface="+mj-lt"/>
                <a:ea typeface="Quattrocento Sans"/>
                <a:cs typeface="Quattrocento Sans"/>
                <a:sym typeface="Quattrocento Sans"/>
              </a:rPr>
              <a:t>）</a:t>
            </a:r>
            <a:endParaRPr lang="en-US" altLang="ja-JP" sz="2200" dirty="0">
              <a:solidFill>
                <a:srgbClr val="231816"/>
              </a:solidFill>
              <a:latin typeface="+mj-lt"/>
              <a:ea typeface="Quattrocento Sans"/>
              <a:cs typeface="Quattrocento Sans"/>
              <a:sym typeface="Quattrocento Sans"/>
            </a:endParaRPr>
          </a:p>
          <a:p>
            <a:pPr marL="0" marR="0" lvl="0" indent="0" algn="l" rtl="0">
              <a:lnSpc>
                <a:spcPct val="90000"/>
              </a:lnSpc>
              <a:spcBef>
                <a:spcPts val="0"/>
              </a:spcBef>
              <a:spcAft>
                <a:spcPts val="0"/>
              </a:spcAft>
              <a:buClr>
                <a:srgbClr val="231816"/>
              </a:buClr>
              <a:buSzPct val="100000"/>
              <a:buFont typeface="Arial"/>
              <a:buNone/>
            </a:pPr>
            <a:r>
              <a:rPr lang="ja-JP" altLang="en-US" sz="2200" dirty="0">
                <a:solidFill>
                  <a:srgbClr val="231816"/>
                </a:solidFill>
                <a:latin typeface="+mj-lt"/>
                <a:ea typeface="Quattrocento Sans"/>
                <a:cs typeface="Quattrocento Sans"/>
                <a:sym typeface="Quattrocento Sans"/>
              </a:rPr>
              <a:t>サステイナビリティ統合センター </a:t>
            </a:r>
            <a:r>
              <a:rPr lang="ja-JP" altLang="en-US" sz="2200" b="0" i="0" u="none" strike="noStrike" cap="none" dirty="0">
                <a:solidFill>
                  <a:srgbClr val="231816"/>
                </a:solidFill>
                <a:latin typeface="+mj-lt"/>
                <a:ea typeface="Quattrocento Sans"/>
                <a:cs typeface="Quattrocento Sans"/>
                <a:sym typeface="Quattrocento Sans"/>
              </a:rPr>
              <a:t>主任研究員</a:t>
            </a:r>
            <a:endParaRPr lang="en-US" sz="2000" b="0" i="0" u="none" strike="noStrike" cap="none" dirty="0">
              <a:solidFill>
                <a:srgbClr val="231816"/>
              </a:solidFill>
              <a:latin typeface="+mj-lt"/>
              <a:ea typeface="Quattrocento Sans"/>
              <a:cs typeface="Quattrocento Sans"/>
              <a:sym typeface="Quattrocento Sans"/>
            </a:endParaRPr>
          </a:p>
        </p:txBody>
      </p:sp>
      <p:sp>
        <p:nvSpPr>
          <p:cNvPr id="29" name="Google Shape;29;p6"/>
          <p:cNvSpPr txBox="1"/>
          <p:nvPr/>
        </p:nvSpPr>
        <p:spPr>
          <a:xfrm>
            <a:off x="627806" y="4424000"/>
            <a:ext cx="9545780" cy="56818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231816"/>
              </a:buClr>
              <a:buSzPts val="2800"/>
              <a:buFont typeface="Arial"/>
              <a:buNone/>
            </a:pPr>
            <a:r>
              <a:rPr lang="zh-TW" altLang="en-US" sz="2800" b="1" i="0" u="none" strike="noStrike" cap="none" dirty="0">
                <a:solidFill>
                  <a:srgbClr val="231816"/>
                </a:solidFill>
                <a:latin typeface="Quattrocento Sans"/>
                <a:ea typeface="Quattrocento Sans"/>
                <a:cs typeface="Quattrocento Sans"/>
                <a:sym typeface="Quattrocento Sans"/>
              </a:rPr>
              <a:t>福田 美紀</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268CD2-8C5E-404B-B0C7-886B619F5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874" y="165711"/>
            <a:ext cx="2070126" cy="103506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5;p14">
            <a:extLst>
              <a:ext uri="{FF2B5EF4-FFF2-40B4-BE49-F238E27FC236}">
                <a16:creationId xmlns:a16="http://schemas.microsoft.com/office/drawing/2014/main" id="{FF078C66-AD80-4C40-8B37-664859B0B264}"/>
              </a:ext>
            </a:extLst>
          </p:cNvPr>
          <p:cNvSpPr txBox="1"/>
          <p:nvPr/>
        </p:nvSpPr>
        <p:spPr>
          <a:xfrm>
            <a:off x="302916" y="1742833"/>
            <a:ext cx="11586168" cy="43242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ja-JP" altLang="en-US" sz="2500" b="1" dirty="0">
                <a:solidFill>
                  <a:schemeClr val="dk1"/>
                </a:solidFill>
                <a:latin typeface="+mj-lt"/>
                <a:ea typeface="Arial"/>
                <a:cs typeface="Arial"/>
                <a:sym typeface="Arial"/>
              </a:rPr>
              <a:t>太平洋アクセス・カテゴリー（</a:t>
            </a:r>
            <a:r>
              <a:rPr lang="en-US" altLang="ja-JP" sz="2500" b="1" dirty="0">
                <a:solidFill>
                  <a:schemeClr val="dk1"/>
                </a:solidFill>
                <a:latin typeface="+mj-lt"/>
                <a:ea typeface="Arial"/>
                <a:cs typeface="Arial"/>
                <a:sym typeface="Arial"/>
              </a:rPr>
              <a:t>PAC</a:t>
            </a:r>
            <a:r>
              <a:rPr lang="ja-JP" altLang="en-US" sz="2500" b="1" dirty="0">
                <a:solidFill>
                  <a:schemeClr val="dk1"/>
                </a:solidFill>
                <a:latin typeface="+mj-lt"/>
                <a:ea typeface="Arial"/>
                <a:cs typeface="Arial"/>
                <a:sym typeface="Arial"/>
              </a:rPr>
              <a:t>） </a:t>
            </a:r>
            <a:r>
              <a:rPr lang="en-US" altLang="ja-JP" sz="2500" dirty="0">
                <a:solidFill>
                  <a:schemeClr val="dk1"/>
                </a:solidFill>
                <a:latin typeface="+mj-lt"/>
                <a:ea typeface="Arial"/>
                <a:cs typeface="Arial"/>
                <a:sym typeface="Arial"/>
              </a:rPr>
              <a:t>1990</a:t>
            </a:r>
            <a:r>
              <a:rPr lang="ja-JP" altLang="en-US" sz="2500" dirty="0">
                <a:solidFill>
                  <a:schemeClr val="dk1"/>
                </a:solidFill>
                <a:latin typeface="+mj-lt"/>
                <a:ea typeface="Arial"/>
                <a:cs typeface="Arial"/>
                <a:sym typeface="Arial"/>
              </a:rPr>
              <a:t>年代から年間最大</a:t>
            </a:r>
            <a:r>
              <a:rPr lang="en-US" altLang="ja-JP" sz="2500" dirty="0">
                <a:solidFill>
                  <a:schemeClr val="dk1"/>
                </a:solidFill>
                <a:latin typeface="+mj-lt"/>
                <a:ea typeface="Arial"/>
                <a:cs typeface="Arial"/>
                <a:sym typeface="Arial"/>
              </a:rPr>
              <a:t>650</a:t>
            </a:r>
            <a:r>
              <a:rPr lang="ja-JP" altLang="en-US" sz="2500" dirty="0">
                <a:solidFill>
                  <a:schemeClr val="dk1"/>
                </a:solidFill>
                <a:latin typeface="+mj-lt"/>
                <a:ea typeface="Arial"/>
                <a:cs typeface="Arial"/>
                <a:sym typeface="Arial"/>
              </a:rPr>
              <a:t>人を対象に（フィジー、キリバス、トンガ、ツバル）永住権を付与</a:t>
            </a:r>
            <a:endParaRPr lang="en-US" sz="2500" dirty="0">
              <a:solidFill>
                <a:schemeClr val="dk1"/>
              </a:solidFill>
              <a:latin typeface="+mj-lt"/>
              <a:ea typeface="Arial"/>
              <a:cs typeface="Arial"/>
              <a:sym typeface="Arial"/>
            </a:endParaRPr>
          </a:p>
          <a:p>
            <a:pPr lvl="1"/>
            <a:r>
              <a:rPr lang="ja-JP" altLang="en-US" sz="2500" dirty="0">
                <a:solidFill>
                  <a:schemeClr val="dk1"/>
                </a:solidFill>
                <a:latin typeface="+mj-lt"/>
                <a:ea typeface="Arial"/>
                <a:cs typeface="Arial"/>
                <a:sym typeface="Arial"/>
              </a:rPr>
              <a:t>      → 既</a:t>
            </a:r>
            <a:r>
              <a:rPr lang="ja-JP" altLang="en-US" sz="2500" dirty="0">
                <a:solidFill>
                  <a:schemeClr val="dk1"/>
                </a:solidFill>
                <a:latin typeface="+mj-lt"/>
              </a:rPr>
              <a:t>に</a:t>
            </a:r>
            <a:r>
              <a:rPr lang="ja-JP" altLang="en-US" sz="2500" b="1" dirty="0">
                <a:solidFill>
                  <a:schemeClr val="dk1"/>
                </a:solidFill>
                <a:latin typeface="+mj-lt"/>
                <a:ea typeface="Arial"/>
                <a:cs typeface="Arial"/>
                <a:sym typeface="Arial"/>
              </a:rPr>
              <a:t>太平洋コミュニティが存在</a:t>
            </a:r>
            <a:r>
              <a:rPr lang="ja-JP" altLang="en-US" sz="2500" dirty="0">
                <a:solidFill>
                  <a:schemeClr val="dk1"/>
                </a:solidFill>
                <a:latin typeface="+mj-lt"/>
                <a:ea typeface="Arial"/>
                <a:cs typeface="Arial"/>
                <a:sym typeface="Arial"/>
              </a:rPr>
              <a:t>、セーフティーネットとして機能</a:t>
            </a:r>
            <a:endParaRPr lang="en-US" altLang="ja-JP" sz="2500" dirty="0">
              <a:solidFill>
                <a:schemeClr val="dk1"/>
              </a:solidFill>
              <a:latin typeface="+mj-lt"/>
              <a:ea typeface="Arial"/>
              <a:cs typeface="Arial"/>
              <a:sym typeface="Arial"/>
            </a:endParaRPr>
          </a:p>
          <a:p>
            <a:r>
              <a:rPr lang="en-US" altLang="ja-JP" sz="2500" dirty="0">
                <a:solidFill>
                  <a:schemeClr val="dk1"/>
                </a:solidFill>
                <a:latin typeface="+mj-lt"/>
              </a:rPr>
              <a:t>           </a:t>
            </a:r>
            <a:r>
              <a:rPr lang="en-US" altLang="ja-JP" sz="2500" dirty="0">
                <a:solidFill>
                  <a:schemeClr val="dk1"/>
                </a:solidFill>
                <a:latin typeface="+mj-lt"/>
                <a:ea typeface="Arial"/>
                <a:cs typeface="Arial"/>
                <a:sym typeface="Arial"/>
              </a:rPr>
              <a:t>c.f</a:t>
            </a:r>
            <a:r>
              <a:rPr lang="en-US" altLang="ja-JP" sz="2500" dirty="0">
                <a:solidFill>
                  <a:schemeClr val="dk1"/>
                </a:solidFill>
                <a:latin typeface="+mj-lt"/>
              </a:rPr>
              <a:t>.</a:t>
            </a:r>
            <a:r>
              <a:rPr lang="en-US" altLang="ja-JP" sz="2500" dirty="0">
                <a:solidFill>
                  <a:schemeClr val="dk1"/>
                </a:solidFill>
                <a:latin typeface="+mj-lt"/>
                <a:ea typeface="Arial"/>
                <a:cs typeface="Arial"/>
                <a:sym typeface="Arial"/>
              </a:rPr>
              <a:t> </a:t>
            </a:r>
            <a:r>
              <a:rPr lang="ja-JP" altLang="en-US" sz="2500" dirty="0">
                <a:solidFill>
                  <a:schemeClr val="dk1"/>
                </a:solidFill>
                <a:latin typeface="+mj-lt"/>
                <a:ea typeface="Arial"/>
                <a:cs typeface="Arial"/>
                <a:sym typeface="Arial"/>
              </a:rPr>
              <a:t>季節雇用者プログラム（</a:t>
            </a:r>
            <a:r>
              <a:rPr lang="en-US" altLang="ja-JP" sz="2500" dirty="0">
                <a:solidFill>
                  <a:schemeClr val="dk1"/>
                </a:solidFill>
                <a:latin typeface="+mj-lt"/>
                <a:ea typeface="Arial"/>
                <a:cs typeface="Arial"/>
                <a:sym typeface="Arial"/>
              </a:rPr>
              <a:t>RSE</a:t>
            </a:r>
            <a:r>
              <a:rPr lang="ja-JP" altLang="en-US" sz="2500" dirty="0">
                <a:solidFill>
                  <a:schemeClr val="dk1"/>
                </a:solidFill>
                <a:latin typeface="+mj-lt"/>
                <a:ea typeface="Arial"/>
                <a:cs typeface="Arial"/>
                <a:sym typeface="Arial"/>
              </a:rPr>
              <a:t>）（</a:t>
            </a:r>
            <a:r>
              <a:rPr lang="en-US" altLang="ja-JP" sz="2500" dirty="0">
                <a:solidFill>
                  <a:schemeClr val="dk1"/>
                </a:solidFill>
                <a:latin typeface="+mj-lt"/>
              </a:rPr>
              <a:t>2004</a:t>
            </a:r>
            <a:r>
              <a:rPr lang="ja-JP" altLang="en-US" sz="2500" dirty="0">
                <a:solidFill>
                  <a:schemeClr val="dk1"/>
                </a:solidFill>
                <a:latin typeface="+mj-lt"/>
              </a:rPr>
              <a:t>年</a:t>
            </a:r>
            <a:r>
              <a:rPr lang="ja-JP" altLang="en-US" sz="2500" dirty="0">
                <a:solidFill>
                  <a:schemeClr val="dk1"/>
                </a:solidFill>
                <a:latin typeface="+mj-lt"/>
                <a:ea typeface="Arial"/>
                <a:cs typeface="Arial"/>
                <a:sym typeface="Arial"/>
              </a:rPr>
              <a:t>）</a:t>
            </a:r>
            <a:endParaRPr lang="en-US" altLang="ja-JP" sz="2500" dirty="0">
              <a:solidFill>
                <a:schemeClr val="dk1"/>
              </a:solidFill>
              <a:latin typeface="+mj-lt"/>
              <a:ea typeface="Arial"/>
              <a:cs typeface="Arial"/>
              <a:sym typeface="Arial"/>
            </a:endParaRPr>
          </a:p>
          <a:p>
            <a:pPr marL="342900" marR="0" lvl="0" indent="-342900" algn="l" rtl="0">
              <a:spcBef>
                <a:spcPts val="0"/>
              </a:spcBef>
              <a:spcAft>
                <a:spcPts val="0"/>
              </a:spcAft>
              <a:buFont typeface="Arial" panose="020B0604020202020204" pitchFamily="34" charset="0"/>
              <a:buChar char="•"/>
            </a:pPr>
            <a:endParaRPr lang="en-US" altLang="ja-JP" sz="2500" dirty="0">
              <a:solidFill>
                <a:schemeClr val="dk1"/>
              </a:solidFill>
              <a:latin typeface="+mj-lt"/>
              <a:ea typeface="Arial"/>
              <a:cs typeface="Arial"/>
              <a:sym typeface="Arial"/>
            </a:endParaRPr>
          </a:p>
          <a:p>
            <a:pPr marL="342900" marR="0" lvl="0" indent="-342900" algn="l" rtl="0">
              <a:spcBef>
                <a:spcPts val="0"/>
              </a:spcBef>
              <a:spcAft>
                <a:spcPts val="0"/>
              </a:spcAft>
              <a:buFont typeface="Arial" panose="020B0604020202020204" pitchFamily="34" charset="0"/>
              <a:buChar char="•"/>
            </a:pPr>
            <a:r>
              <a:rPr lang="ja-JP" altLang="en-US" sz="2500" dirty="0">
                <a:solidFill>
                  <a:schemeClr val="dk1"/>
                </a:solidFill>
                <a:latin typeface="+mj-lt"/>
                <a:ea typeface="Arial"/>
                <a:cs typeface="Arial"/>
                <a:sym typeface="Arial"/>
              </a:rPr>
              <a:t>「人道的」と見なされるものの、厳格な要件（年齢・</a:t>
            </a:r>
            <a:r>
              <a:rPr lang="ja-JP" altLang="en-US" sz="2500" dirty="0">
                <a:solidFill>
                  <a:schemeClr val="dk1"/>
                </a:solidFill>
                <a:latin typeface="+mj-lt"/>
              </a:rPr>
              <a:t>雇用・言語力</a:t>
            </a:r>
            <a:r>
              <a:rPr lang="ja-JP" altLang="en-US" sz="2500" dirty="0">
                <a:solidFill>
                  <a:schemeClr val="dk1"/>
                </a:solidFill>
                <a:latin typeface="+mj-lt"/>
                <a:ea typeface="Arial"/>
                <a:cs typeface="Arial"/>
                <a:sym typeface="Arial"/>
              </a:rPr>
              <a:t>など）が、脆弱な人々を除外していると</a:t>
            </a:r>
            <a:r>
              <a:rPr lang="ja-JP" altLang="en-US" sz="2500" dirty="0">
                <a:solidFill>
                  <a:schemeClr val="dk1"/>
                </a:solidFill>
                <a:latin typeface="+mj-lt"/>
              </a:rPr>
              <a:t>の</a:t>
            </a:r>
            <a:r>
              <a:rPr lang="ja-JP" altLang="en-US" sz="2500" dirty="0">
                <a:solidFill>
                  <a:schemeClr val="dk1"/>
                </a:solidFill>
                <a:latin typeface="+mj-lt"/>
                <a:ea typeface="Arial"/>
                <a:cs typeface="Arial"/>
                <a:sym typeface="Arial"/>
              </a:rPr>
              <a:t>批判も</a:t>
            </a:r>
            <a:endParaRPr lang="en-US" sz="2500" dirty="0">
              <a:solidFill>
                <a:schemeClr val="dk1"/>
              </a:solidFill>
              <a:latin typeface="+mj-lt"/>
              <a:ea typeface="Arial"/>
              <a:cs typeface="Arial"/>
              <a:sym typeface="Arial"/>
            </a:endParaRPr>
          </a:p>
          <a:p>
            <a:pPr marL="342900" marR="0" lvl="0" indent="-342900" algn="l" rtl="0">
              <a:spcBef>
                <a:spcPts val="0"/>
              </a:spcBef>
              <a:spcAft>
                <a:spcPts val="0"/>
              </a:spcAft>
              <a:buFont typeface="Arial" panose="020B0604020202020204" pitchFamily="34" charset="0"/>
              <a:buChar char="•"/>
            </a:pPr>
            <a:endParaRPr lang="en-US" sz="2500" dirty="0">
              <a:solidFill>
                <a:schemeClr val="dk1"/>
              </a:solidFill>
              <a:latin typeface="+mj-lt"/>
            </a:endParaRPr>
          </a:p>
          <a:p>
            <a:pPr marL="342900" marR="0" lvl="0" indent="-342900" algn="l" rtl="0">
              <a:spcBef>
                <a:spcPts val="0"/>
              </a:spcBef>
              <a:spcAft>
                <a:spcPts val="0"/>
              </a:spcAft>
              <a:buFont typeface="Arial" panose="020B0604020202020204" pitchFamily="34" charset="0"/>
              <a:buChar char="•"/>
            </a:pPr>
            <a:r>
              <a:rPr lang="ja-JP" altLang="en-US" sz="2500" dirty="0">
                <a:solidFill>
                  <a:schemeClr val="dk1"/>
                </a:solidFill>
                <a:latin typeface="+mj-lt"/>
                <a:ea typeface="Arial"/>
                <a:cs typeface="Arial"/>
                <a:sym typeface="Arial"/>
              </a:rPr>
              <a:t>政策転換：</a:t>
            </a:r>
            <a:r>
              <a:rPr lang="en-US" altLang="ja-JP" sz="2500" dirty="0">
                <a:solidFill>
                  <a:schemeClr val="dk1"/>
                </a:solidFill>
                <a:latin typeface="+mj-lt"/>
                <a:ea typeface="Arial"/>
                <a:cs typeface="Arial"/>
                <a:sym typeface="Arial"/>
              </a:rPr>
              <a:t>2017</a:t>
            </a:r>
            <a:r>
              <a:rPr lang="ja-JP" altLang="en-US" sz="2500" dirty="0">
                <a:solidFill>
                  <a:schemeClr val="dk1"/>
                </a:solidFill>
                <a:latin typeface="+mj-lt"/>
                <a:ea typeface="Arial"/>
                <a:cs typeface="Arial"/>
                <a:sym typeface="Arial"/>
              </a:rPr>
              <a:t>年に実験的な「人道ビザ」提案</a:t>
            </a:r>
            <a:r>
              <a:rPr lang="ja-JP" altLang="en-US" sz="2500" dirty="0">
                <a:solidFill>
                  <a:schemeClr val="dk1"/>
                </a:solidFill>
                <a:latin typeface="+mj-lt"/>
              </a:rPr>
              <a:t>も、</a:t>
            </a:r>
            <a:r>
              <a:rPr lang="en-US" altLang="ja-JP" sz="2500" dirty="0">
                <a:solidFill>
                  <a:schemeClr val="dk1"/>
                </a:solidFill>
                <a:latin typeface="+mj-lt"/>
                <a:ea typeface="Arial"/>
                <a:cs typeface="Arial"/>
                <a:sym typeface="Arial"/>
              </a:rPr>
              <a:t>6</a:t>
            </a:r>
            <a:r>
              <a:rPr lang="ja-JP" altLang="en-US" sz="2500" dirty="0">
                <a:solidFill>
                  <a:schemeClr val="dk1"/>
                </a:solidFill>
                <a:latin typeface="+mj-lt"/>
                <a:ea typeface="Arial"/>
                <a:cs typeface="Arial"/>
                <a:sym typeface="Arial"/>
              </a:rPr>
              <a:t>ヶ月後に撤回</a:t>
            </a:r>
            <a:endParaRPr lang="en-US" altLang="ja-JP" sz="2500" dirty="0">
              <a:solidFill>
                <a:schemeClr val="dk1"/>
              </a:solidFill>
              <a:latin typeface="+mj-lt"/>
              <a:ea typeface="Arial"/>
              <a:cs typeface="Arial"/>
              <a:sym typeface="Arial"/>
            </a:endParaRPr>
          </a:p>
          <a:p>
            <a:pPr marR="0" lvl="0" algn="l" rtl="0">
              <a:spcBef>
                <a:spcPts val="0"/>
              </a:spcBef>
              <a:spcAft>
                <a:spcPts val="0"/>
              </a:spcAft>
            </a:pPr>
            <a:r>
              <a:rPr lang="ja-JP" altLang="en-US" sz="2500" dirty="0">
                <a:solidFill>
                  <a:schemeClr val="dk1"/>
                </a:solidFill>
                <a:latin typeface="+mj-lt"/>
                <a:ea typeface="Arial"/>
                <a:cs typeface="Arial"/>
                <a:sym typeface="Arial"/>
              </a:rPr>
              <a:t>　　→太平洋側の排出量削減と適応支援の優先を背景に開発援助</a:t>
            </a:r>
            <a:r>
              <a:rPr lang="ja-JP" altLang="en-US" sz="2500" dirty="0">
                <a:solidFill>
                  <a:schemeClr val="dk1"/>
                </a:solidFill>
                <a:latin typeface="+mj-lt"/>
              </a:rPr>
              <a:t>に</a:t>
            </a:r>
            <a:r>
              <a:rPr lang="ja-JP" altLang="en-US" sz="2500" dirty="0">
                <a:solidFill>
                  <a:schemeClr val="dk1"/>
                </a:solidFill>
                <a:latin typeface="+mj-lt"/>
                <a:ea typeface="Arial"/>
                <a:cs typeface="Arial"/>
                <a:sym typeface="Arial"/>
              </a:rPr>
              <a:t>統合</a:t>
            </a:r>
            <a:endParaRPr lang="en-US" altLang="ja-JP" sz="2500" dirty="0">
              <a:solidFill>
                <a:schemeClr val="dk1"/>
              </a:solidFill>
              <a:latin typeface="+mj-lt"/>
            </a:endParaRPr>
          </a:p>
          <a:p>
            <a:pPr marR="0" lvl="0" algn="l" rtl="0">
              <a:spcBef>
                <a:spcPts val="0"/>
              </a:spcBef>
              <a:spcAft>
                <a:spcPts val="0"/>
              </a:spcAft>
            </a:pPr>
            <a:r>
              <a:rPr lang="ja-JP" altLang="en-US" sz="2500" dirty="0">
                <a:solidFill>
                  <a:schemeClr val="dk1"/>
                </a:solidFill>
                <a:latin typeface="+mj-lt"/>
                <a:ea typeface="Arial"/>
                <a:cs typeface="Arial"/>
                <a:sym typeface="Arial"/>
              </a:rPr>
              <a:t>　　→気候変動に由来する人の移動は、実質上既存のスキームで行われている</a:t>
            </a:r>
            <a:endParaRPr lang="en-US" sz="2500" dirty="0">
              <a:solidFill>
                <a:schemeClr val="dk1"/>
              </a:solidFill>
              <a:latin typeface="+mj-lt"/>
            </a:endParaRPr>
          </a:p>
        </p:txBody>
      </p:sp>
      <p:sp>
        <p:nvSpPr>
          <p:cNvPr id="5" name="Google Shape;34;p7">
            <a:extLst>
              <a:ext uri="{FF2B5EF4-FFF2-40B4-BE49-F238E27FC236}">
                <a16:creationId xmlns:a16="http://schemas.microsoft.com/office/drawing/2014/main" id="{0F31C235-DBEE-4CB6-BACC-69FF4FAEB418}"/>
              </a:ext>
            </a:extLst>
          </p:cNvPr>
          <p:cNvSpPr txBox="1"/>
          <p:nvPr/>
        </p:nvSpPr>
        <p:spPr>
          <a:xfrm>
            <a:off x="117232" y="465494"/>
            <a:ext cx="11965354" cy="567100"/>
          </a:xfrm>
          <a:prstGeom prst="rect">
            <a:avLst/>
          </a:prstGeom>
          <a:noFill/>
          <a:ln>
            <a:noFill/>
          </a:ln>
        </p:spPr>
        <p:txBody>
          <a:bodyPr spcFirstLastPara="1" wrap="square" lIns="91425" tIns="45700" rIns="91425" bIns="45700" anchor="b" anchorCtr="0">
            <a:normAutofit lnSpcReduction="10000"/>
          </a:bodyPr>
          <a:lstStyle/>
          <a:p>
            <a:pPr marL="0" marR="0" lvl="0" indent="0" algn="ctr" rtl="0">
              <a:spcBef>
                <a:spcPts val="0"/>
              </a:spcBef>
              <a:spcAft>
                <a:spcPts val="0"/>
              </a:spcAft>
              <a:buNone/>
            </a:pPr>
            <a:r>
              <a:rPr lang="ja-JP" altLang="en-US" sz="3200" b="1" dirty="0"/>
              <a:t>事例③ニュージーランド（域内受け入れ国）</a:t>
            </a:r>
            <a:endParaRPr lang="en-US" altLang="ja-JP" sz="3200" b="1" dirty="0"/>
          </a:p>
        </p:txBody>
      </p:sp>
    </p:spTree>
    <p:extLst>
      <p:ext uri="{BB962C8B-B14F-4D97-AF65-F5344CB8AC3E}">
        <p14:creationId xmlns:p14="http://schemas.microsoft.com/office/powerpoint/2010/main" val="31310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p:nvPr/>
        </p:nvSpPr>
        <p:spPr>
          <a:xfrm>
            <a:off x="141628" y="510358"/>
            <a:ext cx="11908744" cy="567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62626"/>
              </a:buClr>
              <a:buSzPts val="3200"/>
              <a:buFont typeface="Quattrocento Sans"/>
              <a:buNone/>
            </a:pPr>
            <a:r>
              <a:rPr lang="ja-JP" altLang="en-US" sz="3200" b="1" i="0" u="none" strike="noStrike" cap="none" dirty="0">
                <a:solidFill>
                  <a:srgbClr val="262626"/>
                </a:solidFill>
                <a:latin typeface="Quattrocento Sans"/>
                <a:ea typeface="Quattrocento Sans"/>
                <a:cs typeface="Quattrocento Sans"/>
                <a:sym typeface="Quattrocento Sans"/>
              </a:rPr>
              <a:t>豪・</a:t>
            </a:r>
            <a:r>
              <a:rPr lang="en-US" altLang="ja-JP" sz="3200" b="1" dirty="0">
                <a:solidFill>
                  <a:srgbClr val="262626"/>
                </a:solidFill>
                <a:latin typeface="Quattrocento Sans"/>
                <a:ea typeface="Quattrocento Sans"/>
                <a:cs typeface="Quattrocento Sans"/>
                <a:sym typeface="Quattrocento Sans"/>
              </a:rPr>
              <a:t>NZ</a:t>
            </a:r>
            <a:r>
              <a:rPr lang="ja-JP" altLang="en-US" sz="3200" b="1" i="0" u="none" strike="noStrike" cap="none" dirty="0">
                <a:solidFill>
                  <a:srgbClr val="262626"/>
                </a:solidFill>
                <a:latin typeface="Quattrocento Sans"/>
                <a:ea typeface="Quattrocento Sans"/>
                <a:cs typeface="Quattrocento Sans"/>
                <a:sym typeface="Quattrocento Sans"/>
              </a:rPr>
              <a:t>の比較</a:t>
            </a:r>
            <a:r>
              <a:rPr lang="ja-JP" altLang="en-US" sz="3200" b="1" dirty="0">
                <a:solidFill>
                  <a:srgbClr val="262626"/>
                </a:solidFill>
                <a:latin typeface="Quattrocento Sans"/>
                <a:ea typeface="Quattrocento Sans"/>
                <a:cs typeface="Quattrocento Sans"/>
                <a:sym typeface="Quattrocento Sans"/>
              </a:rPr>
              <a:t>調査</a:t>
            </a:r>
            <a:r>
              <a:rPr lang="ja-JP" altLang="en-US" sz="3200" b="1" i="0" u="none" strike="noStrike" cap="none" dirty="0">
                <a:solidFill>
                  <a:srgbClr val="262626"/>
                </a:solidFill>
                <a:latin typeface="Quattrocento Sans"/>
                <a:ea typeface="Quattrocento Sans"/>
                <a:cs typeface="Quattrocento Sans"/>
                <a:sym typeface="Quattrocento Sans"/>
              </a:rPr>
              <a:t>から</a:t>
            </a:r>
            <a:endParaRPr sz="3200" b="1" i="0" u="none" strike="noStrike" cap="none" dirty="0">
              <a:solidFill>
                <a:srgbClr val="262626"/>
              </a:solidFill>
              <a:latin typeface="Quattrocento Sans"/>
              <a:ea typeface="Quattrocento Sans"/>
              <a:cs typeface="Quattrocento Sans"/>
              <a:sym typeface="Quattrocento Sans"/>
            </a:endParaRPr>
          </a:p>
        </p:txBody>
      </p:sp>
      <p:sp>
        <p:nvSpPr>
          <p:cNvPr id="35" name="Google Shape;35;p7"/>
          <p:cNvSpPr txBox="1"/>
          <p:nvPr/>
        </p:nvSpPr>
        <p:spPr>
          <a:xfrm>
            <a:off x="339970" y="1247371"/>
            <a:ext cx="11512060" cy="4956676"/>
          </a:xfrm>
          <a:prstGeom prst="rect">
            <a:avLst/>
          </a:prstGeom>
          <a:noFill/>
          <a:ln>
            <a:noFill/>
          </a:ln>
        </p:spPr>
        <p:txBody>
          <a:bodyPr spcFirstLastPara="1" wrap="square" lIns="91425" tIns="45700" rIns="91425" bIns="45700" anchor="t" anchorCtr="0">
            <a:noAutofit/>
          </a:bodyPr>
          <a:lstStyle/>
          <a:p>
            <a:r>
              <a:rPr kumimoji="1" lang="ja-JP" altLang="en-US" sz="2300" b="1" dirty="0"/>
              <a:t>１．強固なコミュニティとセーフティーネット：</a:t>
            </a:r>
            <a:endParaRPr kumimoji="1" lang="en-US" altLang="ja-JP" sz="2300" b="1" dirty="0"/>
          </a:p>
          <a:p>
            <a:pPr marL="342900" indent="-342900">
              <a:buFont typeface="Arial" panose="020B0604020202020204" pitchFamily="34" charset="0"/>
              <a:buChar char="•"/>
            </a:pPr>
            <a:r>
              <a:rPr kumimoji="1" lang="en-US" altLang="ja-JP" sz="2300" dirty="0"/>
              <a:t>NZ</a:t>
            </a:r>
            <a:r>
              <a:rPr kumimoji="1" lang="ja-JP" altLang="en-US" sz="2300" dirty="0"/>
              <a:t>は太平洋からの移民受け入れの歴史が長く、強固で定着したコミュニティが存在</a:t>
            </a:r>
            <a:endParaRPr kumimoji="1" lang="en-US" altLang="ja-JP" sz="2300" dirty="0"/>
          </a:p>
          <a:p>
            <a:pPr marL="342900" indent="-342900">
              <a:buFont typeface="Arial" panose="020B0604020202020204" pitchFamily="34" charset="0"/>
              <a:buChar char="•"/>
            </a:pPr>
            <a:r>
              <a:rPr kumimoji="1" lang="ja-JP" altLang="en-US" sz="2300" dirty="0"/>
              <a:t>既存コミュニティが、新規移住者に対する経済的・社会的・文化的セーフティー・ネットとして機能</a:t>
            </a:r>
            <a:endParaRPr kumimoji="1" lang="en-US" altLang="ja-JP" sz="2300" dirty="0"/>
          </a:p>
          <a:p>
            <a:pPr marL="342900" indent="-342900">
              <a:buFont typeface="Arial" panose="020B0604020202020204" pitchFamily="34" charset="0"/>
              <a:buChar char="•"/>
            </a:pPr>
            <a:endParaRPr kumimoji="1" lang="en-US" altLang="ja-JP" sz="2300" dirty="0"/>
          </a:p>
          <a:p>
            <a:r>
              <a:rPr kumimoji="1" lang="ja-JP" altLang="en-US" sz="2300" b="1" dirty="0"/>
              <a:t>２．移動の主な動機と特徴：</a:t>
            </a:r>
            <a:endParaRPr kumimoji="1" lang="en-US" altLang="ja-JP" sz="2300" dirty="0"/>
          </a:p>
          <a:p>
            <a:pPr marL="342900" indent="-342900">
              <a:buFont typeface="Arial" panose="020B0604020202020204" pitchFamily="34" charset="0"/>
              <a:buChar char="•"/>
            </a:pPr>
            <a:r>
              <a:rPr kumimoji="1" lang="ja-JP" altLang="en-US" sz="2300" dirty="0"/>
              <a:t>既存移民の主な動機は、自身や子どもに対するより良い経済（就業）及び教育機会の希求 → </a:t>
            </a:r>
            <a:r>
              <a:rPr kumimoji="1" lang="en-US" altLang="ja-JP" sz="2300" dirty="0"/>
              <a:t>NZ</a:t>
            </a:r>
            <a:r>
              <a:rPr kumimoji="1" lang="ja-JP" altLang="en-US" sz="2300" dirty="0"/>
              <a:t>からオーストラリアへのさらなる移動（二次移動）も見られる</a:t>
            </a:r>
            <a:endParaRPr kumimoji="1" lang="en-US" altLang="ja-JP" sz="2300" dirty="0"/>
          </a:p>
          <a:p>
            <a:endParaRPr kumimoji="1" lang="en-US" altLang="ja-JP" sz="2300" b="1" dirty="0"/>
          </a:p>
          <a:p>
            <a:r>
              <a:rPr kumimoji="1" lang="ja-JP" altLang="en-US" sz="2300" b="1" dirty="0"/>
              <a:t>３．世代交代と新たな課題：</a:t>
            </a:r>
            <a:endParaRPr kumimoji="1" lang="en-US" altLang="ja-JP" sz="2300" b="1" dirty="0"/>
          </a:p>
          <a:p>
            <a:pPr marL="342900" indent="-342900">
              <a:buFont typeface="Arial" panose="020B0604020202020204" pitchFamily="34" charset="0"/>
              <a:buChar char="•"/>
            </a:pPr>
            <a:r>
              <a:rPr kumimoji="1" lang="en-US" altLang="ja-JP" sz="2300" dirty="0"/>
              <a:t>2</a:t>
            </a:r>
            <a:r>
              <a:rPr kumimoji="1" lang="ja-JP" altLang="en-US" sz="2300" dirty="0"/>
              <a:t>世・</a:t>
            </a:r>
            <a:r>
              <a:rPr kumimoji="1" lang="en-US" altLang="ja-JP" sz="2300" dirty="0"/>
              <a:t>3</a:t>
            </a:r>
            <a:r>
              <a:rPr kumimoji="1" lang="ja-JP" altLang="en-US" sz="2300" dirty="0"/>
              <a:t>世は、メンタルヘルスの問題やコミュニティが強固である故に、必要な外部支援に繋がりにくいなど、社会資本の不足に直面することも</a:t>
            </a:r>
            <a:endParaRPr kumimoji="1" lang="en-US" altLang="ja-JP" sz="2300" dirty="0"/>
          </a:p>
          <a:p>
            <a:pPr marL="342900" indent="-342900">
              <a:buFont typeface="Arial" panose="020B0604020202020204" pitchFamily="34" charset="0"/>
              <a:buChar char="•"/>
            </a:pPr>
            <a:r>
              <a:rPr kumimoji="1" lang="ja-JP" altLang="en-US" sz="2300" b="1" dirty="0"/>
              <a:t>祖国と気候変動への関心が高い</a:t>
            </a:r>
            <a:r>
              <a:rPr kumimoji="1" lang="ja-JP" altLang="en-US" sz="2300" dirty="0"/>
              <a:t>（気候不安の世代）</a:t>
            </a:r>
            <a:endParaRPr kumimoji="1" lang="en-US" altLang="ja-JP" sz="2300" dirty="0"/>
          </a:p>
          <a:p>
            <a:pPr marL="342900" indent="-342900">
              <a:buFont typeface="Arial" panose="020B0604020202020204" pitchFamily="34" charset="0"/>
              <a:buChar char="•"/>
            </a:pPr>
            <a:r>
              <a:rPr kumimoji="1" lang="ja-JP" altLang="en-US" sz="2300" dirty="0"/>
              <a:t>豪・</a:t>
            </a:r>
            <a:r>
              <a:rPr kumimoji="1" lang="en-US" altLang="ja-JP" sz="2300" dirty="0"/>
              <a:t>NZ</a:t>
            </a:r>
            <a:r>
              <a:rPr kumimoji="1" lang="ja-JP" altLang="en-US" sz="2300" dirty="0"/>
              <a:t>在住の太平洋ルーツを持つ若者が、地域の課題を提示し、国内の意思決定に影響を与え始めている（</a:t>
            </a:r>
            <a:r>
              <a:rPr kumimoji="1" lang="en-US" altLang="ja-JP" sz="2300" dirty="0"/>
              <a:t>c.f., </a:t>
            </a:r>
            <a:r>
              <a:rPr kumimoji="1" lang="es-ES" altLang="ja-JP" sz="2300" dirty="0"/>
              <a:t>Australian LCOY, 2024</a:t>
            </a:r>
            <a:r>
              <a:rPr kumimoji="1" lang="ja-JP" altLang="en-US" sz="2300" dirty="0"/>
              <a:t>）</a:t>
            </a:r>
            <a:endParaRPr kumimoji="1" lang="en-US" altLang="ja-JP" sz="2300" dirty="0"/>
          </a:p>
        </p:txBody>
      </p:sp>
      <p:pic>
        <p:nvPicPr>
          <p:cNvPr id="4" name="Picture 2" descr="A blue flag with the Union Jack in the top left, a seven pointed star beneath it and the southern cross in the right half.">
            <a:extLst>
              <a:ext uri="{FF2B5EF4-FFF2-40B4-BE49-F238E27FC236}">
                <a16:creationId xmlns:a16="http://schemas.microsoft.com/office/drawing/2014/main" id="{0090C9FE-9FFB-43A8-A890-08D9684BC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28" y="134572"/>
            <a:ext cx="2070126" cy="1035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E09B39C-4A3E-423F-BEFE-31C370542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874" y="165711"/>
            <a:ext cx="2070126" cy="103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6" name="Google Shape;75;p14">
            <a:extLst>
              <a:ext uri="{FF2B5EF4-FFF2-40B4-BE49-F238E27FC236}">
                <a16:creationId xmlns:a16="http://schemas.microsoft.com/office/drawing/2014/main" id="{052CAA3F-B06E-448B-91EF-12CC05FA2792}"/>
              </a:ext>
            </a:extLst>
          </p:cNvPr>
          <p:cNvSpPr txBox="1"/>
          <p:nvPr/>
        </p:nvSpPr>
        <p:spPr>
          <a:xfrm>
            <a:off x="0" y="345985"/>
            <a:ext cx="12192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3200" b="1" dirty="0"/>
              <a:t>まとめと予備的考察</a:t>
            </a:r>
            <a:endParaRPr lang="en-US" altLang="ja-JP" sz="3200" b="1" dirty="0"/>
          </a:p>
        </p:txBody>
      </p:sp>
      <p:sp>
        <p:nvSpPr>
          <p:cNvPr id="4" name="Google Shape;35;p7">
            <a:extLst>
              <a:ext uri="{FF2B5EF4-FFF2-40B4-BE49-F238E27FC236}">
                <a16:creationId xmlns:a16="http://schemas.microsoft.com/office/drawing/2014/main" id="{C7981D2C-83B5-4859-A29B-E234AFE16DA3}"/>
              </a:ext>
            </a:extLst>
          </p:cNvPr>
          <p:cNvSpPr txBox="1"/>
          <p:nvPr/>
        </p:nvSpPr>
        <p:spPr>
          <a:xfrm>
            <a:off x="484558" y="1185088"/>
            <a:ext cx="11308861" cy="495667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ja-JP" altLang="en-US" sz="2400" b="1" dirty="0">
                <a:solidFill>
                  <a:schemeClr val="dk1"/>
                </a:solidFill>
                <a:latin typeface="+mj-lt"/>
                <a:ea typeface="Arial"/>
                <a:cs typeface="Arial"/>
                <a:sym typeface="Arial"/>
              </a:rPr>
              <a:t>１．脅威の複合性と政策のギャップ	</a:t>
            </a:r>
            <a:endParaRPr lang="en-US" altLang="ja-JP" sz="2400" b="1" dirty="0">
              <a:solidFill>
                <a:schemeClr val="dk1"/>
              </a:solidFill>
              <a:latin typeface="+mj-lt"/>
              <a:ea typeface="Arial"/>
              <a:cs typeface="Arial"/>
              <a:sym typeface="Arial"/>
            </a:endParaRPr>
          </a:p>
          <a:p>
            <a:pPr marL="342900" marR="0" lvl="0" indent="-342900" algn="l" rtl="0">
              <a:spcBef>
                <a:spcPts val="0"/>
              </a:spcBef>
              <a:spcAft>
                <a:spcPts val="0"/>
              </a:spcAft>
              <a:buFont typeface="Arial" panose="020B0604020202020204" pitchFamily="34" charset="0"/>
              <a:buChar char="•"/>
            </a:pPr>
            <a:r>
              <a:rPr lang="ja-JP" altLang="en-US" sz="2400" b="1" dirty="0">
                <a:solidFill>
                  <a:schemeClr val="dk1"/>
                </a:solidFill>
                <a:latin typeface="+mj-lt"/>
                <a:ea typeface="Arial"/>
                <a:cs typeface="Arial"/>
                <a:sym typeface="Arial"/>
              </a:rPr>
              <a:t>移動の要因は複合的</a:t>
            </a:r>
            <a:r>
              <a:rPr lang="ja-JP" altLang="en-US" sz="2400" dirty="0">
                <a:solidFill>
                  <a:schemeClr val="dk1"/>
                </a:solidFill>
                <a:latin typeface="+mj-lt"/>
              </a:rPr>
              <a:t>：</a:t>
            </a:r>
            <a:r>
              <a:rPr lang="ja-JP" altLang="en-US" sz="2400" dirty="0">
                <a:solidFill>
                  <a:schemeClr val="dk1"/>
                </a:solidFill>
                <a:latin typeface="+mj-lt"/>
                <a:ea typeface="Arial"/>
                <a:cs typeface="Arial"/>
                <a:sym typeface="Arial"/>
              </a:rPr>
              <a:t>人の移動は気候変動のみではなく、経済的及び教育的な向上への希求が強く関与	</a:t>
            </a:r>
            <a:endParaRPr lang="en-US" altLang="ja-JP" sz="2400" dirty="0">
              <a:solidFill>
                <a:schemeClr val="dk1"/>
              </a:solidFill>
              <a:latin typeface="+mj-lt"/>
              <a:ea typeface="Arial"/>
              <a:cs typeface="Arial"/>
              <a:sym typeface="Arial"/>
            </a:endParaRPr>
          </a:p>
          <a:p>
            <a:pPr marL="342900" marR="0" lvl="0" indent="-342900" algn="l" rtl="0">
              <a:spcBef>
                <a:spcPts val="0"/>
              </a:spcBef>
              <a:spcAft>
                <a:spcPts val="0"/>
              </a:spcAft>
              <a:buFont typeface="Arial" panose="020B0604020202020204" pitchFamily="34" charset="0"/>
              <a:buChar char="•"/>
            </a:pPr>
            <a:r>
              <a:rPr lang="ja-JP" altLang="en-US" sz="2400" b="1" dirty="0">
                <a:solidFill>
                  <a:schemeClr val="dk1"/>
                </a:solidFill>
                <a:latin typeface="+mj-lt"/>
                <a:ea typeface="Arial"/>
                <a:cs typeface="Arial"/>
                <a:sym typeface="Arial"/>
              </a:rPr>
              <a:t>脆弱性の増大：</a:t>
            </a:r>
            <a:r>
              <a:rPr lang="ja-JP" altLang="en-US" sz="2400" dirty="0">
                <a:solidFill>
                  <a:schemeClr val="dk1"/>
                </a:solidFill>
                <a:latin typeface="+mj-lt"/>
                <a:ea typeface="Arial"/>
                <a:cs typeface="Arial"/>
                <a:sym typeface="Arial"/>
              </a:rPr>
              <a:t>若年層は移住で恩恵を得る一方で、移住先で社会的・経済的に脆弱な立場に置かれる可能性があり、祖国の適応能力を侵食（頭脳流出）するリスクもある</a:t>
            </a:r>
            <a:endParaRPr lang="en-US" altLang="ja-JP" sz="2400" dirty="0">
              <a:solidFill>
                <a:schemeClr val="dk1"/>
              </a:solidFill>
              <a:latin typeface="+mj-lt"/>
            </a:endParaRPr>
          </a:p>
          <a:p>
            <a:pPr marR="0" lvl="0" algn="l" rtl="0">
              <a:spcBef>
                <a:spcPts val="0"/>
              </a:spcBef>
              <a:spcAft>
                <a:spcPts val="0"/>
              </a:spcAft>
            </a:pPr>
            <a:endParaRPr lang="en-US" altLang="ja-JP" sz="2400" dirty="0">
              <a:solidFill>
                <a:schemeClr val="dk1"/>
              </a:solidFill>
              <a:latin typeface="+mj-lt"/>
            </a:endParaRPr>
          </a:p>
          <a:p>
            <a:pPr marR="0" lvl="0" algn="l" rtl="0">
              <a:spcBef>
                <a:spcPts val="0"/>
              </a:spcBef>
              <a:spcAft>
                <a:spcPts val="0"/>
              </a:spcAft>
            </a:pPr>
            <a:r>
              <a:rPr lang="ja-JP" altLang="en-US" sz="2400" b="1" dirty="0">
                <a:solidFill>
                  <a:schemeClr val="dk1"/>
                </a:solidFill>
                <a:latin typeface="+mj-lt"/>
              </a:rPr>
              <a:t>２．公正</a:t>
            </a:r>
            <a:r>
              <a:rPr lang="ja-JP" altLang="en-US" sz="2400" b="1" dirty="0">
                <a:solidFill>
                  <a:schemeClr val="dk1"/>
                </a:solidFill>
                <a:latin typeface="+mj-lt"/>
                <a:ea typeface="Arial"/>
                <a:cs typeface="Arial"/>
                <a:sym typeface="Arial"/>
              </a:rPr>
              <a:t>な移行と責任</a:t>
            </a:r>
            <a:endParaRPr lang="en-US" altLang="ja-JP" sz="2400" b="1" dirty="0">
              <a:solidFill>
                <a:schemeClr val="dk1"/>
              </a:solidFill>
              <a:latin typeface="+mj-lt"/>
            </a:endParaRPr>
          </a:p>
          <a:p>
            <a:pPr marL="342900" indent="-342900">
              <a:buFont typeface="Arial" panose="020B0604020202020204" pitchFamily="34" charset="0"/>
              <a:buChar char="•"/>
            </a:pPr>
            <a:r>
              <a:rPr lang="ja-JP" altLang="en-US" sz="2400" b="1" dirty="0">
                <a:solidFill>
                  <a:schemeClr val="dk1"/>
                </a:solidFill>
                <a:latin typeface="+mj-lt"/>
                <a:ea typeface="Arial"/>
                <a:cs typeface="Arial"/>
                <a:sym typeface="Arial"/>
              </a:rPr>
              <a:t>移動は「最後の手段 </a:t>
            </a:r>
            <a:r>
              <a:rPr lang="en-US" altLang="ja-JP" sz="2400" b="1" dirty="0">
                <a:solidFill>
                  <a:schemeClr val="dk1"/>
                </a:solidFill>
                <a:latin typeface="+mj-lt"/>
                <a:ea typeface="Arial"/>
                <a:cs typeface="Arial"/>
                <a:sym typeface="Arial"/>
              </a:rPr>
              <a:t>(Last Resort)</a:t>
            </a:r>
            <a:r>
              <a:rPr lang="ja-JP" altLang="en-US" sz="2400" b="1" dirty="0">
                <a:solidFill>
                  <a:schemeClr val="dk1"/>
                </a:solidFill>
                <a:latin typeface="+mj-lt"/>
                <a:ea typeface="Arial"/>
                <a:cs typeface="Arial"/>
                <a:sym typeface="Arial"/>
              </a:rPr>
              <a:t>」</a:t>
            </a:r>
            <a:r>
              <a:rPr lang="ja-JP" altLang="en-US" sz="2400" dirty="0">
                <a:solidFill>
                  <a:schemeClr val="dk1"/>
                </a:solidFill>
                <a:latin typeface="+mj-lt"/>
                <a:ea typeface="Arial"/>
                <a:cs typeface="Arial"/>
                <a:sym typeface="Arial"/>
              </a:rPr>
              <a:t>その国自身のレジリエンスを高め、移動も含めた選択肢を可能にすることが基本原則</a:t>
            </a:r>
            <a:endParaRPr lang="en-US" altLang="ja-JP" sz="2400" dirty="0">
              <a:solidFill>
                <a:schemeClr val="dk1"/>
              </a:solidFill>
              <a:latin typeface="+mj-lt"/>
              <a:ea typeface="Arial"/>
              <a:cs typeface="Arial"/>
              <a:sym typeface="Arial"/>
            </a:endParaRPr>
          </a:p>
          <a:p>
            <a:pPr marL="342900" marR="0" lvl="0" indent="-342900" algn="l" rtl="0">
              <a:spcBef>
                <a:spcPts val="0"/>
              </a:spcBef>
              <a:spcAft>
                <a:spcPts val="0"/>
              </a:spcAft>
              <a:buFont typeface="Arial" panose="020B0604020202020204" pitchFamily="34" charset="0"/>
              <a:buChar char="•"/>
            </a:pPr>
            <a:r>
              <a:rPr lang="ja-JP" altLang="en-US" sz="2400" dirty="0">
                <a:solidFill>
                  <a:schemeClr val="dk1"/>
                </a:solidFill>
                <a:latin typeface="+mj-lt"/>
                <a:ea typeface="Arial"/>
                <a:cs typeface="Arial"/>
                <a:sym typeface="Arial"/>
              </a:rPr>
              <a:t>移動者を「難民」や「労働力」として扱うのではなく</a:t>
            </a:r>
            <a:r>
              <a:rPr lang="ja-JP" altLang="en-US" sz="2400" b="1" dirty="0">
                <a:solidFill>
                  <a:schemeClr val="dk1"/>
                </a:solidFill>
                <a:latin typeface="+mj-lt"/>
                <a:ea typeface="Arial"/>
                <a:cs typeface="Arial"/>
                <a:sym typeface="Arial"/>
              </a:rPr>
              <a:t>文化やアイデンティティ</a:t>
            </a:r>
            <a:r>
              <a:rPr lang="ja-JP" altLang="en-US" sz="2400" dirty="0">
                <a:solidFill>
                  <a:schemeClr val="dk1"/>
                </a:solidFill>
                <a:latin typeface="+mj-lt"/>
                <a:ea typeface="Arial"/>
                <a:cs typeface="Arial"/>
                <a:sym typeface="Arial"/>
              </a:rPr>
              <a:t>、</a:t>
            </a:r>
            <a:r>
              <a:rPr lang="ja-JP" altLang="en-US" sz="2400" b="1" dirty="0">
                <a:solidFill>
                  <a:schemeClr val="dk1"/>
                </a:solidFill>
                <a:latin typeface="+mj-lt"/>
                <a:ea typeface="Arial"/>
                <a:cs typeface="Arial"/>
                <a:sym typeface="Arial"/>
              </a:rPr>
              <a:t>社会構造、公正さ</a:t>
            </a:r>
            <a:r>
              <a:rPr lang="ja-JP" altLang="en-US" sz="2400" dirty="0">
                <a:solidFill>
                  <a:schemeClr val="dk1"/>
                </a:solidFill>
                <a:latin typeface="+mj-lt"/>
                <a:ea typeface="Arial"/>
                <a:cs typeface="Arial"/>
                <a:sym typeface="Arial"/>
              </a:rPr>
              <a:t>を尊重するアプローチが必要</a:t>
            </a:r>
            <a:endParaRPr lang="en-US" altLang="ja-JP" sz="2400" dirty="0">
              <a:solidFill>
                <a:schemeClr val="dk1"/>
              </a:solidFill>
              <a:latin typeface="+mj-lt"/>
              <a:ea typeface="Arial"/>
              <a:cs typeface="Arial"/>
              <a:sym typeface="Arial"/>
            </a:endParaRPr>
          </a:p>
          <a:p>
            <a:pPr marL="342900" indent="-342900">
              <a:buFont typeface="Arial" panose="020B0604020202020204" pitchFamily="34" charset="0"/>
              <a:buChar char="•"/>
            </a:pPr>
            <a:r>
              <a:rPr lang="ja-JP" altLang="en-US" sz="2400" dirty="0">
                <a:solidFill>
                  <a:schemeClr val="dk1"/>
                </a:solidFill>
                <a:latin typeface="+mj-lt"/>
                <a:ea typeface="Arial"/>
                <a:cs typeface="Arial"/>
                <a:sym typeface="Arial"/>
              </a:rPr>
              <a:t>日本でも、環境正義や公正な移行の観点から、移動者の受入や若者世代の気候不安、意思決定への参画などについても議論されるべきではないか</a:t>
            </a:r>
            <a:endParaRPr lang="en-US" altLang="ja-JP" sz="2400" dirty="0">
              <a:solidFill>
                <a:schemeClr val="dk1"/>
              </a:solidFill>
              <a:latin typeface="+mj-lt"/>
              <a:ea typeface="Arial"/>
              <a:cs typeface="Arial"/>
              <a:sym typeface="Arial"/>
            </a:endParaRPr>
          </a:p>
        </p:txBody>
      </p:sp>
    </p:spTree>
    <p:extLst>
      <p:ext uri="{BB962C8B-B14F-4D97-AF65-F5344CB8AC3E}">
        <p14:creationId xmlns:p14="http://schemas.microsoft.com/office/powerpoint/2010/main" val="161695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p7">
            <a:extLst>
              <a:ext uri="{FF2B5EF4-FFF2-40B4-BE49-F238E27FC236}">
                <a16:creationId xmlns:a16="http://schemas.microsoft.com/office/drawing/2014/main" id="{47848212-5C3F-4A7A-9E63-563B13E9D105}"/>
              </a:ext>
            </a:extLst>
          </p:cNvPr>
          <p:cNvSpPr txBox="1"/>
          <p:nvPr/>
        </p:nvSpPr>
        <p:spPr>
          <a:xfrm>
            <a:off x="1011288" y="465494"/>
            <a:ext cx="10589622" cy="567100"/>
          </a:xfrm>
          <a:prstGeom prst="rect">
            <a:avLst/>
          </a:prstGeom>
          <a:noFill/>
          <a:ln>
            <a:noFill/>
          </a:ln>
        </p:spPr>
        <p:txBody>
          <a:bodyPr spcFirstLastPara="1" wrap="square" lIns="91425" tIns="45700" rIns="91425" bIns="45700" anchor="b" anchorCtr="0">
            <a:normAutofit lnSpcReduction="10000"/>
          </a:bodyPr>
          <a:lstStyle/>
          <a:p>
            <a:pPr marL="0" marR="0" lvl="0" indent="0" algn="ctr" rtl="0">
              <a:spcBef>
                <a:spcPts val="0"/>
              </a:spcBef>
              <a:spcAft>
                <a:spcPts val="0"/>
              </a:spcAft>
              <a:buNone/>
            </a:pPr>
            <a:r>
              <a:rPr lang="ja-JP" altLang="en-US" sz="3200" b="1" dirty="0"/>
              <a:t>主要参考・引用文献</a:t>
            </a:r>
            <a:endParaRPr lang="en-US" altLang="ja-JP" sz="3200" b="1" dirty="0"/>
          </a:p>
        </p:txBody>
      </p:sp>
      <p:sp>
        <p:nvSpPr>
          <p:cNvPr id="4" name="Google Shape;35;p7">
            <a:extLst>
              <a:ext uri="{FF2B5EF4-FFF2-40B4-BE49-F238E27FC236}">
                <a16:creationId xmlns:a16="http://schemas.microsoft.com/office/drawing/2014/main" id="{E818050A-B8EF-478D-87A3-206A3797B401}"/>
              </a:ext>
            </a:extLst>
          </p:cNvPr>
          <p:cNvSpPr txBox="1"/>
          <p:nvPr/>
        </p:nvSpPr>
        <p:spPr>
          <a:xfrm>
            <a:off x="484558" y="1185088"/>
            <a:ext cx="11308861" cy="4956676"/>
          </a:xfrm>
          <a:prstGeom prst="rect">
            <a:avLst/>
          </a:prstGeom>
          <a:noFill/>
          <a:ln>
            <a:noFill/>
          </a:ln>
        </p:spPr>
        <p:txBody>
          <a:bodyPr spcFirstLastPara="1" wrap="square" lIns="91425" tIns="45700" rIns="91425" bIns="45700" anchor="t" anchorCtr="0">
            <a:noAutofit/>
          </a:bodyPr>
          <a:lstStyle/>
          <a:p>
            <a:pPr algn="ctr"/>
            <a:endParaRPr lang="en-US" altLang="ja-JP" sz="2400" dirty="0">
              <a:solidFill>
                <a:schemeClr val="dk1"/>
              </a:solidFill>
              <a:latin typeface="Arial"/>
              <a:ea typeface="Arial"/>
              <a:cs typeface="Arial"/>
              <a:sym typeface="Arial"/>
            </a:endParaRPr>
          </a:p>
          <a:p>
            <a:pPr marR="0" lvl="0" algn="l" rtl="0">
              <a:spcBef>
                <a:spcPts val="0"/>
              </a:spcBef>
              <a:spcAft>
                <a:spcPts val="0"/>
              </a:spcAft>
            </a:pPr>
            <a:endParaRPr lang="en-US" altLang="ja-JP" sz="2400" dirty="0">
              <a:solidFill>
                <a:schemeClr val="dk1"/>
              </a:solidFill>
              <a:latin typeface="Arial"/>
              <a:ea typeface="Arial"/>
              <a:cs typeface="Arial"/>
              <a:sym typeface="Arial"/>
            </a:endParaRPr>
          </a:p>
        </p:txBody>
      </p:sp>
      <p:sp>
        <p:nvSpPr>
          <p:cNvPr id="6" name="テキスト ボックス 5">
            <a:extLst>
              <a:ext uri="{FF2B5EF4-FFF2-40B4-BE49-F238E27FC236}">
                <a16:creationId xmlns:a16="http://schemas.microsoft.com/office/drawing/2014/main" id="{4CA7FF70-B634-42DE-813C-6C0B1AAF848B}"/>
              </a:ext>
            </a:extLst>
          </p:cNvPr>
          <p:cNvSpPr txBox="1"/>
          <p:nvPr/>
        </p:nvSpPr>
        <p:spPr>
          <a:xfrm>
            <a:off x="601070" y="1185088"/>
            <a:ext cx="11075836" cy="5401479"/>
          </a:xfrm>
          <a:prstGeom prst="rect">
            <a:avLst/>
          </a:prstGeom>
          <a:noFill/>
        </p:spPr>
        <p:txBody>
          <a:bodyPr wrap="square">
            <a:spAutoFit/>
          </a:bodyPr>
          <a:lstStyle/>
          <a:p>
            <a:pPr marL="342900" indent="-342900">
              <a:buFont typeface="+mj-lt"/>
              <a:buAutoNum type="arabicPeriod"/>
            </a:pPr>
            <a:r>
              <a:rPr lang="en-US" altLang="ja-JP" sz="1500" dirty="0"/>
              <a:t>Australian Local Conference of Youth (LCOY). (2024). The National Child and Youth Statement on Climate Change. Retrieved from </a:t>
            </a:r>
            <a:r>
              <a:rPr lang="en-US" altLang="ja-JP" sz="1500" dirty="0">
                <a:hlinkClick r:id="rId2"/>
              </a:rPr>
              <a:t>https://assets-us-01.kc-usercontent.com/99f113b4-e5f7-00d2-23c0-c83ca2e4cfa2/ead8e9cb-1a06-4f64-9f2a-c776d23b143e/UA-LCOY-Report_20240828-final%20digital.pdf</a:t>
            </a:r>
            <a:endParaRPr lang="en-US" altLang="ja-JP" sz="1500" dirty="0"/>
          </a:p>
          <a:p>
            <a:pPr marL="342900" indent="-342900">
              <a:buFont typeface="+mj-lt"/>
              <a:buAutoNum type="arabicPeriod"/>
            </a:pPr>
            <a:r>
              <a:rPr lang="en-US" altLang="ja-JP" sz="1500" dirty="0" err="1"/>
              <a:t>Cattaneo</a:t>
            </a:r>
            <a:r>
              <a:rPr lang="en-US" altLang="ja-JP" sz="1500" dirty="0"/>
              <a:t>, C., </a:t>
            </a:r>
            <a:r>
              <a:rPr lang="en-US" altLang="ja-JP" sz="1500" dirty="0" err="1"/>
              <a:t>Massetti</a:t>
            </a:r>
            <a:r>
              <a:rPr lang="en-US" altLang="ja-JP" sz="1500" dirty="0"/>
              <a:t>, E., </a:t>
            </a:r>
            <a:r>
              <a:rPr lang="en-US" altLang="ja-JP" sz="1500" dirty="0" err="1"/>
              <a:t>Farinosi</a:t>
            </a:r>
            <a:r>
              <a:rPr lang="en-US" altLang="ja-JP" sz="1500" dirty="0"/>
              <a:t>, F., &amp; Dasgupta, S. (2024). Climate variability and worldwide migration: Current evidence and future projections. Environmental Research Letters, 19(12), 124083. </a:t>
            </a:r>
            <a:r>
              <a:rPr lang="en-US" altLang="ja-JP" sz="1500" dirty="0">
                <a:hlinkClick r:id="rId3"/>
              </a:rPr>
              <a:t>https://doi.org/10.1088/1748-9326/ad91cb</a:t>
            </a:r>
            <a:endParaRPr lang="en-US" altLang="ja-JP" sz="1500" dirty="0"/>
          </a:p>
          <a:p>
            <a:pPr marL="342900" indent="-342900">
              <a:buFont typeface="+mj-lt"/>
              <a:buAutoNum type="arabicPeriod"/>
            </a:pPr>
            <a:r>
              <a:rPr lang="en-US" altLang="ja-JP" sz="1500" dirty="0"/>
              <a:t>Clement, V., Rigaud, K. K., de </a:t>
            </a:r>
            <a:r>
              <a:rPr lang="en-US" altLang="ja-JP" sz="1500" dirty="0" err="1"/>
              <a:t>Sherbinin</a:t>
            </a:r>
            <a:r>
              <a:rPr lang="en-US" altLang="ja-JP" sz="1500" dirty="0"/>
              <a:t>, A., Jones, B., Adamo, S., </a:t>
            </a:r>
            <a:r>
              <a:rPr lang="en-US" altLang="ja-JP" sz="1500" dirty="0" err="1"/>
              <a:t>Schewe</a:t>
            </a:r>
            <a:r>
              <a:rPr lang="en-US" altLang="ja-JP" sz="1500" dirty="0"/>
              <a:t>, J., Sadiq, N., &amp; </a:t>
            </a:r>
            <a:r>
              <a:rPr lang="en-US" altLang="ja-JP" sz="1500" dirty="0" err="1"/>
              <a:t>Shabahat</a:t>
            </a:r>
            <a:r>
              <a:rPr lang="en-US" altLang="ja-JP" sz="1500" dirty="0"/>
              <a:t>, E. (2021). Groundswell Part 2: Acting on Internal Climate Migration. The World Bank. Retrieved from </a:t>
            </a:r>
            <a:r>
              <a:rPr lang="en-US" altLang="ja-JP" sz="1500" dirty="0">
                <a:hlinkClick r:id="rId4"/>
              </a:rPr>
              <a:t>http://hdl.handle.net/10986/36248</a:t>
            </a:r>
            <a:endParaRPr lang="en-US" altLang="ja-JP" sz="1500" dirty="0"/>
          </a:p>
          <a:p>
            <a:pPr marL="342900" indent="-342900">
              <a:buFont typeface="+mj-lt"/>
              <a:buAutoNum type="arabicPeriod"/>
            </a:pPr>
            <a:r>
              <a:rPr lang="en-US" altLang="ja-JP" sz="1500" dirty="0"/>
              <a:t>Communication No 2728/2016, Ioane </a:t>
            </a:r>
            <a:r>
              <a:rPr lang="en-US" altLang="ja-JP" sz="1500" dirty="0" err="1"/>
              <a:t>Teitiota</a:t>
            </a:r>
            <a:r>
              <a:rPr lang="en-US" altLang="ja-JP" sz="1500" dirty="0"/>
              <a:t> v. New Zealand, UN Doc CCPR/C/127/D/2728/2016 (2019, October 24). Retrieved from </a:t>
            </a:r>
            <a:r>
              <a:rPr lang="en-US" altLang="ja-JP" sz="1500" dirty="0">
                <a:hlinkClick r:id="rId5"/>
              </a:rPr>
              <a:t>https://juris.ohchr.org/casedetails/2798/en-US</a:t>
            </a:r>
            <a:endParaRPr lang="en-US" altLang="ja-JP" sz="1500" dirty="0"/>
          </a:p>
          <a:p>
            <a:pPr marL="342900" indent="-342900">
              <a:buFont typeface="+mj-lt"/>
              <a:buAutoNum type="arabicPeriod"/>
            </a:pPr>
            <a:r>
              <a:rPr lang="en-US" altLang="ja-JP" sz="1500" dirty="0" err="1"/>
              <a:t>Craney</a:t>
            </a:r>
            <a:r>
              <a:rPr lang="en-US" altLang="ja-JP" sz="1500" dirty="0"/>
              <a:t>, A. (2022). Youth in Fiji and Solomon Islands: Livelihoods, Leadership and Civic Engagement. ANU Press, The Australian National University, Canberra. (ISBN (print): 9781760465148).</a:t>
            </a:r>
          </a:p>
          <a:p>
            <a:pPr marL="342900" indent="-342900">
              <a:buFont typeface="+mj-lt"/>
              <a:buAutoNum type="arabicPeriod"/>
            </a:pPr>
            <a:r>
              <a:rPr lang="en-US" altLang="ja-JP" sz="1500" dirty="0" err="1"/>
              <a:t>Gemenne</a:t>
            </a:r>
            <a:r>
              <a:rPr lang="en-US" altLang="ja-JP" sz="1500" dirty="0"/>
              <a:t>, F., &amp; Blocher, J. (2017). How can migration serve adaptation to climate change? Challenges to fleshing out a policy ideal. The Geographical Journal, 183(4), 336–347. </a:t>
            </a:r>
            <a:r>
              <a:rPr lang="en-US" altLang="ja-JP" sz="1500" dirty="0">
                <a:hlinkClick r:id="rId6"/>
              </a:rPr>
              <a:t>https://doi.org/10.1111/geoj.12205</a:t>
            </a:r>
            <a:endParaRPr lang="en-US" altLang="ja-JP" sz="1500" dirty="0"/>
          </a:p>
          <a:p>
            <a:pPr marL="342900" indent="-342900">
              <a:buFont typeface="+mj-lt"/>
              <a:buAutoNum type="arabicPeriod"/>
            </a:pPr>
            <a:r>
              <a:rPr lang="en-US" altLang="ja-JP" sz="1500" dirty="0"/>
              <a:t>Internal Displacement Monitoring Center. (2024). 2024 Global Report on Internal Displacement. Retrieved from </a:t>
            </a:r>
            <a:r>
              <a:rPr lang="en-US" altLang="ja-JP" sz="1500" dirty="0">
                <a:hlinkClick r:id="rId7"/>
              </a:rPr>
              <a:t>https://disasterdisplacement.org/wp-content/uploads/2024/05/IDMC-GRID-2024-Global-Report-on-Internal-Displacement.pdf</a:t>
            </a:r>
            <a:endParaRPr lang="en-US" altLang="ja-JP" sz="1500" dirty="0"/>
          </a:p>
          <a:p>
            <a:pPr marL="342900" indent="-342900">
              <a:buFont typeface="+mj-lt"/>
              <a:buAutoNum type="arabicPeriod"/>
            </a:pPr>
            <a:r>
              <a:rPr lang="en-US" altLang="ja-JP" sz="1500" dirty="0"/>
              <a:t>International Court of Justice (ICJ). (2025, July 23). Advisory Opinion on States’ Obligations in Respect of Climate Change (Advisory Opinion). Retrieved from </a:t>
            </a:r>
            <a:r>
              <a:rPr lang="en-US" altLang="ja-JP" sz="1500" dirty="0">
                <a:hlinkClick r:id="rId8"/>
              </a:rPr>
              <a:t>https://www.icj-cij.org/sites/default/files/case-related/187/187-20250723-adv-01-00-en.pdf</a:t>
            </a:r>
            <a:endParaRPr lang="en-US" altLang="ja-JP" sz="1500" dirty="0"/>
          </a:p>
          <a:p>
            <a:pPr marL="342900" indent="-342900">
              <a:buFont typeface="+mj-lt"/>
              <a:buAutoNum type="arabicPeriod"/>
            </a:pPr>
            <a:r>
              <a:rPr lang="en-US" altLang="ja-JP" sz="1500" dirty="0"/>
              <a:t>Nicholson, C. T. (2021). ‘Climate Mobility’ Is Not a Proper Subject of Research and Governance. In A. </a:t>
            </a:r>
            <a:r>
              <a:rPr lang="en-US" altLang="ja-JP" sz="1500" dirty="0" err="1"/>
              <a:t>Zahar</a:t>
            </a:r>
            <a:r>
              <a:rPr lang="en-US" altLang="ja-JP" sz="1500" dirty="0"/>
              <a:t> &amp; B. Mayer (Eds.), Debating Climate Law (pp. 215–226). Cambridge University Press. </a:t>
            </a:r>
            <a:r>
              <a:rPr lang="en-US" altLang="ja-JP" sz="1500" dirty="0">
                <a:hlinkClick r:id="rId9"/>
              </a:rPr>
              <a:t>https://doi.org/10.1017/9781108879064.017</a:t>
            </a:r>
            <a:endParaRPr lang="en-US" altLang="ja-JP" sz="1500" dirty="0"/>
          </a:p>
          <a:p>
            <a:pPr marL="342900" indent="-342900">
              <a:buFont typeface="+mj-lt"/>
              <a:buAutoNum type="arabicPeriod"/>
            </a:pPr>
            <a:r>
              <a:rPr lang="en-US" altLang="ja-JP" sz="1500" dirty="0"/>
              <a:t>Nicholson, C. T. M., &amp; Mayer, B. (2023). Climate Migration: Critical Perspectives for Law, Policy, and Research. Hart Pub Ltd.</a:t>
            </a:r>
          </a:p>
          <a:p>
            <a:pPr marL="342900" indent="-342900">
              <a:buFont typeface="+mj-lt"/>
              <a:buAutoNum type="arabicPeriod"/>
            </a:pPr>
            <a:r>
              <a:rPr lang="en-US" altLang="ja-JP" sz="1500" dirty="0" err="1"/>
              <a:t>Soukharev</a:t>
            </a:r>
            <a:r>
              <a:rPr lang="en-US" altLang="ja-JP" sz="1500" dirty="0"/>
              <a:t>, B. (2025). Global Warming and Mass Migration: Climate change and its impact on migration to the North. Springer.</a:t>
            </a:r>
          </a:p>
          <a:p>
            <a:pPr marL="342900" indent="-342900">
              <a:buFont typeface="+mj-lt"/>
              <a:buAutoNum type="arabicPeriod"/>
            </a:pPr>
            <a:r>
              <a:rPr lang="en-US" altLang="ja-JP" sz="1500" dirty="0"/>
              <a:t>White, G. (2011). Climate Change and Migration: Security and Borders in a Warming World. Oxford University Press, USA.</a:t>
            </a:r>
          </a:p>
        </p:txBody>
      </p:sp>
    </p:spTree>
    <p:extLst>
      <p:ext uri="{BB962C8B-B14F-4D97-AF65-F5344CB8AC3E}">
        <p14:creationId xmlns:p14="http://schemas.microsoft.com/office/powerpoint/2010/main" val="54690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p:nvPr/>
        </p:nvSpPr>
        <p:spPr>
          <a:xfrm>
            <a:off x="156308" y="529342"/>
            <a:ext cx="11895015" cy="567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62626"/>
              </a:buClr>
              <a:buSzPts val="3200"/>
              <a:buFont typeface="Quattrocento Sans"/>
              <a:buNone/>
            </a:pPr>
            <a:r>
              <a:rPr lang="ja-JP" altLang="en-US" sz="3200" b="1" i="0" u="none" strike="noStrike" cap="none" dirty="0">
                <a:solidFill>
                  <a:srgbClr val="262626"/>
                </a:solidFill>
                <a:latin typeface="Quattrocento Sans"/>
                <a:ea typeface="Quattrocento Sans"/>
                <a:cs typeface="Quattrocento Sans"/>
                <a:sym typeface="Quattrocento Sans"/>
              </a:rPr>
              <a:t>研究の背景：気候変動と</a:t>
            </a:r>
            <a:r>
              <a:rPr lang="ja-JP" altLang="en-US" sz="3200" b="1" dirty="0">
                <a:solidFill>
                  <a:srgbClr val="262626"/>
                </a:solidFill>
                <a:latin typeface="Quattrocento Sans"/>
                <a:ea typeface="Quattrocento Sans"/>
                <a:cs typeface="Quattrocento Sans"/>
                <a:sym typeface="Quattrocento Sans"/>
              </a:rPr>
              <a:t>「</a:t>
            </a:r>
            <a:r>
              <a:rPr lang="ja-JP" altLang="en-US" sz="3200" b="1" i="0" u="none" strike="noStrike" cap="none" dirty="0">
                <a:solidFill>
                  <a:srgbClr val="262626"/>
                </a:solidFill>
                <a:latin typeface="Quattrocento Sans"/>
                <a:ea typeface="Quattrocento Sans"/>
                <a:cs typeface="Quattrocento Sans"/>
                <a:sym typeface="Quattrocento Sans"/>
              </a:rPr>
              <a:t>人の移動」</a:t>
            </a:r>
            <a:endParaRPr sz="3200" b="1" i="0" u="none" strike="noStrike" cap="none" dirty="0">
              <a:solidFill>
                <a:srgbClr val="262626"/>
              </a:solidFill>
              <a:latin typeface="Quattrocento Sans"/>
              <a:ea typeface="Quattrocento Sans"/>
              <a:cs typeface="Quattrocento Sans"/>
              <a:sym typeface="Quattrocento Sans"/>
            </a:endParaRPr>
          </a:p>
        </p:txBody>
      </p:sp>
      <p:sp>
        <p:nvSpPr>
          <p:cNvPr id="35" name="Google Shape;35;p7"/>
          <p:cNvSpPr txBox="1"/>
          <p:nvPr/>
        </p:nvSpPr>
        <p:spPr>
          <a:xfrm>
            <a:off x="367323" y="1312810"/>
            <a:ext cx="11465169" cy="273316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262626"/>
              </a:buClr>
              <a:buSzPts val="2000"/>
              <a:buFont typeface="Arial" panose="020B0604020202020204" pitchFamily="34" charset="0"/>
              <a:buChar char="•"/>
            </a:pPr>
            <a:r>
              <a:rPr lang="ja-JP" altLang="en-US" sz="2600" b="0" i="0" u="none" strike="noStrike" dirty="0">
                <a:solidFill>
                  <a:srgbClr val="1B1C1D"/>
                </a:solidFill>
                <a:effectLst/>
                <a:latin typeface="Google Sans Text"/>
              </a:rPr>
              <a:t>海面上昇、異常気象、海水侵入→食料・水・土地の安全保障が脅やかされていることが移動を促す主な要因</a:t>
            </a:r>
            <a:endParaRPr lang="en-US" altLang="ja-JP" sz="2600" b="0" i="0" u="none" strike="noStrike" cap="none" dirty="0">
              <a:solidFill>
                <a:srgbClr val="262626"/>
              </a:solidFill>
              <a:latin typeface="+mn-ea"/>
              <a:ea typeface="+mn-ea"/>
              <a:cs typeface="Quattrocento Sans"/>
              <a:sym typeface="Quattrocento Sans"/>
            </a:endParaRPr>
          </a:p>
          <a:p>
            <a:pPr marL="342900" marR="0" lvl="0" indent="-342900" algn="l" rtl="0">
              <a:lnSpc>
                <a:spcPct val="90000"/>
              </a:lnSpc>
              <a:spcBef>
                <a:spcPts val="0"/>
              </a:spcBef>
              <a:spcAft>
                <a:spcPts val="0"/>
              </a:spcAft>
              <a:buClr>
                <a:srgbClr val="262626"/>
              </a:buClr>
              <a:buSzPts val="2000"/>
              <a:buFont typeface="Arial" panose="020B0604020202020204" pitchFamily="34" charset="0"/>
              <a:buChar char="•"/>
            </a:pPr>
            <a:endParaRPr lang="ja-JP" altLang="en-US" sz="2000" b="0" i="0" u="none" strike="noStrike" cap="none" dirty="0">
              <a:solidFill>
                <a:srgbClr val="262626"/>
              </a:solidFill>
              <a:latin typeface="+mn-ea"/>
              <a:ea typeface="+mn-ea"/>
              <a:cs typeface="Quattrocento Sans"/>
              <a:sym typeface="Quattrocento Sans"/>
            </a:endParaRPr>
          </a:p>
          <a:p>
            <a:pPr marL="342900" marR="0" lvl="0" indent="-342900" algn="l" rtl="0">
              <a:lnSpc>
                <a:spcPct val="90000"/>
              </a:lnSpc>
              <a:spcBef>
                <a:spcPts val="0"/>
              </a:spcBef>
              <a:spcAft>
                <a:spcPts val="0"/>
              </a:spcAft>
              <a:buClr>
                <a:srgbClr val="262626"/>
              </a:buClr>
              <a:buSzPts val="2000"/>
              <a:buFont typeface="Arial" panose="020B0604020202020204" pitchFamily="34" charset="0"/>
              <a:buChar char="•"/>
            </a:pPr>
            <a:r>
              <a:rPr lang="ja-JP" altLang="en-US" sz="2600" b="0" i="0" u="none" strike="noStrike" cap="none" dirty="0">
                <a:solidFill>
                  <a:srgbClr val="262626"/>
                </a:solidFill>
                <a:latin typeface="+mn-ea"/>
                <a:ea typeface="+mn-ea"/>
                <a:cs typeface="Quattrocento Sans"/>
                <a:sym typeface="Quattrocento Sans"/>
              </a:rPr>
              <a:t>世界銀行</a:t>
            </a:r>
            <a:r>
              <a:rPr lang="en-US" altLang="ja-JP" sz="2600" b="0" i="0" u="none" strike="noStrike" cap="none" dirty="0">
                <a:solidFill>
                  <a:srgbClr val="262626"/>
                </a:solidFill>
                <a:latin typeface="+mn-ea"/>
                <a:ea typeface="+mn-ea"/>
                <a:cs typeface="Quattrocento Sans"/>
                <a:sym typeface="Quattrocento Sans"/>
              </a:rPr>
              <a:t>Groundswell</a:t>
            </a:r>
            <a:r>
              <a:rPr lang="ja-JP" altLang="en-US" sz="2600" b="0" i="0" u="none" strike="noStrike" cap="none" dirty="0">
                <a:solidFill>
                  <a:srgbClr val="262626"/>
                </a:solidFill>
                <a:latin typeface="+mn-ea"/>
                <a:ea typeface="+mn-ea"/>
                <a:cs typeface="Quattrocento Sans"/>
                <a:sym typeface="Quattrocento Sans"/>
              </a:rPr>
              <a:t>報告書</a:t>
            </a:r>
            <a:r>
              <a:rPr lang="ja-JP" altLang="en-US" sz="2600" dirty="0">
                <a:solidFill>
                  <a:srgbClr val="262626"/>
                </a:solidFill>
                <a:latin typeface="+mn-ea"/>
                <a:ea typeface="+mn-ea"/>
                <a:cs typeface="Quattrocento Sans"/>
                <a:sym typeface="Quattrocento Sans"/>
              </a:rPr>
              <a:t>（</a:t>
            </a:r>
            <a:r>
              <a:rPr lang="en-US" altLang="ja-JP" sz="2600" b="0" i="0" u="none" strike="noStrike" cap="none" dirty="0">
                <a:solidFill>
                  <a:srgbClr val="262626"/>
                </a:solidFill>
                <a:latin typeface="+mn-ea"/>
                <a:ea typeface="+mn-ea"/>
                <a:cs typeface="Quattrocento Sans"/>
                <a:sym typeface="Quattrocento Sans"/>
              </a:rPr>
              <a:t>2021</a:t>
            </a:r>
            <a:r>
              <a:rPr lang="ja-JP" altLang="en-US" sz="2600" b="0" i="0" u="none" strike="noStrike" cap="none" dirty="0">
                <a:solidFill>
                  <a:srgbClr val="262626"/>
                </a:solidFill>
                <a:latin typeface="+mn-ea"/>
                <a:ea typeface="+mn-ea"/>
                <a:cs typeface="Quattrocento Sans"/>
                <a:sym typeface="Quattrocento Sans"/>
              </a:rPr>
              <a:t>）</a:t>
            </a:r>
            <a:endParaRPr lang="en-US" altLang="ja-JP" sz="2600" dirty="0">
              <a:solidFill>
                <a:srgbClr val="262626"/>
              </a:solidFill>
              <a:latin typeface="+mn-ea"/>
              <a:ea typeface="+mn-ea"/>
              <a:cs typeface="Quattrocento Sans"/>
              <a:sym typeface="Quattrocento Sans"/>
            </a:endParaRPr>
          </a:p>
          <a:p>
            <a:pPr lvl="1">
              <a:lnSpc>
                <a:spcPct val="90000"/>
              </a:lnSpc>
              <a:buClr>
                <a:srgbClr val="262626"/>
              </a:buClr>
              <a:buSzPts val="2000"/>
            </a:pPr>
            <a:r>
              <a:rPr lang="ja-JP" altLang="en-US" sz="2600" b="0" i="0" u="none" strike="noStrike" cap="none" dirty="0">
                <a:solidFill>
                  <a:srgbClr val="262626"/>
                </a:solidFill>
                <a:latin typeface="+mn-ea"/>
                <a:ea typeface="+mn-ea"/>
                <a:cs typeface="Quattrocento Sans"/>
                <a:sym typeface="Quattrocento Sans"/>
              </a:rPr>
              <a:t>　　→　</a:t>
            </a:r>
            <a:r>
              <a:rPr lang="en-US" altLang="ja-JP" sz="2600" b="0" i="0" u="none" strike="noStrike" cap="none" dirty="0">
                <a:solidFill>
                  <a:srgbClr val="262626"/>
                </a:solidFill>
                <a:latin typeface="+mn-ea"/>
                <a:ea typeface="+mn-ea"/>
                <a:cs typeface="Quattrocento Sans"/>
                <a:sym typeface="Quattrocento Sans"/>
              </a:rPr>
              <a:t>2050</a:t>
            </a:r>
            <a:r>
              <a:rPr lang="ja-JP" altLang="en-US" sz="2600" b="0" i="0" u="none" strike="noStrike" cap="none" dirty="0">
                <a:solidFill>
                  <a:srgbClr val="262626"/>
                </a:solidFill>
                <a:latin typeface="+mn-ea"/>
                <a:ea typeface="+mn-ea"/>
                <a:cs typeface="Quattrocento Sans"/>
                <a:sym typeface="Quattrocento Sans"/>
              </a:rPr>
              <a:t>年までに</a:t>
            </a:r>
            <a:r>
              <a:rPr lang="en-US" altLang="ja-JP" sz="2600" b="0" i="0" u="none" strike="noStrike" cap="none" dirty="0">
                <a:solidFill>
                  <a:srgbClr val="262626"/>
                </a:solidFill>
                <a:latin typeface="+mn-ea"/>
                <a:ea typeface="+mn-ea"/>
                <a:cs typeface="Quattrocento Sans"/>
                <a:sym typeface="Quattrocento Sans"/>
              </a:rPr>
              <a:t>2</a:t>
            </a:r>
            <a:r>
              <a:rPr lang="ja-JP" altLang="en-US" sz="2600" b="0" i="0" u="none" strike="noStrike" cap="none" dirty="0">
                <a:solidFill>
                  <a:srgbClr val="262626"/>
                </a:solidFill>
                <a:latin typeface="+mn-ea"/>
                <a:ea typeface="+mn-ea"/>
                <a:cs typeface="Quattrocento Sans"/>
                <a:sym typeface="Quattrocento Sans"/>
              </a:rPr>
              <a:t>億</a:t>
            </a:r>
            <a:r>
              <a:rPr lang="en-US" altLang="ja-JP" sz="2600" b="0" i="0" u="none" strike="noStrike" cap="none" dirty="0">
                <a:solidFill>
                  <a:srgbClr val="262626"/>
                </a:solidFill>
                <a:latin typeface="+mn-ea"/>
                <a:ea typeface="+mn-ea"/>
                <a:cs typeface="Quattrocento Sans"/>
                <a:sym typeface="Quattrocento Sans"/>
              </a:rPr>
              <a:t>1600</a:t>
            </a:r>
            <a:r>
              <a:rPr lang="ja-JP" altLang="en-US" sz="2600" b="0" i="0" u="none" strike="noStrike" cap="none" dirty="0">
                <a:solidFill>
                  <a:srgbClr val="262626"/>
                </a:solidFill>
                <a:latin typeface="+mn-ea"/>
                <a:ea typeface="+mn-ea"/>
                <a:cs typeface="Quattrocento Sans"/>
                <a:sym typeface="Quattrocento Sans"/>
              </a:rPr>
              <a:t>万人が国内移住を余儀なくされる懸念</a:t>
            </a:r>
            <a:endParaRPr lang="en-US" altLang="ja-JP" sz="2600" dirty="0">
              <a:solidFill>
                <a:srgbClr val="262626"/>
              </a:solidFill>
              <a:latin typeface="+mn-ea"/>
              <a:ea typeface="+mn-ea"/>
              <a:cs typeface="Quattrocento Sans"/>
              <a:sym typeface="Quattrocento Sans"/>
            </a:endParaRPr>
          </a:p>
          <a:p>
            <a:pPr lvl="1">
              <a:lnSpc>
                <a:spcPct val="90000"/>
              </a:lnSpc>
              <a:buClr>
                <a:srgbClr val="262626"/>
              </a:buClr>
              <a:buSzPts val="2000"/>
            </a:pPr>
            <a:r>
              <a:rPr lang="ja-JP" altLang="en-US" sz="2600" b="0" i="0" u="none" strike="noStrike" cap="none" dirty="0">
                <a:solidFill>
                  <a:srgbClr val="262626"/>
                </a:solidFill>
                <a:latin typeface="+mn-ea"/>
                <a:ea typeface="+mn-ea"/>
                <a:cs typeface="Quattrocento Sans"/>
                <a:sym typeface="Quattrocento Sans"/>
              </a:rPr>
              <a:t>　　→　東アジア・太平洋地域：</a:t>
            </a:r>
            <a:r>
              <a:rPr lang="en-US" altLang="ja-JP" sz="2600" b="0" i="0" u="none" strike="noStrike" cap="none" dirty="0">
                <a:solidFill>
                  <a:srgbClr val="262626"/>
                </a:solidFill>
                <a:latin typeface="+mn-ea"/>
                <a:ea typeface="+mn-ea"/>
                <a:cs typeface="Quattrocento Sans"/>
                <a:sym typeface="Quattrocento Sans"/>
              </a:rPr>
              <a:t>4900</a:t>
            </a:r>
            <a:r>
              <a:rPr lang="ja-JP" altLang="en-US" sz="2600" b="0" i="0" u="none" strike="noStrike" cap="none" dirty="0">
                <a:solidFill>
                  <a:srgbClr val="262626"/>
                </a:solidFill>
                <a:latin typeface="+mn-ea"/>
                <a:ea typeface="+mn-ea"/>
                <a:cs typeface="Quattrocento Sans"/>
                <a:sym typeface="Quattrocento Sans"/>
              </a:rPr>
              <a:t>万人の国内避難民発生の可能性を指摘</a:t>
            </a:r>
            <a:endParaRPr lang="en-US" altLang="ja-JP" sz="2600" b="0" i="0" u="none" strike="noStrike" cap="none" dirty="0">
              <a:solidFill>
                <a:srgbClr val="262626"/>
              </a:solidFill>
              <a:latin typeface="+mn-ea"/>
              <a:ea typeface="+mn-ea"/>
              <a:cs typeface="Quattrocento Sans"/>
              <a:sym typeface="Quattrocento Sans"/>
            </a:endParaRPr>
          </a:p>
          <a:p>
            <a:pPr lvl="0">
              <a:lnSpc>
                <a:spcPct val="90000"/>
              </a:lnSpc>
              <a:buClr>
                <a:srgbClr val="262626"/>
              </a:buClr>
              <a:buSzPts val="2000"/>
            </a:pPr>
            <a:endParaRPr lang="en-US" altLang="ja-JP" sz="2000" dirty="0">
              <a:solidFill>
                <a:srgbClr val="262626"/>
              </a:solidFill>
              <a:latin typeface="+mn-ea"/>
              <a:ea typeface="+mn-ea"/>
              <a:cs typeface="Quattrocento Sans"/>
              <a:sym typeface="Quattrocento Sans"/>
            </a:endParaRPr>
          </a:p>
          <a:p>
            <a:pPr marL="342900" lvl="0" indent="-342900">
              <a:lnSpc>
                <a:spcPct val="90000"/>
              </a:lnSpc>
              <a:buClr>
                <a:srgbClr val="262626"/>
              </a:buClr>
              <a:buSzPts val="2000"/>
              <a:buFont typeface="Arial" panose="020B0604020202020204" pitchFamily="34" charset="0"/>
              <a:buChar char="•"/>
            </a:pPr>
            <a:r>
              <a:rPr lang="ja-JP" altLang="en-US" sz="2600" dirty="0">
                <a:solidFill>
                  <a:srgbClr val="262626"/>
                </a:solidFill>
                <a:latin typeface="+mn-ea"/>
                <a:ea typeface="+mn-ea"/>
                <a:cs typeface="Quattrocento Sans"/>
                <a:sym typeface="Quattrocento Sans"/>
              </a:rPr>
              <a:t>移動の多様性　→ </a:t>
            </a:r>
            <a:r>
              <a:rPr lang="en-US" altLang="ja-JP" sz="2600" b="1" dirty="0">
                <a:solidFill>
                  <a:srgbClr val="262626"/>
                </a:solidFill>
                <a:latin typeface="+mn-ea"/>
                <a:ea typeface="+mn-ea"/>
                <a:cs typeface="Quattrocento Sans"/>
                <a:sym typeface="Quattrocento Sans"/>
              </a:rPr>
              <a:t>“Climate Mobility”</a:t>
            </a:r>
          </a:p>
          <a:p>
            <a:pPr marR="0" lvl="0" algn="l" rtl="0">
              <a:lnSpc>
                <a:spcPct val="90000"/>
              </a:lnSpc>
              <a:spcBef>
                <a:spcPts val="0"/>
              </a:spcBef>
              <a:spcAft>
                <a:spcPts val="0"/>
              </a:spcAft>
              <a:buClr>
                <a:srgbClr val="262626"/>
              </a:buClr>
              <a:buSzPts val="2000"/>
            </a:pPr>
            <a:r>
              <a:rPr lang="ja-JP" altLang="en-US" sz="2600" dirty="0">
                <a:solidFill>
                  <a:srgbClr val="262626"/>
                </a:solidFill>
                <a:latin typeface="+mn-ea"/>
                <a:ea typeface="+mn-ea"/>
                <a:cs typeface="Quattrocento Sans"/>
                <a:sym typeface="Quattrocento Sans"/>
              </a:rPr>
              <a:t>　　</a:t>
            </a:r>
            <a:r>
              <a:rPr lang="en-US" altLang="ja-JP" sz="2600" dirty="0">
                <a:solidFill>
                  <a:srgbClr val="262626"/>
                </a:solidFill>
                <a:latin typeface="+mn-ea"/>
                <a:ea typeface="+mn-ea"/>
                <a:cs typeface="Quattrocento Sans"/>
                <a:sym typeface="Quattrocento Sans"/>
              </a:rPr>
              <a:t>e.g. </a:t>
            </a:r>
            <a:r>
              <a:rPr lang="ja-JP" altLang="en-US" sz="2600" dirty="0">
                <a:solidFill>
                  <a:srgbClr val="262626"/>
                </a:solidFill>
                <a:latin typeface="+mn-ea"/>
                <a:ea typeface="+mn-ea"/>
                <a:cs typeface="Quattrocento Sans"/>
                <a:sym typeface="Quattrocento Sans"/>
              </a:rPr>
              <a:t>避難・強制移動（</a:t>
            </a:r>
            <a:r>
              <a:rPr lang="en-US" altLang="ja-JP" sz="2600" dirty="0">
                <a:solidFill>
                  <a:srgbClr val="262626"/>
                </a:solidFill>
                <a:latin typeface="+mn-ea"/>
                <a:ea typeface="+mn-ea"/>
                <a:cs typeface="Quattrocento Sans"/>
                <a:sym typeface="Quattrocento Sans"/>
              </a:rPr>
              <a:t>displacement</a:t>
            </a:r>
            <a:r>
              <a:rPr lang="ja-JP" altLang="en-US" sz="2600" dirty="0">
                <a:solidFill>
                  <a:srgbClr val="262626"/>
                </a:solidFill>
                <a:latin typeface="+mn-ea"/>
                <a:ea typeface="+mn-ea"/>
                <a:cs typeface="Quattrocento Sans"/>
                <a:sym typeface="Quattrocento Sans"/>
              </a:rPr>
              <a:t>）、移住（</a:t>
            </a:r>
            <a:r>
              <a:rPr lang="en-US" altLang="ja-JP" sz="2600" dirty="0">
                <a:solidFill>
                  <a:srgbClr val="262626"/>
                </a:solidFill>
                <a:latin typeface="+mn-ea"/>
                <a:ea typeface="+mn-ea"/>
                <a:cs typeface="Quattrocento Sans"/>
                <a:sym typeface="Quattrocento Sans"/>
              </a:rPr>
              <a:t>Migration</a:t>
            </a:r>
            <a:r>
              <a:rPr lang="ja-JP" altLang="en-US" sz="2600" dirty="0">
                <a:solidFill>
                  <a:srgbClr val="262626"/>
                </a:solidFill>
                <a:latin typeface="+mn-ea"/>
                <a:ea typeface="+mn-ea"/>
                <a:cs typeface="Quattrocento Sans"/>
                <a:sym typeface="Quattrocento Sans"/>
              </a:rPr>
              <a:t>）、計画的移転</a:t>
            </a:r>
            <a:endParaRPr lang="en-US" altLang="ja-JP" sz="2600" dirty="0">
              <a:solidFill>
                <a:srgbClr val="262626"/>
              </a:solidFill>
              <a:latin typeface="+mn-ea"/>
              <a:ea typeface="+mn-ea"/>
              <a:cs typeface="Quattrocento Sans"/>
              <a:sym typeface="Quattrocento Sans"/>
            </a:endParaRPr>
          </a:p>
          <a:p>
            <a:pPr marR="0" lvl="0" algn="l" rtl="0">
              <a:lnSpc>
                <a:spcPct val="90000"/>
              </a:lnSpc>
              <a:spcBef>
                <a:spcPts val="0"/>
              </a:spcBef>
              <a:spcAft>
                <a:spcPts val="0"/>
              </a:spcAft>
              <a:buClr>
                <a:srgbClr val="262626"/>
              </a:buClr>
              <a:buSzPts val="2000"/>
            </a:pPr>
            <a:r>
              <a:rPr lang="ja-JP" altLang="en-US" sz="2600" dirty="0">
                <a:solidFill>
                  <a:srgbClr val="262626"/>
                </a:solidFill>
                <a:latin typeface="+mn-ea"/>
                <a:ea typeface="+mn-ea"/>
                <a:cs typeface="Quattrocento Sans"/>
                <a:sym typeface="Quattrocento Sans"/>
              </a:rPr>
              <a:t>　　　（</a:t>
            </a:r>
            <a:r>
              <a:rPr lang="en-US" altLang="ja-JP" sz="2600" dirty="0">
                <a:solidFill>
                  <a:srgbClr val="262626"/>
                </a:solidFill>
                <a:latin typeface="+mn-ea"/>
                <a:ea typeface="+mn-ea"/>
                <a:cs typeface="Quattrocento Sans"/>
                <a:sym typeface="Quattrocento Sans"/>
              </a:rPr>
              <a:t>Planned Relocation</a:t>
            </a:r>
            <a:r>
              <a:rPr lang="ja-JP" altLang="en-US" sz="2600" dirty="0">
                <a:solidFill>
                  <a:srgbClr val="262626"/>
                </a:solidFill>
                <a:latin typeface="+mn-ea"/>
                <a:ea typeface="+mn-ea"/>
                <a:cs typeface="Quattrocento Sans"/>
                <a:sym typeface="Quattrocento Sans"/>
              </a:rPr>
              <a:t>）、非移動</a:t>
            </a:r>
            <a:r>
              <a:rPr lang="en-US" altLang="ja-JP" sz="2600" dirty="0">
                <a:solidFill>
                  <a:srgbClr val="262626"/>
                </a:solidFill>
                <a:latin typeface="+mn-ea"/>
                <a:ea typeface="+mn-ea"/>
                <a:cs typeface="Quattrocento Sans"/>
                <a:sym typeface="Quattrocento Sans"/>
              </a:rPr>
              <a:t>/</a:t>
            </a:r>
            <a:r>
              <a:rPr lang="ja-JP" altLang="en-US" sz="2600" dirty="0">
                <a:solidFill>
                  <a:srgbClr val="262626"/>
                </a:solidFill>
                <a:latin typeface="+mn-ea"/>
                <a:ea typeface="+mn-ea"/>
                <a:cs typeface="Quattrocento Sans"/>
                <a:sym typeface="Quattrocento Sans"/>
              </a:rPr>
              <a:t>留まること（</a:t>
            </a:r>
            <a:r>
              <a:rPr lang="en-US" altLang="ja-JP" sz="2600" dirty="0">
                <a:solidFill>
                  <a:srgbClr val="262626"/>
                </a:solidFill>
                <a:latin typeface="+mn-ea"/>
                <a:ea typeface="+mn-ea"/>
                <a:cs typeface="Quattrocento Sans"/>
                <a:sym typeface="Quattrocento Sans"/>
              </a:rPr>
              <a:t>Immobility/Staying in Place</a:t>
            </a:r>
            <a:r>
              <a:rPr lang="ja-JP" altLang="en-US" sz="2600" dirty="0">
                <a:solidFill>
                  <a:srgbClr val="262626"/>
                </a:solidFill>
                <a:latin typeface="+mn-ea"/>
                <a:ea typeface="+mn-ea"/>
                <a:cs typeface="Quattrocento Sans"/>
                <a:sym typeface="Quattrocento Sans"/>
              </a:rPr>
              <a:t>）</a:t>
            </a:r>
            <a:endParaRPr lang="en-US" altLang="ja-JP" sz="2600" dirty="0">
              <a:solidFill>
                <a:srgbClr val="262626"/>
              </a:solidFill>
              <a:latin typeface="+mn-ea"/>
              <a:ea typeface="+mn-ea"/>
              <a:cs typeface="Quattrocento Sans"/>
              <a:sym typeface="Quattrocento Sans"/>
            </a:endParaRPr>
          </a:p>
          <a:p>
            <a:pPr marR="0" lvl="0" algn="l" rtl="0">
              <a:lnSpc>
                <a:spcPct val="90000"/>
              </a:lnSpc>
              <a:spcBef>
                <a:spcPts val="0"/>
              </a:spcBef>
              <a:spcAft>
                <a:spcPts val="0"/>
              </a:spcAft>
              <a:buClr>
                <a:srgbClr val="262626"/>
              </a:buClr>
              <a:buSzPts val="2000"/>
            </a:pPr>
            <a:endParaRPr lang="en-US" altLang="ja-JP" sz="2600" dirty="0">
              <a:solidFill>
                <a:srgbClr val="262626"/>
              </a:solidFill>
              <a:latin typeface="+mn-ea"/>
              <a:ea typeface="+mn-ea"/>
              <a:cs typeface="Quattrocento Sans"/>
              <a:sym typeface="Quattrocento Sans"/>
            </a:endParaRPr>
          </a:p>
        </p:txBody>
      </p:sp>
      <p:pic>
        <p:nvPicPr>
          <p:cNvPr id="6" name="図 5">
            <a:extLst>
              <a:ext uri="{FF2B5EF4-FFF2-40B4-BE49-F238E27FC236}">
                <a16:creationId xmlns:a16="http://schemas.microsoft.com/office/drawing/2014/main" id="{211F1FD3-540A-4A93-8FE1-3BAB09F03087}"/>
              </a:ext>
            </a:extLst>
          </p:cNvPr>
          <p:cNvPicPr>
            <a:picLocks noChangeAspect="1"/>
          </p:cNvPicPr>
          <p:nvPr/>
        </p:nvPicPr>
        <p:blipFill rotWithShape="1">
          <a:blip r:embed="rId3"/>
          <a:srcRect t="23409" r="211" b="6814"/>
          <a:stretch/>
        </p:blipFill>
        <p:spPr>
          <a:xfrm>
            <a:off x="0" y="5045812"/>
            <a:ext cx="12191999" cy="20544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p:nvPr/>
        </p:nvSpPr>
        <p:spPr>
          <a:xfrm>
            <a:off x="1011288" y="510358"/>
            <a:ext cx="10589622" cy="567100"/>
          </a:xfrm>
          <a:prstGeom prst="rect">
            <a:avLst/>
          </a:prstGeom>
          <a:noFill/>
          <a:ln>
            <a:noFill/>
          </a:ln>
        </p:spPr>
        <p:txBody>
          <a:bodyPr spcFirstLastPara="1" wrap="square" lIns="91425" tIns="45700" rIns="91425" bIns="45700" anchor="b" anchorCtr="0">
            <a:normAutofit/>
          </a:bodyPr>
          <a:lstStyle/>
          <a:p>
            <a:pPr algn="ctr">
              <a:lnSpc>
                <a:spcPct val="90000"/>
              </a:lnSpc>
              <a:buClr>
                <a:srgbClr val="262626"/>
              </a:buClr>
              <a:buSzPts val="3200"/>
            </a:pPr>
            <a:r>
              <a:rPr lang="ja-JP" altLang="en-US" sz="3200" b="1" i="0" u="none" strike="noStrike" cap="none" dirty="0">
                <a:solidFill>
                  <a:srgbClr val="262626"/>
                </a:solidFill>
                <a:latin typeface="Quattrocento Sans"/>
                <a:ea typeface="Quattrocento Sans"/>
                <a:cs typeface="Quattrocento Sans"/>
                <a:sym typeface="Quattrocento Sans"/>
              </a:rPr>
              <a:t>研究の背景：“気候難民”と政策ギャップ</a:t>
            </a:r>
            <a:endParaRPr sz="3200" b="1" i="0" u="none" strike="noStrike" cap="none" dirty="0">
              <a:solidFill>
                <a:srgbClr val="262626"/>
              </a:solidFill>
              <a:latin typeface="Quattrocento Sans"/>
              <a:ea typeface="Quattrocento Sans"/>
              <a:cs typeface="Quattrocento Sans"/>
              <a:sym typeface="Quattrocento Sans"/>
            </a:endParaRPr>
          </a:p>
        </p:txBody>
      </p:sp>
      <p:sp>
        <p:nvSpPr>
          <p:cNvPr id="35" name="Google Shape;35;p7"/>
          <p:cNvSpPr txBox="1"/>
          <p:nvPr/>
        </p:nvSpPr>
        <p:spPr>
          <a:xfrm>
            <a:off x="324338" y="1280400"/>
            <a:ext cx="11543323" cy="4956676"/>
          </a:xfrm>
          <a:prstGeom prst="rect">
            <a:avLst/>
          </a:prstGeom>
          <a:noFill/>
          <a:ln>
            <a:noFill/>
          </a:ln>
        </p:spPr>
        <p:txBody>
          <a:bodyPr spcFirstLastPara="1" wrap="square" lIns="91425" tIns="45700" rIns="91425" bIns="45700" anchor="t" anchorCtr="0">
            <a:normAutofit/>
          </a:bodyPr>
          <a:lstStyle/>
          <a:p>
            <a:pPr marL="342900" indent="-342900">
              <a:buFont typeface="Arial" panose="020B0604020202020204" pitchFamily="34" charset="0"/>
              <a:buChar char="•"/>
            </a:pPr>
            <a:r>
              <a:rPr lang="ja-JP" altLang="en-US" sz="2500" dirty="0"/>
              <a:t>気候変動を要因とした人の移動は</a:t>
            </a:r>
            <a:r>
              <a:rPr lang="ja-JP" altLang="en-US" sz="2500" b="1" dirty="0"/>
              <a:t>難民条約（</a:t>
            </a:r>
            <a:r>
              <a:rPr lang="en-US" altLang="ja-JP" sz="2500" b="1" dirty="0"/>
              <a:t>1951</a:t>
            </a:r>
            <a:r>
              <a:rPr lang="ja-JP" altLang="en-US" sz="2500" b="1" dirty="0"/>
              <a:t>）</a:t>
            </a:r>
            <a:r>
              <a:rPr lang="ja-JP" altLang="en-US" sz="2500" dirty="0"/>
              <a:t>の範囲外</a:t>
            </a:r>
            <a:endParaRPr lang="en-US" altLang="ja-JP" sz="2500" dirty="0"/>
          </a:p>
          <a:p>
            <a:pPr marL="0" indent="0">
              <a:buNone/>
            </a:pPr>
            <a:endParaRPr lang="en-US" altLang="ja-JP" sz="2500" dirty="0"/>
          </a:p>
          <a:p>
            <a:pPr marL="0" indent="0">
              <a:buNone/>
            </a:pPr>
            <a:r>
              <a:rPr lang="ja-JP" altLang="en-US" sz="2500" dirty="0"/>
              <a:t>　例）イオアネ・</a:t>
            </a:r>
            <a:r>
              <a:rPr lang="ja-JP" altLang="en-US" sz="2500" b="0" i="0" u="none" strike="noStrike" dirty="0">
                <a:solidFill>
                  <a:srgbClr val="1B1C1D"/>
                </a:solidFill>
                <a:effectLst/>
                <a:latin typeface="Google Sans Text"/>
              </a:rPr>
              <a:t>テイティオタ氏が難民認定申請も</a:t>
            </a:r>
            <a:r>
              <a:rPr lang="en-US" altLang="ja-JP" sz="2500" dirty="0">
                <a:solidFill>
                  <a:srgbClr val="1B1C1D"/>
                </a:solidFill>
                <a:latin typeface="Google Sans Text"/>
              </a:rPr>
              <a:t>           </a:t>
            </a:r>
          </a:p>
          <a:p>
            <a:pPr marL="0" indent="0">
              <a:buNone/>
            </a:pPr>
            <a:r>
              <a:rPr lang="ja-JP" altLang="en-US" sz="2500" dirty="0">
                <a:solidFill>
                  <a:srgbClr val="1B1C1D"/>
                </a:solidFill>
                <a:latin typeface="Google Sans Text"/>
              </a:rPr>
              <a:t>　　　ニュージーランド</a:t>
            </a:r>
            <a:r>
              <a:rPr lang="ja-JP" altLang="en-US" sz="2500" dirty="0"/>
              <a:t>高裁は</a:t>
            </a:r>
            <a:r>
              <a:rPr lang="ja-JP" altLang="en-US" sz="2500" b="0" i="0" u="none" strike="noStrike" dirty="0">
                <a:solidFill>
                  <a:srgbClr val="1B1C1D"/>
                </a:solidFill>
                <a:effectLst/>
                <a:latin typeface="Google Sans Text"/>
              </a:rPr>
              <a:t>却下（</a:t>
            </a:r>
            <a:r>
              <a:rPr lang="en-US" altLang="ja-JP" sz="2500" b="0" i="0" u="none" strike="noStrike" dirty="0">
                <a:solidFill>
                  <a:srgbClr val="1B1C1D"/>
                </a:solidFill>
                <a:effectLst/>
                <a:latin typeface="Google Sans Text"/>
              </a:rPr>
              <a:t>2013</a:t>
            </a:r>
            <a:r>
              <a:rPr lang="ja-JP" altLang="en-US" sz="2500" b="0" i="0" u="none" strike="noStrike" dirty="0">
                <a:solidFill>
                  <a:srgbClr val="1B1C1D"/>
                </a:solidFill>
                <a:effectLst/>
                <a:latin typeface="Google Sans Text"/>
              </a:rPr>
              <a:t>年）、キリバスへ送還。</a:t>
            </a:r>
            <a:endParaRPr lang="en-US" altLang="ja-JP" sz="2500" b="0" i="0" u="none" strike="noStrike" dirty="0">
              <a:solidFill>
                <a:srgbClr val="1B1C1D"/>
              </a:solidFill>
              <a:effectLst/>
              <a:latin typeface="Google Sans Text"/>
            </a:endParaRPr>
          </a:p>
          <a:p>
            <a:pPr marL="0" indent="0">
              <a:buNone/>
            </a:pPr>
            <a:endParaRPr lang="en-US" altLang="ja-JP" sz="2500" dirty="0">
              <a:solidFill>
                <a:srgbClr val="1B1C1D"/>
              </a:solidFill>
              <a:latin typeface="Google Sans Text"/>
            </a:endParaRPr>
          </a:p>
          <a:p>
            <a:pPr marL="342900" indent="-342900">
              <a:buFont typeface="Arial" panose="020B0604020202020204" pitchFamily="34" charset="0"/>
              <a:buChar char="•"/>
            </a:pPr>
            <a:r>
              <a:rPr lang="ja-JP" altLang="en-US" sz="2500" dirty="0">
                <a:solidFill>
                  <a:srgbClr val="1B1C1D"/>
                </a:solidFill>
                <a:latin typeface="Google Sans Text"/>
              </a:rPr>
              <a:t>国際司法裁判所「気候変動に関する国家の義務についての勧告的意見」（</a:t>
            </a:r>
            <a:r>
              <a:rPr lang="en-US" altLang="ja-JP" sz="2500" dirty="0">
                <a:solidFill>
                  <a:srgbClr val="1B1C1D"/>
                </a:solidFill>
                <a:latin typeface="Google Sans Text"/>
              </a:rPr>
              <a:t>2025</a:t>
            </a:r>
            <a:r>
              <a:rPr lang="ja-JP" altLang="en-US" sz="2500" dirty="0">
                <a:solidFill>
                  <a:srgbClr val="1B1C1D"/>
                </a:solidFill>
                <a:latin typeface="Google Sans Text"/>
              </a:rPr>
              <a:t>年</a:t>
            </a:r>
            <a:r>
              <a:rPr lang="en-US" altLang="ja-JP" sz="2500" dirty="0">
                <a:solidFill>
                  <a:srgbClr val="1B1C1D"/>
                </a:solidFill>
                <a:latin typeface="Google Sans Text"/>
              </a:rPr>
              <a:t>7</a:t>
            </a:r>
            <a:r>
              <a:rPr lang="ja-JP" altLang="en-US" sz="2500" dirty="0">
                <a:solidFill>
                  <a:srgbClr val="1B1C1D"/>
                </a:solidFill>
                <a:latin typeface="Google Sans Text"/>
              </a:rPr>
              <a:t>月）</a:t>
            </a:r>
            <a:endParaRPr lang="en-US" altLang="ja-JP" sz="2500" dirty="0">
              <a:solidFill>
                <a:srgbClr val="1B1C1D"/>
              </a:solidFill>
              <a:latin typeface="Google Sans Text"/>
            </a:endParaRPr>
          </a:p>
          <a:p>
            <a:r>
              <a:rPr lang="ja-JP" altLang="en-US" sz="2500" dirty="0">
                <a:solidFill>
                  <a:srgbClr val="1B1C1D"/>
                </a:solidFill>
                <a:latin typeface="Google Sans Text"/>
              </a:rPr>
              <a:t>　　→「ノン・ルフル</a:t>
            </a:r>
            <a:r>
              <a:rPr lang="en-US" altLang="ja-JP" sz="2500" dirty="0">
                <a:solidFill>
                  <a:srgbClr val="1B1C1D"/>
                </a:solidFill>
                <a:latin typeface="Google Sans Text"/>
              </a:rPr>
              <a:t>―</a:t>
            </a:r>
            <a:r>
              <a:rPr lang="ja-JP" altLang="en-US" sz="2500" dirty="0">
                <a:solidFill>
                  <a:srgbClr val="1B1C1D"/>
                </a:solidFill>
                <a:latin typeface="Google Sans Text"/>
              </a:rPr>
              <a:t>マン原則」の確認</a:t>
            </a:r>
            <a:endParaRPr lang="en-US" altLang="ja-JP" sz="2500" dirty="0">
              <a:solidFill>
                <a:srgbClr val="1B1C1D"/>
              </a:solidFill>
              <a:latin typeface="Google Sans Text"/>
            </a:endParaRPr>
          </a:p>
          <a:p>
            <a:pPr marL="0" indent="0">
              <a:buNone/>
            </a:pPr>
            <a:r>
              <a:rPr lang="ja-JP" altLang="en-US" sz="2500" dirty="0">
                <a:solidFill>
                  <a:srgbClr val="1B1C1D"/>
                </a:solidFill>
                <a:latin typeface="Google Sans Text"/>
              </a:rPr>
              <a:t>　　→ 南太平洋大学（</a:t>
            </a:r>
            <a:r>
              <a:rPr lang="en-US" altLang="ja-JP" sz="2500" dirty="0">
                <a:solidFill>
                  <a:srgbClr val="1B1C1D"/>
                </a:solidFill>
                <a:latin typeface="Google Sans Text"/>
              </a:rPr>
              <a:t>USP</a:t>
            </a:r>
            <a:r>
              <a:rPr lang="ja-JP" altLang="en-US" sz="2500" dirty="0">
                <a:solidFill>
                  <a:srgbClr val="1B1C1D"/>
                </a:solidFill>
                <a:latin typeface="Google Sans Text"/>
              </a:rPr>
              <a:t>）学生活動→バヌアツ主導</a:t>
            </a:r>
            <a:endParaRPr lang="en-US" altLang="ja-JP" sz="2500" dirty="0">
              <a:solidFill>
                <a:srgbClr val="1B1C1D"/>
              </a:solidFill>
              <a:latin typeface="Google Sans Text"/>
            </a:endParaRPr>
          </a:p>
          <a:p>
            <a:pPr marL="0" indent="0">
              <a:buNone/>
            </a:pPr>
            <a:endParaRPr lang="en-US" altLang="ja-JP" sz="2500" dirty="0">
              <a:solidFill>
                <a:srgbClr val="1B1C1D"/>
              </a:solidFill>
              <a:latin typeface="Google Sans Text"/>
            </a:endParaRPr>
          </a:p>
          <a:p>
            <a:pPr marL="0" indent="0">
              <a:buNone/>
            </a:pPr>
            <a:r>
              <a:rPr lang="ja-JP" altLang="en-US" sz="2500" dirty="0">
                <a:solidFill>
                  <a:srgbClr val="1B1C1D"/>
                </a:solidFill>
                <a:latin typeface="Google Sans Text"/>
              </a:rPr>
              <a:t>・気候変動に関する先進国（</a:t>
            </a:r>
            <a:r>
              <a:rPr lang="en-US" altLang="ja-JP" sz="2500" dirty="0">
                <a:solidFill>
                  <a:srgbClr val="1B1C1D"/>
                </a:solidFill>
                <a:latin typeface="Google Sans Text"/>
              </a:rPr>
              <a:t>GHG</a:t>
            </a:r>
            <a:r>
              <a:rPr lang="ja-JP" altLang="en-US" sz="2500" dirty="0">
                <a:solidFill>
                  <a:srgbClr val="1B1C1D"/>
                </a:solidFill>
                <a:latin typeface="Google Sans Text"/>
              </a:rPr>
              <a:t>排出国）の責任を明記</a:t>
            </a:r>
            <a:endParaRPr lang="en-US" altLang="ja-JP" sz="2500" dirty="0">
              <a:solidFill>
                <a:srgbClr val="1B1C1D"/>
              </a:solidFill>
              <a:latin typeface="Google Sans Text"/>
            </a:endParaRPr>
          </a:p>
          <a:p>
            <a:r>
              <a:rPr lang="ja-JP" altLang="en-US" sz="2500" dirty="0">
                <a:solidFill>
                  <a:srgbClr val="1B1C1D"/>
                </a:solidFill>
                <a:latin typeface="Google Sans Text"/>
              </a:rPr>
              <a:t>　→ 法的拘束力はないが、大きな前進</a:t>
            </a:r>
            <a:endParaRPr lang="en-US" altLang="ja-JP" sz="2500" dirty="0">
              <a:solidFill>
                <a:srgbClr val="1B1C1D"/>
              </a:solidFill>
              <a:latin typeface="Google Sans Text"/>
            </a:endParaRPr>
          </a:p>
        </p:txBody>
      </p:sp>
      <p:pic>
        <p:nvPicPr>
          <p:cNvPr id="4" name="図 3">
            <a:extLst>
              <a:ext uri="{FF2B5EF4-FFF2-40B4-BE49-F238E27FC236}">
                <a16:creationId xmlns:a16="http://schemas.microsoft.com/office/drawing/2014/main" id="{D6E54BC7-8579-4A95-BF0E-BCD630B31A91}"/>
              </a:ext>
            </a:extLst>
          </p:cNvPr>
          <p:cNvPicPr>
            <a:picLocks noChangeAspect="1"/>
          </p:cNvPicPr>
          <p:nvPr/>
        </p:nvPicPr>
        <p:blipFill>
          <a:blip r:embed="rId3"/>
          <a:stretch>
            <a:fillRect/>
          </a:stretch>
        </p:blipFill>
        <p:spPr>
          <a:xfrm>
            <a:off x="8167077" y="3605798"/>
            <a:ext cx="3962397" cy="2631279"/>
          </a:xfrm>
          <a:prstGeom prst="ellipse">
            <a:avLst/>
          </a:prstGeom>
          <a:ln>
            <a:noFill/>
          </a:ln>
          <a:effectLst>
            <a:softEdge rad="112500"/>
          </a:effectLst>
        </p:spPr>
      </p:pic>
      <p:sp>
        <p:nvSpPr>
          <p:cNvPr id="5" name="テキスト ボックス 4">
            <a:extLst>
              <a:ext uri="{FF2B5EF4-FFF2-40B4-BE49-F238E27FC236}">
                <a16:creationId xmlns:a16="http://schemas.microsoft.com/office/drawing/2014/main" id="{EFCEB578-252E-4E43-B9B7-1AED948F5029}"/>
              </a:ext>
            </a:extLst>
          </p:cNvPr>
          <p:cNvSpPr txBox="1"/>
          <p:nvPr/>
        </p:nvSpPr>
        <p:spPr>
          <a:xfrm>
            <a:off x="7092180" y="6294484"/>
            <a:ext cx="4966958" cy="307777"/>
          </a:xfrm>
          <a:prstGeom prst="rect">
            <a:avLst/>
          </a:prstGeom>
          <a:noFill/>
        </p:spPr>
        <p:txBody>
          <a:bodyPr wrap="square">
            <a:spAutoFit/>
          </a:bodyPr>
          <a:lstStyle/>
          <a:p>
            <a:pPr algn="r"/>
            <a:r>
              <a:rPr lang="es-ES" altLang="ja-JP" b="0" i="0" dirty="0">
                <a:solidFill>
                  <a:srgbClr val="666666"/>
                </a:solidFill>
                <a:effectLst/>
                <a:latin typeface="adobe-caslon-pro"/>
              </a:rPr>
              <a:t> </a:t>
            </a:r>
            <a:r>
              <a:rPr lang="es-ES" altLang="ja-JP" b="0" i="0" dirty="0">
                <a:solidFill>
                  <a:schemeClr val="tx1"/>
                </a:solidFill>
                <a:effectLst/>
                <a:latin typeface="+mj-lt"/>
              </a:rPr>
              <a:t>Photo: Pacific Islands Students Fighting Climate Change</a:t>
            </a:r>
            <a:endParaRPr lang="ja-JP" altLang="en-US" dirty="0">
              <a:solidFill>
                <a:schemeClr val="tx1"/>
              </a:solidFill>
              <a:latin typeface="+mj-lt"/>
            </a:endParaRPr>
          </a:p>
        </p:txBody>
      </p:sp>
    </p:spTree>
    <p:extLst>
      <p:ext uri="{BB962C8B-B14F-4D97-AF65-F5344CB8AC3E}">
        <p14:creationId xmlns:p14="http://schemas.microsoft.com/office/powerpoint/2010/main" val="400229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p:nvPr/>
        </p:nvSpPr>
        <p:spPr>
          <a:xfrm>
            <a:off x="351692" y="542423"/>
            <a:ext cx="11512062" cy="5671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62626"/>
              </a:buClr>
              <a:buSzPts val="3200"/>
              <a:buFont typeface="Quattrocento Sans"/>
              <a:buNone/>
            </a:pPr>
            <a:r>
              <a:rPr kumimoji="1" lang="ja-JP" altLang="en-US" sz="3200" dirty="0"/>
              <a:t>研究の目的、リサーチスコープ</a:t>
            </a:r>
            <a:endParaRPr sz="3200" b="1" i="0" u="none" strike="noStrike" cap="none" dirty="0">
              <a:solidFill>
                <a:srgbClr val="262626"/>
              </a:solidFill>
              <a:latin typeface="Quattrocento Sans"/>
              <a:ea typeface="Quattrocento Sans"/>
              <a:cs typeface="Quattrocento Sans"/>
              <a:sym typeface="Quattrocento Sans"/>
            </a:endParaRPr>
          </a:p>
        </p:txBody>
      </p:sp>
      <p:sp>
        <p:nvSpPr>
          <p:cNvPr id="35" name="Google Shape;35;p7"/>
          <p:cNvSpPr txBox="1"/>
          <p:nvPr/>
        </p:nvSpPr>
        <p:spPr>
          <a:xfrm>
            <a:off x="531447" y="1320628"/>
            <a:ext cx="11332307" cy="4807386"/>
          </a:xfrm>
          <a:prstGeom prst="rect">
            <a:avLst/>
          </a:prstGeom>
          <a:noFill/>
          <a:ln>
            <a:noFill/>
          </a:ln>
        </p:spPr>
        <p:txBody>
          <a:bodyPr spcFirstLastPara="1" wrap="square" lIns="91425" tIns="45700" rIns="91425" bIns="45700" anchor="t" anchorCtr="0">
            <a:normAutofit fontScale="40000" lnSpcReduction="20000"/>
          </a:bodyPr>
          <a:lstStyle/>
          <a:p>
            <a:r>
              <a:rPr kumimoji="1" lang="ja-JP" altLang="en-US" sz="6600" b="1" dirty="0"/>
              <a:t>目的：</a:t>
            </a:r>
            <a:endParaRPr kumimoji="1" lang="en-US" altLang="ja-JP" sz="6600" b="1" dirty="0"/>
          </a:p>
          <a:p>
            <a:pPr lvl="2"/>
            <a:r>
              <a:rPr kumimoji="1" lang="ja-JP" altLang="en-US" sz="6600" dirty="0"/>
              <a:t>  　気候安全保障の観点から日本の外交政策に対して提言を行う　</a:t>
            </a:r>
            <a:endParaRPr kumimoji="1" lang="en-US" altLang="ja-JP" sz="6600" dirty="0"/>
          </a:p>
          <a:p>
            <a:pPr lvl="2"/>
            <a:r>
              <a:rPr kumimoji="1" lang="ja-JP" altLang="en-US" sz="6600" dirty="0"/>
              <a:t>　「外務省外交・安全保証調査研究事業費研究補助金総合事業」</a:t>
            </a:r>
            <a:endParaRPr kumimoji="1" lang="en-US" altLang="ja-JP" sz="6600" dirty="0"/>
          </a:p>
          <a:p>
            <a:pPr lvl="2"/>
            <a:endParaRPr kumimoji="1" lang="en-US" altLang="ja-JP" sz="6600" dirty="0"/>
          </a:p>
          <a:p>
            <a:r>
              <a:rPr kumimoji="1" lang="ja-JP" altLang="en-US" sz="6600" b="1" dirty="0"/>
              <a:t>リサーチクエスチョン：</a:t>
            </a:r>
            <a:endParaRPr kumimoji="1" lang="en-US" altLang="ja-JP" sz="6600" b="1" dirty="0"/>
          </a:p>
          <a:p>
            <a:r>
              <a:rPr kumimoji="1" lang="ja-JP" altLang="en-US" sz="6600" dirty="0"/>
              <a:t>・気候移動に関する各国および地域の具体的な経験、それに対応する政策</a:t>
            </a:r>
            <a:endParaRPr kumimoji="1" lang="en-US" altLang="ja-JP" sz="6600" dirty="0"/>
          </a:p>
          <a:p>
            <a:r>
              <a:rPr kumimoji="1" lang="ja-JP" altLang="en-US" sz="6600" dirty="0"/>
              <a:t>　アプローチはどのようなものがあるか</a:t>
            </a:r>
            <a:endParaRPr kumimoji="1" lang="en-US" altLang="ja-JP" sz="6600" dirty="0"/>
          </a:p>
          <a:p>
            <a:r>
              <a:rPr kumimoji="1" lang="ja-JP" altLang="en-US" sz="6600" dirty="0"/>
              <a:t>・（予備的考察）</a:t>
            </a:r>
            <a:r>
              <a:rPr kumimoji="1" lang="ja-JP" altLang="en-US" sz="6600" u="sng" dirty="0"/>
              <a:t>若者層が直面する課題や機会はどのようなものがあるか</a:t>
            </a:r>
            <a:endParaRPr kumimoji="1" lang="en-US" altLang="ja-JP" sz="6600" u="sng" dirty="0"/>
          </a:p>
          <a:p>
            <a:endParaRPr kumimoji="1" lang="en-US" altLang="ja-JP" sz="6600" b="1" dirty="0"/>
          </a:p>
          <a:p>
            <a:r>
              <a:rPr kumimoji="1" lang="ja-JP" altLang="en-US" sz="6600" b="1" dirty="0"/>
              <a:t>調査対象：</a:t>
            </a:r>
            <a:r>
              <a:rPr kumimoji="1" lang="ja-JP" altLang="en-US" sz="6600" dirty="0"/>
              <a:t>送出国：</a:t>
            </a:r>
            <a:r>
              <a:rPr kumimoji="1" lang="ja-JP" altLang="en-US" sz="6600" u="sng" dirty="0"/>
              <a:t>フィジー</a:t>
            </a:r>
            <a:r>
              <a:rPr kumimoji="1" lang="ja-JP" altLang="en-US" sz="6600" dirty="0"/>
              <a:t>、ツバル、バングラデシュ、タイ</a:t>
            </a:r>
            <a:r>
              <a:rPr kumimoji="1" lang="en-US" altLang="ja-JP" sz="6600" dirty="0"/>
              <a:t>(</a:t>
            </a:r>
            <a:r>
              <a:rPr kumimoji="1" lang="ja-JP" altLang="en-US" sz="6600" dirty="0"/>
              <a:t>東南アジア</a:t>
            </a:r>
            <a:r>
              <a:rPr kumimoji="1" lang="en-US" altLang="ja-JP" sz="6600" dirty="0"/>
              <a:t>)</a:t>
            </a:r>
          </a:p>
          <a:p>
            <a:r>
              <a:rPr kumimoji="1" lang="ja-JP" altLang="en-US" sz="6600" dirty="0"/>
              <a:t>　　　　　受入国：</a:t>
            </a:r>
            <a:r>
              <a:rPr kumimoji="1" lang="en-US" altLang="ja-JP" sz="6600" u="sng" dirty="0"/>
              <a:t> </a:t>
            </a:r>
            <a:r>
              <a:rPr kumimoji="1" lang="ja-JP" altLang="en-US" sz="6600" u="sng" dirty="0"/>
              <a:t>オーストラリア、ニュージーランド</a:t>
            </a:r>
            <a:endParaRPr kumimoji="1" lang="en-US" altLang="ja-JP" sz="6600" u="sng" dirty="0"/>
          </a:p>
          <a:p>
            <a:endParaRPr kumimoji="1" lang="en-US" altLang="ja-JP" sz="6600" dirty="0"/>
          </a:p>
          <a:p>
            <a:r>
              <a:rPr kumimoji="1" lang="ja-JP" altLang="en-US" sz="6600" b="1" dirty="0"/>
              <a:t>調査手法：</a:t>
            </a:r>
            <a:r>
              <a:rPr kumimoji="1" lang="ja-JP" altLang="en-US" sz="6600" dirty="0"/>
              <a:t>文献調査、関係者へのインタビュー調査、コミュニティ調査</a:t>
            </a:r>
            <a:endParaRPr kumimoji="1" lang="en-US" altLang="ja-JP" sz="6600" dirty="0"/>
          </a:p>
        </p:txBody>
      </p:sp>
    </p:spTree>
    <p:extLst>
      <p:ext uri="{BB962C8B-B14F-4D97-AF65-F5344CB8AC3E}">
        <p14:creationId xmlns:p14="http://schemas.microsoft.com/office/powerpoint/2010/main" val="14285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1535E7-5D04-4A51-883D-4827B536A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89" y="1290076"/>
            <a:ext cx="5827629" cy="436526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3FCA802A-14F4-48BC-A984-14FEE0CDA2D8}"/>
              </a:ext>
            </a:extLst>
          </p:cNvPr>
          <p:cNvPicPr>
            <a:picLocks noChangeAspect="1"/>
          </p:cNvPicPr>
          <p:nvPr/>
        </p:nvPicPr>
        <p:blipFill rotWithShape="1">
          <a:blip r:embed="rId3"/>
          <a:srcRect l="14567" r="8063" b="16154"/>
          <a:stretch/>
        </p:blipFill>
        <p:spPr>
          <a:xfrm>
            <a:off x="6016887" y="3061607"/>
            <a:ext cx="6018709" cy="3661682"/>
          </a:xfrm>
          <a:prstGeom prst="rect">
            <a:avLst/>
          </a:prstGeom>
        </p:spPr>
      </p:pic>
      <p:pic>
        <p:nvPicPr>
          <p:cNvPr id="4" name="Picture 4">
            <a:extLst>
              <a:ext uri="{FF2B5EF4-FFF2-40B4-BE49-F238E27FC236}">
                <a16:creationId xmlns:a16="http://schemas.microsoft.com/office/drawing/2014/main" id="{DF79891A-C5DA-42E9-ADF3-161F453B2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874" y="165584"/>
            <a:ext cx="2070126" cy="103506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75;p14">
            <a:extLst>
              <a:ext uri="{FF2B5EF4-FFF2-40B4-BE49-F238E27FC236}">
                <a16:creationId xmlns:a16="http://schemas.microsoft.com/office/drawing/2014/main" id="{EBC07528-42BC-4FBA-BE08-C8767C469BC4}"/>
              </a:ext>
            </a:extLst>
          </p:cNvPr>
          <p:cNvSpPr txBox="1"/>
          <p:nvPr/>
        </p:nvSpPr>
        <p:spPr>
          <a:xfrm>
            <a:off x="0" y="462779"/>
            <a:ext cx="12192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3200" b="1" dirty="0"/>
              <a:t>事例①フィジー（国内・計画移転）</a:t>
            </a:r>
            <a:endParaRPr lang="en-US" altLang="ja-JP" sz="3200" b="1" dirty="0"/>
          </a:p>
        </p:txBody>
      </p:sp>
      <p:sp>
        <p:nvSpPr>
          <p:cNvPr id="6" name="Google Shape;75;p14">
            <a:extLst>
              <a:ext uri="{FF2B5EF4-FFF2-40B4-BE49-F238E27FC236}">
                <a16:creationId xmlns:a16="http://schemas.microsoft.com/office/drawing/2014/main" id="{578E571D-5DF7-4EF0-8699-014F1EABD2A0}"/>
              </a:ext>
            </a:extLst>
          </p:cNvPr>
          <p:cNvSpPr txBox="1"/>
          <p:nvPr/>
        </p:nvSpPr>
        <p:spPr>
          <a:xfrm>
            <a:off x="148589" y="5897905"/>
            <a:ext cx="5868298" cy="769401"/>
          </a:xfrm>
          <a:prstGeom prst="rect">
            <a:avLst/>
          </a:prstGeom>
          <a:noFill/>
          <a:ln>
            <a:noFill/>
          </a:ln>
        </p:spPr>
        <p:txBody>
          <a:bodyPr spcFirstLastPara="1" wrap="square" lIns="91425" tIns="45700" rIns="91425" bIns="45700" anchor="t" anchorCtr="0">
            <a:spAutoFit/>
          </a:bodyPr>
          <a:lstStyle/>
          <a:p>
            <a:r>
              <a:rPr lang="ja-JP" altLang="en-US" sz="2200" b="1" i="1" dirty="0"/>
              <a:t> </a:t>
            </a:r>
            <a:r>
              <a:rPr lang="ja-JP" altLang="en-US" sz="2200" dirty="0"/>
              <a:t>ブニドゴロア（</a:t>
            </a:r>
            <a:r>
              <a:rPr lang="en-US" altLang="ja-JP" sz="2200" dirty="0" err="1"/>
              <a:t>Vunidogoloa</a:t>
            </a:r>
            <a:r>
              <a:rPr lang="ja-JP" altLang="en-US" sz="2200" dirty="0"/>
              <a:t>）</a:t>
            </a:r>
            <a:endParaRPr lang="en-US" altLang="ja-JP" sz="2200" i="1" dirty="0"/>
          </a:p>
          <a:p>
            <a:r>
              <a:rPr lang="en-US" altLang="ja-JP" sz="2200" dirty="0"/>
              <a:t>    </a:t>
            </a:r>
            <a:r>
              <a:rPr lang="ja-JP" altLang="en-US" sz="2200" dirty="0"/>
              <a:t>　　　計画移転を経験した初期の村の一つ</a:t>
            </a:r>
            <a:endParaRPr lang="en-US" altLang="ja-JP" sz="2200" dirty="0"/>
          </a:p>
        </p:txBody>
      </p:sp>
    </p:spTree>
    <p:extLst>
      <p:ext uri="{BB962C8B-B14F-4D97-AF65-F5344CB8AC3E}">
        <p14:creationId xmlns:p14="http://schemas.microsoft.com/office/powerpoint/2010/main" val="1991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p:nvPr/>
        </p:nvSpPr>
        <p:spPr>
          <a:xfrm>
            <a:off x="1011288" y="465494"/>
            <a:ext cx="10589622" cy="567100"/>
          </a:xfrm>
          <a:prstGeom prst="rect">
            <a:avLst/>
          </a:prstGeom>
          <a:noFill/>
          <a:ln>
            <a:noFill/>
          </a:ln>
        </p:spPr>
        <p:txBody>
          <a:bodyPr spcFirstLastPara="1" wrap="square" lIns="91425" tIns="45700" rIns="91425" bIns="45700" anchor="b" anchorCtr="0">
            <a:normAutofit lnSpcReduction="10000"/>
          </a:bodyPr>
          <a:lstStyle/>
          <a:p>
            <a:pPr marL="0" marR="0" lvl="0" indent="0" algn="ctr" rtl="0">
              <a:spcBef>
                <a:spcPts val="0"/>
              </a:spcBef>
              <a:spcAft>
                <a:spcPts val="0"/>
              </a:spcAft>
              <a:buNone/>
            </a:pPr>
            <a:r>
              <a:rPr lang="ja-JP" altLang="en-US" sz="3200" b="1" dirty="0"/>
              <a:t>事例①フィジー（国内・計画移転）</a:t>
            </a:r>
            <a:endParaRPr lang="en-US" altLang="ja-JP" sz="3200" b="1" dirty="0"/>
          </a:p>
        </p:txBody>
      </p:sp>
      <p:sp>
        <p:nvSpPr>
          <p:cNvPr id="35" name="Google Shape;35;p7"/>
          <p:cNvSpPr txBox="1"/>
          <p:nvPr/>
        </p:nvSpPr>
        <p:spPr>
          <a:xfrm>
            <a:off x="562707" y="1375335"/>
            <a:ext cx="11245063" cy="4956676"/>
          </a:xfrm>
          <a:prstGeom prst="rect">
            <a:avLst/>
          </a:prstGeom>
          <a:noFill/>
          <a:ln>
            <a:noFill/>
          </a:ln>
        </p:spPr>
        <p:txBody>
          <a:bodyPr spcFirstLastPara="1" wrap="square" lIns="91425" tIns="45700" rIns="91425" bIns="45700" anchor="t" anchorCtr="0">
            <a:normAutofit/>
          </a:bodyPr>
          <a:lstStyle/>
          <a:p>
            <a:pPr marR="0" lvl="0" algn="l" rtl="0">
              <a:spcBef>
                <a:spcPts val="0"/>
              </a:spcBef>
              <a:spcAft>
                <a:spcPts val="0"/>
              </a:spcAft>
            </a:pPr>
            <a:r>
              <a:rPr lang="ja-JP" altLang="en-US" sz="2500" b="1" dirty="0">
                <a:solidFill>
                  <a:schemeClr val="dk1"/>
                </a:solidFill>
              </a:rPr>
              <a:t>国内政策：</a:t>
            </a:r>
            <a:endParaRPr lang="en-US" altLang="ja-JP" sz="2500" b="1" dirty="0">
              <a:solidFill>
                <a:schemeClr val="dk1"/>
              </a:solidFill>
              <a:latin typeface="Arial"/>
              <a:ea typeface="Arial"/>
              <a:cs typeface="Arial"/>
              <a:sym typeface="Arial"/>
            </a:endParaRPr>
          </a:p>
          <a:p>
            <a:pPr marL="342900" marR="0" lvl="0" indent="-342900" algn="l" rtl="0">
              <a:spcBef>
                <a:spcPts val="0"/>
              </a:spcBef>
              <a:spcAft>
                <a:spcPts val="0"/>
              </a:spcAft>
              <a:buFont typeface="Arial" panose="020B0604020202020204" pitchFamily="34" charset="0"/>
              <a:buChar char="•"/>
            </a:pPr>
            <a:r>
              <a:rPr lang="ja-JP" altLang="en-US" sz="2500" b="1" dirty="0">
                <a:solidFill>
                  <a:schemeClr val="dk1"/>
                </a:solidFill>
                <a:latin typeface="Arial"/>
                <a:ea typeface="Arial"/>
                <a:cs typeface="Arial"/>
                <a:sym typeface="Arial"/>
              </a:rPr>
              <a:t>「気候変動行動（</a:t>
            </a:r>
            <a:r>
              <a:rPr lang="en-US" altLang="ja-JP" sz="2500" b="1" dirty="0">
                <a:solidFill>
                  <a:schemeClr val="dk1"/>
                </a:solidFill>
                <a:latin typeface="Arial"/>
                <a:ea typeface="Arial"/>
                <a:cs typeface="Arial"/>
                <a:sym typeface="Arial"/>
              </a:rPr>
              <a:t>The Climate Change Act</a:t>
            </a:r>
            <a:r>
              <a:rPr lang="ja-JP" altLang="en-US" sz="2500" b="1" dirty="0">
                <a:solidFill>
                  <a:schemeClr val="dk1"/>
                </a:solidFill>
                <a:latin typeface="Arial"/>
                <a:ea typeface="Arial"/>
                <a:cs typeface="Arial"/>
                <a:sym typeface="Arial"/>
              </a:rPr>
              <a:t>）</a:t>
            </a:r>
            <a:r>
              <a:rPr lang="en-US" altLang="ja-JP" sz="2500" b="1" dirty="0">
                <a:solidFill>
                  <a:schemeClr val="dk1"/>
                </a:solidFill>
                <a:latin typeface="Arial"/>
                <a:ea typeface="Arial"/>
                <a:cs typeface="Arial"/>
                <a:sym typeface="Arial"/>
              </a:rPr>
              <a:t>2021</a:t>
            </a:r>
            <a:r>
              <a:rPr lang="ja-JP" altLang="en-US" sz="2500" b="1" dirty="0">
                <a:solidFill>
                  <a:schemeClr val="dk1"/>
                </a:solidFill>
                <a:latin typeface="Arial"/>
                <a:ea typeface="Arial"/>
                <a:cs typeface="Arial"/>
                <a:sym typeface="Arial"/>
              </a:rPr>
              <a:t>」</a:t>
            </a:r>
            <a:endParaRPr lang="en-US" altLang="ja-JP" sz="2500" b="1" dirty="0">
              <a:solidFill>
                <a:schemeClr val="dk1"/>
              </a:solidFill>
              <a:latin typeface="Arial"/>
              <a:ea typeface="Arial"/>
              <a:cs typeface="Arial"/>
              <a:sym typeface="Arial"/>
            </a:endParaRPr>
          </a:p>
          <a:p>
            <a:pPr lvl="1"/>
            <a:r>
              <a:rPr lang="ja-JP" altLang="en-US" sz="2500" dirty="0">
                <a:solidFill>
                  <a:schemeClr val="dk1"/>
                </a:solidFill>
              </a:rPr>
              <a:t>　　</a:t>
            </a:r>
            <a:r>
              <a:rPr lang="ja-JP" altLang="en-US" sz="2500" dirty="0">
                <a:solidFill>
                  <a:schemeClr val="dk1"/>
                </a:solidFill>
                <a:latin typeface="Arial"/>
                <a:ea typeface="Arial"/>
                <a:cs typeface="Arial"/>
                <a:sym typeface="Arial"/>
              </a:rPr>
              <a:t>計画的移転のプロセスを規定</a:t>
            </a:r>
            <a:endParaRPr lang="en-US" altLang="ja-JP" sz="2500" dirty="0">
              <a:solidFill>
                <a:schemeClr val="dk1"/>
              </a:solidFill>
              <a:latin typeface="Arial"/>
              <a:ea typeface="Arial"/>
              <a:cs typeface="Arial"/>
              <a:sym typeface="Arial"/>
            </a:endParaRPr>
          </a:p>
          <a:p>
            <a:pPr marR="0" lvl="0" algn="l" rtl="0">
              <a:spcBef>
                <a:spcPts val="0"/>
              </a:spcBef>
              <a:spcAft>
                <a:spcPts val="0"/>
              </a:spcAft>
            </a:pPr>
            <a:endParaRPr lang="en-US" altLang="ja-JP" sz="2500" dirty="0">
              <a:solidFill>
                <a:schemeClr val="dk1"/>
              </a:solidFill>
            </a:endParaRPr>
          </a:p>
          <a:p>
            <a:pPr marR="0" lvl="0" algn="l" rtl="0">
              <a:spcBef>
                <a:spcPts val="0"/>
              </a:spcBef>
              <a:spcAft>
                <a:spcPts val="0"/>
              </a:spcAft>
            </a:pPr>
            <a:r>
              <a:rPr lang="ja-JP" altLang="en-US" sz="2500" b="1" dirty="0">
                <a:solidFill>
                  <a:schemeClr val="dk1"/>
                </a:solidFill>
                <a:latin typeface="Arial"/>
                <a:ea typeface="Arial"/>
                <a:cs typeface="Arial"/>
                <a:sym typeface="Arial"/>
              </a:rPr>
              <a:t>移転を成功に導くための多面的なアプローチの必要性</a:t>
            </a:r>
            <a:r>
              <a:rPr lang="en-US" altLang="ja-JP" sz="2500" b="1" dirty="0">
                <a:solidFill>
                  <a:schemeClr val="dk1"/>
                </a:solidFill>
                <a:latin typeface="Arial"/>
                <a:ea typeface="Arial"/>
                <a:cs typeface="Arial"/>
                <a:sym typeface="Arial"/>
              </a:rPr>
              <a:t>:</a:t>
            </a:r>
            <a:endParaRPr lang="en-US" altLang="ja-JP" sz="2500" dirty="0">
              <a:solidFill>
                <a:schemeClr val="dk1"/>
              </a:solidFill>
            </a:endParaRPr>
          </a:p>
          <a:p>
            <a:pPr marL="342900" marR="0" lvl="0" indent="-342900" algn="l" rtl="0">
              <a:spcBef>
                <a:spcPts val="0"/>
              </a:spcBef>
              <a:spcAft>
                <a:spcPts val="0"/>
              </a:spcAft>
              <a:buFont typeface="Arial" panose="020B0604020202020204" pitchFamily="34" charset="0"/>
              <a:buChar char="•"/>
            </a:pPr>
            <a:r>
              <a:rPr kumimoji="1" lang="ja-JP" altLang="en-US" sz="2500" b="1" dirty="0"/>
              <a:t>経済的安定性</a:t>
            </a:r>
            <a:r>
              <a:rPr kumimoji="1" lang="ja-JP" altLang="en-US" sz="2500" dirty="0"/>
              <a:t>：移転先での持続可能な生計と市場へのアクセス</a:t>
            </a:r>
            <a:endParaRPr kumimoji="1" lang="en-US" altLang="ja-JP" sz="2500" dirty="0"/>
          </a:p>
          <a:p>
            <a:pPr marL="342900" marR="0" lvl="0" indent="-342900" algn="l" rtl="0">
              <a:spcBef>
                <a:spcPts val="0"/>
              </a:spcBef>
              <a:spcAft>
                <a:spcPts val="0"/>
              </a:spcAft>
              <a:buFont typeface="Arial" panose="020B0604020202020204" pitchFamily="34" charset="0"/>
              <a:buChar char="•"/>
            </a:pPr>
            <a:r>
              <a:rPr kumimoji="1" lang="ja-JP" altLang="en-US" sz="2500" b="1" dirty="0"/>
              <a:t>文化的維持：</a:t>
            </a:r>
            <a:r>
              <a:rPr kumimoji="1" lang="ja-JP" altLang="en-US" sz="2500" dirty="0"/>
              <a:t>伝統的な生活様式とコミュニティの構成要素</a:t>
            </a:r>
            <a:endParaRPr kumimoji="1" lang="en-US" altLang="ja-JP" sz="2500" dirty="0"/>
          </a:p>
          <a:p>
            <a:pPr marR="0" lvl="0" algn="l" rtl="0">
              <a:spcBef>
                <a:spcPts val="0"/>
              </a:spcBef>
              <a:spcAft>
                <a:spcPts val="0"/>
              </a:spcAft>
            </a:pPr>
            <a:r>
              <a:rPr kumimoji="1" lang="ja-JP" altLang="en-US" sz="2500" dirty="0"/>
              <a:t>　　　　　　　（例：教会、集会所）の維持・支援</a:t>
            </a:r>
            <a:endParaRPr kumimoji="1" lang="en-US" altLang="ja-JP" sz="2500" dirty="0"/>
          </a:p>
          <a:p>
            <a:pPr marR="0" lvl="0" algn="l" rtl="0">
              <a:spcBef>
                <a:spcPts val="0"/>
              </a:spcBef>
              <a:spcAft>
                <a:spcPts val="0"/>
              </a:spcAft>
            </a:pPr>
            <a:r>
              <a:rPr kumimoji="1" lang="ja-JP" altLang="en-US" sz="2500" dirty="0"/>
              <a:t>　　　　　　　子どもの教育機会の向上</a:t>
            </a:r>
            <a:endParaRPr kumimoji="1" lang="en-US" altLang="ja-JP" sz="2500" dirty="0"/>
          </a:p>
          <a:p>
            <a:endParaRPr kumimoji="1" lang="en-US" altLang="ja-JP" sz="2500" b="1" dirty="0"/>
          </a:p>
          <a:p>
            <a:r>
              <a:rPr lang="ja-JP" altLang="en-US" sz="2500" b="1" dirty="0"/>
              <a:t>適切な事後対応を伴う</a:t>
            </a:r>
            <a:r>
              <a:rPr lang="ja-JP" altLang="en-US" sz="2500" dirty="0"/>
              <a:t>慎重な計画的移住は、</a:t>
            </a:r>
            <a:r>
              <a:rPr lang="ja-JP" altLang="en-US" sz="2500" b="1" dirty="0"/>
              <a:t>地域社会の</a:t>
            </a:r>
            <a:endParaRPr lang="en-US" altLang="ja-JP" sz="2500" b="1" dirty="0"/>
          </a:p>
          <a:p>
            <a:r>
              <a:rPr lang="ja-JP" altLang="en-US" sz="2500" b="1" dirty="0"/>
              <a:t>ウェルビーイング</a:t>
            </a:r>
            <a:r>
              <a:rPr lang="ja-JP" altLang="en-US" sz="2500" dirty="0"/>
              <a:t>と</a:t>
            </a:r>
            <a:r>
              <a:rPr lang="ja-JP" altLang="en-US" sz="2500" b="1" dirty="0"/>
              <a:t>紛争の解決（防止）</a:t>
            </a:r>
            <a:r>
              <a:rPr lang="ja-JP" altLang="en-US" sz="2500" dirty="0"/>
              <a:t>のために不可欠</a:t>
            </a:r>
            <a:endParaRPr lang="en-US" altLang="ja-JP" sz="2500" dirty="0"/>
          </a:p>
        </p:txBody>
      </p:sp>
      <p:pic>
        <p:nvPicPr>
          <p:cNvPr id="5" name="図 4">
            <a:extLst>
              <a:ext uri="{FF2B5EF4-FFF2-40B4-BE49-F238E27FC236}">
                <a16:creationId xmlns:a16="http://schemas.microsoft.com/office/drawing/2014/main" id="{7EE93F83-A26B-4114-A598-FB7565AB714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199611" y="3141784"/>
            <a:ext cx="2859528" cy="3817815"/>
          </a:xfrm>
          <a:prstGeom prst="rect">
            <a:avLst/>
          </a:prstGeom>
        </p:spPr>
      </p:pic>
      <p:pic>
        <p:nvPicPr>
          <p:cNvPr id="6" name="Picture 4">
            <a:extLst>
              <a:ext uri="{FF2B5EF4-FFF2-40B4-BE49-F238E27FC236}">
                <a16:creationId xmlns:a16="http://schemas.microsoft.com/office/drawing/2014/main" id="{1B8540C9-00EE-4106-9FB1-18C27C44B4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1874" y="165584"/>
            <a:ext cx="2070126" cy="103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5" name="Google Shape;35;p7"/>
          <p:cNvSpPr txBox="1"/>
          <p:nvPr/>
        </p:nvSpPr>
        <p:spPr>
          <a:xfrm>
            <a:off x="656491" y="1390966"/>
            <a:ext cx="11019693" cy="4956676"/>
          </a:xfrm>
          <a:prstGeom prst="rect">
            <a:avLst/>
          </a:prstGeom>
          <a:noFill/>
          <a:ln>
            <a:noFill/>
          </a:ln>
        </p:spPr>
        <p:txBody>
          <a:bodyPr spcFirstLastPara="1" wrap="square" lIns="91425" tIns="45700" rIns="91425" bIns="45700" anchor="t" anchorCtr="0">
            <a:normAutofit/>
          </a:bodyPr>
          <a:lstStyle/>
          <a:p>
            <a:pPr marL="457200" indent="-457200">
              <a:buFont typeface="Arial" panose="020B0604020202020204" pitchFamily="34" charset="0"/>
              <a:buChar char="•"/>
            </a:pPr>
            <a:r>
              <a:rPr kumimoji="1" lang="ja-JP" altLang="en-US" sz="2600" dirty="0"/>
              <a:t>移転による子どもの教育機会の向上</a:t>
            </a:r>
            <a:endParaRPr kumimoji="1" lang="en-US" altLang="ja-JP" sz="2600" dirty="0"/>
          </a:p>
          <a:p>
            <a:pPr marL="457200" indent="-457200">
              <a:buFont typeface="Arial" panose="020B0604020202020204" pitchFamily="34" charset="0"/>
              <a:buChar char="•"/>
            </a:pPr>
            <a:endParaRPr kumimoji="1" lang="en-US" altLang="ja-JP" sz="2600" dirty="0"/>
          </a:p>
          <a:p>
            <a:pPr marL="457200" indent="-457200">
              <a:buFont typeface="Arial" panose="020B0604020202020204" pitchFamily="34" charset="0"/>
              <a:buChar char="•"/>
            </a:pPr>
            <a:r>
              <a:rPr kumimoji="1" lang="ja-JP" altLang="en-US" sz="2600" dirty="0"/>
              <a:t>より良い教育機会→都市部・さらに先進国への人口流出にも繋がる？</a:t>
            </a:r>
            <a:endParaRPr kumimoji="1" lang="en-US" altLang="ja-JP" sz="2600" dirty="0"/>
          </a:p>
          <a:p>
            <a:pPr marL="457200" indent="-457200">
              <a:buFont typeface="Arial" panose="020B0604020202020204" pitchFamily="34" charset="0"/>
              <a:buChar char="•"/>
            </a:pPr>
            <a:endParaRPr lang="en-US" altLang="ja-JP" sz="2600" dirty="0"/>
          </a:p>
          <a:p>
            <a:pPr marL="457200" indent="-457200">
              <a:buFont typeface="Arial" panose="020B0604020202020204" pitchFamily="34" charset="0"/>
              <a:buChar char="•"/>
            </a:pPr>
            <a:r>
              <a:rPr lang="ja-JP" altLang="en-US" sz="2600" dirty="0"/>
              <a:t>伝統文化の担い手が少なくなる懸念も</a:t>
            </a:r>
            <a:endParaRPr kumimoji="1" lang="en-US" altLang="ja-JP" sz="2600" dirty="0"/>
          </a:p>
          <a:p>
            <a:pPr marL="457200" indent="-457200">
              <a:buFont typeface="Arial" panose="020B0604020202020204" pitchFamily="34" charset="0"/>
              <a:buChar char="•"/>
            </a:pPr>
            <a:endParaRPr kumimoji="1" lang="en-US" altLang="ja-JP" sz="2600" dirty="0"/>
          </a:p>
          <a:p>
            <a:pPr marL="457200" indent="-457200">
              <a:buFont typeface="Arial" panose="020B0604020202020204" pitchFamily="34" charset="0"/>
              <a:buChar char="•"/>
            </a:pPr>
            <a:r>
              <a:rPr kumimoji="1" lang="ja-JP" altLang="en-US" sz="2600" dirty="0"/>
              <a:t>パートナーから援助を受ける際のプロセス</a:t>
            </a:r>
            <a:endParaRPr kumimoji="1" lang="en-US" altLang="ja-JP" sz="2600" dirty="0"/>
          </a:p>
          <a:p>
            <a:r>
              <a:rPr kumimoji="1" lang="ja-JP" altLang="en-US" sz="2600" dirty="0"/>
              <a:t>　　→ ステークホルダー参加型の意思決定</a:t>
            </a:r>
            <a:endParaRPr kumimoji="1" lang="en-US" altLang="ja-JP" sz="2600" dirty="0"/>
          </a:p>
          <a:p>
            <a:r>
              <a:rPr kumimoji="1" lang="ja-JP" altLang="en-US" sz="2600" dirty="0"/>
              <a:t>　　　（若者・女性等）</a:t>
            </a:r>
            <a:endParaRPr kumimoji="1" lang="en-US" altLang="ja-JP" sz="2600" dirty="0"/>
          </a:p>
          <a:p>
            <a:r>
              <a:rPr kumimoji="1" lang="ja-JP" altLang="en-US" sz="2600" dirty="0"/>
              <a:t>　　　 依然として文化的に若者が議論や</a:t>
            </a:r>
            <a:endParaRPr kumimoji="1" lang="en-US" altLang="ja-JP" sz="2600" dirty="0"/>
          </a:p>
          <a:p>
            <a:r>
              <a:rPr kumimoji="1" lang="ja-JP" altLang="en-US" sz="2600" dirty="0"/>
              <a:t>　　　 意志決定に意見を言いにくい部分も</a:t>
            </a:r>
            <a:endParaRPr kumimoji="1" lang="en-US" altLang="ja-JP" sz="2600" dirty="0"/>
          </a:p>
          <a:p>
            <a:r>
              <a:rPr kumimoji="1" lang="ja-JP" altLang="en-US" sz="2600" dirty="0"/>
              <a:t>　　　（</a:t>
            </a:r>
            <a:r>
              <a:rPr lang="en-US" altLang="ja-JP" sz="2800" i="0" u="none" strike="noStrike" baseline="0" dirty="0" err="1">
                <a:solidFill>
                  <a:srgbClr val="000000"/>
                </a:solidFill>
                <a:latin typeface="+mj-lt"/>
              </a:rPr>
              <a:t>Craney</a:t>
            </a:r>
            <a:r>
              <a:rPr lang="en-US" altLang="ja-JP" sz="2800" i="0" u="none" strike="noStrike" baseline="0" dirty="0">
                <a:solidFill>
                  <a:srgbClr val="000000"/>
                </a:solidFill>
                <a:latin typeface="+mj-lt"/>
              </a:rPr>
              <a:t>, 2022</a:t>
            </a:r>
            <a:r>
              <a:rPr lang="ja-JP" altLang="en-US" sz="2800" dirty="0">
                <a:latin typeface="+mj-lt"/>
              </a:rPr>
              <a:t>など</a:t>
            </a:r>
            <a:r>
              <a:rPr kumimoji="1" lang="ja-JP" altLang="en-US" sz="2600" dirty="0">
                <a:latin typeface="+mj-lt"/>
              </a:rPr>
              <a:t>）</a:t>
            </a:r>
            <a:endParaRPr kumimoji="1" lang="en-US" altLang="ja-JP" sz="2600" dirty="0">
              <a:latin typeface="+mj-lt"/>
            </a:endParaRPr>
          </a:p>
        </p:txBody>
      </p:sp>
      <p:sp>
        <p:nvSpPr>
          <p:cNvPr id="6" name="Google Shape;34;p7">
            <a:extLst>
              <a:ext uri="{FF2B5EF4-FFF2-40B4-BE49-F238E27FC236}">
                <a16:creationId xmlns:a16="http://schemas.microsoft.com/office/drawing/2014/main" id="{3768FA90-2106-4977-BD5A-DE9267342EEF}"/>
              </a:ext>
            </a:extLst>
          </p:cNvPr>
          <p:cNvSpPr txBox="1"/>
          <p:nvPr/>
        </p:nvSpPr>
        <p:spPr>
          <a:xfrm>
            <a:off x="1011288" y="465494"/>
            <a:ext cx="10589622" cy="567100"/>
          </a:xfrm>
          <a:prstGeom prst="rect">
            <a:avLst/>
          </a:prstGeom>
          <a:noFill/>
          <a:ln>
            <a:noFill/>
          </a:ln>
        </p:spPr>
        <p:txBody>
          <a:bodyPr spcFirstLastPara="1" wrap="square" lIns="91425" tIns="45700" rIns="91425" bIns="45700" anchor="b" anchorCtr="0">
            <a:normAutofit lnSpcReduction="10000"/>
          </a:bodyPr>
          <a:lstStyle/>
          <a:p>
            <a:pPr marL="0" marR="0" lvl="0" indent="0" algn="ctr" rtl="0">
              <a:spcBef>
                <a:spcPts val="0"/>
              </a:spcBef>
              <a:spcAft>
                <a:spcPts val="0"/>
              </a:spcAft>
              <a:buNone/>
            </a:pPr>
            <a:r>
              <a:rPr lang="ja-JP" altLang="en-US" sz="3200" b="1" dirty="0"/>
              <a:t>事例①フィジー（国内・計画移転）</a:t>
            </a:r>
            <a:endParaRPr lang="en-US" altLang="ja-JP" sz="3200" b="1" dirty="0"/>
          </a:p>
        </p:txBody>
      </p:sp>
      <p:pic>
        <p:nvPicPr>
          <p:cNvPr id="8" name="図 7">
            <a:extLst>
              <a:ext uri="{FF2B5EF4-FFF2-40B4-BE49-F238E27FC236}">
                <a16:creationId xmlns:a16="http://schemas.microsoft.com/office/drawing/2014/main" id="{9D2208CC-33A1-459A-A93D-8232CDDD1FD4}"/>
              </a:ext>
            </a:extLst>
          </p:cNvPr>
          <p:cNvPicPr>
            <a:picLocks noChangeAspect="1"/>
          </p:cNvPicPr>
          <p:nvPr/>
        </p:nvPicPr>
        <p:blipFill>
          <a:blip r:embed="rId3"/>
          <a:stretch>
            <a:fillRect/>
          </a:stretch>
        </p:blipFill>
        <p:spPr>
          <a:xfrm>
            <a:off x="7647710" y="3429000"/>
            <a:ext cx="4399637" cy="3289448"/>
          </a:xfrm>
          <a:prstGeom prst="rect">
            <a:avLst/>
          </a:prstGeom>
        </p:spPr>
      </p:pic>
    </p:spTree>
    <p:extLst>
      <p:ext uri="{BB962C8B-B14F-4D97-AF65-F5344CB8AC3E}">
        <p14:creationId xmlns:p14="http://schemas.microsoft.com/office/powerpoint/2010/main" val="56743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34C801-7388-4896-B316-87CDDEE842B3}"/>
              </a:ext>
            </a:extLst>
          </p:cNvPr>
          <p:cNvPicPr>
            <a:picLocks noChangeAspect="1"/>
          </p:cNvPicPr>
          <p:nvPr/>
        </p:nvPicPr>
        <p:blipFill>
          <a:blip r:embed="rId2"/>
          <a:stretch>
            <a:fillRect/>
          </a:stretch>
        </p:blipFill>
        <p:spPr>
          <a:xfrm>
            <a:off x="1631342" y="1284442"/>
            <a:ext cx="8929315" cy="4963307"/>
          </a:xfrm>
          <a:prstGeom prst="rect">
            <a:avLst/>
          </a:prstGeom>
        </p:spPr>
      </p:pic>
      <p:sp>
        <p:nvSpPr>
          <p:cNvPr id="4" name="Google Shape;34;p7">
            <a:extLst>
              <a:ext uri="{FF2B5EF4-FFF2-40B4-BE49-F238E27FC236}">
                <a16:creationId xmlns:a16="http://schemas.microsoft.com/office/drawing/2014/main" id="{93289957-44A8-452B-9FC2-F1266670C870}"/>
              </a:ext>
            </a:extLst>
          </p:cNvPr>
          <p:cNvSpPr txBox="1"/>
          <p:nvPr/>
        </p:nvSpPr>
        <p:spPr>
          <a:xfrm>
            <a:off x="1011288" y="465494"/>
            <a:ext cx="10589622" cy="567100"/>
          </a:xfrm>
          <a:prstGeom prst="rect">
            <a:avLst/>
          </a:prstGeom>
          <a:noFill/>
          <a:ln>
            <a:noFill/>
          </a:ln>
        </p:spPr>
        <p:txBody>
          <a:bodyPr spcFirstLastPara="1" wrap="square" lIns="91425" tIns="45700" rIns="91425" bIns="45700" anchor="b" anchorCtr="0">
            <a:normAutofit lnSpcReduction="10000"/>
          </a:bodyPr>
          <a:lstStyle/>
          <a:p>
            <a:pPr marL="0" marR="0" lvl="0" indent="0" algn="ctr" rtl="0">
              <a:spcBef>
                <a:spcPts val="0"/>
              </a:spcBef>
              <a:spcAft>
                <a:spcPts val="0"/>
              </a:spcAft>
              <a:buNone/>
            </a:pPr>
            <a:r>
              <a:rPr lang="ja-JP" altLang="en-US" sz="3200" b="1" dirty="0"/>
              <a:t>事例②オーストラリア（域内受け入れ国）</a:t>
            </a:r>
            <a:endParaRPr lang="en-US" altLang="ja-JP" sz="3200" b="1" dirty="0"/>
          </a:p>
        </p:txBody>
      </p:sp>
      <p:sp>
        <p:nvSpPr>
          <p:cNvPr id="5" name="Google Shape;75;p14">
            <a:extLst>
              <a:ext uri="{FF2B5EF4-FFF2-40B4-BE49-F238E27FC236}">
                <a16:creationId xmlns:a16="http://schemas.microsoft.com/office/drawing/2014/main" id="{0533D567-CF84-43F5-84F9-396171873626}"/>
              </a:ext>
            </a:extLst>
          </p:cNvPr>
          <p:cNvSpPr txBox="1"/>
          <p:nvPr/>
        </p:nvSpPr>
        <p:spPr>
          <a:xfrm>
            <a:off x="1542553" y="6247749"/>
            <a:ext cx="9295075" cy="338514"/>
          </a:xfrm>
          <a:prstGeom prst="rect">
            <a:avLst/>
          </a:prstGeom>
          <a:noFill/>
          <a:ln>
            <a:noFill/>
          </a:ln>
        </p:spPr>
        <p:txBody>
          <a:bodyPr spcFirstLastPara="1" wrap="square" lIns="91425" tIns="45700" rIns="91425" bIns="45700" anchor="t" anchorCtr="0">
            <a:spAutoFit/>
          </a:bodyPr>
          <a:lstStyle/>
          <a:p>
            <a:pPr algn="ctr"/>
            <a:r>
              <a:rPr lang="en-US" altLang="ja-JP" sz="1600" dirty="0"/>
              <a:t>Photo: X (Twitter) post of AUS Prime Minister Anthony Albanese (10 November 2023)</a:t>
            </a:r>
          </a:p>
        </p:txBody>
      </p:sp>
    </p:spTree>
    <p:extLst>
      <p:ext uri="{BB962C8B-B14F-4D97-AF65-F5344CB8AC3E}">
        <p14:creationId xmlns:p14="http://schemas.microsoft.com/office/powerpoint/2010/main" val="77915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5" name="Google Shape;35;p7"/>
          <p:cNvSpPr txBox="1"/>
          <p:nvPr/>
        </p:nvSpPr>
        <p:spPr>
          <a:xfrm>
            <a:off x="382953" y="1414585"/>
            <a:ext cx="11426093" cy="4977921"/>
          </a:xfrm>
          <a:prstGeom prst="rect">
            <a:avLst/>
          </a:prstGeom>
          <a:noFill/>
          <a:ln>
            <a:noFill/>
          </a:ln>
        </p:spPr>
        <p:txBody>
          <a:bodyPr spcFirstLastPara="1" wrap="square" lIns="91425" tIns="45700" rIns="91425" bIns="45700" anchor="t" anchorCtr="0">
            <a:normAutofit fontScale="55000" lnSpcReduction="20000"/>
          </a:bodyPr>
          <a:lstStyle/>
          <a:p>
            <a:pPr marL="342900" marR="0" lvl="0" indent="-342900" algn="l" rtl="0">
              <a:spcBef>
                <a:spcPts val="0"/>
              </a:spcBef>
              <a:spcAft>
                <a:spcPts val="0"/>
              </a:spcAft>
              <a:buFont typeface="Arial" panose="020B0604020202020204" pitchFamily="34" charset="0"/>
              <a:buChar char="•"/>
            </a:pPr>
            <a:endParaRPr lang="en-US" altLang="ja-JP" sz="4400" dirty="0">
              <a:solidFill>
                <a:schemeClr val="dk1"/>
              </a:solidFill>
            </a:endParaRPr>
          </a:p>
          <a:p>
            <a:pPr marL="342900" marR="0" lvl="0" indent="-342900" algn="l" rtl="0">
              <a:spcBef>
                <a:spcPts val="0"/>
              </a:spcBef>
              <a:spcAft>
                <a:spcPts val="0"/>
              </a:spcAft>
              <a:buFont typeface="Arial" panose="020B0604020202020204" pitchFamily="34" charset="0"/>
              <a:buChar char="•"/>
            </a:pPr>
            <a:r>
              <a:rPr lang="ja-JP" altLang="en-US" sz="4400" dirty="0">
                <a:solidFill>
                  <a:schemeClr val="dk1"/>
                </a:solidFill>
                <a:latin typeface="Arial"/>
                <a:ea typeface="Arial"/>
                <a:cs typeface="Arial"/>
                <a:sym typeface="Arial"/>
              </a:rPr>
              <a:t>受入の動機：</a:t>
            </a:r>
            <a:r>
              <a:rPr lang="ja-JP" altLang="en-US" sz="4400" dirty="0">
                <a:solidFill>
                  <a:schemeClr val="dk1"/>
                </a:solidFill>
              </a:rPr>
              <a:t>労働力不足の補完、</a:t>
            </a:r>
            <a:r>
              <a:rPr lang="en-US" altLang="ja-JP" sz="4400" b="1" u="sng" dirty="0">
                <a:solidFill>
                  <a:schemeClr val="dk1"/>
                </a:solidFill>
                <a:latin typeface="Arial"/>
                <a:ea typeface="Arial"/>
                <a:cs typeface="Arial"/>
                <a:sym typeface="Arial"/>
              </a:rPr>
              <a:t>GHG</a:t>
            </a:r>
            <a:r>
              <a:rPr lang="ja-JP" altLang="en-US" sz="4400" b="1" u="sng" dirty="0">
                <a:solidFill>
                  <a:schemeClr val="dk1"/>
                </a:solidFill>
                <a:latin typeface="Arial"/>
                <a:ea typeface="Arial"/>
                <a:cs typeface="Arial"/>
                <a:sym typeface="Arial"/>
              </a:rPr>
              <a:t>排出国としての責任</a:t>
            </a:r>
            <a:r>
              <a:rPr lang="ja-JP" altLang="en-US" sz="4400" dirty="0">
                <a:solidFill>
                  <a:schemeClr val="dk1"/>
                </a:solidFill>
                <a:latin typeface="Arial"/>
                <a:ea typeface="Arial"/>
                <a:cs typeface="Arial"/>
                <a:sym typeface="Arial"/>
              </a:rPr>
              <a:t>と</a:t>
            </a:r>
            <a:r>
              <a:rPr lang="ja-JP" altLang="en-US" sz="4400" b="1" u="sng" dirty="0">
                <a:solidFill>
                  <a:schemeClr val="dk1"/>
                </a:solidFill>
                <a:latin typeface="Arial"/>
                <a:ea typeface="Arial"/>
                <a:cs typeface="Arial"/>
                <a:sym typeface="Arial"/>
              </a:rPr>
              <a:t>安全保障上の利益（地域内での影響力維持）</a:t>
            </a:r>
            <a:endParaRPr lang="en-US" altLang="ja-JP" sz="4400" b="1" u="sng" dirty="0">
              <a:solidFill>
                <a:schemeClr val="dk1"/>
              </a:solidFill>
              <a:latin typeface="Arial"/>
              <a:ea typeface="Arial"/>
              <a:cs typeface="Arial"/>
              <a:sym typeface="Arial"/>
            </a:endParaRPr>
          </a:p>
          <a:p>
            <a:pPr marL="342900" marR="0" lvl="0" indent="-342900" algn="l" rtl="0">
              <a:spcBef>
                <a:spcPts val="0"/>
              </a:spcBef>
              <a:spcAft>
                <a:spcPts val="0"/>
              </a:spcAft>
              <a:buFont typeface="Arial" panose="020B0604020202020204" pitchFamily="34" charset="0"/>
              <a:buChar char="•"/>
            </a:pPr>
            <a:endParaRPr lang="en-US" altLang="ja-JP" sz="4400" dirty="0">
              <a:solidFill>
                <a:schemeClr val="dk1"/>
              </a:solidFill>
              <a:latin typeface="Arial"/>
              <a:ea typeface="Arial"/>
              <a:cs typeface="Arial"/>
              <a:sym typeface="Arial"/>
            </a:endParaRPr>
          </a:p>
          <a:p>
            <a:pPr marL="342900" indent="-342900">
              <a:buFont typeface="Arial" panose="020B0604020202020204" pitchFamily="34" charset="0"/>
              <a:buChar char="•"/>
            </a:pPr>
            <a:r>
              <a:rPr lang="ja-JP" altLang="en-US" sz="4400" dirty="0">
                <a:solidFill>
                  <a:schemeClr val="dk1"/>
                </a:solidFill>
                <a:latin typeface="Arial"/>
                <a:ea typeface="Arial"/>
                <a:cs typeface="Arial"/>
                <a:sym typeface="Arial"/>
              </a:rPr>
              <a:t>太平洋オーストラリア労働モビリティスキーム（</a:t>
            </a:r>
            <a:r>
              <a:rPr lang="en-US" altLang="ja-JP" sz="4400" dirty="0">
                <a:solidFill>
                  <a:schemeClr val="dk1"/>
                </a:solidFill>
                <a:latin typeface="Arial"/>
                <a:ea typeface="Arial"/>
                <a:cs typeface="Arial"/>
                <a:sym typeface="Arial"/>
              </a:rPr>
              <a:t>PALM</a:t>
            </a:r>
            <a:r>
              <a:rPr lang="en-US" altLang="ja-JP" sz="4400" dirty="0">
                <a:solidFill>
                  <a:schemeClr val="dk1"/>
                </a:solidFill>
              </a:rPr>
              <a:t>:</a:t>
            </a:r>
            <a:r>
              <a:rPr lang="ja-JP" altLang="en-US" sz="4400" dirty="0">
                <a:solidFill>
                  <a:schemeClr val="dk1"/>
                </a:solidFill>
              </a:rPr>
              <a:t> </a:t>
            </a:r>
            <a:r>
              <a:rPr lang="en-US" altLang="ja-JP" sz="4400" dirty="0">
                <a:solidFill>
                  <a:schemeClr val="dk1"/>
                </a:solidFill>
                <a:latin typeface="Arial"/>
                <a:ea typeface="Arial"/>
                <a:cs typeface="Arial"/>
                <a:sym typeface="Arial"/>
              </a:rPr>
              <a:t>2022</a:t>
            </a:r>
            <a:r>
              <a:rPr lang="ja-JP" altLang="en-US" sz="4400" dirty="0">
                <a:solidFill>
                  <a:schemeClr val="dk1"/>
                </a:solidFill>
                <a:latin typeface="Arial"/>
                <a:ea typeface="Arial"/>
                <a:cs typeface="Arial"/>
                <a:sym typeface="Arial"/>
              </a:rPr>
              <a:t>年）</a:t>
            </a:r>
            <a:r>
              <a:rPr lang="ja-JP" altLang="en-US" sz="4400" dirty="0"/>
              <a:t>太平洋島嶼国出身者が一時的に労働力不足（農業、介護など）を補うと共に、スキル獲得・収入により祖国の発展にも寄与か</a:t>
            </a:r>
            <a:endParaRPr lang="en-US" altLang="ja-JP" sz="4400" dirty="0">
              <a:solidFill>
                <a:schemeClr val="dk1"/>
              </a:solidFill>
              <a:latin typeface="Arial"/>
              <a:ea typeface="Arial"/>
              <a:cs typeface="Arial"/>
              <a:sym typeface="Arial"/>
            </a:endParaRPr>
          </a:p>
          <a:p>
            <a:pPr marR="0" lvl="0" algn="l" rtl="0">
              <a:spcBef>
                <a:spcPts val="0"/>
              </a:spcBef>
              <a:spcAft>
                <a:spcPts val="0"/>
              </a:spcAft>
            </a:pPr>
            <a:endParaRPr lang="en-US" altLang="ja-JP" sz="4400" b="1" dirty="0"/>
          </a:p>
          <a:p>
            <a:pPr marL="342900" marR="0" lvl="0" indent="-342900" algn="l" rtl="0">
              <a:spcBef>
                <a:spcPts val="0"/>
              </a:spcBef>
              <a:spcAft>
                <a:spcPts val="0"/>
              </a:spcAft>
              <a:buFont typeface="Arial" panose="020B0604020202020204" pitchFamily="34" charset="0"/>
              <a:buChar char="•"/>
            </a:pPr>
            <a:r>
              <a:rPr lang="ja-JP" altLang="en-US" sz="4400" b="1" dirty="0"/>
              <a:t>ファレピリ連合条約（</a:t>
            </a:r>
            <a:r>
              <a:rPr lang="en-US" altLang="ja-JP" sz="4400" b="1" dirty="0" err="1"/>
              <a:t>Falepili</a:t>
            </a:r>
            <a:r>
              <a:rPr lang="en-US" altLang="ja-JP" sz="4400" b="1" dirty="0"/>
              <a:t> Union Treaty: 2025</a:t>
            </a:r>
            <a:r>
              <a:rPr lang="ja-JP" altLang="en-US" sz="4400" b="1" dirty="0"/>
              <a:t>年）</a:t>
            </a:r>
            <a:r>
              <a:rPr lang="ja-JP" altLang="en-US" sz="4400" dirty="0"/>
              <a:t>ツバル国民の移住の道筋と安全保障上の協力を提供（年間</a:t>
            </a:r>
            <a:r>
              <a:rPr lang="en-US" altLang="ja-JP" sz="4400" dirty="0"/>
              <a:t>280</a:t>
            </a:r>
            <a:r>
              <a:rPr lang="ja-JP" altLang="en-US" sz="4400" dirty="0"/>
              <a:t>枠。初年度は</a:t>
            </a:r>
            <a:r>
              <a:rPr lang="en-US" altLang="ja-JP" sz="4400" dirty="0"/>
              <a:t>8750</a:t>
            </a:r>
            <a:r>
              <a:rPr lang="ja-JP" altLang="en-US" sz="4400" dirty="0"/>
              <a:t>件の抽選登録）</a:t>
            </a:r>
            <a:endParaRPr lang="en-US" altLang="ja-JP" sz="4400" dirty="0"/>
          </a:p>
          <a:p>
            <a:pPr marL="342900" marR="0" lvl="0" indent="-342900" algn="l" rtl="0">
              <a:spcBef>
                <a:spcPts val="0"/>
              </a:spcBef>
              <a:spcAft>
                <a:spcPts val="0"/>
              </a:spcAft>
              <a:buFont typeface="Arial" panose="020B0604020202020204" pitchFamily="34" charset="0"/>
              <a:buChar char="•"/>
            </a:pPr>
            <a:endParaRPr lang="en-US" altLang="ja-JP" sz="4400" dirty="0">
              <a:solidFill>
                <a:schemeClr val="dk1"/>
              </a:solidFill>
            </a:endParaRPr>
          </a:p>
          <a:p>
            <a:pPr marL="342900" indent="-342900">
              <a:buFont typeface="Arial" panose="020B0604020202020204" pitchFamily="34" charset="0"/>
              <a:buChar char="•"/>
            </a:pPr>
            <a:r>
              <a:rPr lang="ja-JP" altLang="en-US" sz="4400" dirty="0"/>
              <a:t>ツバル国民の</a:t>
            </a:r>
            <a:r>
              <a:rPr lang="ja-JP" altLang="en-US" sz="4400" b="1" dirty="0"/>
              <a:t>尊厳を伴う人の移動</a:t>
            </a:r>
            <a:r>
              <a:rPr lang="ja-JP" altLang="en-US" sz="4400" dirty="0"/>
              <a:t>を明確に支援し、ツバルの国の</a:t>
            </a:r>
            <a:r>
              <a:rPr lang="ja-JP" altLang="en-US" sz="4400" b="1" dirty="0"/>
              <a:t>未来、アイデンティティ、および文化</a:t>
            </a:r>
            <a:r>
              <a:rPr lang="ja-JP" altLang="en-US" sz="4400" dirty="0"/>
              <a:t>を守ることを目指す。</a:t>
            </a:r>
            <a:endParaRPr lang="en-US" altLang="ja-JP" sz="4400" dirty="0"/>
          </a:p>
          <a:p>
            <a:pPr marL="342900" indent="-342900">
              <a:buFont typeface="Arial" panose="020B0604020202020204" pitchFamily="34" charset="0"/>
              <a:buChar char="•"/>
            </a:pPr>
            <a:endParaRPr lang="en-US" altLang="ja-JP" sz="4400" dirty="0">
              <a:solidFill>
                <a:schemeClr val="dk1"/>
              </a:solidFill>
            </a:endParaRPr>
          </a:p>
          <a:p>
            <a:pPr marL="342900" indent="-342900">
              <a:buFont typeface="Arial" panose="020B0604020202020204" pitchFamily="34" charset="0"/>
              <a:buChar char="•"/>
            </a:pPr>
            <a:r>
              <a:rPr lang="en-US" altLang="ja-JP" sz="4400" dirty="0"/>
              <a:t>c.f.</a:t>
            </a:r>
            <a:r>
              <a:rPr lang="ja-JP" altLang="en-US" sz="4400" dirty="0"/>
              <a:t> 太平洋エンゲージメント・ビザ（</a:t>
            </a:r>
            <a:r>
              <a:rPr lang="en-US" altLang="ja-JP" sz="4400" dirty="0"/>
              <a:t>PEV: 2024</a:t>
            </a:r>
            <a:r>
              <a:rPr lang="ja-JP" altLang="en-US" sz="4400" dirty="0"/>
              <a:t>年）太平洋地域の市民を対象に永住の機会を提供（年間</a:t>
            </a:r>
            <a:r>
              <a:rPr lang="en-US" altLang="ja-JP" sz="4400" dirty="0"/>
              <a:t>3000</a:t>
            </a:r>
            <a:r>
              <a:rPr lang="ja-JP" altLang="en-US" sz="4400" dirty="0"/>
              <a:t>枠）</a:t>
            </a:r>
            <a:endParaRPr lang="en-US" altLang="ja-JP" sz="4400" dirty="0">
              <a:solidFill>
                <a:schemeClr val="dk1"/>
              </a:solidFill>
              <a:latin typeface="Arial"/>
              <a:ea typeface="Arial"/>
              <a:cs typeface="Arial"/>
              <a:sym typeface="Arial"/>
            </a:endParaRPr>
          </a:p>
        </p:txBody>
      </p:sp>
      <p:pic>
        <p:nvPicPr>
          <p:cNvPr id="5" name="Picture 2" descr="A blue flag with the Union Jack in the top left, a seven pointed star beneath it and the southern cross in the right half.">
            <a:extLst>
              <a:ext uri="{FF2B5EF4-FFF2-40B4-BE49-F238E27FC236}">
                <a16:creationId xmlns:a16="http://schemas.microsoft.com/office/drawing/2014/main" id="{D5A1B514-0EA3-4986-BC0E-278F72371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874" y="174922"/>
            <a:ext cx="2070126" cy="103506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4;p7">
            <a:extLst>
              <a:ext uri="{FF2B5EF4-FFF2-40B4-BE49-F238E27FC236}">
                <a16:creationId xmlns:a16="http://schemas.microsoft.com/office/drawing/2014/main" id="{BCF582DB-CDD2-42D9-9822-EEEBDA7C3EAA}"/>
              </a:ext>
            </a:extLst>
          </p:cNvPr>
          <p:cNvSpPr txBox="1"/>
          <p:nvPr/>
        </p:nvSpPr>
        <p:spPr>
          <a:xfrm>
            <a:off x="1011288" y="465494"/>
            <a:ext cx="10589622" cy="567100"/>
          </a:xfrm>
          <a:prstGeom prst="rect">
            <a:avLst/>
          </a:prstGeom>
          <a:noFill/>
          <a:ln>
            <a:noFill/>
          </a:ln>
        </p:spPr>
        <p:txBody>
          <a:bodyPr spcFirstLastPara="1" wrap="square" lIns="91425" tIns="45700" rIns="91425" bIns="45700" anchor="b" anchorCtr="0">
            <a:normAutofit lnSpcReduction="10000"/>
          </a:bodyPr>
          <a:lstStyle/>
          <a:p>
            <a:pPr marL="0" marR="0" lvl="0" indent="0" algn="ctr" rtl="0">
              <a:spcBef>
                <a:spcPts val="0"/>
              </a:spcBef>
              <a:spcAft>
                <a:spcPts val="0"/>
              </a:spcAft>
              <a:buNone/>
            </a:pPr>
            <a:r>
              <a:rPr lang="ja-JP" altLang="en-US" sz="3200" b="1" dirty="0"/>
              <a:t>事例②オーストラリア（域内受け入れ国）</a:t>
            </a:r>
            <a:endParaRPr lang="en-US" altLang="ja-JP" sz="3200" b="1" dirty="0"/>
          </a:p>
        </p:txBody>
      </p:sp>
    </p:spTree>
    <p:extLst>
      <p:ext uri="{BB962C8B-B14F-4D97-AF65-F5344CB8AC3E}">
        <p14:creationId xmlns:p14="http://schemas.microsoft.com/office/powerpoint/2010/main" val="1158740812"/>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2091</Words>
  <Application>Microsoft Office PowerPoint</Application>
  <PresentationFormat>ワイド画面</PresentationFormat>
  <Paragraphs>133</Paragraphs>
  <Slides>14</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Arial</vt:lpstr>
      <vt:lpstr>Google Sans Text</vt:lpstr>
      <vt:lpstr>ＭＳ Ｐゴシック</vt:lpstr>
      <vt:lpstr>adobe-caslon-pro</vt:lpstr>
      <vt:lpstr>Quattrocento Sans</vt:lpstr>
      <vt:lpstr>Office テーマ</vt:lpstr>
      <vt:lpstr>太平洋島嶼国における気候変動を要因とする人の移動の現況ー若者層に着目してー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太平洋島嶼国における気候変動を 要因とする人の移動の現況 ー若者層に着目してー</dc:title>
  <dc:creator>miki.fukuda</dc:creator>
  <cp:lastModifiedBy>miki.fukuda</cp:lastModifiedBy>
  <cp:revision>32</cp:revision>
  <dcterms:modified xsi:type="dcterms:W3CDTF">2025-10-11T00:41:36Z</dcterms:modified>
</cp:coreProperties>
</file>