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3" r:id="rId2"/>
    <p:sldId id="524" r:id="rId3"/>
    <p:sldId id="505" r:id="rId4"/>
    <p:sldId id="508" r:id="rId5"/>
    <p:sldId id="510" r:id="rId6"/>
    <p:sldId id="519" r:id="rId7"/>
    <p:sldId id="514" r:id="rId8"/>
    <p:sldId id="531" r:id="rId9"/>
    <p:sldId id="518" r:id="rId10"/>
    <p:sldId id="512" r:id="rId11"/>
    <p:sldId id="516" r:id="rId12"/>
    <p:sldId id="530" r:id="rId13"/>
    <p:sldId id="521" r:id="rId14"/>
    <p:sldId id="523" r:id="rId15"/>
    <p:sldId id="528" r:id="rId16"/>
    <p:sldId id="509" r:id="rId17"/>
    <p:sldId id="525" r:id="rId18"/>
    <p:sldId id="527" r:id="rId19"/>
    <p:sldId id="262" r:id="rId2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FF"/>
    <a:srgbClr val="CCCCFF"/>
    <a:srgbClr val="CC99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8457" autoAdjust="0"/>
  </p:normalViewPr>
  <p:slideViewPr>
    <p:cSldViewPr snapToGrid="0">
      <p:cViewPr varScale="1">
        <p:scale>
          <a:sx n="102" d="100"/>
          <a:sy n="102" d="100"/>
        </p:scale>
        <p:origin x="9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F45FEEA-6D32-4945-B6D5-84E4C2B91A7F}"/>
              </a:ext>
            </a:extLst>
          </p:cNvPr>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2092E3B-FEFA-46AF-B5DE-499F0D78A44D}"/>
              </a:ext>
            </a:extLst>
          </p:cNvPr>
          <p:cNvSpPr>
            <a:spLocks noGrp="1"/>
          </p:cNvSpPr>
          <p:nvPr>
            <p:ph type="dt" sz="quarter" idx="1"/>
          </p:nvPr>
        </p:nvSpPr>
        <p:spPr>
          <a:xfrm>
            <a:off x="3815374" y="1"/>
            <a:ext cx="2918831" cy="495029"/>
          </a:xfrm>
          <a:prstGeom prst="rect">
            <a:avLst/>
          </a:prstGeom>
        </p:spPr>
        <p:txBody>
          <a:bodyPr vert="horz" lIns="90644" tIns="45322" rIns="90644" bIns="45322" rtlCol="0"/>
          <a:lstStyle>
            <a:lvl1pPr algn="r">
              <a:defRPr sz="1200"/>
            </a:lvl1pPr>
          </a:lstStyle>
          <a:p>
            <a:fld id="{B582F0DD-ECA7-451F-B26F-78B19B4E6AA5}" type="datetimeFigureOut">
              <a:rPr kumimoji="1" lang="ja-JP" altLang="en-US" smtClean="0"/>
              <a:t>2021/10/15</a:t>
            </a:fld>
            <a:endParaRPr kumimoji="1" lang="ja-JP" altLang="en-US"/>
          </a:p>
        </p:txBody>
      </p:sp>
      <p:sp>
        <p:nvSpPr>
          <p:cNvPr id="4" name="フッター プレースホルダー 3">
            <a:extLst>
              <a:ext uri="{FF2B5EF4-FFF2-40B4-BE49-F238E27FC236}">
                <a16:creationId xmlns:a16="http://schemas.microsoft.com/office/drawing/2014/main" id="{D3B19BB0-B0A5-4B8C-B834-2C558E2CD99B}"/>
              </a:ext>
            </a:extLst>
          </p:cNvPr>
          <p:cNvSpPr>
            <a:spLocks noGrp="1"/>
          </p:cNvSpPr>
          <p:nvPr>
            <p:ph type="ftr" sz="quarter" idx="2"/>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CE38C33-C98B-47E1-B4C1-8488C6777AF2}"/>
              </a:ext>
            </a:extLst>
          </p:cNvPr>
          <p:cNvSpPr>
            <a:spLocks noGrp="1"/>
          </p:cNvSpPr>
          <p:nvPr>
            <p:ph type="sldNum" sz="quarter" idx="3"/>
          </p:nvPr>
        </p:nvSpPr>
        <p:spPr>
          <a:xfrm>
            <a:off x="3815374" y="9371286"/>
            <a:ext cx="2918831" cy="495028"/>
          </a:xfrm>
          <a:prstGeom prst="rect">
            <a:avLst/>
          </a:prstGeom>
        </p:spPr>
        <p:txBody>
          <a:bodyPr vert="horz" lIns="90644" tIns="45322" rIns="90644" bIns="45322" rtlCol="0" anchor="b"/>
          <a:lstStyle>
            <a:lvl1pPr algn="r">
              <a:defRPr sz="1200"/>
            </a:lvl1pPr>
          </a:lstStyle>
          <a:p>
            <a:fld id="{5581AB3E-74E8-450C-9AE1-2D47E85844FA}" type="slidenum">
              <a:rPr kumimoji="1" lang="ja-JP" altLang="en-US" smtClean="0"/>
              <a:t>‹#›</a:t>
            </a:fld>
            <a:endParaRPr kumimoji="1" lang="ja-JP" altLang="en-US"/>
          </a:p>
        </p:txBody>
      </p:sp>
    </p:spTree>
    <p:extLst>
      <p:ext uri="{BB962C8B-B14F-4D97-AF65-F5344CB8AC3E}">
        <p14:creationId xmlns:p14="http://schemas.microsoft.com/office/powerpoint/2010/main" val="3842482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312D1F5E-7EE6-4B69-B5E6-423DAB78A65F}" type="datetimeFigureOut">
              <a:rPr kumimoji="1" lang="ja-JP" altLang="en-US" smtClean="0"/>
              <a:t>2021/10/15</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E4D9A766-8797-4CEA-ABBB-8C4FDE94BF24}" type="slidenum">
              <a:rPr kumimoji="1" lang="ja-JP" altLang="en-US" smtClean="0"/>
              <a:t>‹#›</a:t>
            </a:fld>
            <a:endParaRPr kumimoji="1" lang="ja-JP" altLang="en-US"/>
          </a:p>
        </p:txBody>
      </p:sp>
    </p:spTree>
    <p:extLst>
      <p:ext uri="{BB962C8B-B14F-4D97-AF65-F5344CB8AC3E}">
        <p14:creationId xmlns:p14="http://schemas.microsoft.com/office/powerpoint/2010/main" val="21385943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etro.go.jp/biznews/2021/07/ca425c8ad393a6e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iea.org/reports/carbon-capture-utilisation-and-storage-the-opportunity-in-southeast-asia" TargetMode="External"/><Relationship Id="rId4" Type="http://schemas.openxmlformats.org/officeDocument/2006/relationships/hyperlink" Target="https://www.asiaccusnetwork-eria.or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conetworks.jp/blog/author/kazuko0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a:t>
            </a:fld>
            <a:endParaRPr kumimoji="1" lang="ja-JP" altLang="en-US"/>
          </a:p>
        </p:txBody>
      </p:sp>
    </p:spTree>
    <p:extLst>
      <p:ext uri="{BB962C8B-B14F-4D97-AF65-F5344CB8AC3E}">
        <p14:creationId xmlns:p14="http://schemas.microsoft.com/office/powerpoint/2010/main" val="138449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バイオエネルギー使用量は</a:t>
            </a:r>
            <a:r>
              <a:rPr kumimoji="1" lang="en-US" altLang="ja-JP" dirty="0" smtClean="0"/>
              <a:t>100EJ</a:t>
            </a:r>
            <a:r>
              <a:rPr kumimoji="1" lang="ja-JP" altLang="en-US" dirty="0" err="1" smtClean="0"/>
              <a:t>。</a:t>
            </a:r>
            <a:r>
              <a:rPr kumimoji="1" lang="ja-JP" altLang="en-US" dirty="0" smtClean="0"/>
              <a:t>その内訳として、一番多いのは、廃棄物の利用（バイオガス、バイオメタン）、短期ローテーション可能な木質作物、森林・木材残差、林業の植樹</a:t>
            </a:r>
            <a:endParaRPr kumimoji="1" lang="en-US" altLang="ja-JP" dirty="0" smtClean="0"/>
          </a:p>
          <a:p>
            <a:r>
              <a:rPr kumimoji="1" lang="ja-JP" altLang="en-US" dirty="0" smtClean="0"/>
              <a:t>大事なのは、可食性バイオマス（サトウキビ、トウモロコシ、油料作物）の利用を低減し、食糧生産へのプレッシャーを低減していく。</a:t>
            </a:r>
            <a:endParaRPr kumimoji="1" lang="en-US" altLang="ja-JP" dirty="0" smtClean="0"/>
          </a:p>
          <a:p>
            <a:endParaRPr kumimoji="1" lang="en-US" altLang="ja-JP" dirty="0" smtClean="0"/>
          </a:p>
          <a:p>
            <a:r>
              <a:rPr kumimoji="1" lang="en-US" altLang="ja-JP" dirty="0" smtClean="0"/>
              <a:t>AFOLU</a:t>
            </a:r>
            <a:r>
              <a:rPr kumimoji="1" lang="ja-JP" altLang="en-US" dirty="0" smtClean="0"/>
              <a:t>分野合計で、森林減少なども含め</a:t>
            </a:r>
            <a:r>
              <a:rPr kumimoji="1" lang="en-US" altLang="ja-JP" dirty="0" smtClean="0"/>
              <a:t>2040</a:t>
            </a:r>
            <a:r>
              <a:rPr kumimoji="1" lang="ja-JP" altLang="en-US" dirty="0" smtClean="0"/>
              <a:t>年に排出ゼロにして、</a:t>
            </a:r>
            <a:r>
              <a:rPr kumimoji="1" lang="en-US" altLang="ja-JP" dirty="0" smtClean="0"/>
              <a:t>2050</a:t>
            </a:r>
            <a:r>
              <a:rPr kumimoji="1" lang="ja-JP" altLang="en-US" dirty="0" smtClean="0"/>
              <a:t>年単年では、</a:t>
            </a:r>
            <a:r>
              <a:rPr kumimoji="1" lang="en-US" altLang="ja-JP" dirty="0" smtClean="0"/>
              <a:t>1.3GtCO2</a:t>
            </a:r>
            <a:r>
              <a:rPr kumimoji="1" lang="ja-JP" altLang="en-US" dirty="0" smtClean="0"/>
              <a:t>の吸収にするレベル。</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10</a:t>
            </a:fld>
            <a:endParaRPr kumimoji="1" lang="ja-JP" altLang="en-US"/>
          </a:p>
        </p:txBody>
      </p:sp>
    </p:spTree>
    <p:extLst>
      <p:ext uri="{BB962C8B-B14F-4D97-AF65-F5344CB8AC3E}">
        <p14:creationId xmlns:p14="http://schemas.microsoft.com/office/powerpoint/2010/main" val="395777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11</a:t>
            </a:fld>
            <a:endParaRPr kumimoji="1" lang="ja-JP" altLang="en-US"/>
          </a:p>
        </p:txBody>
      </p:sp>
    </p:spTree>
    <p:extLst>
      <p:ext uri="{BB962C8B-B14F-4D97-AF65-F5344CB8AC3E}">
        <p14:creationId xmlns:p14="http://schemas.microsoft.com/office/powerpoint/2010/main" val="292559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9 EVs include battery electric vehicles, plug‐in hybrid electric‐gasoline vehicles and plug‐in hybrid electric‐diesel</a:t>
            </a:r>
          </a:p>
          <a:p>
            <a:r>
              <a:rPr lang="en-US" altLang="ja-JP" dirty="0"/>
              <a:t>vehicles. FCEVs contain a battery and electric motor and are capable of operating without tailpipe emissions.</a:t>
            </a:r>
            <a:endParaRPr kumimoji="1" lang="ja-JP" altLang="en-US"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12</a:t>
            </a:fld>
            <a:endParaRPr kumimoji="1" lang="ja-JP" altLang="en-US"/>
          </a:p>
        </p:txBody>
      </p:sp>
    </p:spTree>
    <p:extLst>
      <p:ext uri="{BB962C8B-B14F-4D97-AF65-F5344CB8AC3E}">
        <p14:creationId xmlns:p14="http://schemas.microsoft.com/office/powerpoint/2010/main" val="298799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13</a:t>
            </a:fld>
            <a:endParaRPr kumimoji="1" lang="ja-JP" altLang="en-US"/>
          </a:p>
        </p:txBody>
      </p:sp>
    </p:spTree>
    <p:extLst>
      <p:ext uri="{BB962C8B-B14F-4D97-AF65-F5344CB8AC3E}">
        <p14:creationId xmlns:p14="http://schemas.microsoft.com/office/powerpoint/2010/main" val="294791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14</a:t>
            </a:fld>
            <a:endParaRPr kumimoji="1" lang="ja-JP" altLang="en-US"/>
          </a:p>
        </p:txBody>
      </p:sp>
    </p:spTree>
    <p:extLst>
      <p:ext uri="{BB962C8B-B14F-4D97-AF65-F5344CB8AC3E}">
        <p14:creationId xmlns:p14="http://schemas.microsoft.com/office/powerpoint/2010/main" val="147297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P.17</a:t>
            </a:r>
          </a:p>
          <a:p>
            <a:r>
              <a:rPr lang="en-US" altLang="ja-JP" b="1" dirty="0"/>
              <a:t>A transition of the scale and speed described by the net zero pathway cannot be achieved</a:t>
            </a:r>
          </a:p>
          <a:p>
            <a:r>
              <a:rPr lang="en-US" altLang="ja-JP" b="1" dirty="0"/>
              <a:t>without sustained support and participation from citizens. </a:t>
            </a:r>
            <a:r>
              <a:rPr lang="en-US" altLang="ja-JP" dirty="0"/>
              <a:t>The changes will affect multiple</a:t>
            </a:r>
          </a:p>
          <a:p>
            <a:r>
              <a:rPr lang="en-US" altLang="ja-JP" dirty="0"/>
              <a:t>aspects of people’s lives – from transport, heating and cooking to urban planning and jobs.</a:t>
            </a:r>
          </a:p>
          <a:p>
            <a:r>
              <a:rPr lang="en-US" altLang="ja-JP" dirty="0"/>
              <a:t>We estimate that around 55% of the cumulative emissions reductions in the pathway are</a:t>
            </a:r>
          </a:p>
          <a:p>
            <a:r>
              <a:rPr lang="en-US" altLang="ja-JP" dirty="0"/>
              <a:t>linked to consumer choices such as purchasing an EV, retrofitting a house with </a:t>
            </a:r>
            <a:r>
              <a:rPr lang="en-US" altLang="ja-JP" dirty="0" err="1"/>
              <a:t>energyefficient</a:t>
            </a:r>
            <a:endParaRPr lang="en-US" altLang="ja-JP" dirty="0"/>
          </a:p>
          <a:p>
            <a:r>
              <a:rPr lang="en-US" altLang="ja-JP" dirty="0"/>
              <a:t>technologies or installing a heat pump. </a:t>
            </a:r>
            <a:r>
              <a:rPr lang="en-US" altLang="ja-JP" dirty="0" err="1"/>
              <a:t>Behavioural</a:t>
            </a:r>
            <a:r>
              <a:rPr lang="en-US" altLang="ja-JP" dirty="0"/>
              <a:t> changes, particularly in</a:t>
            </a:r>
          </a:p>
          <a:p>
            <a:r>
              <a:rPr lang="en-US" altLang="ja-JP" dirty="0"/>
              <a:t>advanced economies – such as replacing car trips with walking, cycling or public transport,</a:t>
            </a:r>
          </a:p>
          <a:p>
            <a:r>
              <a:rPr lang="en-US" altLang="ja-JP" dirty="0"/>
              <a:t>or foregoing a long‐haul flight – also provide around 4% of the cumulative emissions</a:t>
            </a:r>
          </a:p>
          <a:p>
            <a:r>
              <a:rPr lang="en-US" altLang="ja-JP" dirty="0"/>
              <a:t>reductions.</a:t>
            </a:r>
            <a:endParaRPr kumimoji="1" lang="ja-JP" altLang="en-US"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15</a:t>
            </a:fld>
            <a:endParaRPr kumimoji="1" lang="ja-JP" altLang="en-US"/>
          </a:p>
        </p:txBody>
      </p:sp>
    </p:spTree>
    <p:extLst>
      <p:ext uri="{BB962C8B-B14F-4D97-AF65-F5344CB8AC3E}">
        <p14:creationId xmlns:p14="http://schemas.microsoft.com/office/powerpoint/2010/main" val="346637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pPr marL="339917" indent="-339917"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ネットゼロが技術的、社会的に可能であり、</a:t>
            </a: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2030</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年の目標をどう達成するかが重要になる。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2050</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年までの長期の視点を含めるからこそ</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Behavioral change</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想定のインパクトがなぜ少ないのか</a:t>
            </a:r>
          </a:p>
          <a:p>
            <a:pPr marL="339917" indent="-339917"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食などは含まない。</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IEA</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の設立背景（石油危機などを経て、西側諸国等へ化石燃料のエネルギー供給）もきちんと述べる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Critical mineral</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などの課題も指摘する→イノベーションを起こしていくという方針。マンガンなど安いバッテリーなどへの代替促進なども考えられる。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Investment oriented</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な成長。産業政策・成長の源になる気候政策や対策が行われていく時代</a:t>
            </a:r>
          </a:p>
          <a:p>
            <a:pPr marL="736486" lvl="1" indent="-283264"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成長志向である以上問題の解決にはならないのではないか、というコメントも前回ウェビナーではあった。</a:t>
            </a:r>
          </a:p>
          <a:p>
            <a:pPr marL="736486" lvl="1" indent="-283264"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IMF</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モデル構造を確認しておく。</a:t>
            </a:r>
          </a:p>
          <a:p>
            <a:pPr marL="339917" indent="-339917"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エネルギー安全保障の図、</a:t>
            </a: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2050</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年、どの分野で石油が使われるか。その産業にもよる。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Fig 2.18</a:t>
            </a:r>
            <a:r>
              <a:rPr lang="ja-JP" altLang="ja-JP" sz="1000" kern="100" dirty="0" err="1">
                <a:latin typeface="游明朝" panose="02020400000000000000" pitchFamily="18" charset="-128"/>
                <a:ea typeface="游明朝" panose="02020400000000000000" pitchFamily="18" charset="-128"/>
                <a:cs typeface="Times New Roman" panose="02020603050405020304" pitchFamily="18" charset="0"/>
              </a:rPr>
              <a:t>、</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どのセクターで化石燃料が残るのか</a:t>
            </a:r>
          </a:p>
          <a:p>
            <a:endParaRPr kumimoji="1" lang="ja-JP" altLang="en-US"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16</a:t>
            </a:fld>
            <a:endParaRPr kumimoji="1" lang="ja-JP" altLang="en-US"/>
          </a:p>
        </p:txBody>
      </p:sp>
    </p:spTree>
    <p:extLst>
      <p:ext uri="{BB962C8B-B14F-4D97-AF65-F5344CB8AC3E}">
        <p14:creationId xmlns:p14="http://schemas.microsoft.com/office/powerpoint/2010/main" val="238425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17</a:t>
            </a:fld>
            <a:endParaRPr kumimoji="1" lang="ja-JP" altLang="en-US"/>
          </a:p>
        </p:txBody>
      </p:sp>
    </p:spTree>
    <p:extLst>
      <p:ext uri="{BB962C8B-B14F-4D97-AF65-F5344CB8AC3E}">
        <p14:creationId xmlns:p14="http://schemas.microsoft.com/office/powerpoint/2010/main" val="13269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pPr marL="339917" indent="-339917"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ネットゼロが技術的、社会的に可能であり、</a:t>
            </a: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2030</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年の目標をどう達成するかが重要になる。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2050</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年までの長期の視点を含めるからこそ</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Behavioral change</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想定のインパクトがなぜ少ないのか</a:t>
            </a:r>
          </a:p>
          <a:p>
            <a:pPr marL="339917" indent="-339917"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食などは含まない。</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IEA</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の設立背景（石油危機などを経て、西側諸国等へ化石燃料のエネルギー供給）もきちんと述べる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Critical mineral</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などの課題も指摘する→イノベーションを起こしていくという方針。マンガンなど安いバッテリーなどへの代替促進なども考えられる。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Investment oriented</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な成長。産業政策・成長の源になる気候政策や対策が行われていく時代</a:t>
            </a:r>
          </a:p>
          <a:p>
            <a:pPr marL="736486" lvl="1" indent="-283264"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成長志向である以上問題の解決にはならないのではないか、というコメントも前回ウェビナーではあった。</a:t>
            </a:r>
          </a:p>
          <a:p>
            <a:pPr marL="736486" lvl="1" indent="-283264"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IMF</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モデル構造を確認しておく。</a:t>
            </a:r>
          </a:p>
          <a:p>
            <a:pPr marL="339917" indent="-339917" algn="just">
              <a:buFont typeface="Wingdings" panose="05000000000000000000" pitchFamily="2" charset="2"/>
              <a:buChar char=""/>
            </a:pP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エネルギー安全保障の図、</a:t>
            </a: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2050</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年、どの分野で石油が使われるか。その産業にもよる。</a:t>
            </a:r>
          </a:p>
          <a:p>
            <a:pPr marL="339917" indent="-339917" algn="just">
              <a:buFont typeface="Wingdings" panose="05000000000000000000" pitchFamily="2" charset="2"/>
              <a:buChar char=""/>
            </a:pP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Fig 2.18</a:t>
            </a:r>
            <a:r>
              <a:rPr lang="ja-JP" altLang="ja-JP" sz="1000" kern="100" dirty="0" err="1">
                <a:latin typeface="游明朝" panose="02020400000000000000" pitchFamily="18" charset="-128"/>
                <a:ea typeface="游明朝" panose="02020400000000000000" pitchFamily="18" charset="-128"/>
                <a:cs typeface="Times New Roman" panose="02020603050405020304" pitchFamily="18" charset="0"/>
              </a:rPr>
              <a:t>、</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どのセクターで化石燃料が残るのか</a:t>
            </a:r>
          </a:p>
          <a:p>
            <a:endParaRPr kumimoji="1" lang="ja-JP" altLang="en-US"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18</a:t>
            </a:fld>
            <a:endParaRPr kumimoji="1" lang="ja-JP" altLang="en-US"/>
          </a:p>
        </p:txBody>
      </p:sp>
    </p:spTree>
    <p:extLst>
      <p:ext uri="{BB962C8B-B14F-4D97-AF65-F5344CB8AC3E}">
        <p14:creationId xmlns:p14="http://schemas.microsoft.com/office/powerpoint/2010/main" val="2095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19</a:t>
            </a:fld>
            <a:endParaRPr kumimoji="1" lang="ja-JP" altLang="en-US"/>
          </a:p>
        </p:txBody>
      </p:sp>
    </p:spTree>
    <p:extLst>
      <p:ext uri="{BB962C8B-B14F-4D97-AF65-F5344CB8AC3E}">
        <p14:creationId xmlns:p14="http://schemas.microsoft.com/office/powerpoint/2010/main" val="50373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2</a:t>
            </a:fld>
            <a:endParaRPr kumimoji="1" lang="ja-JP" altLang="en-US"/>
          </a:p>
        </p:txBody>
      </p:sp>
    </p:spTree>
    <p:extLst>
      <p:ext uri="{BB962C8B-B14F-4D97-AF65-F5344CB8AC3E}">
        <p14:creationId xmlns:p14="http://schemas.microsoft.com/office/powerpoint/2010/main" val="299591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lang="ja-JP" altLang="en-US" dirty="0"/>
              <a:t>・（田中さん）</a:t>
            </a:r>
            <a:r>
              <a:rPr lang="en-US" altLang="ja-JP" dirty="0"/>
              <a:t>IEA</a:t>
            </a:r>
            <a:r>
              <a:rPr lang="ja-JP" altLang="en-US" dirty="0"/>
              <a:t>のことについてですが、創設時の目的はご認識の通りだと思っています。特に</a:t>
            </a:r>
            <a:r>
              <a:rPr lang="en-US" altLang="ja-JP" dirty="0"/>
              <a:t>OPEC</a:t>
            </a:r>
            <a:r>
              <a:rPr lang="ja-JP" altLang="en-US" dirty="0"/>
              <a:t>に対抗するための国際政治上のコアリションだと考えていただければと思います！ただ、時とともに</a:t>
            </a:r>
            <a:r>
              <a:rPr lang="en-US" altLang="ja-JP" dirty="0"/>
              <a:t>IEA</a:t>
            </a:r>
            <a:r>
              <a:rPr lang="ja-JP" altLang="en-US" dirty="0"/>
              <a:t>の役割は変わってきておりますし、化石燃料を中心とするエネルギー安定供給、というのは若干違和感を覚えるところもあります。例えば</a:t>
            </a:r>
            <a:r>
              <a:rPr lang="en-US" altLang="ja-JP" dirty="0"/>
              <a:t>2015</a:t>
            </a:r>
            <a:r>
              <a:rPr lang="ja-JP" altLang="en-US" dirty="0"/>
              <a:t>年頃から</a:t>
            </a:r>
            <a:r>
              <a:rPr lang="en-US" altLang="ja-JP" dirty="0"/>
              <a:t>Open doors policy</a:t>
            </a:r>
            <a:r>
              <a:rPr lang="ja-JP" altLang="en-US" dirty="0"/>
              <a:t>を打ち出して中国インドなど非加盟国へのアウトリーチを強化し、世界のエネルギー消費国の</a:t>
            </a:r>
            <a:r>
              <a:rPr lang="en-US" altLang="ja-JP" dirty="0"/>
              <a:t>3/4</a:t>
            </a:r>
            <a:r>
              <a:rPr lang="ja-JP" altLang="en-US" dirty="0"/>
              <a:t>をカバーするようになって、温暖化対策も含めた世界のエネルギー政策のハブになろうとしてきましたし、</a:t>
            </a:r>
            <a:r>
              <a:rPr lang="en-US" altLang="ja-JP" dirty="0"/>
              <a:t>2017</a:t>
            </a:r>
            <a:r>
              <a:rPr lang="ja-JP" altLang="en-US" dirty="0"/>
              <a:t>年頃からだったと思いますが、</a:t>
            </a:r>
            <a:r>
              <a:rPr lang="en-US" altLang="ja-JP" dirty="0"/>
              <a:t>Clean Energy Transition Package</a:t>
            </a:r>
            <a:r>
              <a:rPr lang="ja-JP" altLang="en-US" dirty="0"/>
              <a:t>を打ち出してからはますます脱炭素化・再エネ拡大、という傾向を強く意識してきたと思います。スタッフもかなりグリーン寄りの方が多かったです。</a:t>
            </a:r>
            <a:r>
              <a:rPr lang="ja-JP" altLang="en-US" dirty="0" smtClean="0"/>
              <a:t/>
            </a:r>
            <a:br>
              <a:rPr lang="ja-JP" altLang="en-US" dirty="0" smtClean="0"/>
            </a:br>
            <a:r>
              <a:rPr lang="en-US" altLang="ja-JP" dirty="0"/>
              <a:t>IRENA</a:t>
            </a:r>
            <a:r>
              <a:rPr lang="ja-JP" altLang="en-US" dirty="0"/>
              <a:t>は、当時</a:t>
            </a:r>
            <a:r>
              <a:rPr lang="en-US" altLang="ja-JP" dirty="0"/>
              <a:t>IEA</a:t>
            </a:r>
            <a:r>
              <a:rPr lang="ja-JP" altLang="en-US" dirty="0"/>
              <a:t>が再エネに積極的にならないのにしびれを切らしたドイツデンマーク主導で作られているはずですが、今の</a:t>
            </a:r>
            <a:r>
              <a:rPr lang="en-US" altLang="ja-JP" dirty="0"/>
              <a:t>IEA</a:t>
            </a:r>
            <a:r>
              <a:rPr lang="ja-JP" altLang="en-US" dirty="0"/>
              <a:t>であれば、</a:t>
            </a:r>
            <a:r>
              <a:rPr lang="en-US" altLang="ja-JP" dirty="0"/>
              <a:t>IRENA</a:t>
            </a:r>
            <a:r>
              <a:rPr lang="ja-JP" altLang="en-US" dirty="0"/>
              <a:t>の存在意義はそれほど大きくなくなっているように思います</a:t>
            </a:r>
            <a:endParaRPr lang="en-US" altLang="ja-JP" dirty="0"/>
          </a:p>
          <a:p>
            <a:r>
              <a:rPr lang="ja-JP" altLang="en-US" dirty="0"/>
              <a:t>・まず、</a:t>
            </a:r>
            <a:r>
              <a:rPr lang="en-US" altLang="ja-JP" dirty="0"/>
              <a:t>OPEC</a:t>
            </a:r>
            <a:r>
              <a:rPr lang="ja-JP" altLang="en-US" dirty="0"/>
              <a:t>に対抗するための国際政治上のコアリション、という当初の位置づけ、肝に命じたいと思います。石油危機時の世界情勢からすると非常に納得です。</a:t>
            </a:r>
            <a:r>
              <a:rPr lang="en-US" altLang="ja-JP" dirty="0"/>
              <a:t>2015</a:t>
            </a:r>
            <a:r>
              <a:rPr lang="ja-JP" altLang="en-US" dirty="0"/>
              <a:t>年頃からの</a:t>
            </a:r>
            <a:r>
              <a:rPr lang="en-US" altLang="ja-JP" dirty="0"/>
              <a:t>open doors policy</a:t>
            </a:r>
            <a:r>
              <a:rPr lang="ja-JP" altLang="en-US" dirty="0" err="1"/>
              <a:t>、</a:t>
            </a:r>
            <a:r>
              <a:rPr lang="en-US" altLang="ja-JP" dirty="0"/>
              <a:t>2017</a:t>
            </a:r>
            <a:r>
              <a:rPr lang="ja-JP" altLang="en-US" dirty="0"/>
              <a:t>年頃からの</a:t>
            </a:r>
            <a:r>
              <a:rPr lang="en-US" altLang="ja-JP" dirty="0"/>
              <a:t>clean energy transition package</a:t>
            </a:r>
            <a:r>
              <a:rPr lang="ja-JP" altLang="en-US" dirty="0"/>
              <a:t>について重要な情報をありがとうございます。数年前から</a:t>
            </a:r>
            <a:r>
              <a:rPr lang="en-US" altLang="ja-JP" dirty="0"/>
              <a:t>WEO</a:t>
            </a:r>
            <a:r>
              <a:rPr lang="ja-JP" altLang="en-US" dirty="0"/>
              <a:t>の</a:t>
            </a:r>
            <a:r>
              <a:rPr lang="en-US" altLang="ja-JP" dirty="0"/>
              <a:t>SDS</a:t>
            </a:r>
            <a:r>
              <a:rPr lang="ja-JP" altLang="en-US" dirty="0"/>
              <a:t>（持続可能な開発シナリオ）などを見るにつけ、単なるエネルギー重視ではないな、と感じていましたので、脱炭素化・再エネ拡大という潮流が</a:t>
            </a:r>
            <a:r>
              <a:rPr lang="en-US" altLang="ja-JP" dirty="0"/>
              <a:t>5</a:t>
            </a:r>
            <a:r>
              <a:rPr lang="ja-JP" altLang="en-US" dirty="0"/>
              <a:t>年以上前から生まれてきていることを実感しています。スタッフの様子も非常に勉強になります。（信岡さんも必ずしもエネルギー重視というわけではありませんでしたよね。皆さん、世界の動向や将来を敏感に察知されているのですね）。今の</a:t>
            </a:r>
            <a:r>
              <a:rPr lang="en-US" altLang="ja-JP" dirty="0"/>
              <a:t>IEA</a:t>
            </a:r>
            <a:r>
              <a:rPr lang="ja-JP" altLang="en-US" dirty="0"/>
              <a:t>がグリーンに対する姿勢として</a:t>
            </a:r>
            <a:r>
              <a:rPr lang="en-US" altLang="ja-JP" dirty="0"/>
              <a:t>IRENA</a:t>
            </a:r>
            <a:r>
              <a:rPr lang="ja-JP" altLang="en-US" dirty="0"/>
              <a:t>に劣らないという観察に驚いております。</a:t>
            </a:r>
            <a:endParaRPr lang="en-US" altLang="ja-JP" dirty="0"/>
          </a:p>
          <a:p>
            <a:r>
              <a:rPr lang="ja-JP" altLang="en-US" dirty="0"/>
              <a:t>・必ずしもネットゼロに</a:t>
            </a:r>
            <a:r>
              <a:rPr lang="en-US" altLang="ja-JP" dirty="0"/>
              <a:t>IEA</a:t>
            </a:r>
            <a:r>
              <a:rPr lang="ja-JP" altLang="en-US" dirty="0"/>
              <a:t>が賛同したとか推進しているとかいうものではありませんが、上記の大きな潮流の中で生まれたプロジェクト及びレポートであり、時代の変化を映し出している</a:t>
            </a:r>
            <a:endParaRPr lang="en-US" altLang="ja-JP" dirty="0"/>
          </a:p>
          <a:p>
            <a:endParaRPr lang="en-US" altLang="ja-JP" dirty="0"/>
          </a:p>
          <a:p>
            <a:r>
              <a:rPr lang="en-US" altLang="ja-JP" dirty="0"/>
              <a:t>https://www.iea.org/programmes/our-inclusive-energy-future</a:t>
            </a:r>
          </a:p>
          <a:p>
            <a:r>
              <a:rPr lang="ja-JP" altLang="en-US" dirty="0"/>
              <a:t>名誉後援者（</a:t>
            </a:r>
            <a:r>
              <a:rPr lang="en-US" altLang="ja-JP" dirty="0"/>
              <a:t>honorary patron</a:t>
            </a:r>
            <a:r>
              <a:rPr lang="ja-JP" altLang="en-US" dirty="0"/>
              <a:t>）</a:t>
            </a:r>
            <a:endParaRPr lang="en-US" altLang="ja-JP" dirty="0"/>
          </a:p>
          <a:p>
            <a:pPr fontAlgn="base"/>
            <a:r>
              <a:rPr lang="en-US" altLang="ja-JP" dirty="0"/>
              <a:t>Mette FREDERIKSEN</a:t>
            </a:r>
          </a:p>
          <a:p>
            <a:pPr fontAlgn="base"/>
            <a:r>
              <a:rPr lang="en-US" altLang="ja-JP" i="1" dirty="0"/>
              <a:t>Prime Minister, Denmark</a:t>
            </a:r>
          </a:p>
          <a:p>
            <a:pPr fontAlgn="base"/>
            <a:r>
              <a:rPr lang="ja-JP" altLang="en-US" i="1" dirty="0"/>
              <a:t>議長（</a:t>
            </a:r>
            <a:r>
              <a:rPr lang="en-US" altLang="ja-JP" i="1" dirty="0"/>
              <a:t>chair</a:t>
            </a:r>
            <a:r>
              <a:rPr lang="ja-JP" altLang="en-US" i="1" dirty="0"/>
              <a:t>）</a:t>
            </a:r>
            <a:endParaRPr lang="en-US" altLang="ja-JP" i="1" dirty="0"/>
          </a:p>
          <a:p>
            <a:pPr fontAlgn="base"/>
            <a:r>
              <a:rPr lang="en-US" altLang="ja-JP" dirty="0"/>
              <a:t>Dan JØRGENSEN</a:t>
            </a:r>
          </a:p>
          <a:p>
            <a:pPr fontAlgn="base"/>
            <a:r>
              <a:rPr lang="en-US" altLang="ja-JP" i="1" dirty="0"/>
              <a:t>Minister for Climate, Energy and Utilities, Denmark</a:t>
            </a:r>
          </a:p>
          <a:p>
            <a:pPr fontAlgn="base"/>
            <a:endParaRPr lang="en-US" altLang="ja-JP" i="1" dirty="0"/>
          </a:p>
          <a:p>
            <a:pPr fontAlgn="base"/>
            <a:r>
              <a:rPr lang="ja-JP" altLang="en-US" i="1" dirty="0"/>
              <a:t>委員</a:t>
            </a:r>
            <a:endParaRPr lang="en-US" altLang="ja-JP" i="1" dirty="0"/>
          </a:p>
          <a:p>
            <a:pPr fontAlgn="base"/>
            <a:r>
              <a:rPr lang="en-US" altLang="ja-JP" dirty="0"/>
              <a:t>Hiroshi KAJIYAMA</a:t>
            </a:r>
          </a:p>
          <a:p>
            <a:pPr fontAlgn="base"/>
            <a:r>
              <a:rPr lang="en-US" altLang="ja-JP" i="1" dirty="0"/>
              <a:t>Minister of Economy, Trade and Industry, Japan</a:t>
            </a:r>
            <a:endParaRPr lang="en-US" altLang="ja-JP" dirty="0"/>
          </a:p>
          <a:p>
            <a:pPr fontAlgn="base"/>
            <a:endParaRPr lang="en-US" altLang="ja-JP" dirty="0"/>
          </a:p>
          <a:p>
            <a:pPr fontAlgn="base"/>
            <a:endParaRPr lang="en-US" altLang="ja-JP" dirty="0"/>
          </a:p>
          <a:p>
            <a:r>
              <a:rPr lang="en-US" altLang="ja-JP" dirty="0" smtClean="0"/>
              <a:t/>
            </a:r>
            <a:br>
              <a:rPr lang="en-US" altLang="ja-JP" dirty="0" smtClean="0"/>
            </a:br>
            <a:endParaRPr kumimoji="1" lang="ja-JP" altLang="en-US"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3</a:t>
            </a:fld>
            <a:endParaRPr kumimoji="1" lang="ja-JP" altLang="en-US"/>
          </a:p>
        </p:txBody>
      </p:sp>
    </p:spTree>
    <p:extLst>
      <p:ext uri="{BB962C8B-B14F-4D97-AF65-F5344CB8AC3E}">
        <p14:creationId xmlns:p14="http://schemas.microsoft.com/office/powerpoint/2010/main" val="344941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en-US" altLang="ja-JP" dirty="0" smtClean="0"/>
              <a:t>STEPS</a:t>
            </a:r>
            <a:r>
              <a:rPr kumimoji="1" lang="ja-JP" altLang="en-US" dirty="0" smtClean="0"/>
              <a:t>シナリオでは、</a:t>
            </a:r>
            <a:r>
              <a:rPr kumimoji="1" lang="en-US" altLang="ja-JP" dirty="0" smtClean="0"/>
              <a:t>NDC</a:t>
            </a:r>
            <a:r>
              <a:rPr kumimoji="1" lang="ja-JP" altLang="en-US" dirty="0" smtClean="0"/>
              <a:t>（～</a:t>
            </a:r>
            <a:r>
              <a:rPr kumimoji="1" lang="en-US" altLang="ja-JP" dirty="0" smtClean="0"/>
              <a:t>2020</a:t>
            </a:r>
            <a:r>
              <a:rPr kumimoji="1" lang="ja-JP" altLang="en-US" dirty="0" smtClean="0"/>
              <a:t>年</a:t>
            </a:r>
            <a:r>
              <a:rPr kumimoji="1" lang="en-US" altLang="ja-JP" dirty="0" smtClean="0"/>
              <a:t>9</a:t>
            </a:r>
            <a:r>
              <a:rPr kumimoji="1" lang="ja-JP" altLang="en-US" dirty="0" smtClean="0"/>
              <a:t>月）含め法規制に基づくエネルギー・気候政策（計画や施策・対策）を考慮。復興策（</a:t>
            </a:r>
            <a:r>
              <a:rPr kumimoji="1" lang="en-US" altLang="ja-JP" dirty="0" smtClean="0"/>
              <a:t>recovery package</a:t>
            </a:r>
            <a:r>
              <a:rPr kumimoji="1" lang="ja-JP" altLang="en-US" dirty="0" smtClean="0"/>
              <a:t>）のエネルギー関連支出も考慮。</a:t>
            </a:r>
            <a:endParaRPr kumimoji="1" lang="en-US" altLang="ja-JP" dirty="0" smtClean="0"/>
          </a:p>
          <a:p>
            <a:r>
              <a:rPr kumimoji="1" lang="ja-JP" altLang="en-US" dirty="0" smtClean="0"/>
              <a:t>ネットゼロ排出のプレッジ（制約・約束）は具体的政策に裏打ちされていないことが多いため含んでいない。</a:t>
            </a:r>
            <a:endParaRPr kumimoji="1" lang="en-US" altLang="ja-JP" dirty="0" smtClean="0"/>
          </a:p>
          <a:p>
            <a:endParaRPr kumimoji="1" lang="en-US" altLang="ja-JP" dirty="0" smtClean="0"/>
          </a:p>
          <a:p>
            <a:r>
              <a:rPr lang="ja-JP" altLang="en-US" dirty="0"/>
              <a:t>すでに公表済みの政策によるシナリオ（</a:t>
            </a:r>
            <a:r>
              <a:rPr lang="en-US" altLang="ja-JP" dirty="0"/>
              <a:t>STEPS</a:t>
            </a:r>
            <a:r>
              <a:rPr lang="ja-JP" altLang="en-US"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4</a:t>
            </a:fld>
            <a:endParaRPr kumimoji="1" lang="ja-JP" altLang="en-US"/>
          </a:p>
        </p:txBody>
      </p:sp>
    </p:spTree>
    <p:extLst>
      <p:ext uri="{BB962C8B-B14F-4D97-AF65-F5344CB8AC3E}">
        <p14:creationId xmlns:p14="http://schemas.microsoft.com/office/powerpoint/2010/main" val="111112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en-US" altLang="ja-JP" dirty="0" smtClean="0"/>
              <a:t>NZE</a:t>
            </a:r>
            <a:r>
              <a:rPr kumimoji="1" lang="ja-JP" altLang="en-US" dirty="0" smtClean="0"/>
              <a:t>シナリオの想定</a:t>
            </a:r>
            <a:endParaRPr kumimoji="1" lang="en-US" altLang="ja-JP" dirty="0" smtClean="0"/>
          </a:p>
          <a:p>
            <a:pPr defTabSz="906445">
              <a:defRPr/>
            </a:pPr>
            <a:r>
              <a:rPr kumimoji="1" lang="ja-JP" altLang="en-US" dirty="0" smtClean="0"/>
              <a:t>・世界エネルギーモデルを使用。ただし、</a:t>
            </a:r>
            <a:r>
              <a:rPr lang="en-US" altLang="ja-JP" dirty="0">
                <a:solidFill>
                  <a:srgbClr val="0000CC"/>
                </a:solidFill>
                <a:latin typeface="Meiryo UI" panose="020B0604030504040204" pitchFamily="50" charset="-128"/>
                <a:ea typeface="Meiryo UI" panose="020B0604030504040204" pitchFamily="50" charset="-128"/>
              </a:rPr>
              <a:t>2</a:t>
            </a:r>
            <a:r>
              <a:rPr lang="ja-JP" altLang="en-US" dirty="0" err="1">
                <a:solidFill>
                  <a:srgbClr val="0000CC"/>
                </a:solidFill>
                <a:latin typeface="Meiryo UI" panose="020B0604030504040204" pitchFamily="50" charset="-128"/>
                <a:ea typeface="Meiryo UI" panose="020B0604030504040204" pitchFamily="50" charset="-128"/>
              </a:rPr>
              <a:t>つの</a:t>
            </a:r>
            <a:r>
              <a:rPr lang="en-US" altLang="ja-JP" dirty="0">
                <a:solidFill>
                  <a:srgbClr val="0000CC"/>
                </a:solidFill>
                <a:latin typeface="Meiryo UI" panose="020B0604030504040204" pitchFamily="50" charset="-128"/>
                <a:ea typeface="Meiryo UI" panose="020B0604030504040204" pitchFamily="50" charset="-128"/>
              </a:rPr>
              <a:t>IEA</a:t>
            </a:r>
            <a:r>
              <a:rPr lang="ja-JP" altLang="en-US" dirty="0">
                <a:solidFill>
                  <a:srgbClr val="0000CC"/>
                </a:solidFill>
                <a:latin typeface="Meiryo UI" panose="020B0604030504040204" pitchFamily="50" charset="-128"/>
                <a:ea typeface="Meiryo UI" panose="020B0604030504040204" pitchFamily="50" charset="-128"/>
              </a:rPr>
              <a:t>エネルギーモデルだけでなく、土地利用起源排出量や大気汚染排出量のために</a:t>
            </a:r>
            <a:r>
              <a:rPr lang="en-US" altLang="ja-JP" dirty="0">
                <a:solidFill>
                  <a:srgbClr val="0000CC"/>
                </a:solidFill>
                <a:latin typeface="Meiryo UI" panose="020B0604030504040204" pitchFamily="50" charset="-128"/>
                <a:ea typeface="Meiryo UI" panose="020B0604030504040204" pitchFamily="50" charset="-128"/>
              </a:rPr>
              <a:t>IIASA</a:t>
            </a:r>
            <a:r>
              <a:rPr lang="ja-JP" altLang="en-US" dirty="0">
                <a:solidFill>
                  <a:srgbClr val="0000CC"/>
                </a:solidFill>
                <a:latin typeface="Meiryo UI" panose="020B0604030504040204" pitchFamily="50" charset="-128"/>
                <a:ea typeface="Meiryo UI" panose="020B0604030504040204" pitchFamily="50" charset="-128"/>
              </a:rPr>
              <a:t>モデルを、経済成長へのインパクト推計のために</a:t>
            </a:r>
            <a:r>
              <a:rPr lang="en-US" altLang="ja-JP" dirty="0">
                <a:solidFill>
                  <a:srgbClr val="0000CC"/>
                </a:solidFill>
                <a:latin typeface="Meiryo UI" panose="020B0604030504040204" pitchFamily="50" charset="-128"/>
                <a:ea typeface="Meiryo UI" panose="020B0604030504040204" pitchFamily="50" charset="-128"/>
              </a:rPr>
              <a:t>IMF</a:t>
            </a:r>
            <a:r>
              <a:rPr lang="ja-JP" altLang="en-US" dirty="0">
                <a:solidFill>
                  <a:srgbClr val="0000CC"/>
                </a:solidFill>
                <a:latin typeface="Meiryo UI" panose="020B0604030504040204" pitchFamily="50" charset="-128"/>
                <a:ea typeface="Meiryo UI" panose="020B0604030504040204" pitchFamily="50" charset="-128"/>
              </a:rPr>
              <a:t>モデルを駆使</a:t>
            </a:r>
          </a:p>
          <a:p>
            <a:r>
              <a:rPr kumimoji="1" lang="ja-JP" altLang="en-US" dirty="0" smtClean="0"/>
              <a:t>・先進国は</a:t>
            </a:r>
            <a:r>
              <a:rPr kumimoji="1" lang="en-US" altLang="ja-JP" dirty="0" smtClean="0"/>
              <a:t>2045</a:t>
            </a:r>
            <a:r>
              <a:rPr kumimoji="1" lang="ja-JP" altLang="en-US" dirty="0" smtClean="0"/>
              <a:t>年、途上国は</a:t>
            </a:r>
            <a:r>
              <a:rPr kumimoji="1" lang="en-US" altLang="ja-JP" dirty="0" smtClean="0"/>
              <a:t>2050</a:t>
            </a:r>
            <a:r>
              <a:rPr kumimoji="1" lang="ja-JP" altLang="en-US" dirty="0" smtClean="0"/>
              <a:t>年以降にネットゼロ排出を達成するよう先進国と途上国の炭素価格（限界削減費用）を調整</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5</a:t>
            </a:fld>
            <a:endParaRPr kumimoji="1" lang="ja-JP" altLang="en-US"/>
          </a:p>
        </p:txBody>
      </p:sp>
    </p:spTree>
    <p:extLst>
      <p:ext uri="{BB962C8B-B14F-4D97-AF65-F5344CB8AC3E}">
        <p14:creationId xmlns:p14="http://schemas.microsoft.com/office/powerpoint/2010/main" val="241907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LED</a:t>
            </a:r>
            <a:r>
              <a:rPr lang="ja-JP" altLang="en-US" dirty="0"/>
              <a:t>シナリオの最終エネルギー消費は</a:t>
            </a:r>
            <a:r>
              <a:rPr lang="en-US" altLang="ja-JP" dirty="0"/>
              <a:t>250EJ</a:t>
            </a:r>
            <a:r>
              <a:rPr lang="ja-JP" altLang="en-US" dirty="0"/>
              <a:t>ほど。</a:t>
            </a:r>
            <a:r>
              <a:rPr lang="en-US" altLang="ja-JP" dirty="0"/>
              <a:t>NZE</a:t>
            </a:r>
            <a:r>
              <a:rPr lang="ja-JP" altLang="en-US" dirty="0"/>
              <a:t>は約</a:t>
            </a:r>
            <a:r>
              <a:rPr lang="en-US" altLang="ja-JP" dirty="0"/>
              <a:t>320EJ</a:t>
            </a:r>
            <a:r>
              <a:rPr lang="ja-JP" altLang="en-US" dirty="0" err="1"/>
              <a:t>。</a:t>
            </a:r>
            <a:r>
              <a:rPr lang="ja-JP" altLang="en-US" dirty="0"/>
              <a:t>ギガ、テラ、ペタ、エクサ。</a:t>
            </a:r>
            <a:endParaRPr lang="en-US" altLang="ja-JP" dirty="0"/>
          </a:p>
          <a:p>
            <a:r>
              <a:rPr lang="ja-JP" altLang="en-US" dirty="0"/>
              <a:t>産業部門の電化は、電気炉（アーク炉）、軽工業での電化、運輸は、二輪・三輪はすべて電気バイク、乗用車は</a:t>
            </a:r>
            <a:r>
              <a:rPr lang="en-US" altLang="ja-JP" dirty="0"/>
              <a:t>8</a:t>
            </a:r>
            <a:r>
              <a:rPr lang="ja-JP" altLang="en-US" dirty="0"/>
              <a:t>割以上、トラックは</a:t>
            </a:r>
            <a:r>
              <a:rPr lang="en-US" altLang="ja-JP" dirty="0"/>
              <a:t>5</a:t>
            </a:r>
            <a:r>
              <a:rPr lang="ja-JP" altLang="en-US" dirty="0"/>
              <a:t>割台。建物は半分はヒートポンプ導入。</a:t>
            </a:r>
            <a:endParaRPr lang="en-US" altLang="ja-JP" dirty="0"/>
          </a:p>
          <a:p>
            <a:r>
              <a:rPr lang="ja-JP" altLang="en-US" b="1" dirty="0"/>
              <a:t>家庭では</a:t>
            </a:r>
            <a:r>
              <a:rPr lang="en-US" altLang="ja-JP" b="1" dirty="0"/>
              <a:t>IH</a:t>
            </a:r>
            <a:r>
              <a:rPr lang="ja-JP" altLang="en-US" b="1" dirty="0"/>
              <a:t>クッキングヒーターなど</a:t>
            </a:r>
            <a:endParaRPr lang="en-US" altLang="ja-JP" b="1" dirty="0"/>
          </a:p>
          <a:p>
            <a:r>
              <a:rPr lang="en-US" altLang="ja-JP" b="1" dirty="0"/>
              <a:t>IH</a:t>
            </a:r>
            <a:r>
              <a:rPr lang="ja-JP" altLang="en-US" dirty="0"/>
              <a:t>とは、</a:t>
            </a:r>
            <a:r>
              <a:rPr lang="en-US" altLang="ja-JP" dirty="0"/>
              <a:t>Induction Heating</a:t>
            </a:r>
            <a:r>
              <a:rPr lang="ja-JP" altLang="en-US" dirty="0"/>
              <a:t>を</a:t>
            </a:r>
            <a:r>
              <a:rPr lang="ja-JP" altLang="en-US" b="1" dirty="0"/>
              <a:t>略</a:t>
            </a:r>
            <a:r>
              <a:rPr lang="ja-JP" altLang="en-US" dirty="0"/>
              <a:t>したもので、電磁誘導加熱のことです。 トッププレートの下にある、磁力発生コイルから発生した磁力線が、鍋底を通過するときにうず電流となり、その電流の抵抗で「鍋底自体が発熱する」というしくみ</a:t>
            </a:r>
            <a:endParaRPr lang="en-US" altLang="ja-JP" dirty="0"/>
          </a:p>
          <a:p>
            <a:endParaRPr lang="en-US" altLang="ja-JP" dirty="0"/>
          </a:p>
          <a:p>
            <a:r>
              <a:rPr lang="en-US" altLang="ja-JP" dirty="0"/>
              <a:t>FYI, please. It seems networks for CCUS in Asia are being formed rapidly. JCM in Indonesia and IEA report on the Carbon capture, </a:t>
            </a:r>
            <a:r>
              <a:rPr lang="en-US" altLang="ja-JP" dirty="0" err="1"/>
              <a:t>utilisation</a:t>
            </a:r>
            <a:r>
              <a:rPr lang="en-US" altLang="ja-JP" dirty="0"/>
              <a:t> and storage: the opportunity in Southeast Asia are also referred to in the plan below (JETRO leads).</a:t>
            </a:r>
            <a:br>
              <a:rPr lang="en-US" altLang="ja-JP" dirty="0"/>
            </a:br>
            <a:endParaRPr lang="en-US" altLang="ja-JP" dirty="0"/>
          </a:p>
          <a:p>
            <a:r>
              <a:rPr lang="en-US" altLang="ja-JP" dirty="0"/>
              <a:t>JETRO: </a:t>
            </a:r>
            <a:r>
              <a:rPr lang="ja-JP" altLang="en-US" dirty="0"/>
              <a:t>アジア全域での二酸化炭素回収・利用・貯留（</a:t>
            </a:r>
            <a:r>
              <a:rPr lang="en-US" altLang="ja-JP" dirty="0"/>
              <a:t>CCUS</a:t>
            </a:r>
            <a:r>
              <a:rPr lang="ja-JP" altLang="en-US" dirty="0"/>
              <a:t>）を目指すプラットフォーム立ち上げ</a:t>
            </a:r>
          </a:p>
          <a:p>
            <a:r>
              <a:rPr lang="en-US" altLang="ja-JP" dirty="0">
                <a:hlinkClick r:id="rId3"/>
              </a:rPr>
              <a:t>https://www.jetro.go.jp/biznews/2021/07/ca425c8ad393a6ee.html</a:t>
            </a:r>
            <a:r>
              <a:rPr lang="en-US" altLang="ja-JP" dirty="0"/>
              <a:t/>
            </a:r>
            <a:br>
              <a:rPr lang="en-US" altLang="ja-JP" dirty="0"/>
            </a:br>
            <a:endParaRPr lang="en-US" altLang="ja-JP" dirty="0"/>
          </a:p>
          <a:p>
            <a:r>
              <a:rPr lang="en-US" altLang="ja-JP" dirty="0"/>
              <a:t>Asia CCUS Network</a:t>
            </a:r>
          </a:p>
          <a:p>
            <a:r>
              <a:rPr lang="en-US" altLang="ja-JP" dirty="0">
                <a:hlinkClick r:id="rId4"/>
              </a:rPr>
              <a:t>https://www.asiaccusnetwork-eria.org/</a:t>
            </a:r>
            <a:r>
              <a:rPr lang="en-US" altLang="ja-JP" dirty="0"/>
              <a:t/>
            </a:r>
            <a:br>
              <a:rPr lang="en-US" altLang="ja-JP" dirty="0"/>
            </a:br>
            <a:endParaRPr lang="en-US" altLang="ja-JP" dirty="0"/>
          </a:p>
          <a:p>
            <a:r>
              <a:rPr lang="en-US" altLang="ja-JP" dirty="0"/>
              <a:t>IEA: Carbon capture, </a:t>
            </a:r>
            <a:r>
              <a:rPr lang="en-US" altLang="ja-JP" dirty="0" err="1"/>
              <a:t>utilisation</a:t>
            </a:r>
            <a:r>
              <a:rPr lang="en-US" altLang="ja-JP" dirty="0"/>
              <a:t> and storage: the opportunity in Southeast Asia</a:t>
            </a:r>
          </a:p>
          <a:p>
            <a:r>
              <a:rPr lang="en-US" altLang="ja-JP" dirty="0">
                <a:hlinkClick r:id="rId5"/>
              </a:rPr>
              <a:t>https://www.iea.org/reports/carbon-capture-utilisation-and-storage-the-opportunity-in-southeast-asia</a:t>
            </a:r>
            <a:endParaRPr lang="en-US" altLang="ja-JP"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6</a:t>
            </a:fld>
            <a:endParaRPr kumimoji="1" lang="ja-JP" altLang="en-US"/>
          </a:p>
        </p:txBody>
      </p:sp>
    </p:spTree>
    <p:extLst>
      <p:ext uri="{BB962C8B-B14F-4D97-AF65-F5344CB8AC3E}">
        <p14:creationId xmlns:p14="http://schemas.microsoft.com/office/powerpoint/2010/main" val="71556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7988" y="1233488"/>
            <a:ext cx="5919787" cy="3330575"/>
          </a:xfrm>
        </p:spPr>
      </p:sp>
      <p:sp>
        <p:nvSpPr>
          <p:cNvPr id="3" name="ノート プレースホルダー 2"/>
          <p:cNvSpPr>
            <a:spLocks noGrp="1"/>
          </p:cNvSpPr>
          <p:nvPr>
            <p:ph type="body" idx="1"/>
          </p:nvPr>
        </p:nvSpPr>
        <p:spPr/>
        <p:txBody>
          <a:bodyPr/>
          <a:lstStyle/>
          <a:p>
            <a:r>
              <a:rPr kumimoji="1" lang="ja-JP" altLang="en-US" dirty="0" smtClean="0"/>
              <a:t>石炭火力はアンモニア混焼・専焼に適していて、ガス火力は水素混焼・専焼に適している。</a:t>
            </a:r>
            <a:endParaRPr kumimoji="1" lang="en-US" altLang="ja-JP" dirty="0" smtClean="0"/>
          </a:p>
          <a:p>
            <a:endParaRPr kumimoji="1" lang="en-US" altLang="ja-JP" dirty="0" smtClean="0"/>
          </a:p>
          <a:p>
            <a:r>
              <a:rPr kumimoji="1" lang="en-US" altLang="ja-JP" dirty="0" smtClean="0"/>
              <a:t>https://www.econetworks.jp/translationtips/2012/03/chp_cogeneration/</a:t>
            </a:r>
          </a:p>
          <a:p>
            <a:r>
              <a:rPr lang="en-US" altLang="ja-JP" dirty="0"/>
              <a:t>Combined Heat and Power (CHP)=</a:t>
            </a:r>
            <a:r>
              <a:rPr lang="ja-JP" altLang="en-US" dirty="0"/>
              <a:t>「熱電併給システム」</a:t>
            </a:r>
          </a:p>
          <a:p>
            <a:r>
              <a:rPr lang="en-US" altLang="ja-JP" dirty="0"/>
              <a:t>2012 / 3 / 5 </a:t>
            </a:r>
            <a:r>
              <a:rPr lang="ja-JP" altLang="en-US" dirty="0"/>
              <a:t>｜ 執筆者：</a:t>
            </a:r>
            <a:r>
              <a:rPr lang="ja-JP" altLang="en-US" dirty="0">
                <a:hlinkClick r:id="rId3"/>
              </a:rPr>
              <a:t>二口 芳彗子 </a:t>
            </a:r>
            <a:r>
              <a:rPr lang="en-US" altLang="ja-JP" dirty="0">
                <a:hlinkClick r:id="rId3"/>
              </a:rPr>
              <a:t>Kazuko </a:t>
            </a:r>
            <a:r>
              <a:rPr lang="en-US" altLang="ja-JP" dirty="0" err="1">
                <a:hlinkClick r:id="rId3"/>
              </a:rPr>
              <a:t>Futakuchi</a:t>
            </a:r>
            <a:endParaRPr lang="ja-JP" altLang="en-US" dirty="0"/>
          </a:p>
          <a:p>
            <a:r>
              <a:rPr lang="en-US" altLang="ja-JP" dirty="0"/>
              <a:t>Combined Heat and Power (CHP)</a:t>
            </a:r>
            <a:r>
              <a:rPr lang="ja-JP" altLang="en-US" dirty="0"/>
              <a:t>　は「熱源供給システム」と呼ばれ、エネルギー供給システムの方式のひとつで、熱と電力を同時に供給するシステムのことです。</a:t>
            </a:r>
          </a:p>
          <a:p>
            <a:r>
              <a:rPr lang="ja-JP" altLang="en-US" dirty="0"/>
              <a:t>燃料の熱エネルギーを使ってエンジンを運転し、発電させると同時に、エンジンからの排熱を利用して温水を作るなど、熱の有効利用をします。</a:t>
            </a:r>
          </a:p>
          <a:p>
            <a:r>
              <a:rPr lang="ja-JP" altLang="en-US" dirty="0"/>
              <a:t>燃料の消費を抑えて環境や人体に影響を及ぼす炭酸ガス・窒素酸化物などの発生量を少なくすることができ、また、施設内で発電できるため、系統電源からの電力量を押さえるのと同時に、排熱利用を行うので、その分節約にもつながります。</a:t>
            </a:r>
          </a:p>
          <a:p>
            <a:r>
              <a:rPr lang="ja-JP" altLang="en-US" dirty="0"/>
              <a:t>例えば、発生した熱をそのまま排出してしまう既存の火力発電所の熱効率は約</a:t>
            </a:r>
            <a:r>
              <a:rPr lang="en-US" altLang="ja-JP" dirty="0"/>
              <a:t>40%</a:t>
            </a:r>
            <a:r>
              <a:rPr lang="ja-JP" altLang="en-US" dirty="0"/>
              <a:t>ですが、コジェネレーションの場合には</a:t>
            </a:r>
            <a:r>
              <a:rPr lang="en-US" altLang="ja-JP" dirty="0"/>
              <a:t>80%</a:t>
            </a:r>
            <a:r>
              <a:rPr lang="ja-JP" altLang="en-US" dirty="0"/>
              <a:t>以上の熱効率が理論的には可能です。その廃熱は給湯や暖房などに利用され、石油や天然ガスなどの「一次エネルギー」の消費を半分近くまで抑えることができます。</a:t>
            </a:r>
          </a:p>
          <a:p>
            <a:r>
              <a:rPr lang="ja-JP" altLang="en-US" dirty="0"/>
              <a:t>欧米では一般に</a:t>
            </a:r>
            <a:r>
              <a:rPr lang="en-US" altLang="ja-JP" dirty="0"/>
              <a:t>CHP</a:t>
            </a:r>
            <a:r>
              <a:rPr lang="ja-JP" altLang="en-US" dirty="0"/>
              <a:t>（</a:t>
            </a:r>
            <a:r>
              <a:rPr lang="en-US" altLang="ja-JP" dirty="0"/>
              <a:t>Combined Heat Power</a:t>
            </a:r>
            <a:r>
              <a:rPr lang="ja-JP" altLang="en-US" dirty="0"/>
              <a:t>）と呼ばれますが、日本で浸透しているコージェネレーション（</a:t>
            </a:r>
            <a:r>
              <a:rPr lang="en-US" altLang="ja-JP" dirty="0"/>
              <a:t>Cogeneration</a:t>
            </a:r>
            <a:r>
              <a:rPr lang="ja-JP" altLang="en-US" dirty="0"/>
              <a:t>）という呼び方も一般化しつつあります。短く「コージェネ」とも呼ばれていますね。</a:t>
            </a:r>
          </a:p>
          <a:p>
            <a:r>
              <a:rPr lang="ja-JP" altLang="en-US" dirty="0"/>
              <a:t>英訳に際しては、コジェネレーション</a:t>
            </a:r>
            <a:r>
              <a:rPr lang="en-US" altLang="ja-JP" dirty="0"/>
              <a:t>/</a:t>
            </a:r>
            <a:r>
              <a:rPr lang="ja-JP" altLang="en-US" dirty="0"/>
              <a:t>熱源供給システムを</a:t>
            </a:r>
            <a:r>
              <a:rPr lang="en-US" altLang="ja-JP" dirty="0"/>
              <a:t>Combined Heat Power (CHP) </a:t>
            </a:r>
            <a:r>
              <a:rPr lang="ja-JP" altLang="en-US" dirty="0"/>
              <a:t>と訳し、和訳に際しては、</a:t>
            </a:r>
            <a:r>
              <a:rPr lang="en-US" altLang="ja-JP" dirty="0"/>
              <a:t>Combined Heat Power (CHP)</a:t>
            </a:r>
            <a:r>
              <a:rPr lang="ja-JP" altLang="en-US" dirty="0"/>
              <a:t>を、熱源供給システム（コージェネレーション）と訳出するのが、現状に即しているようです。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7</a:t>
            </a:fld>
            <a:endParaRPr kumimoji="1" lang="ja-JP" altLang="en-US"/>
          </a:p>
        </p:txBody>
      </p:sp>
    </p:spTree>
    <p:extLst>
      <p:ext uri="{BB962C8B-B14F-4D97-AF65-F5344CB8AC3E}">
        <p14:creationId xmlns:p14="http://schemas.microsoft.com/office/powerpoint/2010/main" val="118203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8</a:t>
            </a:fld>
            <a:endParaRPr kumimoji="1" lang="ja-JP" altLang="en-US"/>
          </a:p>
        </p:txBody>
      </p:sp>
    </p:spTree>
    <p:extLst>
      <p:ext uri="{BB962C8B-B14F-4D97-AF65-F5344CB8AC3E}">
        <p14:creationId xmlns:p14="http://schemas.microsoft.com/office/powerpoint/2010/main" val="255859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D9A766-8797-4CEA-ABBB-8C4FDE94BF24}" type="slidenum">
              <a:rPr kumimoji="1" lang="ja-JP" altLang="en-US" smtClean="0"/>
              <a:t>9</a:t>
            </a:fld>
            <a:endParaRPr kumimoji="1" lang="ja-JP" altLang="en-US"/>
          </a:p>
        </p:txBody>
      </p:sp>
    </p:spTree>
    <p:extLst>
      <p:ext uri="{BB962C8B-B14F-4D97-AF65-F5344CB8AC3E}">
        <p14:creationId xmlns:p14="http://schemas.microsoft.com/office/powerpoint/2010/main" val="251078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28AD1C7-9D75-4DD4-992C-BB64D4CB1F7C}"/>
              </a:ext>
            </a:extLst>
          </p:cNvPr>
          <p:cNvSpPr>
            <a:spLocks noGrp="1"/>
          </p:cNvSpPr>
          <p:nvPr>
            <p:ph type="sldNum" sz="quarter" idx="11"/>
          </p:nvPr>
        </p:nvSpPr>
        <p:spPr/>
        <p:txBody>
          <a:bodyPr/>
          <a:lstStyle/>
          <a:p>
            <a:fld id="{99FF6771-CCA2-4AC3-81A9-F8C47885FEBE}" type="slidenum">
              <a:rPr kumimoji="1" lang="ja-JP" altLang="en-US" smtClean="0"/>
              <a:t>‹#›</a:t>
            </a:fld>
            <a:endParaRPr kumimoji="1" lang="ja-JP" altLang="en-US"/>
          </a:p>
        </p:txBody>
      </p:sp>
    </p:spTree>
    <p:extLst>
      <p:ext uri="{BB962C8B-B14F-4D97-AF65-F5344CB8AC3E}">
        <p14:creationId xmlns:p14="http://schemas.microsoft.com/office/powerpoint/2010/main" val="33386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3A40BD9-215C-4E34-BC40-150F16F797FC}"/>
              </a:ext>
            </a:extLst>
          </p:cNvPr>
          <p:cNvSpPr>
            <a:spLocks noGrp="1"/>
          </p:cNvSpPr>
          <p:nvPr>
            <p:ph type="sldNum" sz="quarter" idx="11"/>
          </p:nvPr>
        </p:nvSpPr>
        <p:spPr/>
        <p:txBody>
          <a:bodyPr/>
          <a:lstStyle>
            <a:lvl1pPr>
              <a:defRPr>
                <a:solidFill>
                  <a:schemeClr val="tx1"/>
                </a:solidFill>
              </a:defRPr>
            </a:lvl1pPr>
          </a:lstStyle>
          <a:p>
            <a:fld id="{99FF6771-CCA2-4AC3-81A9-F8C47885FEBE}" type="slidenum">
              <a:rPr lang="ja-JP" altLang="en-US" smtClean="0"/>
              <a:pPr/>
              <a:t>‹#›</a:t>
            </a:fld>
            <a:endParaRPr lang="ja-JP" altLang="en-US"/>
          </a:p>
        </p:txBody>
      </p:sp>
    </p:spTree>
    <p:extLst>
      <p:ext uri="{BB962C8B-B14F-4D97-AF65-F5344CB8AC3E}">
        <p14:creationId xmlns:p14="http://schemas.microsoft.com/office/powerpoint/2010/main" val="292817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715134"/>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4">
            <a:extLst>
              <a:ext uri="{FF2B5EF4-FFF2-40B4-BE49-F238E27FC236}">
                <a16:creationId xmlns:a16="http://schemas.microsoft.com/office/drawing/2014/main" id="{B1B4A136-0E1F-417C-9AE3-FECE7A396D77}"/>
              </a:ext>
            </a:extLst>
          </p:cNvPr>
          <p:cNvSpPr>
            <a:spLocks noGrp="1"/>
          </p:cNvSpPr>
          <p:nvPr>
            <p:ph type="sldNum" sz="quarter" idx="4"/>
          </p:nvPr>
        </p:nvSpPr>
        <p:spPr>
          <a:xfrm>
            <a:off x="9194800" y="6310314"/>
            <a:ext cx="2743200" cy="365125"/>
          </a:xfrm>
          <a:prstGeom prst="rect">
            <a:avLst/>
          </a:prstGeom>
        </p:spPr>
        <p:txBody>
          <a:bodyPr vert="horz" lIns="91440" tIns="45720" rIns="91440" bIns="45720" rtlCol="0" anchor="ctr"/>
          <a:lstStyle>
            <a:lvl1pPr algn="r">
              <a:defRPr sz="1600">
                <a:solidFill>
                  <a:schemeClr val="tx1"/>
                </a:solidFill>
              </a:defRPr>
            </a:lvl1pPr>
          </a:lstStyle>
          <a:p>
            <a:fld id="{99FF6771-CCA2-4AC3-81A9-F8C47885FEBE}" type="slidenum">
              <a:rPr lang="ja-JP" altLang="en-US" smtClean="0"/>
              <a:pPr/>
              <a:t>‹#›</a:t>
            </a:fld>
            <a:endParaRPr lang="ja-JP" altLang="en-US"/>
          </a:p>
        </p:txBody>
      </p:sp>
    </p:spTree>
    <p:extLst>
      <p:ext uri="{BB962C8B-B14F-4D97-AF65-F5344CB8AC3E}">
        <p14:creationId xmlns:p14="http://schemas.microsoft.com/office/powerpoint/2010/main" val="2684298838"/>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タイトル 1"/>
          <p:cNvSpPr txBox="1">
            <a:spLocks/>
          </p:cNvSpPr>
          <p:nvPr/>
        </p:nvSpPr>
        <p:spPr>
          <a:xfrm>
            <a:off x="319178" y="1380808"/>
            <a:ext cx="11568023" cy="2194281"/>
          </a:xfrm>
          <a:prstGeom prst="rect">
            <a:avLst/>
          </a:prstGeom>
        </p:spPr>
        <p:txBody>
          <a:bodyPr anchor="b"/>
          <a:lstStyle>
            <a:lvl1pPr algn="ctr" defTabSz="914400" rtl="0" eaLnBrk="1" latinLnBrk="0" hangingPunct="1">
              <a:lnSpc>
                <a:spcPct val="90000"/>
              </a:lnSpc>
              <a:spcBef>
                <a:spcPct val="0"/>
              </a:spcBef>
              <a:buNone/>
              <a:defRPr kumimoji="1" sz="4000" b="1" kern="1200">
                <a:solidFill>
                  <a:schemeClr val="tx1"/>
                </a:solidFill>
                <a:latin typeface="+mn-ea"/>
                <a:ea typeface="+mn-ea"/>
                <a:cs typeface="+mj-cs"/>
              </a:defRPr>
            </a:lvl1pPr>
          </a:lstStyle>
          <a:p>
            <a:pPr>
              <a:spcAft>
                <a:spcPts val="1200"/>
              </a:spcAft>
            </a:pP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dirty="0">
                <a:solidFill>
                  <a:schemeClr val="tx1">
                    <a:lumMod val="85000"/>
                    <a:lumOff val="15000"/>
                  </a:schemeClr>
                </a:solidFill>
                <a:latin typeface="Meiryo UI" panose="020B0604030504040204" pitchFamily="50" charset="-128"/>
                <a:ea typeface="Meiryo UI" panose="020B0604030504040204" pitchFamily="50" charset="-128"/>
              </a:rPr>
              <a:t>（国際エネルギー機関）による</a:t>
            </a: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
            </a:r>
            <a:br>
              <a:rPr lang="en-US" altLang="ja-JP" dirty="0">
                <a:solidFill>
                  <a:schemeClr val="tx1">
                    <a:lumMod val="85000"/>
                    <a:lumOff val="15000"/>
                  </a:schemeClr>
                </a:solidFill>
                <a:latin typeface="Meiryo UI" panose="020B0604030504040204" pitchFamily="50" charset="-128"/>
                <a:ea typeface="Meiryo UI" panose="020B0604030504040204" pitchFamily="50" charset="-128"/>
              </a:rPr>
            </a:br>
            <a:r>
              <a:rPr lang="en-US" altLang="ja-JP"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dirty="0">
                <a:solidFill>
                  <a:schemeClr val="tx1">
                    <a:lumMod val="85000"/>
                    <a:lumOff val="15000"/>
                  </a:schemeClr>
                </a:solidFill>
                <a:latin typeface="Meiryo UI" panose="020B0604030504040204" pitchFamily="50" charset="-128"/>
                <a:ea typeface="Meiryo UI" panose="020B0604030504040204" pitchFamily="50" charset="-128"/>
              </a:rPr>
              <a:t>年ネットゼロに向けたロードマップの解説</a:t>
            </a:r>
            <a:endParaRPr lang="en-US" altLang="ja-JP"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2400" b="0" dirty="0">
                <a:solidFill>
                  <a:schemeClr val="tx1">
                    <a:lumMod val="85000"/>
                    <a:lumOff val="15000"/>
                  </a:schemeClr>
                </a:solidFill>
                <a:latin typeface="Meiryo UI" panose="020B0604030504040204" pitchFamily="50" charset="-128"/>
                <a:ea typeface="Meiryo UI" panose="020B0604030504040204" pitchFamily="50" charset="-128"/>
              </a:rPr>
              <a:t>—Net Zero by 2050: A Roadmap for the Global Energy Sector—</a:t>
            </a:r>
            <a:endParaRPr lang="en-US" altLang="ja-JP" sz="3600" b="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B3899D4-9ECD-4970-B56D-CB9CEE6F7D63}"/>
              </a:ext>
            </a:extLst>
          </p:cNvPr>
          <p:cNvSpPr txBox="1"/>
          <p:nvPr/>
        </p:nvSpPr>
        <p:spPr>
          <a:xfrm>
            <a:off x="2644188" y="549810"/>
            <a:ext cx="6655989" cy="830997"/>
          </a:xfrm>
          <a:prstGeom prst="rect">
            <a:avLst/>
          </a:prstGeom>
          <a:noFill/>
        </p:spPr>
        <p:txBody>
          <a:bodyPr wrap="none" rtlCol="0">
            <a:spAutoFit/>
          </a:bodyPr>
          <a:lstStyle/>
          <a:p>
            <a:pPr algn="ctr"/>
            <a:r>
              <a:rPr lang="en-US" altLang="ja-JP" sz="2400" dirty="0">
                <a:latin typeface="Meiryo UI" panose="020B0604030504040204" pitchFamily="50" charset="-128"/>
                <a:ea typeface="Meiryo UI" panose="020B0604030504040204" pitchFamily="50" charset="-128"/>
              </a:rPr>
              <a:t>IGES CE</a:t>
            </a:r>
            <a:r>
              <a:rPr lang="ja-JP" altLang="en-US" sz="2400" dirty="0" smtClean="0">
                <a:latin typeface="Meiryo UI" panose="020B0604030504040204" pitchFamily="50" charset="-128"/>
                <a:ea typeface="Meiryo UI" panose="020B0604030504040204" pitchFamily="50" charset="-128"/>
              </a:rPr>
              <a:t>ウェビナーシリーズ　気候</a:t>
            </a:r>
            <a:r>
              <a:rPr lang="ja-JP" altLang="en-US" sz="2400" dirty="0">
                <a:latin typeface="Meiryo UI" panose="020B0604030504040204" pitchFamily="50" charset="-128"/>
                <a:ea typeface="Meiryo UI" panose="020B0604030504040204" pitchFamily="50" charset="-128"/>
              </a:rPr>
              <a:t>変動トラック第</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回 </a:t>
            </a:r>
            <a:endParaRPr lang="en-US" altLang="ja-JP" sz="2400" dirty="0">
              <a:latin typeface="Meiryo UI" panose="020B0604030504040204" pitchFamily="50" charset="-128"/>
              <a:ea typeface="Meiryo UI" panose="020B0604030504040204" pitchFamily="50" charset="-128"/>
            </a:endParaRPr>
          </a:p>
          <a:p>
            <a:pPr algn="ctr"/>
            <a:r>
              <a:rPr lang="en-US" altLang="ja-JP" sz="2400" dirty="0">
                <a:latin typeface="Meiryo UI" panose="020B0604030504040204" pitchFamily="50" charset="-128"/>
                <a:ea typeface="Meiryo UI" panose="020B0604030504040204" pitchFamily="50" charset="-128"/>
              </a:rPr>
              <a:t>2021</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8</a:t>
            </a:r>
            <a:r>
              <a:rPr lang="ja-JP" altLang="en-US" sz="2400" dirty="0">
                <a:latin typeface="Meiryo UI" panose="020B0604030504040204" pitchFamily="50" charset="-128"/>
                <a:ea typeface="Meiryo UI" panose="020B0604030504040204" pitchFamily="50" charset="-128"/>
              </a:rPr>
              <a:t>日</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木</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p>
        </p:txBody>
      </p:sp>
      <p:sp>
        <p:nvSpPr>
          <p:cNvPr id="14" name="テキスト ボックス 13">
            <a:extLst>
              <a:ext uri="{FF2B5EF4-FFF2-40B4-BE49-F238E27FC236}">
                <a16:creationId xmlns:a16="http://schemas.microsoft.com/office/drawing/2014/main" id="{A5D183C8-1159-4FFE-AE6D-5534D03B99AA}"/>
              </a:ext>
            </a:extLst>
          </p:cNvPr>
          <p:cNvSpPr txBox="1"/>
          <p:nvPr/>
        </p:nvSpPr>
        <p:spPr>
          <a:xfrm>
            <a:off x="2553616" y="3906201"/>
            <a:ext cx="6837128" cy="523220"/>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公益財団法人</a:t>
            </a:r>
            <a:r>
              <a:rPr lang="ja-JP" altLang="en-US" sz="1051"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地球環境戦略研究機関</a:t>
            </a:r>
            <a:r>
              <a:rPr lang="en-US" altLang="ja-JP" sz="2800" dirty="0">
                <a:latin typeface="Meiryo UI" panose="020B0604030504040204" pitchFamily="50" charset="-128"/>
                <a:ea typeface="Meiryo UI" panose="020B0604030504040204" pitchFamily="50" charset="-128"/>
              </a:rPr>
              <a:t>(IGES)</a:t>
            </a:r>
          </a:p>
        </p:txBody>
      </p:sp>
      <p:sp>
        <p:nvSpPr>
          <p:cNvPr id="3" name="正方形/長方形 2">
            <a:extLst>
              <a:ext uri="{FF2B5EF4-FFF2-40B4-BE49-F238E27FC236}">
                <a16:creationId xmlns:a16="http://schemas.microsoft.com/office/drawing/2014/main" id="{C703C4E3-D583-47F2-8C6A-7658EDFF8C6B}"/>
              </a:ext>
            </a:extLst>
          </p:cNvPr>
          <p:cNvSpPr/>
          <p:nvPr/>
        </p:nvSpPr>
        <p:spPr>
          <a:xfrm>
            <a:off x="5689601" y="4803276"/>
            <a:ext cx="4790734" cy="1315745"/>
          </a:xfrm>
          <a:prstGeom prst="rect">
            <a:avLst/>
          </a:prstGeom>
        </p:spPr>
        <p:txBody>
          <a:bodyPr wrap="square">
            <a:spAutoFit/>
          </a:bodyPr>
          <a:lstStyle/>
          <a:p>
            <a:pPr>
              <a:spcAft>
                <a:spcPts val="600"/>
              </a:spcAft>
            </a:pPr>
            <a:r>
              <a:rPr lang="ja-JP" altLang="en-US" sz="2400" b="1" dirty="0">
                <a:latin typeface="Meiryo UI" panose="020B0604030504040204" pitchFamily="50" charset="-128"/>
                <a:ea typeface="Meiryo UI" panose="020B0604030504040204" pitchFamily="50" charset="-128"/>
              </a:rPr>
              <a:t>連絡先</a:t>
            </a:r>
            <a:endParaRPr lang="en-US" altLang="ja-JP" sz="2400" b="1" dirty="0">
              <a:latin typeface="Meiryo UI" panose="020B0604030504040204" pitchFamily="50" charset="-128"/>
              <a:ea typeface="Meiryo UI" panose="020B0604030504040204" pitchFamily="50" charset="-128"/>
            </a:endParaRPr>
          </a:p>
          <a:p>
            <a:pPr>
              <a:spcAft>
                <a:spcPts val="300"/>
              </a:spcAft>
            </a:pPr>
            <a:r>
              <a:rPr lang="ja-JP" altLang="en-US" sz="2400" dirty="0">
                <a:latin typeface="Meiryo UI" panose="020B0604030504040204" pitchFamily="50" charset="-128"/>
                <a:ea typeface="Meiryo UI" panose="020B0604030504040204" pitchFamily="50" charset="-128"/>
              </a:rPr>
              <a:t>有野洋輔</a:t>
            </a:r>
            <a:r>
              <a:rPr lang="en-US" altLang="ja-JP" sz="2400" dirty="0">
                <a:latin typeface="Meiryo UI" panose="020B0604030504040204" pitchFamily="50" charset="-128"/>
                <a:ea typeface="Meiryo UI" panose="020B0604030504040204" pitchFamily="50" charset="-128"/>
              </a:rPr>
              <a:t>: arino@iges.or.jp</a:t>
            </a:r>
          </a:p>
          <a:p>
            <a:r>
              <a:rPr lang="ja-JP" altLang="en-US" sz="2400" dirty="0">
                <a:latin typeface="Meiryo UI" panose="020B0604030504040204" pitchFamily="50" charset="-128"/>
                <a:ea typeface="Meiryo UI" panose="020B0604030504040204" pitchFamily="50" charset="-128"/>
              </a:rPr>
              <a:t>田村堅太郎</a:t>
            </a:r>
            <a:r>
              <a:rPr lang="en-US" altLang="ja-JP" sz="2400" dirty="0">
                <a:latin typeface="Meiryo UI" panose="020B0604030504040204" pitchFamily="50" charset="-128"/>
                <a:ea typeface="Meiryo UI" panose="020B0604030504040204" pitchFamily="50" charset="-128"/>
              </a:rPr>
              <a:t>:tamura@iges.or.jp</a:t>
            </a:r>
            <a:endParaRPr lang="ja-JP" altLang="en-US" sz="2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a:stretch>
            <a:fillRect/>
          </a:stretch>
        </p:blipFill>
        <p:spPr>
          <a:xfrm>
            <a:off x="10361480" y="5808568"/>
            <a:ext cx="1630496" cy="903383"/>
          </a:xfrm>
          <a:prstGeom prst="rect">
            <a:avLst/>
          </a:prstGeom>
        </p:spPr>
      </p:pic>
    </p:spTree>
    <p:extLst>
      <p:ext uri="{BB962C8B-B14F-4D97-AF65-F5344CB8AC3E}">
        <p14:creationId xmlns:p14="http://schemas.microsoft.com/office/powerpoint/2010/main" val="31938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99FF6771-CCA2-4AC3-81A9-F8C47885FEBE}" type="slidenum">
              <a:rPr lang="ja-JP" altLang="en-US" smtClean="0"/>
              <a:pPr/>
              <a:t>10</a:t>
            </a:fld>
            <a:endParaRPr lang="ja-JP" altLang="en-US"/>
          </a:p>
        </p:txBody>
      </p:sp>
      <p:pic>
        <p:nvPicPr>
          <p:cNvPr id="4" name="図 3"/>
          <p:cNvPicPr>
            <a:picLocks noChangeAspect="1"/>
          </p:cNvPicPr>
          <p:nvPr/>
        </p:nvPicPr>
        <p:blipFill>
          <a:blip r:embed="rId3"/>
          <a:stretch>
            <a:fillRect/>
          </a:stretch>
        </p:blipFill>
        <p:spPr>
          <a:xfrm>
            <a:off x="13891" y="1297735"/>
            <a:ext cx="6344915" cy="5377703"/>
          </a:xfrm>
          <a:prstGeom prst="rect">
            <a:avLst/>
          </a:prstGeom>
        </p:spPr>
      </p:pic>
      <p:sp>
        <p:nvSpPr>
          <p:cNvPr id="7" name="テキスト ボックス 6">
            <a:extLst>
              <a:ext uri="{FF2B5EF4-FFF2-40B4-BE49-F238E27FC236}">
                <a16:creationId xmlns:a16="http://schemas.microsoft.com/office/drawing/2014/main" id="{C69B684B-6B0E-413E-954F-1F644E0F00DB}"/>
              </a:ext>
            </a:extLst>
          </p:cNvPr>
          <p:cNvSpPr txBox="1"/>
          <p:nvPr/>
        </p:nvSpPr>
        <p:spPr>
          <a:xfrm>
            <a:off x="610017" y="287351"/>
            <a:ext cx="10924644" cy="584775"/>
          </a:xfrm>
          <a:prstGeom prst="rect">
            <a:avLst/>
          </a:prstGeom>
          <a:noFill/>
        </p:spPr>
        <p:txBody>
          <a:bodyPr wrap="square" rtlCol="0">
            <a:spAutoFit/>
          </a:bodyPr>
          <a:lstStyle/>
          <a:p>
            <a:pPr algn="ctr"/>
            <a:r>
              <a:rPr lang="en-US" altLang="ja-JP" sz="3200" b="1" smtClean="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smtClean="0">
                <a:solidFill>
                  <a:schemeClr val="tx1">
                    <a:lumMod val="85000"/>
                    <a:lumOff val="15000"/>
                  </a:schemeClr>
                </a:solidFill>
                <a:latin typeface="Meiryo UI" panose="020B0604030504040204" pitchFamily="50" charset="-128"/>
                <a:ea typeface="Meiryo UI" panose="020B0604030504040204" pitchFamily="50" charset="-128"/>
              </a:rPr>
              <a:t>ネットゼロ排出シナリオの特徴</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6692367" y="1431194"/>
            <a:ext cx="5157607" cy="3539430"/>
          </a:xfrm>
          <a:prstGeom prst="rect">
            <a:avLst/>
          </a:prstGeom>
        </p:spPr>
        <p:txBody>
          <a:bodyPr wrap="square">
            <a:spAutoFit/>
          </a:bodyPr>
          <a:lstStyle/>
          <a:p>
            <a:endParaRPr lang="en-US" altLang="ja-JP" sz="1000" b="1"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最終</a:t>
            </a:r>
            <a:r>
              <a:rPr lang="ja-JP" altLang="en-US" sz="2000" dirty="0">
                <a:latin typeface="Meiryo UI" panose="020B0604030504040204" pitchFamily="50" charset="-128"/>
                <a:ea typeface="Meiryo UI" panose="020B0604030504040204" pitchFamily="50" charset="-128"/>
              </a:rPr>
              <a:t>エネルギー消費は少ない（</a:t>
            </a:r>
            <a:r>
              <a:rPr lang="en-US" altLang="ja-JP" sz="2000" dirty="0">
                <a:latin typeface="Meiryo UI" panose="020B0604030504040204" pitchFamily="50" charset="-128"/>
                <a:ea typeface="Meiryo UI" panose="020B0604030504040204" pitchFamily="50" charset="-128"/>
              </a:rPr>
              <a:t>340EJ</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大幅な省エネを示唆</a:t>
            </a: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水素使用量（最終エネルギー消費）は多い（</a:t>
            </a:r>
            <a:r>
              <a:rPr lang="en-US" altLang="ja-JP" sz="2000" dirty="0">
                <a:latin typeface="Meiryo UI" panose="020B0604030504040204" pitchFamily="50" charset="-128"/>
                <a:ea typeface="Meiryo UI" panose="020B0604030504040204" pitchFamily="50" charset="-128"/>
              </a:rPr>
              <a:t>33EJ</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太陽光</a:t>
            </a:r>
            <a:r>
              <a:rPr lang="ja-JP" altLang="en-US" sz="2000" dirty="0">
                <a:latin typeface="Meiryo UI" panose="020B0604030504040204" pitchFamily="50" charset="-128"/>
                <a:ea typeface="Meiryo UI" panose="020B0604030504040204" pitchFamily="50" charset="-128"/>
              </a:rPr>
              <a:t>・風力の発電シェアは高い（</a:t>
            </a:r>
            <a:r>
              <a:rPr lang="en-US" altLang="ja-JP" sz="2000" dirty="0">
                <a:latin typeface="Meiryo UI" panose="020B0604030504040204" pitchFamily="50" charset="-128"/>
                <a:ea typeface="Meiryo UI" panose="020B0604030504040204" pitchFamily="50" charset="-128"/>
              </a:rPr>
              <a:t>70%</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バイオエネルギー使用量は最も少ない（</a:t>
            </a:r>
            <a:r>
              <a:rPr lang="en-US" altLang="ja-JP" sz="2000" dirty="0">
                <a:latin typeface="Meiryo UI" panose="020B0604030504040204" pitchFamily="50" charset="-128"/>
                <a:ea typeface="Meiryo UI" panose="020B0604030504040204" pitchFamily="50" charset="-128"/>
              </a:rPr>
              <a:t>100EJ</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en-US" altLang="ja-JP" sz="2000" dirty="0">
                <a:latin typeface="Meiryo UI" panose="020B0604030504040204" pitchFamily="50" charset="-128"/>
                <a:ea typeface="Meiryo UI" panose="020B0604030504040204" pitchFamily="50" charset="-128"/>
              </a:rPr>
              <a:t>CCUS</a:t>
            </a:r>
            <a:r>
              <a:rPr lang="ja-JP" altLang="en-US" sz="2000" dirty="0">
                <a:latin typeface="Meiryo UI" panose="020B0604030504040204" pitchFamily="50" charset="-128"/>
                <a:ea typeface="Meiryo UI" panose="020B0604030504040204" pitchFamily="50" charset="-128"/>
              </a:rPr>
              <a:t>使用量は少ない（</a:t>
            </a:r>
            <a:r>
              <a:rPr lang="en-US" altLang="ja-JP" sz="2000" dirty="0">
                <a:latin typeface="Meiryo UI" panose="020B0604030504040204" pitchFamily="50" charset="-128"/>
                <a:ea typeface="Meiryo UI" panose="020B0604030504040204" pitchFamily="50" charset="-128"/>
              </a:rPr>
              <a:t>7.6GtCO</a:t>
            </a:r>
            <a:r>
              <a:rPr lang="en-US" altLang="ja-JP" sz="2000" baseline="-25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エネルギー関連の</a:t>
            </a:r>
            <a:r>
              <a:rPr lang="en-US" altLang="ja-JP" sz="2000" dirty="0">
                <a:latin typeface="Meiryo UI" panose="020B0604030504040204" pitchFamily="50" charset="-128"/>
                <a:ea typeface="Meiryo UI" panose="020B0604030504040204" pitchFamily="50" charset="-128"/>
              </a:rPr>
              <a:t>CDR(BECCS+DACCS)</a:t>
            </a:r>
            <a:r>
              <a:rPr lang="ja-JP" altLang="en-US" sz="2000" dirty="0">
                <a:latin typeface="Meiryo UI" panose="020B0604030504040204" pitchFamily="50" charset="-128"/>
                <a:ea typeface="Meiryo UI" panose="020B0604030504040204" pitchFamily="50" charset="-128"/>
              </a:rPr>
              <a:t>は最も少ない（約</a:t>
            </a:r>
            <a:r>
              <a:rPr lang="en-US" altLang="ja-JP" sz="2000" dirty="0">
                <a:latin typeface="Meiryo UI" panose="020B0604030504040204" pitchFamily="50" charset="-128"/>
                <a:ea typeface="Meiryo UI" panose="020B0604030504040204" pitchFamily="50" charset="-128"/>
              </a:rPr>
              <a:t>2GtCO</a:t>
            </a:r>
            <a:r>
              <a:rPr lang="en-US" altLang="ja-JP" sz="2000" baseline="-25000" dirty="0">
                <a:latin typeface="Meiryo UI" panose="020B0604030504040204" pitchFamily="50" charset="-128"/>
                <a:ea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CDR: Carbon Dioxide Removal)</a:t>
            </a:r>
            <a:endParaRPr lang="en-US" altLang="ja-JP"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6445593" y="5110971"/>
            <a:ext cx="5663628" cy="1323439"/>
          </a:xfrm>
          <a:prstGeom prst="rect">
            <a:avLst/>
          </a:prstGeom>
        </p:spPr>
        <p:txBody>
          <a:bodyPr wrap="square">
            <a:spAutoFit/>
          </a:bodyPr>
          <a:lstStyle/>
          <a:p>
            <a:pPr lvl="0">
              <a:defRPr/>
            </a:pPr>
            <a:r>
              <a:rPr lang="en-US" altLang="ja-JP" sz="2000" dirty="0">
                <a:solidFill>
                  <a:srgbClr val="FF0000"/>
                </a:solidFill>
                <a:latin typeface="Meiryo UI" panose="020B0604030504040204" pitchFamily="50" charset="-128"/>
                <a:ea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rPr>
              <a:t>キーポイント</a:t>
            </a:r>
            <a:r>
              <a:rPr lang="en-US" altLang="ja-JP" sz="2000" dirty="0" smtClean="0">
                <a:solidFill>
                  <a:srgbClr val="FF0000"/>
                </a:solidFill>
                <a:latin typeface="Meiryo UI" panose="020B0604030504040204" pitchFamily="50" charset="-128"/>
                <a:ea typeface="Meiryo UI" panose="020B0604030504040204" pitchFamily="50" charset="-128"/>
              </a:rPr>
              <a:t>】</a:t>
            </a:r>
          </a:p>
          <a:p>
            <a:pPr lvl="0">
              <a:defRPr/>
            </a:pPr>
            <a:r>
              <a:rPr lang="en-US" altLang="ja-JP" sz="2000" dirty="0" smtClean="0">
                <a:solidFill>
                  <a:srgbClr val="FF0000"/>
                </a:solidFill>
                <a:latin typeface="Meiryo UI" panose="020B0604030504040204" pitchFamily="50" charset="-128"/>
                <a:ea typeface="Meiryo UI" panose="020B0604030504040204" pitchFamily="50" charset="-128"/>
              </a:rPr>
              <a:t>IEA</a:t>
            </a:r>
            <a:r>
              <a:rPr lang="ja-JP" altLang="en-US" sz="2000" dirty="0">
                <a:solidFill>
                  <a:srgbClr val="FF0000"/>
                </a:solidFill>
                <a:latin typeface="Meiryo UI" panose="020B0604030504040204" pitchFamily="50" charset="-128"/>
                <a:ea typeface="Meiryo UI" panose="020B0604030504040204" pitchFamily="50" charset="-128"/>
              </a:rPr>
              <a:t>ネットゼロシナリオの特徴は、</a:t>
            </a:r>
            <a:r>
              <a:rPr lang="ja-JP" altLang="en-US" sz="2000" b="1" dirty="0">
                <a:solidFill>
                  <a:srgbClr val="FF0000"/>
                </a:solidFill>
                <a:latin typeface="Meiryo UI" panose="020B0604030504040204" pitchFamily="50" charset="-128"/>
                <a:ea typeface="Meiryo UI" panose="020B0604030504040204" pitchFamily="50" charset="-128"/>
              </a:rPr>
              <a:t>省エネ・再エネ（主に太陽光・風力）・水素の寄与が大きく</a:t>
            </a:r>
            <a:r>
              <a:rPr lang="ja-JP" altLang="en-US" sz="2000" dirty="0">
                <a:solidFill>
                  <a:srgbClr val="FF0000"/>
                </a:solidFill>
                <a:latin typeface="Meiryo UI" panose="020B0604030504040204" pitchFamily="50" charset="-128"/>
                <a:ea typeface="Meiryo UI" panose="020B0604030504040204" pitchFamily="50" charset="-128"/>
              </a:rPr>
              <a:t>、</a:t>
            </a:r>
            <a:r>
              <a:rPr lang="en-US" altLang="ja-JP" sz="2000" b="1" dirty="0">
                <a:solidFill>
                  <a:srgbClr val="FF0000"/>
                </a:solidFill>
                <a:latin typeface="Meiryo UI" panose="020B0604030504040204" pitchFamily="50" charset="-128"/>
                <a:ea typeface="Meiryo UI" panose="020B0604030504040204" pitchFamily="50" charset="-128"/>
              </a:rPr>
              <a:t>CCUS</a:t>
            </a:r>
            <a:r>
              <a:rPr lang="ja-JP" altLang="en-US" sz="2000" b="1" dirty="0">
                <a:solidFill>
                  <a:srgbClr val="FF0000"/>
                </a:solidFill>
                <a:latin typeface="Meiryo UI" panose="020B0604030504040204" pitchFamily="50" charset="-128"/>
                <a:ea typeface="Meiryo UI" panose="020B0604030504040204" pitchFamily="50" charset="-128"/>
              </a:rPr>
              <a:t>やネガティブエミッション技術の寄与が小さい</a:t>
            </a:r>
            <a:r>
              <a:rPr lang="ja-JP" altLang="en-US" sz="2000" dirty="0">
                <a:solidFill>
                  <a:srgbClr val="FF0000"/>
                </a:solidFill>
                <a:latin typeface="Meiryo UI" panose="020B0604030504040204" pitchFamily="50" charset="-128"/>
                <a:ea typeface="Meiryo UI" panose="020B0604030504040204" pitchFamily="50" charset="-128"/>
              </a:rPr>
              <a:t>点にある。</a:t>
            </a:r>
            <a:endParaRPr lang="en-US" altLang="ja-JP" sz="2000" dirty="0">
              <a:solidFill>
                <a:srgbClr val="FF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3891" y="905615"/>
            <a:ext cx="6096000" cy="369332"/>
          </a:xfrm>
          <a:prstGeom prst="rect">
            <a:avLst/>
          </a:prstGeom>
        </p:spPr>
        <p:txBody>
          <a:bodyPr>
            <a:spAutoFit/>
          </a:bodyPr>
          <a:lstStyle/>
          <a:p>
            <a:r>
              <a:rPr lang="en-US" altLang="ja-JP" b="1" dirty="0" smtClean="0">
                <a:latin typeface="Meiryo UI" panose="020B0604030504040204" pitchFamily="50" charset="-128"/>
                <a:ea typeface="Meiryo UI" panose="020B0604030504040204" pitchFamily="50" charset="-128"/>
              </a:rPr>
              <a:t>IEA</a:t>
            </a:r>
            <a:r>
              <a:rPr lang="ja-JP" altLang="en-US" b="1" dirty="0" smtClean="0">
                <a:latin typeface="Meiryo UI" panose="020B0604030504040204" pitchFamily="50" charset="-128"/>
                <a:ea typeface="Meiryo UI" panose="020B0604030504040204" pitchFamily="50" charset="-128"/>
              </a:rPr>
              <a:t>シナリオ</a:t>
            </a:r>
            <a:r>
              <a:rPr lang="ja-JP" altLang="en-US" b="1" dirty="0">
                <a:latin typeface="Meiryo UI" panose="020B0604030504040204" pitchFamily="50" charset="-128"/>
                <a:ea typeface="Meiryo UI" panose="020B0604030504040204" pitchFamily="50" charset="-128"/>
              </a:rPr>
              <a:t>と</a:t>
            </a:r>
            <a:r>
              <a:rPr lang="en-US" altLang="ja-JP" b="1" dirty="0" smtClean="0">
                <a:latin typeface="Meiryo UI" panose="020B0604030504040204" pitchFamily="50" charset="-128"/>
                <a:ea typeface="Meiryo UI" panose="020B0604030504040204" pitchFamily="50" charset="-128"/>
              </a:rPr>
              <a:t>IPCC</a:t>
            </a:r>
            <a:r>
              <a:rPr lang="ja-JP" altLang="en-US" b="1" dirty="0" smtClean="0">
                <a:latin typeface="Meiryo UI" panose="020B0604030504040204" pitchFamily="50" charset="-128"/>
                <a:ea typeface="Meiryo UI" panose="020B0604030504040204" pitchFamily="50" charset="-128"/>
              </a:rPr>
              <a:t>シナリオの比較</a:t>
            </a:r>
            <a:endParaRPr lang="en-US" altLang="ja-JP" b="1" dirty="0">
              <a:latin typeface="Meiryo UI" panose="020B0604030504040204" pitchFamily="50" charset="-128"/>
              <a:ea typeface="Meiryo UI" panose="020B0604030504040204" pitchFamily="50" charset="-128"/>
            </a:endParaRPr>
          </a:p>
        </p:txBody>
      </p:sp>
      <p:sp>
        <p:nvSpPr>
          <p:cNvPr id="12" name="角丸四角形 11"/>
          <p:cNvSpPr/>
          <p:nvPr/>
        </p:nvSpPr>
        <p:spPr>
          <a:xfrm>
            <a:off x="6524625" y="1297736"/>
            <a:ext cx="5486401" cy="3740990"/>
          </a:xfrm>
          <a:prstGeom prst="roundRect">
            <a:avLst>
              <a:gd name="adj" fmla="val 3656"/>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ja-JP" altLang="en-US" dirty="0"/>
          </a:p>
        </p:txBody>
      </p:sp>
      <p:sp>
        <p:nvSpPr>
          <p:cNvPr id="8" name="正方形/長方形 7"/>
          <p:cNvSpPr/>
          <p:nvPr/>
        </p:nvSpPr>
        <p:spPr>
          <a:xfrm>
            <a:off x="6744520" y="1056706"/>
            <a:ext cx="2626040"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altLang="ja-JP" sz="2400" b="1" dirty="0" smtClean="0">
                <a:latin typeface="Meiryo UI" panose="020B0604030504040204" pitchFamily="50" charset="-128"/>
                <a:ea typeface="Meiryo UI" panose="020B0604030504040204" pitchFamily="50" charset="-128"/>
              </a:rPr>
              <a:t>IEA</a:t>
            </a:r>
            <a:r>
              <a:rPr lang="ja-JP" altLang="en-US" sz="2400" b="1" dirty="0" smtClean="0">
                <a:latin typeface="Meiryo UI" panose="020B0604030504040204" pitchFamily="50" charset="-128"/>
                <a:ea typeface="Meiryo UI" panose="020B0604030504040204" pitchFamily="50" charset="-128"/>
              </a:rPr>
              <a:t>シナリオ</a:t>
            </a:r>
            <a:r>
              <a:rPr lang="ja-JP" altLang="en-US" sz="2400" b="1" dirty="0">
                <a:latin typeface="Meiryo UI" panose="020B0604030504040204" pitchFamily="50" charset="-128"/>
                <a:ea typeface="Meiryo UI" panose="020B0604030504040204" pitchFamily="50" charset="-128"/>
              </a:rPr>
              <a:t>の特徴</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956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9448800" y="6385247"/>
            <a:ext cx="2743200" cy="365125"/>
          </a:xfrm>
        </p:spPr>
        <p:txBody>
          <a:bodyPr/>
          <a:lstStyle/>
          <a:p>
            <a:fld id="{99FF6771-CCA2-4AC3-81A9-F8C47885FEBE}" type="slidenum">
              <a:rPr lang="ja-JP" altLang="en-US" smtClean="0"/>
              <a:pPr/>
              <a:t>11</a:t>
            </a:fld>
            <a:endParaRPr lang="ja-JP" altLang="en-US" dirty="0"/>
          </a:p>
        </p:txBody>
      </p:sp>
      <p:pic>
        <p:nvPicPr>
          <p:cNvPr id="4" name="図 3"/>
          <p:cNvPicPr>
            <a:picLocks noChangeAspect="1"/>
          </p:cNvPicPr>
          <p:nvPr/>
        </p:nvPicPr>
        <p:blipFill>
          <a:blip r:embed="rId3"/>
          <a:stretch>
            <a:fillRect/>
          </a:stretch>
        </p:blipFill>
        <p:spPr>
          <a:xfrm>
            <a:off x="222420" y="1381777"/>
            <a:ext cx="5574535" cy="4335907"/>
          </a:xfrm>
          <a:prstGeom prst="rect">
            <a:avLst/>
          </a:prstGeom>
        </p:spPr>
      </p:pic>
      <p:sp>
        <p:nvSpPr>
          <p:cNvPr id="7" name="テキスト ボックス 6">
            <a:extLst>
              <a:ext uri="{FF2B5EF4-FFF2-40B4-BE49-F238E27FC236}">
                <a16:creationId xmlns:a16="http://schemas.microsoft.com/office/drawing/2014/main" id="{C69B684B-6B0E-413E-954F-1F644E0F00DB}"/>
              </a:ext>
            </a:extLst>
          </p:cNvPr>
          <p:cNvSpPr txBox="1"/>
          <p:nvPr/>
        </p:nvSpPr>
        <p:spPr>
          <a:xfrm>
            <a:off x="610017" y="287351"/>
            <a:ext cx="1092464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ネットゼロ排出シナリオ</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の技術的</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イノベーションへの示唆</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000458" y="1496077"/>
            <a:ext cx="6018767" cy="3339376"/>
          </a:xfrm>
          <a:prstGeom prst="rect">
            <a:avLst/>
          </a:prstGeom>
        </p:spPr>
        <p:txBody>
          <a:bodyPr wrap="square">
            <a:spAutoFit/>
          </a:bodyPr>
          <a:lstStyle/>
          <a:p>
            <a:pPr marL="342891" indent="-342891">
              <a:buFont typeface="Arial" panose="020B0604020202020204" pitchFamily="34" charset="0"/>
              <a:buChar char="•"/>
              <a:defRPr/>
            </a:pPr>
            <a:r>
              <a:rPr lang="ja-JP" altLang="en-US" sz="2000" b="1" dirty="0" smtClean="0">
                <a:solidFill>
                  <a:srgbClr val="00B050"/>
                </a:solidFill>
                <a:latin typeface="Meiryo UI" panose="020B0604030504040204" pitchFamily="50" charset="-128"/>
                <a:ea typeface="Meiryo UI" panose="020B0604030504040204" pitchFamily="50" charset="-128"/>
              </a:rPr>
              <a:t>市場で導入済み</a:t>
            </a:r>
            <a:r>
              <a:rPr lang="ja-JP" altLang="en-US" sz="2000" b="1" dirty="0">
                <a:solidFill>
                  <a:srgbClr val="00B050"/>
                </a:solidFill>
                <a:latin typeface="Meiryo UI" panose="020B0604030504040204" pitchFamily="50" charset="-128"/>
                <a:ea typeface="Meiryo UI" panose="020B0604030504040204" pitchFamily="50" charset="-128"/>
              </a:rPr>
              <a:t>（緑色）</a:t>
            </a:r>
            <a:r>
              <a:rPr lang="ja-JP" altLang="en-US" sz="2000" dirty="0" smtClean="0">
                <a:latin typeface="Meiryo UI" panose="020B0604030504040204" pitchFamily="50" charset="-128"/>
                <a:ea typeface="Meiryo UI" panose="020B0604030504040204" pitchFamily="50" charset="-128"/>
              </a:rPr>
              <a:t>の</a:t>
            </a:r>
            <a:r>
              <a:rPr lang="ja-JP" altLang="en-US" sz="2000" dirty="0" smtClean="0">
                <a:solidFill>
                  <a:srgbClr val="00B050"/>
                </a:solidFill>
                <a:latin typeface="Meiryo UI" panose="020B0604030504040204" pitchFamily="50" charset="-128"/>
                <a:ea typeface="Meiryo UI" panose="020B0604030504040204" pitchFamily="50" charset="-128"/>
              </a:rPr>
              <a:t>太陽光</a:t>
            </a:r>
            <a:r>
              <a:rPr lang="ja-JP" altLang="en-US" sz="2000" dirty="0">
                <a:solidFill>
                  <a:srgbClr val="00B050"/>
                </a:solidFill>
                <a:latin typeface="Meiryo UI" panose="020B0604030504040204" pitchFamily="50" charset="-128"/>
                <a:ea typeface="Meiryo UI" panose="020B0604030504040204" pitchFamily="50" charset="-128"/>
              </a:rPr>
              <a:t>、風力、電動車に</a:t>
            </a:r>
            <a:r>
              <a:rPr lang="ja-JP" altLang="en-US" sz="2000" dirty="0" smtClean="0">
                <a:solidFill>
                  <a:srgbClr val="00B050"/>
                </a:solidFill>
                <a:latin typeface="Meiryo UI" panose="020B0604030504040204" pitchFamily="50" charset="-128"/>
                <a:ea typeface="Meiryo UI" panose="020B0604030504040204" pitchFamily="50" charset="-128"/>
              </a:rPr>
              <a:t>よる累積排出</a:t>
            </a:r>
            <a:r>
              <a:rPr lang="ja-JP" altLang="en-US" sz="2000" dirty="0">
                <a:solidFill>
                  <a:srgbClr val="00B050"/>
                </a:solidFill>
                <a:latin typeface="Meiryo UI" panose="020B0604030504040204" pitchFamily="50" charset="-128"/>
                <a:ea typeface="Meiryo UI" panose="020B0604030504040204" pitchFamily="50" charset="-128"/>
              </a:rPr>
              <a:t>削減量</a:t>
            </a:r>
            <a:r>
              <a:rPr lang="ja-JP" altLang="en-US" sz="2000" dirty="0" smtClean="0">
                <a:solidFill>
                  <a:srgbClr val="00B050"/>
                </a:solidFill>
                <a:latin typeface="Meiryo UI" panose="020B0604030504040204" pitchFamily="50" charset="-128"/>
                <a:ea typeface="Meiryo UI" panose="020B0604030504040204" pitchFamily="50" charset="-128"/>
              </a:rPr>
              <a:t>がきわめて多い</a:t>
            </a:r>
            <a:endParaRPr lang="en-US" altLang="ja-JP" sz="2000" dirty="0" smtClean="0">
              <a:solidFill>
                <a:srgbClr val="00B050"/>
              </a:solidFill>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defRPr/>
            </a:pPr>
            <a:endParaRPr lang="en-US" altLang="ja-JP" sz="2000" dirty="0">
              <a:solidFill>
                <a:srgbClr val="0000CC"/>
              </a:solidFill>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defRPr/>
            </a:pPr>
            <a:r>
              <a:rPr lang="ja-JP" altLang="en-US" sz="2000" b="1" dirty="0" smtClean="0">
                <a:solidFill>
                  <a:srgbClr val="FFC000"/>
                </a:solidFill>
                <a:latin typeface="Meiryo UI" panose="020B0604030504040204" pitchFamily="50" charset="-128"/>
                <a:ea typeface="Meiryo UI" panose="020B0604030504040204" pitchFamily="50" charset="-128"/>
              </a:rPr>
              <a:t>実証</a:t>
            </a:r>
            <a:r>
              <a:rPr lang="ja-JP" altLang="en-US" sz="2000" b="1" dirty="0">
                <a:solidFill>
                  <a:srgbClr val="FFC000"/>
                </a:solidFill>
                <a:latin typeface="Meiryo UI" panose="020B0604030504040204" pitchFamily="50" charset="-128"/>
                <a:ea typeface="Meiryo UI" panose="020B0604030504040204" pitchFamily="50" charset="-128"/>
              </a:rPr>
              <a:t>試験中（黄色）</a:t>
            </a:r>
            <a:r>
              <a:rPr lang="ja-JP" altLang="en-US" sz="2000" dirty="0">
                <a:latin typeface="Meiryo UI" panose="020B0604030504040204" pitchFamily="50" charset="-128"/>
                <a:ea typeface="Meiryo UI" panose="020B0604030504040204" pitchFamily="50" charset="-128"/>
              </a:rPr>
              <a:t>の</a:t>
            </a:r>
            <a:r>
              <a:rPr lang="ja-JP" altLang="en-US" sz="2000" b="1" dirty="0">
                <a:solidFill>
                  <a:srgbClr val="FFC000"/>
                </a:solidFill>
                <a:latin typeface="Meiryo UI" panose="020B0604030504040204" pitchFamily="50" charset="-128"/>
                <a:ea typeface="Meiryo UI" panose="020B0604030504040204" pitchFamily="50" charset="-128"/>
              </a:rPr>
              <a:t>電動トラック</a:t>
            </a:r>
            <a:r>
              <a:rPr lang="ja-JP" altLang="en-US" sz="2000" dirty="0">
                <a:latin typeface="Meiryo UI" panose="020B0604030504040204" pitchFamily="50" charset="-128"/>
                <a:ea typeface="Meiryo UI" panose="020B0604030504040204" pitchFamily="50" charset="-128"/>
              </a:rPr>
              <a:t>、</a:t>
            </a:r>
            <a:r>
              <a:rPr lang="en-US" altLang="ja-JP" sz="2000" b="1" dirty="0">
                <a:solidFill>
                  <a:srgbClr val="FFC000"/>
                </a:solidFill>
                <a:latin typeface="Meiryo UI" panose="020B0604030504040204" pitchFamily="50" charset="-128"/>
                <a:ea typeface="Meiryo UI" panose="020B0604030504040204" pitchFamily="50" charset="-128"/>
              </a:rPr>
              <a:t>CCUS</a:t>
            </a:r>
            <a:r>
              <a:rPr lang="ja-JP" altLang="en-US" sz="2000" b="1" dirty="0">
                <a:solidFill>
                  <a:srgbClr val="FFC000"/>
                </a:solidFill>
                <a:latin typeface="Meiryo UI" panose="020B0604030504040204" pitchFamily="50" charset="-128"/>
                <a:ea typeface="Meiryo UI" panose="020B0604030504040204" pitchFamily="50" charset="-128"/>
              </a:rPr>
              <a:t>付き火力発電</a:t>
            </a: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C000"/>
                </a:solidFill>
                <a:latin typeface="Meiryo UI" panose="020B0604030504040204" pitchFamily="50" charset="-128"/>
                <a:ea typeface="Meiryo UI" panose="020B0604030504040204" pitchFamily="50" charset="-128"/>
              </a:rPr>
              <a:t>セメント部門の</a:t>
            </a:r>
            <a:r>
              <a:rPr lang="en-US" altLang="ja-JP" sz="2000" b="1" dirty="0">
                <a:solidFill>
                  <a:srgbClr val="FFC000"/>
                </a:solidFill>
                <a:latin typeface="Meiryo UI" panose="020B0604030504040204" pitchFamily="50" charset="-128"/>
                <a:ea typeface="Meiryo UI" panose="020B0604030504040204" pitchFamily="50" charset="-128"/>
              </a:rPr>
              <a:t>CCUS</a:t>
            </a:r>
            <a:r>
              <a:rPr lang="ja-JP" altLang="en-US" sz="2000" b="1" dirty="0">
                <a:solidFill>
                  <a:srgbClr val="FFC000"/>
                </a:solidFill>
                <a:latin typeface="Meiryo UI" panose="020B0604030504040204" pitchFamily="50" charset="-128"/>
                <a:ea typeface="Meiryo UI" panose="020B0604030504040204" pitchFamily="50" charset="-128"/>
              </a:rPr>
              <a:t>導入</a:t>
            </a:r>
            <a:r>
              <a:rPr lang="ja-JP" altLang="en-US" sz="2000" dirty="0">
                <a:latin typeface="Meiryo UI" panose="020B0604030504040204" pitchFamily="50" charset="-128"/>
                <a:ea typeface="Meiryo UI" panose="020B0604030504040204" pitchFamily="50" charset="-128"/>
              </a:rPr>
              <a:t>、</a:t>
            </a:r>
            <a:r>
              <a:rPr lang="ja-JP" altLang="en-US" sz="2000" b="1" dirty="0">
                <a:solidFill>
                  <a:srgbClr val="FFC000"/>
                </a:solidFill>
                <a:latin typeface="Meiryo UI" panose="020B0604030504040204" pitchFamily="50" charset="-128"/>
                <a:ea typeface="Meiryo UI" panose="020B0604030504040204" pitchFamily="50" charset="-128"/>
              </a:rPr>
              <a:t>トラックの水素燃料</a:t>
            </a:r>
            <a:r>
              <a:rPr lang="ja-JP" altLang="en-US" sz="2000" dirty="0">
                <a:latin typeface="Meiryo UI" panose="020B0604030504040204" pitchFamily="50" charset="-128"/>
                <a:ea typeface="Meiryo UI" panose="020B0604030504040204" pitchFamily="50" charset="-128"/>
              </a:rPr>
              <a:t>等の排出削減量</a:t>
            </a:r>
            <a:r>
              <a:rPr lang="ja-JP" altLang="en-US" sz="2000" dirty="0">
                <a:solidFill>
                  <a:srgbClr val="0000CC"/>
                </a:solidFill>
                <a:latin typeface="Meiryo UI" panose="020B0604030504040204" pitchFamily="50" charset="-128"/>
                <a:ea typeface="Meiryo UI" panose="020B0604030504040204" pitchFamily="50" charset="-128"/>
              </a:rPr>
              <a:t>、</a:t>
            </a:r>
            <a:r>
              <a:rPr lang="ja-JP" altLang="en-US" sz="2000" b="1" dirty="0">
                <a:solidFill>
                  <a:schemeClr val="accent2"/>
                </a:solidFill>
                <a:latin typeface="Meiryo UI" panose="020B0604030504040204" pitchFamily="50" charset="-128"/>
                <a:ea typeface="Meiryo UI" panose="020B0604030504040204" pitchFamily="50" charset="-128"/>
              </a:rPr>
              <a:t>開発段階（オレンジ色）</a:t>
            </a:r>
            <a:r>
              <a:rPr lang="ja-JP" altLang="en-US" sz="2000" dirty="0" smtClean="0">
                <a:latin typeface="Meiryo UI" panose="020B0604030504040204" pitchFamily="50" charset="-128"/>
                <a:ea typeface="Meiryo UI" panose="020B0604030504040204" pitchFamily="50" charset="-128"/>
              </a:rPr>
              <a:t>の</a:t>
            </a:r>
            <a:r>
              <a:rPr lang="ja-JP" altLang="en-US" sz="2000" b="1" dirty="0" smtClean="0">
                <a:solidFill>
                  <a:schemeClr val="accent2"/>
                </a:solidFill>
                <a:latin typeface="Meiryo UI" panose="020B0604030504040204" pitchFamily="50" charset="-128"/>
                <a:ea typeface="Meiryo UI" panose="020B0604030504040204" pitchFamily="50" charset="-128"/>
              </a:rPr>
              <a:t>船舶</a:t>
            </a:r>
            <a:r>
              <a:rPr lang="ja-JP" altLang="en-US" sz="2000" b="1" dirty="0">
                <a:solidFill>
                  <a:schemeClr val="accent2"/>
                </a:solidFill>
                <a:latin typeface="Meiryo UI" panose="020B0604030504040204" pitchFamily="50" charset="-128"/>
                <a:ea typeface="Meiryo UI" panose="020B0604030504040204" pitchFamily="50" charset="-128"/>
              </a:rPr>
              <a:t>の水素燃料、水素還元</a:t>
            </a:r>
            <a:r>
              <a:rPr lang="ja-JP" altLang="en-US" sz="2000" b="1" dirty="0" smtClean="0">
                <a:solidFill>
                  <a:schemeClr val="accent2"/>
                </a:solidFill>
                <a:latin typeface="Meiryo UI" panose="020B0604030504040204" pitchFamily="50" charset="-128"/>
                <a:ea typeface="Meiryo UI" panose="020B0604030504040204" pitchFamily="50" charset="-128"/>
              </a:rPr>
              <a:t>製鉄、</a:t>
            </a:r>
            <a:r>
              <a:rPr lang="en-US" altLang="ja-JP" sz="2000" b="1" dirty="0" smtClean="0">
                <a:solidFill>
                  <a:schemeClr val="accent2"/>
                </a:solidFill>
                <a:latin typeface="Meiryo UI" panose="020B0604030504040204" pitchFamily="50" charset="-128"/>
                <a:ea typeface="Meiryo UI" panose="020B0604030504040204" pitchFamily="50" charset="-128"/>
              </a:rPr>
              <a:t>DACCS</a:t>
            </a:r>
            <a:r>
              <a:rPr lang="ja-JP" altLang="en-US" sz="2000" b="1" dirty="0" err="1">
                <a:solidFill>
                  <a:schemeClr val="accent2"/>
                </a:solidFill>
                <a:latin typeface="Meiryo UI" panose="020B0604030504040204" pitchFamily="50" charset="-128"/>
                <a:ea typeface="Meiryo UI" panose="020B0604030504040204" pitchFamily="50" charset="-128"/>
              </a:rPr>
              <a:t>、</a:t>
            </a:r>
            <a:r>
              <a:rPr lang="en-US" altLang="ja-JP" sz="2000" b="1" dirty="0" smtClean="0">
                <a:solidFill>
                  <a:schemeClr val="accent2"/>
                </a:solidFill>
                <a:latin typeface="Meiryo UI" panose="020B0604030504040204" pitchFamily="50" charset="-128"/>
                <a:ea typeface="Meiryo UI" panose="020B0604030504040204" pitchFamily="50" charset="-128"/>
              </a:rPr>
              <a:t>BECCS</a:t>
            </a:r>
            <a:r>
              <a:rPr lang="ja-JP" altLang="en-US" sz="2000" dirty="0" smtClean="0">
                <a:latin typeface="Meiryo UI" panose="020B0604030504040204" pitchFamily="50" charset="-128"/>
                <a:ea typeface="Meiryo UI" panose="020B0604030504040204" pitchFamily="50" charset="-128"/>
              </a:rPr>
              <a:t>等</a:t>
            </a:r>
            <a:r>
              <a:rPr lang="ja-JP" altLang="en-US" sz="2000" dirty="0">
                <a:latin typeface="Meiryo UI" panose="020B0604030504040204" pitchFamily="50" charset="-128"/>
                <a:ea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rPr>
              <a:t>よる個別の累積排出</a:t>
            </a:r>
            <a:r>
              <a:rPr lang="ja-JP" altLang="en-US" sz="2000" dirty="0">
                <a:latin typeface="Meiryo UI" panose="020B0604030504040204" pitchFamily="50" charset="-128"/>
                <a:ea typeface="Meiryo UI" panose="020B0604030504040204" pitchFamily="50" charset="-128"/>
              </a:rPr>
              <a:t>削減量</a:t>
            </a:r>
            <a:r>
              <a:rPr lang="ja-JP" altLang="en-US" sz="2000" dirty="0" smtClean="0">
                <a:latin typeface="Meiryo UI" panose="020B0604030504040204" pitchFamily="50" charset="-128"/>
                <a:ea typeface="Meiryo UI" panose="020B0604030504040204" pitchFamily="50" charset="-128"/>
              </a:rPr>
              <a:t>は比較的小さい</a:t>
            </a:r>
            <a:endParaRPr lang="en-US" altLang="ja-JP" sz="2000" dirty="0" smtClean="0">
              <a:latin typeface="Meiryo UI" panose="020B0604030504040204" pitchFamily="50" charset="-128"/>
              <a:ea typeface="Meiryo UI" panose="020B0604030504040204" pitchFamily="50" charset="-128"/>
            </a:endParaRPr>
          </a:p>
          <a:p>
            <a:pPr>
              <a:defRPr/>
            </a:pPr>
            <a:r>
              <a:rPr lang="en-US" altLang="ja-JP" sz="1050" dirty="0" smtClean="0">
                <a:latin typeface="Meiryo UI" panose="020B0604030504040204" pitchFamily="50" charset="-128"/>
                <a:ea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ただし、</a:t>
            </a:r>
            <a:r>
              <a:rPr lang="en-US" altLang="ja-JP" sz="2000" dirty="0" smtClean="0">
                <a:solidFill>
                  <a:srgbClr val="FF0000"/>
                </a:solidFill>
                <a:latin typeface="Meiryo UI" panose="020B0604030504040204" pitchFamily="50" charset="-128"/>
                <a:ea typeface="Meiryo UI" panose="020B0604030504040204" pitchFamily="50" charset="-128"/>
              </a:rPr>
              <a:t>2050</a:t>
            </a:r>
            <a:r>
              <a:rPr lang="ja-JP" altLang="en-US" sz="2000" dirty="0">
                <a:solidFill>
                  <a:srgbClr val="FF0000"/>
                </a:solidFill>
                <a:latin typeface="Meiryo UI" panose="020B0604030504040204" pitchFamily="50" charset="-128"/>
                <a:ea typeface="Meiryo UI" panose="020B0604030504040204" pitchFamily="50" charset="-128"/>
              </a:rPr>
              <a:t>年断面では約</a:t>
            </a:r>
            <a:r>
              <a:rPr lang="en-US" altLang="ja-JP" sz="2000" dirty="0">
                <a:solidFill>
                  <a:srgbClr val="FF0000"/>
                </a:solidFill>
                <a:latin typeface="Meiryo UI" panose="020B0604030504040204" pitchFamily="50" charset="-128"/>
                <a:ea typeface="Meiryo UI" panose="020B0604030504040204" pitchFamily="50" charset="-128"/>
              </a:rPr>
              <a:t>50</a:t>
            </a:r>
            <a:r>
              <a:rPr lang="ja-JP" altLang="en-US" sz="2000" dirty="0">
                <a:solidFill>
                  <a:srgbClr val="FF0000"/>
                </a:solidFill>
                <a:latin typeface="Meiryo UI" panose="020B0604030504040204" pitchFamily="50" charset="-128"/>
                <a:ea typeface="Meiryo UI" panose="020B0604030504040204" pitchFamily="50" charset="-128"/>
              </a:rPr>
              <a:t>％程の寄与</a:t>
            </a:r>
            <a:r>
              <a:rPr lang="ja-JP" altLang="en-US" sz="2000" dirty="0">
                <a:latin typeface="Meiryo UI" panose="020B0604030504040204" pitchFamily="50" charset="-128"/>
                <a:ea typeface="Meiryo UI" panose="020B0604030504040204" pitchFamily="50" charset="-128"/>
              </a:rPr>
              <a:t>に</a:t>
            </a:r>
            <a:r>
              <a:rPr lang="ja-JP" altLang="en-US" sz="2000" dirty="0" smtClean="0">
                <a:latin typeface="Meiryo UI" panose="020B0604030504040204" pitchFamily="50" charset="-128"/>
                <a:ea typeface="Meiryo UI" panose="020B0604030504040204" pitchFamily="50" charset="-128"/>
              </a:rPr>
              <a:t>上る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　　➤ </a:t>
            </a:r>
            <a:r>
              <a:rPr lang="ja-JP" altLang="en-US" sz="2000" dirty="0">
                <a:solidFill>
                  <a:srgbClr val="FF0000"/>
                </a:solidFill>
                <a:latin typeface="Meiryo UI" panose="020B0604030504040204" pitchFamily="50" charset="-128"/>
                <a:ea typeface="Meiryo UI" panose="020B0604030504040204" pitchFamily="50" charset="-128"/>
              </a:rPr>
              <a:t>脱炭素技術の</a:t>
            </a:r>
            <a:r>
              <a:rPr lang="ja-JP" altLang="en-US" sz="2000" b="1" dirty="0">
                <a:solidFill>
                  <a:srgbClr val="FF0000"/>
                </a:solidFill>
                <a:latin typeface="Meiryo UI" panose="020B0604030504040204" pitchFamily="50" charset="-128"/>
                <a:ea typeface="Meiryo UI" panose="020B0604030504040204" pitchFamily="50" charset="-128"/>
              </a:rPr>
              <a:t>イノベーションは必須</a:t>
            </a:r>
            <a:r>
              <a:rPr lang="ja-JP" altLang="en-US" sz="2000" dirty="0">
                <a:latin typeface="Meiryo UI" panose="020B0604030504040204" pitchFamily="50" charset="-128"/>
                <a:ea typeface="Meiryo UI" panose="020B0604030504040204" pitchFamily="50" charset="-128"/>
              </a:rPr>
              <a:t>と</a:t>
            </a:r>
            <a:r>
              <a:rPr lang="ja-JP" altLang="en-US" sz="2000" dirty="0" smtClean="0">
                <a:latin typeface="Meiryo UI" panose="020B0604030504040204" pitchFamily="50" charset="-128"/>
                <a:ea typeface="Meiryo UI" panose="020B0604030504040204" pitchFamily="50" charset="-128"/>
              </a:rPr>
              <a:t>なる</a:t>
            </a:r>
            <a:endParaRPr lang="en-US" altLang="ja-JP"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6072339" y="5043308"/>
            <a:ext cx="5618603" cy="1569660"/>
          </a:xfrm>
          <a:prstGeom prst="rect">
            <a:avLst/>
          </a:prstGeom>
        </p:spPr>
        <p:txBody>
          <a:bodyPr wrap="square">
            <a:spAutoFit/>
          </a:bodyPr>
          <a:lstStyle/>
          <a:p>
            <a:pPr lvl="0">
              <a:defRPr/>
            </a:pPr>
            <a:r>
              <a:rPr lang="en-US" altLang="ja-JP" sz="2400" dirty="0">
                <a:solidFill>
                  <a:srgbClr val="FF0000"/>
                </a:solidFill>
                <a:latin typeface="Meiryo UI" panose="020B0604030504040204" pitchFamily="50" charset="-128"/>
                <a:ea typeface="Meiryo UI" panose="020B0604030504040204" pitchFamily="50" charset="-128"/>
              </a:rPr>
              <a:t>【</a:t>
            </a:r>
            <a:r>
              <a:rPr lang="ja-JP" altLang="en-US" sz="2400" dirty="0">
                <a:solidFill>
                  <a:srgbClr val="FF0000"/>
                </a:solidFill>
                <a:latin typeface="Meiryo UI" panose="020B0604030504040204" pitchFamily="50" charset="-128"/>
                <a:ea typeface="Meiryo UI" panose="020B0604030504040204" pitchFamily="50" charset="-128"/>
              </a:rPr>
              <a:t>キーポイント</a:t>
            </a:r>
            <a:r>
              <a:rPr lang="en-US" altLang="ja-JP" sz="2400" dirty="0" smtClean="0">
                <a:solidFill>
                  <a:srgbClr val="FF0000"/>
                </a:solidFill>
                <a:latin typeface="Meiryo UI" panose="020B0604030504040204" pitchFamily="50" charset="-128"/>
                <a:ea typeface="Meiryo UI" panose="020B0604030504040204" pitchFamily="50" charset="-128"/>
              </a:rPr>
              <a:t>】 </a:t>
            </a:r>
          </a:p>
          <a:p>
            <a:pPr lvl="0">
              <a:defRPr/>
            </a:pPr>
            <a:r>
              <a:rPr lang="ja-JP" altLang="en-US" sz="2400" dirty="0" smtClean="0">
                <a:solidFill>
                  <a:srgbClr val="FF0000"/>
                </a:solidFill>
                <a:latin typeface="Meiryo UI" panose="020B0604030504040204" pitchFamily="50" charset="-128"/>
                <a:ea typeface="Meiryo UI" panose="020B0604030504040204" pitchFamily="50" charset="-128"/>
              </a:rPr>
              <a:t>現在普及している再エネ、省エネ技術の最大限</a:t>
            </a:r>
            <a:r>
              <a:rPr lang="ja-JP" altLang="en-US" sz="2400" dirty="0">
                <a:solidFill>
                  <a:srgbClr val="FF0000"/>
                </a:solidFill>
                <a:latin typeface="Meiryo UI" panose="020B0604030504040204" pitchFamily="50" charset="-128"/>
                <a:ea typeface="Meiryo UI" panose="020B0604030504040204" pitchFamily="50" charset="-128"/>
              </a:rPr>
              <a:t>の</a:t>
            </a:r>
            <a:r>
              <a:rPr lang="ja-JP" altLang="en-US" sz="2400" dirty="0" smtClean="0">
                <a:solidFill>
                  <a:srgbClr val="FF0000"/>
                </a:solidFill>
                <a:latin typeface="Meiryo UI" panose="020B0604030504040204" pitchFamily="50" charset="-128"/>
                <a:ea typeface="Meiryo UI" panose="020B0604030504040204" pitchFamily="50" charset="-128"/>
              </a:rPr>
              <a:t>導入と技術的イノベーションは、両方とも必須となる</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 name="正方形/長方形 2"/>
          <p:cNvSpPr/>
          <p:nvPr/>
        </p:nvSpPr>
        <p:spPr>
          <a:xfrm>
            <a:off x="223440" y="920766"/>
            <a:ext cx="6672660" cy="461665"/>
          </a:xfrm>
          <a:prstGeom prst="rect">
            <a:avLst/>
          </a:prstGeom>
        </p:spPr>
        <p:txBody>
          <a:bodyPr wrap="square">
            <a:spAutoFit/>
          </a:bodyPr>
          <a:lstStyle/>
          <a:p>
            <a:pPr lvl="0">
              <a:defRPr/>
            </a:pPr>
            <a:r>
              <a:rPr lang="ja-JP" altLang="en-US" sz="2400" b="1" dirty="0">
                <a:latin typeface="Meiryo UI" panose="020B0604030504040204" pitchFamily="50" charset="-128"/>
                <a:ea typeface="Meiryo UI" panose="020B0604030504040204" pitchFamily="50" charset="-128"/>
              </a:rPr>
              <a:t>技術別の累積排出</a:t>
            </a:r>
            <a:r>
              <a:rPr lang="ja-JP" altLang="en-US" sz="2400" b="1" dirty="0" smtClean="0">
                <a:latin typeface="Meiryo UI" panose="020B0604030504040204" pitchFamily="50" charset="-128"/>
                <a:ea typeface="Meiryo UI" panose="020B0604030504040204" pitchFamily="50" charset="-128"/>
              </a:rPr>
              <a:t>削減量</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2050</a:t>
            </a:r>
            <a:r>
              <a:rPr lang="ja-JP" altLang="en-US" sz="1600" b="1" dirty="0" smtClean="0">
                <a:latin typeface="Meiryo UI" panose="020B0604030504040204" pitchFamily="50" charset="-128"/>
                <a:ea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年比</a:t>
            </a:r>
            <a:r>
              <a:rPr lang="en-US" altLang="ja-JP" sz="1600" b="1" dirty="0" smtClean="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07125" y="5717030"/>
            <a:ext cx="5405126"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電化に比べて、</a:t>
            </a:r>
            <a:r>
              <a:rPr kumimoji="1" lang="en-US" altLang="ja-JP" dirty="0" smtClean="0">
                <a:latin typeface="Meiryo UI" panose="020B0604030504040204" pitchFamily="50" charset="-128"/>
                <a:ea typeface="Meiryo UI" panose="020B0604030504040204" pitchFamily="50" charset="-128"/>
              </a:rPr>
              <a:t>CCUS</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水素、バイオエネルギー技術の成熟度は低い。</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重工業やトラックの技術の大半が開発初期段階</a:t>
            </a:r>
            <a:endParaRPr kumimoji="1" lang="ja-JP" altLang="en-US" dirty="0">
              <a:latin typeface="Meiryo UI" panose="020B0604030504040204" pitchFamily="50" charset="-128"/>
              <a:ea typeface="Meiryo UI" panose="020B0604030504040204" pitchFamily="50" charset="-128"/>
            </a:endParaRPr>
          </a:p>
        </p:txBody>
      </p:sp>
      <p:cxnSp>
        <p:nvCxnSpPr>
          <p:cNvPr id="13" name="直線矢印コネクタ 12"/>
          <p:cNvCxnSpPr/>
          <p:nvPr/>
        </p:nvCxnSpPr>
        <p:spPr>
          <a:xfrm>
            <a:off x="5424044" y="1725121"/>
            <a:ext cx="576414" cy="476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686050" y="2211339"/>
            <a:ext cx="3110905" cy="41756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995721" y="2535970"/>
            <a:ext cx="4176479" cy="9218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1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326373" y="1090021"/>
            <a:ext cx="1976366" cy="16343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1"/>
          </p:nvPr>
        </p:nvSpPr>
        <p:spPr>
          <a:xfrm>
            <a:off x="9395543" y="6385247"/>
            <a:ext cx="2743200" cy="365125"/>
          </a:xfrm>
        </p:spPr>
        <p:txBody>
          <a:bodyPr/>
          <a:lstStyle/>
          <a:p>
            <a:fld id="{99FF6771-CCA2-4AC3-81A9-F8C47885FEBE}" type="slidenum">
              <a:rPr lang="ja-JP" altLang="en-US" smtClean="0"/>
              <a:pPr/>
              <a:t>12</a:t>
            </a:fld>
            <a:endParaRPr lang="ja-JP" altLang="en-US"/>
          </a:p>
        </p:txBody>
      </p:sp>
      <p:sp>
        <p:nvSpPr>
          <p:cNvPr id="3" name="正方形/長方形 2"/>
          <p:cNvSpPr/>
          <p:nvPr/>
        </p:nvSpPr>
        <p:spPr>
          <a:xfrm>
            <a:off x="13891" y="-23857"/>
            <a:ext cx="7098107"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年のエネルギーシステムの姿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C69B684B-6B0E-413E-954F-1F644E0F00DB}"/>
              </a:ext>
            </a:extLst>
          </p:cNvPr>
          <p:cNvSpPr txBox="1"/>
          <p:nvPr/>
        </p:nvSpPr>
        <p:spPr>
          <a:xfrm>
            <a:off x="610017" y="287351"/>
            <a:ext cx="1092464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の</a:t>
            </a: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年ネットゼロに向けたセクター別ロードマップ</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9" name="正方形/長方形 8"/>
          <p:cNvSpPr/>
          <p:nvPr/>
        </p:nvSpPr>
        <p:spPr>
          <a:xfrm>
            <a:off x="9109422" y="3013010"/>
            <a:ext cx="2955427" cy="3046988"/>
          </a:xfrm>
          <a:prstGeom prst="rect">
            <a:avLst/>
          </a:prstGeom>
        </p:spPr>
        <p:txBody>
          <a:bodyPr wrap="square">
            <a:spAutoFit/>
          </a:bodyPr>
          <a:lstStyle/>
          <a:p>
            <a:pPr lvl="0">
              <a:defRPr/>
            </a:pPr>
            <a:r>
              <a:rPr lang="en-US" altLang="ja-JP" sz="2400" dirty="0">
                <a:solidFill>
                  <a:srgbClr val="FF0000"/>
                </a:solidFill>
                <a:latin typeface="Meiryo UI" panose="020B0604030504040204" pitchFamily="50" charset="-128"/>
                <a:ea typeface="Meiryo UI" panose="020B0604030504040204" pitchFamily="50" charset="-128"/>
              </a:rPr>
              <a:t>【</a:t>
            </a:r>
            <a:r>
              <a:rPr lang="ja-JP" altLang="en-US" sz="2400" dirty="0">
                <a:solidFill>
                  <a:srgbClr val="FF0000"/>
                </a:solidFill>
                <a:latin typeface="Meiryo UI" panose="020B0604030504040204" pitchFamily="50" charset="-128"/>
                <a:ea typeface="Meiryo UI" panose="020B0604030504040204" pitchFamily="50" charset="-128"/>
              </a:rPr>
              <a:t>キーポイント</a:t>
            </a:r>
            <a:r>
              <a:rPr lang="en-US" altLang="ja-JP" sz="2400" dirty="0" smtClean="0">
                <a:solidFill>
                  <a:srgbClr val="FF0000"/>
                </a:solidFill>
                <a:latin typeface="Meiryo UI" panose="020B0604030504040204" pitchFamily="50" charset="-128"/>
                <a:ea typeface="Meiryo UI" panose="020B0604030504040204" pitchFamily="50" charset="-128"/>
              </a:rPr>
              <a:t>】</a:t>
            </a:r>
          </a:p>
          <a:p>
            <a:pPr lvl="0">
              <a:defRPr/>
            </a:pPr>
            <a:r>
              <a:rPr lang="en-US" altLang="ja-JP" sz="2400" dirty="0" smtClean="0">
                <a:solidFill>
                  <a:srgbClr val="FF0000"/>
                </a:solidFill>
                <a:latin typeface="Meiryo UI" panose="020B0604030504040204" pitchFamily="50" charset="-128"/>
                <a:ea typeface="Meiryo UI" panose="020B0604030504040204" pitchFamily="50" charset="-128"/>
              </a:rPr>
              <a:t>2050</a:t>
            </a:r>
            <a:r>
              <a:rPr lang="ja-JP" altLang="en-US" sz="2400" dirty="0">
                <a:solidFill>
                  <a:srgbClr val="FF0000"/>
                </a:solidFill>
                <a:latin typeface="Meiryo UI" panose="020B0604030504040204" pitchFamily="50" charset="-128"/>
                <a:ea typeface="Meiryo UI" panose="020B0604030504040204" pitchFamily="50" charset="-128"/>
              </a:rPr>
              <a:t>年ネットゼロに向けては数多くの</a:t>
            </a:r>
            <a:r>
              <a:rPr lang="ja-JP" altLang="en-US" sz="2400" dirty="0" smtClean="0">
                <a:solidFill>
                  <a:srgbClr val="FF0000"/>
                </a:solidFill>
                <a:latin typeface="Meiryo UI" panose="020B0604030504040204" pitchFamily="50" charset="-128"/>
                <a:ea typeface="Meiryo UI" panose="020B0604030504040204" pitchFamily="50" charset="-128"/>
              </a:rPr>
              <a:t>マイルストーン</a:t>
            </a:r>
            <a:r>
              <a:rPr lang="ja-JP" altLang="en-US" sz="2400" dirty="0">
                <a:solidFill>
                  <a:srgbClr val="FF0000"/>
                </a:solidFill>
                <a:latin typeface="Meiryo UI" panose="020B0604030504040204" pitchFamily="50" charset="-128"/>
                <a:ea typeface="Meiryo UI" panose="020B0604030504040204" pitchFamily="50" charset="-128"/>
              </a:rPr>
              <a:t>があり、どれか</a:t>
            </a:r>
            <a:r>
              <a:rPr lang="en-US" altLang="ja-JP" sz="2400" dirty="0">
                <a:solidFill>
                  <a:srgbClr val="FF0000"/>
                </a:solidFill>
                <a:latin typeface="Meiryo UI" panose="020B0604030504040204" pitchFamily="50" charset="-128"/>
                <a:ea typeface="Meiryo UI" panose="020B0604030504040204" pitchFamily="50" charset="-128"/>
              </a:rPr>
              <a:t>1</a:t>
            </a:r>
            <a:r>
              <a:rPr lang="ja-JP" altLang="en-US" sz="2400" dirty="0">
                <a:solidFill>
                  <a:srgbClr val="FF0000"/>
                </a:solidFill>
                <a:latin typeface="Meiryo UI" panose="020B0604030504040204" pitchFamily="50" charset="-128"/>
                <a:ea typeface="Meiryo UI" panose="020B0604030504040204" pitchFamily="50" charset="-128"/>
              </a:rPr>
              <a:t>つでも遅れると本ロードマップで想定したネットゼロ実現が困難（不可能）になり得る</a:t>
            </a:r>
            <a:endParaRPr lang="en-US" altLang="ja-JP" sz="2400" dirty="0">
              <a:solidFill>
                <a:srgbClr val="FF0000"/>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176892" y="872126"/>
            <a:ext cx="8920588" cy="5825800"/>
          </a:xfrm>
          <a:prstGeom prst="rect">
            <a:avLst/>
          </a:prstGeom>
        </p:spPr>
      </p:pic>
      <p:sp>
        <p:nvSpPr>
          <p:cNvPr id="11" name="角丸四角形 10"/>
          <p:cNvSpPr/>
          <p:nvPr/>
        </p:nvSpPr>
        <p:spPr>
          <a:xfrm>
            <a:off x="482600" y="1025101"/>
            <a:ext cx="1600200" cy="37367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rPr>
              <a:t>化石燃料ボイラの</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販売終了</a:t>
            </a:r>
            <a:endParaRPr kumimoji="1" lang="ja-JP" altLang="en-US" sz="1100" dirty="0">
              <a:latin typeface="Meiryo UI" panose="020B0604030504040204" pitchFamily="50" charset="-128"/>
              <a:ea typeface="Meiryo UI" panose="020B0604030504040204" pitchFamily="50" charset="-128"/>
            </a:endParaRPr>
          </a:p>
        </p:txBody>
      </p:sp>
      <p:sp>
        <p:nvSpPr>
          <p:cNvPr id="12" name="角丸四角形 11"/>
          <p:cNvSpPr/>
          <p:nvPr/>
        </p:nvSpPr>
        <p:spPr>
          <a:xfrm>
            <a:off x="2192300" y="1090021"/>
            <a:ext cx="1682115" cy="2803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rPr>
              <a:t>エネルギーアクセス普遍化</a:t>
            </a:r>
            <a:endParaRPr kumimoji="1" lang="ja-JP" altLang="en-US" sz="1100" dirty="0">
              <a:latin typeface="Meiryo UI" panose="020B0604030504040204" pitchFamily="50" charset="-128"/>
              <a:ea typeface="Meiryo UI" panose="020B0604030504040204" pitchFamily="50" charset="-128"/>
            </a:endParaRPr>
          </a:p>
        </p:txBody>
      </p:sp>
      <p:sp>
        <p:nvSpPr>
          <p:cNvPr id="13" name="角丸四角形 12"/>
          <p:cNvSpPr/>
          <p:nvPr/>
        </p:nvSpPr>
        <p:spPr>
          <a:xfrm>
            <a:off x="2192301" y="1407759"/>
            <a:ext cx="1682114" cy="3357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rPr>
              <a:t>全ての新築建物が</a:t>
            </a:r>
            <a:r>
              <a:rPr kumimoji="1" lang="en-US" altLang="ja-JP" sz="1100" dirty="0" smtClean="0">
                <a:latin typeface="Meiryo UI" panose="020B0604030504040204" pitchFamily="50" charset="-128"/>
                <a:ea typeface="Meiryo UI" panose="020B0604030504040204" pitchFamily="50" charset="-128"/>
              </a:rPr>
              <a:t/>
            </a:r>
            <a:br>
              <a:rPr kumimoji="1" lang="en-US" altLang="ja-JP" sz="1100" dirty="0" smtClean="0">
                <a:latin typeface="Meiryo UI" panose="020B0604030504040204" pitchFamily="50" charset="-128"/>
                <a:ea typeface="Meiryo UI" panose="020B0604030504040204" pitchFamily="50" charset="-128"/>
              </a:rPr>
            </a:br>
            <a:r>
              <a:rPr kumimoji="1" lang="ja-JP" altLang="en-US" sz="1100" dirty="0" smtClean="0">
                <a:latin typeface="Meiryo UI" panose="020B0604030504040204" pitchFamily="50" charset="-128"/>
                <a:ea typeface="Meiryo UI" panose="020B0604030504040204" pitchFamily="50" charset="-128"/>
              </a:rPr>
              <a:t>ゼロ炭素仕様</a:t>
            </a:r>
            <a:endParaRPr kumimoji="1" lang="ja-JP" altLang="en-US" sz="1100" dirty="0">
              <a:latin typeface="Meiryo UI" panose="020B0604030504040204" pitchFamily="50" charset="-128"/>
              <a:ea typeface="Meiryo UI" panose="020B0604030504040204" pitchFamily="50" charset="-128"/>
            </a:endParaRPr>
          </a:p>
        </p:txBody>
      </p:sp>
      <p:sp>
        <p:nvSpPr>
          <p:cNvPr id="14" name="角丸四角形 13"/>
          <p:cNvSpPr/>
          <p:nvPr/>
        </p:nvSpPr>
        <p:spPr>
          <a:xfrm>
            <a:off x="3962775" y="1632170"/>
            <a:ext cx="1636747" cy="4824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機器</a:t>
            </a:r>
            <a:r>
              <a:rPr kumimoji="1" lang="ja-JP" altLang="en-US" sz="1100" dirty="0" smtClean="0">
                <a:latin typeface="Meiryo UI" panose="020B0604030504040204" pitchFamily="50" charset="-128"/>
                <a:ea typeface="Meiryo UI" panose="020B0604030504040204" pitchFamily="50" charset="-128"/>
              </a:rPr>
              <a:t>と冷房設備の大半を</a:t>
            </a:r>
            <a:r>
              <a:rPr lang="ja-JP" altLang="en-US" sz="1100" dirty="0" smtClean="0">
                <a:latin typeface="Meiryo UI" panose="020B0604030504040204" pitchFamily="50" charset="-128"/>
                <a:ea typeface="Meiryo UI" panose="020B0604030504040204" pitchFamily="50" charset="-128"/>
              </a:rPr>
              <a:t>トップランナーレベルに</a:t>
            </a:r>
            <a:endParaRPr kumimoji="1" lang="ja-JP" altLang="en-US" sz="1100" dirty="0">
              <a:latin typeface="Meiryo UI" panose="020B0604030504040204" pitchFamily="50" charset="-128"/>
              <a:ea typeface="Meiryo UI" panose="020B0604030504040204" pitchFamily="50" charset="-128"/>
            </a:endParaRPr>
          </a:p>
        </p:txBody>
      </p:sp>
      <p:sp>
        <p:nvSpPr>
          <p:cNvPr id="15" name="角丸四角形 14"/>
          <p:cNvSpPr/>
          <p:nvPr/>
        </p:nvSpPr>
        <p:spPr>
          <a:xfrm>
            <a:off x="5669028" y="1854540"/>
            <a:ext cx="1636747" cy="7284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100" dirty="0" smtClean="0">
                <a:latin typeface="Meiryo UI" panose="020B0604030504040204" pitchFamily="50" charset="-128"/>
                <a:ea typeface="Meiryo UI" panose="020B0604030504040204" pitchFamily="50" charset="-128"/>
              </a:rPr>
              <a:t>50%</a:t>
            </a:r>
            <a:r>
              <a:rPr lang="ja-JP" altLang="en-US" sz="1100" dirty="0" err="1" smtClean="0">
                <a:latin typeface="Meiryo UI" panose="020B0604030504040204" pitchFamily="50" charset="-128"/>
                <a:ea typeface="Meiryo UI" panose="020B0604030504040204" pitchFamily="50" charset="-128"/>
              </a:rPr>
              <a:t>の既築</a:t>
            </a:r>
            <a:r>
              <a:rPr lang="ja-JP" altLang="en-US" sz="1100" dirty="0" smtClean="0">
                <a:latin typeface="Meiryo UI" panose="020B0604030504040204" pitchFamily="50" charset="-128"/>
                <a:ea typeface="Meiryo UI" panose="020B0604030504040204" pitchFamily="50" charset="-128"/>
              </a:rPr>
              <a:t>建物を</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ゼロ炭素仕様に改修</a:t>
            </a:r>
            <a:endParaRPr kumimoji="1" lang="ja-JP" altLang="en-US" sz="1100" dirty="0">
              <a:latin typeface="Meiryo UI" panose="020B0604030504040204" pitchFamily="50" charset="-128"/>
              <a:ea typeface="Meiryo UI" panose="020B0604030504040204" pitchFamily="50" charset="-128"/>
            </a:endParaRPr>
          </a:p>
        </p:txBody>
      </p:sp>
      <p:sp>
        <p:nvSpPr>
          <p:cNvPr id="16" name="角丸四角形 15"/>
          <p:cNvSpPr/>
          <p:nvPr/>
        </p:nvSpPr>
        <p:spPr>
          <a:xfrm>
            <a:off x="2211154" y="1763418"/>
            <a:ext cx="1682115" cy="3422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世界の自動車販売の</a:t>
            </a:r>
            <a:r>
              <a:rPr lang="en-US" altLang="ja-JP" sz="1100" dirty="0" smtClean="0">
                <a:latin typeface="Meiryo UI" panose="020B0604030504040204" pitchFamily="50" charset="-128"/>
                <a:ea typeface="Meiryo UI" panose="020B0604030504040204" pitchFamily="50" charset="-128"/>
              </a:rPr>
              <a:t>60%</a:t>
            </a:r>
            <a:r>
              <a:rPr lang="ja-JP" altLang="en-US" sz="1100" dirty="0">
                <a:latin typeface="Meiryo UI" panose="020B0604030504040204" pitchFamily="50" charset="-128"/>
                <a:ea typeface="Meiryo UI" panose="020B0604030504040204" pitchFamily="50" charset="-128"/>
              </a:rPr>
              <a:t>が</a:t>
            </a:r>
            <a:r>
              <a:rPr lang="ja-JP" altLang="en-US" sz="1100" dirty="0" smtClean="0">
                <a:latin typeface="Meiryo UI" panose="020B0604030504040204" pitchFamily="50" charset="-128"/>
                <a:ea typeface="Meiryo UI" panose="020B0604030504040204" pitchFamily="50" charset="-128"/>
              </a:rPr>
              <a:t>電動車に</a:t>
            </a:r>
            <a:endParaRPr lang="en-US" altLang="ja-JP" sz="1100"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3940090" y="2146588"/>
            <a:ext cx="1656000" cy="39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大型トラック販売の</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が電動車に</a:t>
            </a:r>
            <a:endParaRPr lang="en-US" altLang="ja-JP" sz="1100" dirty="0" smtClean="0">
              <a:latin typeface="Meiryo UI" panose="020B0604030504040204" pitchFamily="50" charset="-128"/>
              <a:ea typeface="Meiryo UI" panose="020B0604030504040204" pitchFamily="50" charset="-128"/>
            </a:endParaRPr>
          </a:p>
        </p:txBody>
      </p:sp>
      <p:sp>
        <p:nvSpPr>
          <p:cNvPr id="18" name="角丸四角形 17"/>
          <p:cNvSpPr/>
          <p:nvPr/>
        </p:nvSpPr>
        <p:spPr>
          <a:xfrm>
            <a:off x="3940089" y="2560044"/>
            <a:ext cx="1656000" cy="2593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dist"/>
            <a:r>
              <a:rPr lang="ja-JP" altLang="en-US" sz="900" spc="-150" dirty="0" smtClean="0">
                <a:latin typeface="Meiryo UI" panose="020B0604030504040204" pitchFamily="50" charset="-128"/>
                <a:ea typeface="Meiryo UI" panose="020B0604030504040204" pitchFamily="50" charset="-128"/>
              </a:rPr>
              <a:t>内燃機関自動車・新規販売終了</a:t>
            </a:r>
            <a:endParaRPr lang="en-US" altLang="ja-JP" sz="900" spc="-150" dirty="0" smtClean="0">
              <a:latin typeface="Meiryo UI" panose="020B0604030504040204" pitchFamily="50" charset="-128"/>
              <a:ea typeface="Meiryo UI" panose="020B0604030504040204" pitchFamily="50" charset="-128"/>
            </a:endParaRPr>
          </a:p>
        </p:txBody>
      </p:sp>
      <p:sp>
        <p:nvSpPr>
          <p:cNvPr id="19" name="角丸四角形 18"/>
          <p:cNvSpPr/>
          <p:nvPr/>
        </p:nvSpPr>
        <p:spPr>
          <a:xfrm>
            <a:off x="5654866" y="2618023"/>
            <a:ext cx="1682115" cy="4839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航空燃料の</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を</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低排出化</a:t>
            </a:r>
            <a:endParaRPr lang="en-US" altLang="ja-JP" sz="1100" dirty="0" smtClean="0">
              <a:latin typeface="Meiryo UI" panose="020B0604030504040204" pitchFamily="50" charset="-128"/>
              <a:ea typeface="Meiryo UI" panose="020B0604030504040204" pitchFamily="50" charset="-128"/>
            </a:endParaRPr>
          </a:p>
        </p:txBody>
      </p:sp>
      <p:sp>
        <p:nvSpPr>
          <p:cNvPr id="20" name="角丸四角形 19"/>
          <p:cNvSpPr/>
          <p:nvPr/>
        </p:nvSpPr>
        <p:spPr>
          <a:xfrm>
            <a:off x="3946993" y="2849640"/>
            <a:ext cx="1656000"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050" dirty="0" smtClean="0">
                <a:latin typeface="Meiryo UI" panose="020B0604030504040204" pitchFamily="50" charset="-128"/>
                <a:ea typeface="Meiryo UI" panose="020B0604030504040204" pitchFamily="50" charset="-128"/>
              </a:rPr>
              <a:t>すべての産業用</a:t>
            </a:r>
            <a:r>
              <a:rPr lang="en-US" altLang="ja-JP" sz="1050" dirty="0" smtClean="0">
                <a:latin typeface="Meiryo UI" panose="020B0604030504040204" pitchFamily="50" charset="-128"/>
                <a:ea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rPr>
              <a:t>電動モーター販売が</a:t>
            </a:r>
            <a:r>
              <a:rPr lang="en-US" altLang="ja-JP" sz="1050" dirty="0" smtClean="0">
                <a:latin typeface="Meiryo UI" panose="020B0604030504040204" pitchFamily="50" charset="-128"/>
                <a:ea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rPr>
              <a:t>トップランナーレベルに</a:t>
            </a:r>
            <a:endParaRPr lang="en-US" altLang="ja-JP" sz="1050" dirty="0" smtClean="0">
              <a:latin typeface="Meiryo UI" panose="020B0604030504040204" pitchFamily="50" charset="-128"/>
              <a:ea typeface="Meiryo UI" panose="020B0604030504040204" pitchFamily="50" charset="-128"/>
            </a:endParaRPr>
          </a:p>
        </p:txBody>
      </p:sp>
      <p:sp>
        <p:nvSpPr>
          <p:cNvPr id="21" name="角丸四角形 20"/>
          <p:cNvSpPr/>
          <p:nvPr/>
        </p:nvSpPr>
        <p:spPr>
          <a:xfrm>
            <a:off x="7369643" y="2867450"/>
            <a:ext cx="1584000" cy="5463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1100" dirty="0" smtClean="0">
                <a:latin typeface="Meiryo UI" panose="020B0604030504040204" pitchFamily="50" charset="-128"/>
                <a:ea typeface="Meiryo UI" panose="020B0604030504040204" pitchFamily="50" charset="-128"/>
              </a:rPr>
              <a:t>85%</a:t>
            </a:r>
            <a:r>
              <a:rPr lang="ja-JP" altLang="en-US" sz="1100" dirty="0" smtClean="0">
                <a:latin typeface="Meiryo UI" panose="020B0604030504040204" pitchFamily="50" charset="-128"/>
                <a:ea typeface="Meiryo UI" panose="020B0604030504040204" pitchFamily="50" charset="-128"/>
              </a:rPr>
              <a:t>以上の</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建物</a:t>
            </a:r>
            <a:r>
              <a:rPr lang="ja-JP" altLang="en-US" sz="1100" dirty="0">
                <a:latin typeface="Meiryo UI" panose="020B0604030504040204" pitchFamily="50" charset="-128"/>
                <a:ea typeface="Meiryo UI" panose="020B0604030504040204" pitchFamily="50" charset="-128"/>
              </a:rPr>
              <a:t>が</a:t>
            </a:r>
            <a:r>
              <a:rPr lang="ja-JP" altLang="en-US" sz="1100" dirty="0" smtClean="0">
                <a:latin typeface="Meiryo UI" panose="020B0604030504040204" pitchFamily="50" charset="-128"/>
                <a:ea typeface="Meiryo UI" panose="020B0604030504040204" pitchFamily="50" charset="-128"/>
              </a:rPr>
              <a:t>ゼロ炭素仕様に</a:t>
            </a:r>
            <a:endParaRPr kumimoji="1" lang="ja-JP" altLang="en-US" sz="1100" dirty="0">
              <a:latin typeface="Meiryo UI" panose="020B0604030504040204" pitchFamily="50" charset="-128"/>
              <a:ea typeface="Meiryo UI" panose="020B0604030504040204" pitchFamily="50" charset="-128"/>
            </a:endParaRPr>
          </a:p>
        </p:txBody>
      </p:sp>
      <p:sp>
        <p:nvSpPr>
          <p:cNvPr id="22" name="角丸四角形 21"/>
          <p:cNvSpPr/>
          <p:nvPr/>
        </p:nvSpPr>
        <p:spPr>
          <a:xfrm>
            <a:off x="2222856" y="2135906"/>
            <a:ext cx="1639853" cy="705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重工業の新規クリーン</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技術</a:t>
            </a:r>
            <a:r>
              <a:rPr lang="ja-JP" altLang="en-US" sz="1100" dirty="0">
                <a:latin typeface="Meiryo UI" panose="020B0604030504040204" pitchFamily="50" charset="-128"/>
                <a:ea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rPr>
              <a:t>大規模実証</a:t>
            </a:r>
            <a:endParaRPr lang="en-US" altLang="ja-JP" sz="1100" dirty="0" smtClean="0">
              <a:latin typeface="Meiryo UI" panose="020B0604030504040204" pitchFamily="50" charset="-128"/>
              <a:ea typeface="Meiryo UI" panose="020B0604030504040204" pitchFamily="50" charset="-128"/>
            </a:endParaRPr>
          </a:p>
        </p:txBody>
      </p:sp>
      <p:sp>
        <p:nvSpPr>
          <p:cNvPr id="23" name="角丸四角形 22"/>
          <p:cNvSpPr/>
          <p:nvPr/>
        </p:nvSpPr>
        <p:spPr>
          <a:xfrm>
            <a:off x="5654865" y="3143436"/>
            <a:ext cx="1682115" cy="7122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重工業の既存設備容量の</a:t>
            </a:r>
            <a:r>
              <a:rPr lang="en-US" altLang="ja-JP" sz="1100" dirty="0" smtClean="0">
                <a:latin typeface="Meiryo UI" panose="020B0604030504040204" pitchFamily="50" charset="-128"/>
                <a:ea typeface="Meiryo UI" panose="020B0604030504040204" pitchFamily="50" charset="-128"/>
              </a:rPr>
              <a:t>90%</a:t>
            </a:r>
            <a:r>
              <a:rPr lang="ja-JP" altLang="en-US" sz="1100" dirty="0" smtClean="0">
                <a:latin typeface="Meiryo UI" panose="020B0604030504040204" pitchFamily="50" charset="-128"/>
                <a:ea typeface="Meiryo UI" panose="020B0604030504040204" pitchFamily="50" charset="-128"/>
              </a:rPr>
              <a:t>が投資サイクル</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終了に</a:t>
            </a:r>
            <a:endParaRPr lang="en-US" altLang="ja-JP" sz="1100" dirty="0" smtClean="0">
              <a:latin typeface="Meiryo UI" panose="020B0604030504040204" pitchFamily="50" charset="-128"/>
              <a:ea typeface="Meiryo UI" panose="020B0604030504040204" pitchFamily="50" charset="-128"/>
            </a:endParaRPr>
          </a:p>
        </p:txBody>
      </p:sp>
      <p:sp>
        <p:nvSpPr>
          <p:cNvPr id="24" name="角丸四角形 23"/>
          <p:cNvSpPr/>
          <p:nvPr/>
        </p:nvSpPr>
        <p:spPr>
          <a:xfrm>
            <a:off x="7369642" y="3462929"/>
            <a:ext cx="1620000" cy="65187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重工業生産の</a:t>
            </a:r>
            <a:r>
              <a:rPr lang="en-US" altLang="ja-JP" sz="1100" dirty="0" smtClean="0">
                <a:latin typeface="Meiryo UI" panose="020B0604030504040204" pitchFamily="50" charset="-128"/>
                <a:ea typeface="Meiryo UI" panose="020B0604030504040204" pitchFamily="50" charset="-128"/>
              </a:rPr>
              <a:t>90%</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以上が低排出化</a:t>
            </a:r>
            <a:endParaRPr lang="en-US" altLang="ja-JP" sz="1100" dirty="0" smtClean="0">
              <a:latin typeface="Meiryo UI" panose="020B0604030504040204" pitchFamily="50" charset="-128"/>
              <a:ea typeface="Meiryo UI" panose="020B0604030504040204" pitchFamily="50" charset="-128"/>
            </a:endParaRPr>
          </a:p>
        </p:txBody>
      </p:sp>
      <p:sp>
        <p:nvSpPr>
          <p:cNvPr id="25" name="角丸四角形 24"/>
          <p:cNvSpPr/>
          <p:nvPr/>
        </p:nvSpPr>
        <p:spPr>
          <a:xfrm>
            <a:off x="6726524" y="5246885"/>
            <a:ext cx="1813075" cy="371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熱需要の</a:t>
            </a:r>
            <a:r>
              <a:rPr lang="en-US" altLang="ja-JP" sz="1100" dirty="0" smtClean="0">
                <a:latin typeface="Meiryo UI" panose="020B0604030504040204" pitchFamily="50" charset="-128"/>
                <a:ea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rPr>
              <a:t>がヒートポンプでまかなわれる</a:t>
            </a:r>
            <a:endParaRPr kumimoji="1" lang="ja-JP" altLang="en-US" sz="1100" dirty="0">
              <a:latin typeface="Meiryo UI" panose="020B0604030504040204" pitchFamily="50" charset="-128"/>
              <a:ea typeface="Meiryo UI" panose="020B0604030504040204" pitchFamily="50" charset="-128"/>
            </a:endParaRPr>
          </a:p>
        </p:txBody>
      </p:sp>
      <p:sp>
        <p:nvSpPr>
          <p:cNvPr id="26" name="角丸四角形 25"/>
          <p:cNvSpPr/>
          <p:nvPr/>
        </p:nvSpPr>
        <p:spPr>
          <a:xfrm>
            <a:off x="375650" y="1622742"/>
            <a:ext cx="1636747" cy="57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latin typeface="Meiryo UI" panose="020B0604030504040204" pitchFamily="50" charset="-128"/>
                <a:ea typeface="Meiryo UI" panose="020B0604030504040204" pitchFamily="50" charset="-128"/>
              </a:rPr>
              <a:t>CCUS</a:t>
            </a:r>
            <a:r>
              <a:rPr lang="ja-JP" altLang="en-US" sz="1100" dirty="0" smtClean="0">
                <a:latin typeface="Meiryo UI" panose="020B0604030504040204" pitchFamily="50" charset="-128"/>
                <a:ea typeface="Meiryo UI" panose="020B0604030504040204" pitchFamily="50" charset="-128"/>
              </a:rPr>
              <a:t>対策のとられていない新規石炭火力設備の建設停止</a:t>
            </a:r>
            <a:endParaRPr kumimoji="1" lang="ja-JP" altLang="en-US" sz="1100" dirty="0">
              <a:latin typeface="Meiryo UI" panose="020B0604030504040204" pitchFamily="50" charset="-128"/>
              <a:ea typeface="Meiryo UI" panose="020B0604030504040204" pitchFamily="50" charset="-128"/>
            </a:endParaRPr>
          </a:p>
        </p:txBody>
      </p:sp>
      <p:sp>
        <p:nvSpPr>
          <p:cNvPr id="27" name="角丸四角形 26"/>
          <p:cNvSpPr/>
          <p:nvPr/>
        </p:nvSpPr>
        <p:spPr>
          <a:xfrm>
            <a:off x="2220580" y="2882080"/>
            <a:ext cx="1663261" cy="35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年間</a:t>
            </a:r>
            <a:r>
              <a:rPr lang="en-US" altLang="ja-JP" sz="1100" dirty="0" smtClean="0">
                <a:latin typeface="Meiryo UI" panose="020B0604030504040204" pitchFamily="50" charset="-128"/>
                <a:ea typeface="Meiryo UI" panose="020B0604030504040204" pitchFamily="50" charset="-128"/>
              </a:rPr>
              <a:t>1,020GW</a:t>
            </a:r>
            <a:r>
              <a:rPr lang="ja-JP" altLang="en-US" sz="1100" dirty="0" err="1" smtClean="0">
                <a:latin typeface="Meiryo UI" panose="020B0604030504040204" pitchFamily="50" charset="-128"/>
                <a:ea typeface="Meiryo UI" panose="020B0604030504040204" pitchFamily="50" charset="-128"/>
              </a:rPr>
              <a:t>の太</a:t>
            </a:r>
            <a:r>
              <a:rPr lang="ja-JP" altLang="en-US" sz="1100" dirty="0" smtClean="0">
                <a:latin typeface="Meiryo UI" panose="020B0604030504040204" pitchFamily="50" charset="-128"/>
                <a:ea typeface="Meiryo UI" panose="020B0604030504040204" pitchFamily="50" charset="-128"/>
              </a:rPr>
              <a:t>陽光・風力の容量増加</a:t>
            </a:r>
            <a:endParaRPr kumimoji="1" lang="ja-JP" altLang="en-US" sz="1100" dirty="0">
              <a:latin typeface="Meiryo UI" panose="020B0604030504040204" pitchFamily="50" charset="-128"/>
              <a:ea typeface="Meiryo UI" panose="020B0604030504040204" pitchFamily="50" charset="-128"/>
            </a:endParaRPr>
          </a:p>
        </p:txBody>
      </p:sp>
      <p:sp>
        <p:nvSpPr>
          <p:cNvPr id="28" name="角丸四角形 27"/>
          <p:cNvSpPr/>
          <p:nvPr/>
        </p:nvSpPr>
        <p:spPr>
          <a:xfrm>
            <a:off x="2224992" y="3280210"/>
            <a:ext cx="1636747" cy="57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先進国での</a:t>
            </a:r>
            <a:r>
              <a:rPr lang="en-US" altLang="ja-JP" sz="1100" dirty="0" smtClean="0">
                <a:latin typeface="Meiryo UI" panose="020B0604030504040204" pitchFamily="50" charset="-128"/>
                <a:ea typeface="Meiryo UI" panose="020B0604030504040204" pitchFamily="50" charset="-128"/>
              </a:rPr>
              <a:t>CCUS</a:t>
            </a:r>
            <a:r>
              <a:rPr lang="ja-JP" altLang="en-US" sz="1100" dirty="0" smtClean="0">
                <a:latin typeface="Meiryo UI" panose="020B0604030504040204" pitchFamily="50" charset="-128"/>
                <a:ea typeface="Meiryo UI" panose="020B0604030504040204" pitchFamily="50" charset="-128"/>
              </a:rPr>
              <a:t>対策のとられていない石炭火力設備の段階的廃止</a:t>
            </a:r>
            <a:endParaRPr kumimoji="1" lang="ja-JP" altLang="en-US" sz="1100" dirty="0">
              <a:latin typeface="Meiryo UI" panose="020B0604030504040204" pitchFamily="50" charset="-128"/>
              <a:ea typeface="Meiryo UI" panose="020B0604030504040204" pitchFamily="50" charset="-128"/>
            </a:endParaRPr>
          </a:p>
        </p:txBody>
      </p:sp>
      <p:sp>
        <p:nvSpPr>
          <p:cNvPr id="29" name="角丸四角形 28"/>
          <p:cNvSpPr/>
          <p:nvPr/>
        </p:nvSpPr>
        <p:spPr>
          <a:xfrm>
            <a:off x="3936268" y="3361073"/>
            <a:ext cx="1663641" cy="483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先進国のすべての電気が</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ネット・ゼロ排出に</a:t>
            </a:r>
            <a:endParaRPr kumimoji="1" lang="ja-JP" altLang="en-US" sz="11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914909" y="852222"/>
            <a:ext cx="5118040"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世界のセクター別の</a:t>
            </a:r>
            <a:r>
              <a:rPr kumimoji="1" lang="ja-JP" altLang="en-US" b="1" dirty="0" smtClean="0">
                <a:latin typeface="Meiryo UI" panose="020B0604030504040204" pitchFamily="50" charset="-128"/>
                <a:ea typeface="Meiryo UI" panose="020B0604030504040204" pitchFamily="50" charset="-128"/>
              </a:rPr>
              <a:t>政策</a:t>
            </a:r>
            <a:r>
              <a:rPr kumimoji="1" lang="ja-JP" altLang="en-US"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インフラ</a:t>
            </a:r>
            <a:r>
              <a:rPr kumimoji="1" lang="ja-JP" altLang="en-US"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技術開発</a:t>
            </a:r>
            <a:r>
              <a:rPr kumimoji="1" lang="ja-JP" altLang="en-US" dirty="0" smtClean="0">
                <a:latin typeface="Meiryo UI" panose="020B0604030504040204" pitchFamily="50" charset="-128"/>
                <a:ea typeface="Meiryo UI" panose="020B0604030504040204" pitchFamily="50" charset="-128"/>
              </a:rPr>
              <a:t>に関するマイルストーン</a:t>
            </a:r>
            <a:endParaRPr kumimoji="1" lang="ja-JP" altLang="en-US" dirty="0">
              <a:latin typeface="Meiryo UI" panose="020B0604030504040204" pitchFamily="50" charset="-128"/>
              <a:ea typeface="Meiryo UI" panose="020B0604030504040204" pitchFamily="50" charset="-128"/>
            </a:endParaRPr>
          </a:p>
        </p:txBody>
      </p:sp>
      <p:sp>
        <p:nvSpPr>
          <p:cNvPr id="31" name="角丸四角形 30"/>
          <p:cNvSpPr/>
          <p:nvPr/>
        </p:nvSpPr>
        <p:spPr>
          <a:xfrm>
            <a:off x="5642107" y="3897181"/>
            <a:ext cx="1692000" cy="39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rPr>
              <a:t>世界</a:t>
            </a:r>
            <a:r>
              <a:rPr lang="ja-JP" altLang="en-US" sz="1100" dirty="0" smtClean="0">
                <a:latin typeface="Meiryo UI" panose="020B0604030504040204" pitchFamily="50" charset="-128"/>
                <a:ea typeface="Meiryo UI" panose="020B0604030504040204" pitchFamily="50" charset="-128"/>
              </a:rPr>
              <a:t>のすべての電気が</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ネット・ゼロ排出に</a:t>
            </a:r>
            <a:endParaRPr kumimoji="1" lang="ja-JP" altLang="en-US" sz="1100" dirty="0">
              <a:latin typeface="Meiryo UI" panose="020B0604030504040204" pitchFamily="50" charset="-128"/>
              <a:ea typeface="Meiryo UI" panose="020B0604030504040204" pitchFamily="50" charset="-128"/>
            </a:endParaRPr>
          </a:p>
        </p:txBody>
      </p:sp>
      <p:sp>
        <p:nvSpPr>
          <p:cNvPr id="32" name="角丸四角形 31"/>
          <p:cNvSpPr/>
          <p:nvPr/>
        </p:nvSpPr>
        <p:spPr>
          <a:xfrm>
            <a:off x="5651884" y="4319768"/>
            <a:ext cx="1692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latin typeface="Meiryo UI" panose="020B0604030504040204" pitchFamily="50" charset="-128"/>
                <a:ea typeface="Meiryo UI" panose="020B0604030504040204" pitchFamily="50" charset="-128"/>
              </a:rPr>
              <a:t>CCUS</a:t>
            </a:r>
            <a:r>
              <a:rPr lang="ja-JP" altLang="en-US" sz="1100" dirty="0" smtClean="0">
                <a:latin typeface="Meiryo UI" panose="020B0604030504040204" pitchFamily="50" charset="-128"/>
                <a:ea typeface="Meiryo UI" panose="020B0604030504040204" pitchFamily="50" charset="-128"/>
              </a:rPr>
              <a:t>対策のとられていな</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石炭・ガス火力発電設備の段階的廃止</a:t>
            </a:r>
            <a:endParaRPr kumimoji="1" lang="ja-JP" altLang="en-US" sz="1100" dirty="0">
              <a:latin typeface="Meiryo UI" panose="020B0604030504040204" pitchFamily="50" charset="-128"/>
              <a:ea typeface="Meiryo UI" panose="020B0604030504040204" pitchFamily="50" charset="-128"/>
            </a:endParaRPr>
          </a:p>
        </p:txBody>
      </p:sp>
      <p:sp>
        <p:nvSpPr>
          <p:cNvPr id="33" name="角丸四角形 32"/>
          <p:cNvSpPr/>
          <p:nvPr/>
        </p:nvSpPr>
        <p:spPr>
          <a:xfrm>
            <a:off x="7364905" y="4144498"/>
            <a:ext cx="1588738" cy="715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世界の約</a:t>
            </a:r>
            <a:r>
              <a:rPr lang="en-US" altLang="ja-JP" sz="1100" dirty="0" smtClean="0">
                <a:latin typeface="Meiryo UI" panose="020B0604030504040204" pitchFamily="50" charset="-128"/>
                <a:ea typeface="Meiryo UI" panose="020B0604030504040204" pitchFamily="50" charset="-128"/>
              </a:rPr>
              <a:t>70%</a:t>
            </a:r>
            <a:r>
              <a:rPr lang="ja-JP" altLang="en-US" sz="1100" dirty="0" smtClean="0">
                <a:latin typeface="Meiryo UI" panose="020B0604030504040204" pitchFamily="50" charset="-128"/>
                <a:ea typeface="Meiryo UI" panose="020B0604030504040204" pitchFamily="50" charset="-128"/>
              </a:rPr>
              <a:t>の電気が太陽光、風力でまかなわれる</a:t>
            </a:r>
            <a:endParaRPr kumimoji="1" lang="ja-JP" altLang="en-US" sz="1100" dirty="0">
              <a:latin typeface="Meiryo UI" panose="020B0604030504040204" pitchFamily="50" charset="-128"/>
              <a:ea typeface="Meiryo UI" panose="020B0604030504040204" pitchFamily="50" charset="-128"/>
            </a:endParaRPr>
          </a:p>
        </p:txBody>
      </p:sp>
      <p:sp>
        <p:nvSpPr>
          <p:cNvPr id="34" name="角丸四角形 33"/>
          <p:cNvSpPr/>
          <p:nvPr/>
        </p:nvSpPr>
        <p:spPr>
          <a:xfrm>
            <a:off x="387950" y="2218646"/>
            <a:ext cx="1620000" cy="8833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100" dirty="0" smtClean="0">
                <a:latin typeface="Meiryo UI" panose="020B0604030504040204" pitchFamily="50" charset="-128"/>
                <a:ea typeface="Meiryo UI" panose="020B0604030504040204" pitchFamily="50" charset="-128"/>
              </a:rPr>
              <a:t>新規の石油・ガス田開発、新規炭鉱の開発・炭鉱拡張停止</a:t>
            </a:r>
            <a:endParaRPr kumimoji="1" lang="ja-JP" altLang="en-US" sz="1100" dirty="0">
              <a:latin typeface="Meiryo UI" panose="020B0604030504040204" pitchFamily="50" charset="-128"/>
              <a:ea typeface="Meiryo UI" panose="020B0604030504040204" pitchFamily="50" charset="-128"/>
            </a:endParaRPr>
          </a:p>
        </p:txBody>
      </p:sp>
      <p:sp>
        <p:nvSpPr>
          <p:cNvPr id="35" name="角丸四角形 34"/>
          <p:cNvSpPr/>
          <p:nvPr/>
        </p:nvSpPr>
        <p:spPr>
          <a:xfrm>
            <a:off x="10546554" y="1251634"/>
            <a:ext cx="398795" cy="1732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9534025" y="1151565"/>
            <a:ext cx="1079950" cy="1477328"/>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建物</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運輸</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産業</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電力</a:t>
            </a:r>
            <a:r>
              <a:rPr lang="ja-JP" altLang="en-US" dirty="0" smtClean="0">
                <a:latin typeface="Meiryo UI" panose="020B0604030504040204" pitchFamily="50" charset="-128"/>
                <a:ea typeface="Meiryo UI" panose="020B0604030504040204" pitchFamily="50" charset="-128"/>
              </a:rPr>
              <a:t>・熱</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その他</a:t>
            </a:r>
            <a:endParaRPr lang="en-US" altLang="ja-JP"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10546554" y="1510405"/>
            <a:ext cx="398795" cy="1732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900" dirty="0">
              <a:latin typeface="Meiryo UI" panose="020B0604030504040204" pitchFamily="50" charset="-128"/>
              <a:ea typeface="Meiryo UI" panose="020B0604030504040204" pitchFamily="50" charset="-128"/>
            </a:endParaRPr>
          </a:p>
        </p:txBody>
      </p:sp>
      <p:sp>
        <p:nvSpPr>
          <p:cNvPr id="38" name="角丸四角形 37"/>
          <p:cNvSpPr/>
          <p:nvPr/>
        </p:nvSpPr>
        <p:spPr>
          <a:xfrm>
            <a:off x="10546554" y="1789207"/>
            <a:ext cx="398795" cy="1732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900" dirty="0">
              <a:latin typeface="Meiryo UI" panose="020B0604030504040204" pitchFamily="50" charset="-128"/>
              <a:ea typeface="Meiryo UI" panose="020B0604030504040204" pitchFamily="50" charset="-128"/>
            </a:endParaRPr>
          </a:p>
        </p:txBody>
      </p:sp>
      <p:sp>
        <p:nvSpPr>
          <p:cNvPr id="39" name="角丸四角形 38"/>
          <p:cNvSpPr/>
          <p:nvPr/>
        </p:nvSpPr>
        <p:spPr>
          <a:xfrm>
            <a:off x="10549422" y="2079295"/>
            <a:ext cx="398795" cy="173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latin typeface="Meiryo UI" panose="020B0604030504040204" pitchFamily="50" charset="-128"/>
              <a:ea typeface="Meiryo UI" panose="020B0604030504040204" pitchFamily="50" charset="-128"/>
            </a:endParaRPr>
          </a:p>
        </p:txBody>
      </p:sp>
      <p:sp>
        <p:nvSpPr>
          <p:cNvPr id="40" name="角丸四角形 39"/>
          <p:cNvSpPr/>
          <p:nvPr/>
        </p:nvSpPr>
        <p:spPr>
          <a:xfrm>
            <a:off x="10549421" y="2365604"/>
            <a:ext cx="398795" cy="17327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900" dirty="0">
              <a:latin typeface="Meiryo UI" panose="020B0604030504040204" pitchFamily="50" charset="-128"/>
              <a:ea typeface="Meiryo UI" panose="020B0604030504040204" pitchFamily="50" charset="-128"/>
            </a:endParaRPr>
          </a:p>
        </p:txBody>
      </p:sp>
      <p:sp>
        <p:nvSpPr>
          <p:cNvPr id="42" name="角丸四角形 41"/>
          <p:cNvSpPr/>
          <p:nvPr/>
        </p:nvSpPr>
        <p:spPr>
          <a:xfrm>
            <a:off x="7779692" y="6210197"/>
            <a:ext cx="1615851" cy="3021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050" dirty="0" smtClean="0">
                <a:latin typeface="Meiryo UI" panose="020B0604030504040204" pitchFamily="50" charset="-128"/>
                <a:ea typeface="Meiryo UI" panose="020B0604030504040204" pitchFamily="50" charset="-128"/>
              </a:rPr>
              <a:t>CO</a:t>
            </a:r>
            <a:r>
              <a:rPr lang="en-US" altLang="ja-JP" sz="1050" baseline="-2500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回収量 </a:t>
            </a:r>
            <a:r>
              <a:rPr lang="en-US" altLang="ja-JP" sz="1050" dirty="0" smtClean="0">
                <a:latin typeface="Meiryo UI" panose="020B0604030504040204" pitchFamily="50" charset="-128"/>
                <a:ea typeface="Meiryo UI" panose="020B0604030504040204" pitchFamily="50" charset="-128"/>
              </a:rPr>
              <a:t>7.6GtCO</a:t>
            </a:r>
            <a:r>
              <a:rPr lang="en-US" altLang="ja-JP" sz="1050" baseline="-25000" dirty="0" smtClean="0">
                <a:latin typeface="Meiryo UI" panose="020B0604030504040204" pitchFamily="50" charset="-128"/>
                <a:ea typeface="Meiryo UI" panose="020B0604030504040204" pitchFamily="50" charset="-128"/>
              </a:rPr>
              <a:t>2</a:t>
            </a:r>
            <a:endParaRPr kumimoji="1" lang="ja-JP" altLang="en-US" sz="1050" baseline="-25000" dirty="0">
              <a:latin typeface="Meiryo UI" panose="020B0604030504040204" pitchFamily="50" charset="-128"/>
              <a:ea typeface="Meiryo UI" panose="020B0604030504040204" pitchFamily="50" charset="-128"/>
            </a:endParaRPr>
          </a:p>
        </p:txBody>
      </p:sp>
      <p:sp>
        <p:nvSpPr>
          <p:cNvPr id="43" name="角丸四角形 42"/>
          <p:cNvSpPr/>
          <p:nvPr/>
        </p:nvSpPr>
        <p:spPr>
          <a:xfrm>
            <a:off x="3930977" y="6183922"/>
            <a:ext cx="1615851" cy="3021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050" dirty="0" smtClean="0">
                <a:latin typeface="Meiryo UI" panose="020B0604030504040204" pitchFamily="50" charset="-128"/>
                <a:ea typeface="Meiryo UI" panose="020B0604030504040204" pitchFamily="50" charset="-128"/>
              </a:rPr>
              <a:t>CO</a:t>
            </a:r>
            <a:r>
              <a:rPr lang="en-US" altLang="ja-JP" sz="1050" baseline="-2500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回収量 </a:t>
            </a:r>
            <a:r>
              <a:rPr lang="en-US" altLang="ja-JP" sz="1050" dirty="0">
                <a:latin typeface="Meiryo UI" panose="020B0604030504040204" pitchFamily="50" charset="-128"/>
                <a:ea typeface="Meiryo UI" panose="020B0604030504040204" pitchFamily="50" charset="-128"/>
              </a:rPr>
              <a:t>4</a:t>
            </a:r>
            <a:r>
              <a:rPr lang="en-US" altLang="ja-JP" sz="1050" dirty="0" smtClean="0">
                <a:latin typeface="Meiryo UI" panose="020B0604030504040204" pitchFamily="50" charset="-128"/>
                <a:ea typeface="Meiryo UI" panose="020B0604030504040204" pitchFamily="50" charset="-128"/>
              </a:rPr>
              <a:t>GtCO</a:t>
            </a:r>
            <a:r>
              <a:rPr lang="en-US" altLang="ja-JP" sz="1050" baseline="-25000" dirty="0" smtClean="0">
                <a:latin typeface="Meiryo UI" panose="020B0604030504040204" pitchFamily="50" charset="-128"/>
                <a:ea typeface="Meiryo UI" panose="020B0604030504040204" pitchFamily="50" charset="-128"/>
              </a:rPr>
              <a:t>2</a:t>
            </a:r>
            <a:endParaRPr kumimoji="1" lang="ja-JP" altLang="en-US" sz="1050" baseline="-25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7806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9323346" y="6471372"/>
            <a:ext cx="2743200" cy="365125"/>
          </a:xfrm>
        </p:spPr>
        <p:txBody>
          <a:bodyPr/>
          <a:lstStyle/>
          <a:p>
            <a:fld id="{99FF6771-CCA2-4AC3-81A9-F8C47885FEBE}" type="slidenum">
              <a:rPr lang="ja-JP" altLang="en-US" smtClean="0"/>
              <a:pPr/>
              <a:t>13</a:t>
            </a:fld>
            <a:endParaRPr lang="ja-JP" altLang="en-US" dirty="0"/>
          </a:p>
        </p:txBody>
      </p:sp>
      <p:sp>
        <p:nvSpPr>
          <p:cNvPr id="7" name="角丸四角形 6"/>
          <p:cNvSpPr/>
          <p:nvPr/>
        </p:nvSpPr>
        <p:spPr>
          <a:xfrm>
            <a:off x="156539" y="1133475"/>
            <a:ext cx="11774148" cy="5359232"/>
          </a:xfrm>
          <a:prstGeom prst="roundRect">
            <a:avLst>
              <a:gd name="adj" fmla="val 3534"/>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p:txBody>
      </p:sp>
      <p:sp>
        <p:nvSpPr>
          <p:cNvPr id="8" name="正方形/長方形 7"/>
          <p:cNvSpPr/>
          <p:nvPr/>
        </p:nvSpPr>
        <p:spPr>
          <a:xfrm>
            <a:off x="352753" y="961061"/>
            <a:ext cx="4847897" cy="3764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エネルギー安全</a:t>
            </a:r>
            <a:r>
              <a:rPr lang="ja-JP" altLang="en-US" sz="2400" b="1" dirty="0" smtClean="0">
                <a:latin typeface="Meiryo UI" panose="020B0604030504040204" pitchFamily="50" charset="-128"/>
                <a:ea typeface="Meiryo UI" panose="020B0604030504040204" pitchFamily="50" charset="-128"/>
              </a:rPr>
              <a:t>保障環境の</a:t>
            </a:r>
            <a:r>
              <a:rPr lang="ja-JP" altLang="en-US" sz="2400" b="1" dirty="0">
                <a:latin typeface="Meiryo UI" panose="020B0604030504040204" pitchFamily="50" charset="-128"/>
                <a:ea typeface="Meiryo UI" panose="020B0604030504040204" pitchFamily="50" charset="-128"/>
              </a:rPr>
              <a:t>変化</a:t>
            </a:r>
          </a:p>
        </p:txBody>
      </p:sp>
      <p:sp>
        <p:nvSpPr>
          <p:cNvPr id="12" name="テキスト ボックス 11">
            <a:extLst>
              <a:ext uri="{FF2B5EF4-FFF2-40B4-BE49-F238E27FC236}">
                <a16:creationId xmlns:a16="http://schemas.microsoft.com/office/drawing/2014/main" id="{C69B684B-6B0E-413E-954F-1F644E0F00DB}"/>
              </a:ext>
            </a:extLst>
          </p:cNvPr>
          <p:cNvSpPr txBox="1"/>
          <p:nvPr/>
        </p:nvSpPr>
        <p:spPr>
          <a:xfrm>
            <a:off x="266701" y="320011"/>
            <a:ext cx="1155382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ネットゼロ排出シナリオ</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におけるエネルギー安全保障</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3"/>
          <a:stretch>
            <a:fillRect/>
          </a:stretch>
        </p:blipFill>
        <p:spPr>
          <a:xfrm>
            <a:off x="298750" y="2424531"/>
            <a:ext cx="6378303" cy="3756511"/>
          </a:xfrm>
          <a:prstGeom prst="rect">
            <a:avLst/>
          </a:prstGeom>
        </p:spPr>
      </p:pic>
      <p:sp>
        <p:nvSpPr>
          <p:cNvPr id="14" name="正方形/長方形 13"/>
          <p:cNvSpPr/>
          <p:nvPr/>
        </p:nvSpPr>
        <p:spPr>
          <a:xfrm>
            <a:off x="519398" y="1760647"/>
            <a:ext cx="1717375" cy="3764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石油供給</a:t>
            </a:r>
          </a:p>
        </p:txBody>
      </p:sp>
      <p:sp>
        <p:nvSpPr>
          <p:cNvPr id="15" name="正方形/長方形 14"/>
          <p:cNvSpPr/>
          <p:nvPr/>
        </p:nvSpPr>
        <p:spPr>
          <a:xfrm>
            <a:off x="2619690" y="1647510"/>
            <a:ext cx="1717375" cy="62946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2000" b="1" dirty="0">
                <a:latin typeface="Meiryo UI" panose="020B0604030504040204" pitchFamily="50" charset="-128"/>
                <a:ea typeface="Meiryo UI" panose="020B0604030504040204" pitchFamily="50" charset="-128"/>
              </a:rPr>
              <a:t>Critical mineral</a:t>
            </a:r>
            <a:r>
              <a:rPr lang="ja-JP" altLang="en-US" sz="2000" b="1" dirty="0">
                <a:latin typeface="Meiryo UI" panose="020B0604030504040204" pitchFamily="50" charset="-128"/>
                <a:ea typeface="Meiryo UI" panose="020B0604030504040204" pitchFamily="50" charset="-128"/>
              </a:rPr>
              <a:t>需要</a:t>
            </a:r>
          </a:p>
        </p:txBody>
      </p:sp>
      <p:sp>
        <p:nvSpPr>
          <p:cNvPr id="16" name="正方形/長方形 15"/>
          <p:cNvSpPr/>
          <p:nvPr/>
        </p:nvSpPr>
        <p:spPr>
          <a:xfrm>
            <a:off x="4803763" y="1647508"/>
            <a:ext cx="1717375" cy="62946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太陽光・風力発電シェア</a:t>
            </a:r>
          </a:p>
        </p:txBody>
      </p:sp>
      <p:sp>
        <p:nvSpPr>
          <p:cNvPr id="17" name="正方形/長方形 16"/>
          <p:cNvSpPr/>
          <p:nvPr/>
        </p:nvSpPr>
        <p:spPr>
          <a:xfrm>
            <a:off x="6814634" y="1264206"/>
            <a:ext cx="5017424" cy="3139321"/>
          </a:xfrm>
          <a:prstGeom prst="rect">
            <a:avLst/>
          </a:prstGeom>
        </p:spPr>
        <p:txBody>
          <a:bodyPr wrap="square">
            <a:spAutoFit/>
          </a:bodyPr>
          <a:lstStyle/>
          <a:p>
            <a:pPr lvl="0">
              <a:defRPr/>
            </a:pPr>
            <a:r>
              <a:rPr lang="ja-JP" altLang="en-US" sz="2400" b="1" dirty="0">
                <a:latin typeface="Meiryo UI" panose="020B0604030504040204" pitchFamily="50" charset="-128"/>
                <a:ea typeface="Meiryo UI" panose="020B0604030504040204" pitchFamily="50" charset="-128"/>
              </a:rPr>
              <a:t>エネルギー安全保障の</a:t>
            </a:r>
            <a:r>
              <a:rPr lang="ja-JP" altLang="en-US" sz="2400" b="1" dirty="0" smtClean="0">
                <a:latin typeface="Meiryo UI" panose="020B0604030504040204" pitchFamily="50" charset="-128"/>
                <a:ea typeface="Meiryo UI" panose="020B0604030504040204" pitchFamily="50" charset="-128"/>
              </a:rPr>
              <a:t>各指標の変化</a:t>
            </a:r>
            <a:endParaRPr lang="en-US" altLang="ja-JP" sz="2400" b="1" dirty="0">
              <a:latin typeface="Meiryo UI" panose="020B0604030504040204" pitchFamily="50" charset="-128"/>
              <a:ea typeface="Meiryo UI" panose="020B0604030504040204" pitchFamily="50" charset="-128"/>
            </a:endParaRPr>
          </a:p>
          <a:p>
            <a:pPr lvl="0">
              <a:defRPr/>
            </a:pPr>
            <a:endParaRPr lang="en-US" altLang="ja-JP" sz="800" dirty="0">
              <a:latin typeface="Meiryo UI" panose="020B0604030504040204" pitchFamily="50" charset="-128"/>
              <a:ea typeface="Meiryo UI" panose="020B0604030504040204" pitchFamily="50" charset="-128"/>
            </a:endParaRPr>
          </a:p>
          <a:p>
            <a:pPr lvl="0">
              <a:defRPr/>
            </a:pPr>
            <a:r>
              <a:rPr lang="ja-JP" altLang="en-US" sz="2000" dirty="0">
                <a:latin typeface="Meiryo UI" panose="020B0604030504040204" pitchFamily="50" charset="-128"/>
                <a:ea typeface="Meiryo UI" panose="020B0604030504040204" pitchFamily="50" charset="-128"/>
              </a:rPr>
              <a:t>石油供給</a:t>
            </a: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defRPr/>
            </a:pPr>
            <a:r>
              <a:rPr lang="ja-JP" altLang="en-US" dirty="0">
                <a:latin typeface="Meiryo UI" panose="020B0604030504040204" pitchFamily="50" charset="-128"/>
                <a:ea typeface="Meiryo UI" panose="020B0604030504040204" pitchFamily="50" charset="-128"/>
              </a:rPr>
              <a:t>世界全体の原油供給は</a:t>
            </a:r>
            <a:r>
              <a:rPr lang="en-US" altLang="ja-JP" dirty="0">
                <a:latin typeface="Meiryo UI" panose="020B0604030504040204" pitchFamily="50" charset="-128"/>
                <a:ea typeface="Meiryo UI" panose="020B0604030504040204" pitchFamily="50" charset="-128"/>
              </a:rPr>
              <a:t>1/4</a:t>
            </a:r>
            <a:r>
              <a:rPr lang="ja-JP" altLang="en-US" dirty="0">
                <a:latin typeface="Meiryo UI" panose="020B0604030504040204" pitchFamily="50" charset="-128"/>
                <a:ea typeface="Meiryo UI" panose="020B0604030504040204" pitchFamily="50" charset="-128"/>
              </a:rPr>
              <a:t>に減少するが</a:t>
            </a:r>
            <a:r>
              <a:rPr lang="en-US" altLang="ja-JP" dirty="0">
                <a:solidFill>
                  <a:srgbClr val="0000CC"/>
                </a:solidFill>
                <a:latin typeface="Meiryo UI" panose="020B0604030504040204" pitchFamily="50" charset="-128"/>
                <a:ea typeface="Meiryo UI" panose="020B0604030504040204" pitchFamily="50" charset="-128"/>
              </a:rPr>
              <a:t>OPEC</a:t>
            </a:r>
            <a:r>
              <a:rPr lang="ja-JP" altLang="en-US" dirty="0">
                <a:solidFill>
                  <a:srgbClr val="0000CC"/>
                </a:solidFill>
                <a:latin typeface="Meiryo UI" panose="020B0604030504040204" pitchFamily="50" charset="-128"/>
                <a:ea typeface="Meiryo UI" panose="020B0604030504040204" pitchFamily="50" charset="-128"/>
              </a:rPr>
              <a:t>原油供給シェアは増加</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34</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52%</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lvl="0">
              <a:defRPr/>
            </a:pPr>
            <a:endParaRPr lang="en-US" altLang="ja-JP" sz="700" dirty="0">
              <a:latin typeface="Meiryo UI" panose="020B0604030504040204" pitchFamily="50" charset="-128"/>
              <a:ea typeface="Meiryo UI" panose="020B0604030504040204" pitchFamily="50" charset="-128"/>
            </a:endParaRPr>
          </a:p>
          <a:p>
            <a:pPr lvl="0">
              <a:defRPr/>
            </a:pPr>
            <a:r>
              <a:rPr lang="en-US" altLang="ja-JP" sz="2000" dirty="0">
                <a:latin typeface="Meiryo UI" panose="020B0604030504040204" pitchFamily="50" charset="-128"/>
                <a:ea typeface="Meiryo UI" panose="020B0604030504040204" pitchFamily="50" charset="-128"/>
              </a:rPr>
              <a:t>Critical </a:t>
            </a:r>
            <a:r>
              <a:rPr lang="en-US" altLang="ja-JP" sz="2000" dirty="0" smtClean="0">
                <a:latin typeface="Meiryo UI" panose="020B0604030504040204" pitchFamily="50" charset="-128"/>
                <a:ea typeface="Meiryo UI" panose="020B0604030504040204" pitchFamily="50" charset="-128"/>
              </a:rPr>
              <a:t>mineral</a:t>
            </a:r>
            <a:r>
              <a:rPr lang="ja-JP" altLang="en-US" sz="2000" dirty="0" smtClean="0">
                <a:latin typeface="Meiryo UI" panose="020B0604030504040204" pitchFamily="50" charset="-128"/>
                <a:ea typeface="Meiryo UI" panose="020B0604030504040204" pitchFamily="50" charset="-128"/>
              </a:rPr>
              <a:t>（レアメタル等の重要鉱物）需要</a:t>
            </a: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defRPr/>
            </a:pPr>
            <a:r>
              <a:rPr lang="ja-JP" altLang="en-US" u="sng" dirty="0">
                <a:solidFill>
                  <a:srgbClr val="0000CC"/>
                </a:solidFill>
                <a:latin typeface="Meiryo UI" panose="020B0604030504040204" pitchFamily="50" charset="-128"/>
                <a:ea typeface="Meiryo UI" panose="020B0604030504040204" pitchFamily="50" charset="-128"/>
              </a:rPr>
              <a:t>脱炭素技術普及</a:t>
            </a:r>
            <a:r>
              <a:rPr lang="ja-JP" altLang="en-US" u="sng" dirty="0" smtClean="0">
                <a:solidFill>
                  <a:srgbClr val="0000CC"/>
                </a:solidFill>
                <a:latin typeface="Meiryo UI" panose="020B0604030504040204" pitchFamily="50" charset="-128"/>
                <a:ea typeface="Meiryo UI" panose="020B0604030504040204" pitchFamily="50" charset="-128"/>
              </a:rPr>
              <a:t>拡大</a:t>
            </a:r>
            <a:r>
              <a:rPr lang="ja-JP" altLang="en-US" dirty="0" smtClean="0">
                <a:solidFill>
                  <a:srgbClr val="0000CC"/>
                </a:solidFill>
                <a:latin typeface="Meiryo UI" panose="020B0604030504040204" pitchFamily="50" charset="-128"/>
                <a:ea typeface="Meiryo UI" panose="020B0604030504040204" pitchFamily="50" charset="-128"/>
              </a:rPr>
              <a:t>により需要は増加</a:t>
            </a:r>
            <a:r>
              <a:rPr lang="en-US" altLang="ja-JP" dirty="0" smtClean="0">
                <a:solidFill>
                  <a:srgbClr val="0000CC"/>
                </a:solidFill>
                <a:latin typeface="Meiryo UI" panose="020B0604030504040204" pitchFamily="50" charset="-128"/>
                <a:ea typeface="Meiryo UI" panose="020B0604030504040204" pitchFamily="50" charset="-128"/>
              </a:rPr>
              <a:t>(</a:t>
            </a:r>
            <a:r>
              <a:rPr lang="ja-JP" altLang="en-US" dirty="0" smtClean="0">
                <a:solidFill>
                  <a:srgbClr val="0000CC"/>
                </a:solidFill>
                <a:latin typeface="Meiryo UI" panose="020B0604030504040204" pitchFamily="50" charset="-128"/>
                <a:ea typeface="Meiryo UI" panose="020B0604030504040204" pitchFamily="50" charset="-128"/>
              </a:rPr>
              <a:t>約</a:t>
            </a:r>
            <a:r>
              <a:rPr lang="en-US" altLang="ja-JP" dirty="0" smtClean="0">
                <a:solidFill>
                  <a:srgbClr val="0000CC"/>
                </a:solidFill>
                <a:latin typeface="Meiryo UI" panose="020B0604030504040204" pitchFamily="50" charset="-128"/>
                <a:ea typeface="Meiryo UI" panose="020B0604030504040204" pitchFamily="50" charset="-128"/>
              </a:rPr>
              <a:t>5</a:t>
            </a:r>
            <a:r>
              <a:rPr lang="ja-JP" altLang="en-US" dirty="0" smtClean="0">
                <a:solidFill>
                  <a:srgbClr val="0000CC"/>
                </a:solidFill>
                <a:latin typeface="Meiryo UI" panose="020B0604030504040204" pitchFamily="50" charset="-128"/>
                <a:ea typeface="Meiryo UI" panose="020B0604030504040204" pitchFamily="50" charset="-128"/>
              </a:rPr>
              <a:t>倍</a:t>
            </a:r>
            <a:r>
              <a:rPr lang="en-US" altLang="ja-JP" dirty="0" smtClean="0">
                <a:solidFill>
                  <a:srgbClr val="0000CC"/>
                </a:solidFill>
                <a:latin typeface="Meiryo UI" panose="020B0604030504040204" pitchFamily="50" charset="-128"/>
                <a:ea typeface="Meiryo UI" panose="020B0604030504040204" pitchFamily="50" charset="-128"/>
              </a:rPr>
              <a:t>)</a:t>
            </a:r>
            <a:endParaRPr lang="en-US" altLang="ja-JP" dirty="0">
              <a:solidFill>
                <a:srgbClr val="0000CC"/>
              </a:solidFill>
              <a:latin typeface="Meiryo UI" panose="020B0604030504040204" pitchFamily="50" charset="-128"/>
              <a:ea typeface="Meiryo UI" panose="020B0604030504040204" pitchFamily="50" charset="-128"/>
            </a:endParaRPr>
          </a:p>
          <a:p>
            <a:pPr lvl="0">
              <a:defRPr/>
            </a:pPr>
            <a:endParaRPr lang="en-US" altLang="ja-JP" sz="700" dirty="0">
              <a:latin typeface="Meiryo UI" panose="020B0604030504040204" pitchFamily="50" charset="-128"/>
              <a:ea typeface="Meiryo UI" panose="020B0604030504040204" pitchFamily="50" charset="-128"/>
            </a:endParaRPr>
          </a:p>
          <a:p>
            <a:pPr lvl="0">
              <a:defRPr/>
            </a:pPr>
            <a:r>
              <a:rPr lang="ja-JP" altLang="en-US" sz="2000" dirty="0">
                <a:latin typeface="Meiryo UI" panose="020B0604030504040204" pitchFamily="50" charset="-128"/>
                <a:ea typeface="Meiryo UI" panose="020B0604030504040204" pitchFamily="50" charset="-128"/>
              </a:rPr>
              <a:t>太陽光・風力発電シェア</a:t>
            </a: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defRPr/>
            </a:pPr>
            <a:r>
              <a:rPr lang="ja-JP" altLang="en-US" dirty="0">
                <a:latin typeface="Meiryo UI" panose="020B0604030504040204" pitchFamily="50" charset="-128"/>
                <a:ea typeface="Meiryo UI" panose="020B0604030504040204" pitchFamily="50" charset="-128"/>
              </a:rPr>
              <a:t>現在の</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程度から</a:t>
            </a:r>
            <a:r>
              <a:rPr lang="en-US" altLang="ja-JP" dirty="0">
                <a:solidFill>
                  <a:srgbClr val="0000CC"/>
                </a:solidFill>
                <a:latin typeface="Meiryo UI" panose="020B0604030504040204" pitchFamily="50" charset="-128"/>
                <a:ea typeface="Meiryo UI" panose="020B0604030504040204" pitchFamily="50" charset="-128"/>
              </a:rPr>
              <a:t>70%</a:t>
            </a:r>
            <a:r>
              <a:rPr lang="ja-JP" altLang="en-US" dirty="0">
                <a:solidFill>
                  <a:srgbClr val="0000CC"/>
                </a:solidFill>
                <a:latin typeface="Meiryo UI" panose="020B0604030504040204" pitchFamily="50" charset="-128"/>
                <a:ea typeface="Meiryo UI" panose="020B0604030504040204" pitchFamily="50" charset="-128"/>
              </a:rPr>
              <a:t>近くまで増加</a:t>
            </a:r>
            <a:endParaRPr lang="en-US" altLang="ja-JP" dirty="0">
              <a:solidFill>
                <a:srgbClr val="0000CC"/>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6845897" y="4429006"/>
            <a:ext cx="5057748" cy="1938992"/>
          </a:xfrm>
          <a:prstGeom prst="rect">
            <a:avLst/>
          </a:prstGeom>
        </p:spPr>
        <p:txBody>
          <a:bodyPr wrap="square">
            <a:spAutoFit/>
          </a:bodyPr>
          <a:lstStyle/>
          <a:p>
            <a:pPr lvl="0">
              <a:defRPr/>
            </a:pPr>
            <a:r>
              <a:rPr lang="en-US" altLang="ja-JP" sz="2400" dirty="0">
                <a:solidFill>
                  <a:srgbClr val="FF0000"/>
                </a:solidFill>
                <a:latin typeface="Meiryo UI" panose="020B0604030504040204" pitchFamily="50" charset="-128"/>
                <a:ea typeface="Meiryo UI" panose="020B0604030504040204" pitchFamily="50" charset="-128"/>
              </a:rPr>
              <a:t>【</a:t>
            </a:r>
            <a:r>
              <a:rPr lang="ja-JP" altLang="en-US" sz="2400" dirty="0">
                <a:solidFill>
                  <a:srgbClr val="FF0000"/>
                </a:solidFill>
                <a:latin typeface="Meiryo UI" panose="020B0604030504040204" pitchFamily="50" charset="-128"/>
                <a:ea typeface="Meiryo UI" panose="020B0604030504040204" pitchFamily="50" charset="-128"/>
              </a:rPr>
              <a:t>キーポイント</a:t>
            </a:r>
            <a:r>
              <a:rPr lang="en-US" altLang="ja-JP" sz="2400" dirty="0" smtClean="0">
                <a:solidFill>
                  <a:srgbClr val="FF0000"/>
                </a:solidFill>
                <a:latin typeface="Meiryo UI" panose="020B0604030504040204" pitchFamily="50" charset="-128"/>
                <a:ea typeface="Meiryo UI" panose="020B0604030504040204" pitchFamily="50" charset="-128"/>
              </a:rPr>
              <a:t>】</a:t>
            </a:r>
          </a:p>
          <a:p>
            <a:pPr lvl="0">
              <a:defRPr/>
            </a:pPr>
            <a:r>
              <a:rPr lang="ja-JP" altLang="en-US" sz="2400" dirty="0" smtClean="0">
                <a:solidFill>
                  <a:srgbClr val="FF0000"/>
                </a:solidFill>
                <a:latin typeface="Meiryo UI" panose="020B0604030504040204" pitchFamily="50" charset="-128"/>
                <a:ea typeface="Meiryo UI" panose="020B0604030504040204" pitchFamily="50" charset="-128"/>
              </a:rPr>
              <a:t>再エネ</a:t>
            </a:r>
            <a:r>
              <a:rPr lang="ja-JP" altLang="en-US" sz="2400" dirty="0">
                <a:solidFill>
                  <a:srgbClr val="FF0000"/>
                </a:solidFill>
                <a:latin typeface="Meiryo UI" panose="020B0604030504040204" pitchFamily="50" charset="-128"/>
                <a:ea typeface="Meiryo UI" panose="020B0604030504040204" pitchFamily="50" charset="-128"/>
              </a:rPr>
              <a:t>を中心とするエネルギー安全保障へと大幅に概念がシフトするが、</a:t>
            </a:r>
            <a:r>
              <a:rPr lang="en-US" altLang="ja-JP" sz="2400" dirty="0">
                <a:solidFill>
                  <a:srgbClr val="FF0000"/>
                </a:solidFill>
                <a:latin typeface="Meiryo UI" panose="020B0604030504040204" pitchFamily="50" charset="-128"/>
                <a:ea typeface="Meiryo UI" panose="020B0604030504040204" pitchFamily="50" charset="-128"/>
              </a:rPr>
              <a:t>OPEC</a:t>
            </a:r>
            <a:r>
              <a:rPr lang="ja-JP" altLang="en-US" sz="2400" dirty="0" err="1">
                <a:solidFill>
                  <a:srgbClr val="FF0000"/>
                </a:solidFill>
                <a:latin typeface="Meiryo UI" panose="020B0604030504040204" pitchFamily="50" charset="-128"/>
                <a:ea typeface="Meiryo UI" panose="020B0604030504040204" pitchFamily="50" charset="-128"/>
              </a:rPr>
              <a:t>への</a:t>
            </a:r>
            <a:r>
              <a:rPr lang="ja-JP" altLang="en-US" sz="2400" dirty="0">
                <a:solidFill>
                  <a:srgbClr val="FF0000"/>
                </a:solidFill>
                <a:latin typeface="Meiryo UI" panose="020B0604030504040204" pitchFamily="50" charset="-128"/>
                <a:ea typeface="Meiryo UI" panose="020B0604030504040204" pitchFamily="50" charset="-128"/>
              </a:rPr>
              <a:t>原油集中</a:t>
            </a:r>
            <a:r>
              <a:rPr lang="ja-JP" altLang="en-US" sz="2400" dirty="0" smtClean="0">
                <a:solidFill>
                  <a:srgbClr val="FF0000"/>
                </a:solidFill>
                <a:latin typeface="Meiryo UI" panose="020B0604030504040204" pitchFamily="50" charset="-128"/>
                <a:ea typeface="Meiryo UI" panose="020B0604030504040204" pitchFamily="50" charset="-128"/>
              </a:rPr>
              <a:t>や</a:t>
            </a:r>
            <a:r>
              <a:rPr lang="ja-JP" altLang="en-US" sz="2400" dirty="0" smtClean="0">
                <a:solidFill>
                  <a:srgbClr val="FF0000"/>
                </a:solidFill>
                <a:latin typeface="Meiryo UI" panose="020B0604030504040204" pitchFamily="50" charset="-128"/>
                <a:ea typeface="Meiryo UI" panose="020B0604030504040204" pitchFamily="50" charset="-128"/>
              </a:rPr>
              <a:t>レア</a:t>
            </a:r>
            <a:r>
              <a:rPr lang="ja-JP" altLang="en-US" sz="2400" dirty="0">
                <a:solidFill>
                  <a:srgbClr val="FF0000"/>
                </a:solidFill>
                <a:latin typeface="Meiryo UI" panose="020B0604030504040204" pitchFamily="50" charset="-128"/>
                <a:ea typeface="Meiryo UI" panose="020B0604030504040204" pitchFamily="50" charset="-128"/>
              </a:rPr>
              <a:t>メタル</a:t>
            </a:r>
            <a:r>
              <a:rPr lang="ja-JP" altLang="en-US" sz="2400" dirty="0" smtClean="0">
                <a:solidFill>
                  <a:srgbClr val="FF0000"/>
                </a:solidFill>
                <a:latin typeface="Meiryo UI" panose="020B0604030504040204" pitchFamily="50" charset="-128"/>
                <a:ea typeface="Meiryo UI" panose="020B0604030504040204" pitchFamily="50" charset="-128"/>
              </a:rPr>
              <a:t>等</a:t>
            </a:r>
            <a:r>
              <a:rPr lang="ja-JP" altLang="en-US" sz="2400" dirty="0">
                <a:solidFill>
                  <a:srgbClr val="FF0000"/>
                </a:solidFill>
                <a:latin typeface="Meiryo UI" panose="020B0604030504040204" pitchFamily="50" charset="-128"/>
                <a:ea typeface="Meiryo UI" panose="020B0604030504040204" pitchFamily="50" charset="-128"/>
              </a:rPr>
              <a:t>の資源採取のリスク・懸念も提示された</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3891" y="-23857"/>
            <a:ext cx="7098107"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年のエネルギーシステムの姿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1496698" y="3562350"/>
            <a:ext cx="884552" cy="533400"/>
          </a:xfrm>
          <a:prstGeom prst="roundRect">
            <a:avLst>
              <a:gd name="adj" fmla="val 1094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flipV="1">
            <a:off x="1266825" y="4324350"/>
            <a:ext cx="572775" cy="3333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352550" y="3324225"/>
            <a:ext cx="561975" cy="1581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206913" y="3562350"/>
            <a:ext cx="450687" cy="161109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5305047" y="3914775"/>
            <a:ext cx="610046" cy="138181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388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99FF6771-CCA2-4AC3-81A9-F8C47885FEBE}" type="slidenum">
              <a:rPr lang="ja-JP" altLang="en-US" smtClean="0"/>
              <a:pPr/>
              <a:t>14</a:t>
            </a:fld>
            <a:endParaRPr lang="ja-JP" altLang="en-US"/>
          </a:p>
        </p:txBody>
      </p:sp>
      <p:sp>
        <p:nvSpPr>
          <p:cNvPr id="4" name="テキスト ボックス 3">
            <a:extLst>
              <a:ext uri="{FF2B5EF4-FFF2-40B4-BE49-F238E27FC236}">
                <a16:creationId xmlns:a16="http://schemas.microsoft.com/office/drawing/2014/main" id="{C69B684B-6B0E-413E-954F-1F644E0F00DB}"/>
              </a:ext>
            </a:extLst>
          </p:cNvPr>
          <p:cNvSpPr txBox="1"/>
          <p:nvPr/>
        </p:nvSpPr>
        <p:spPr>
          <a:xfrm>
            <a:off x="610017" y="287351"/>
            <a:ext cx="1092464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ロードマップにおける</a:t>
            </a: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2030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年まで</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の</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変化</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の</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例</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209967" y="1540840"/>
            <a:ext cx="5860973" cy="3062689"/>
          </a:xfrm>
          <a:prstGeom prst="rect">
            <a:avLst/>
          </a:prstGeom>
        </p:spPr>
      </p:pic>
      <p:pic>
        <p:nvPicPr>
          <p:cNvPr id="6" name="図 5"/>
          <p:cNvPicPr>
            <a:picLocks noChangeAspect="1"/>
          </p:cNvPicPr>
          <p:nvPr/>
        </p:nvPicPr>
        <p:blipFill>
          <a:blip r:embed="rId4"/>
          <a:stretch>
            <a:fillRect/>
          </a:stretch>
        </p:blipFill>
        <p:spPr>
          <a:xfrm>
            <a:off x="6372073" y="1540840"/>
            <a:ext cx="4953152" cy="2879957"/>
          </a:xfrm>
          <a:prstGeom prst="rect">
            <a:avLst/>
          </a:prstGeom>
        </p:spPr>
      </p:pic>
      <p:sp>
        <p:nvSpPr>
          <p:cNvPr id="7" name="正方形/長方形 6"/>
          <p:cNvSpPr/>
          <p:nvPr/>
        </p:nvSpPr>
        <p:spPr>
          <a:xfrm>
            <a:off x="67092" y="1039812"/>
            <a:ext cx="6162107"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再エネ、電動車、省エネの変化</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2030</a:t>
            </a:r>
            <a:r>
              <a:rPr lang="ja-JP" altLang="en-US" b="1" dirty="0">
                <a:latin typeface="Meiryo UI" panose="020B0604030504040204" pitchFamily="50" charset="-128"/>
                <a:ea typeface="Meiryo UI" panose="020B0604030504040204" pitchFamily="50" charset="-128"/>
              </a:rPr>
              <a:t>年）</a:t>
            </a:r>
            <a:endParaRPr lang="en-US" altLang="ja-JP" b="1" dirty="0">
              <a:latin typeface="Meiryo UI" panose="020B0604030504040204" pitchFamily="50" charset="-128"/>
              <a:ea typeface="Meiryo UI" panose="020B0604030504040204" pitchFamily="50" charset="-128"/>
            </a:endParaRPr>
          </a:p>
        </p:txBody>
      </p:sp>
      <p:sp>
        <p:nvSpPr>
          <p:cNvPr id="8" name="正方形/長方形 7"/>
          <p:cNvSpPr/>
          <p:nvPr/>
        </p:nvSpPr>
        <p:spPr>
          <a:xfrm>
            <a:off x="6248249" y="1039812"/>
            <a:ext cx="5190065"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雇用の変化</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2030</a:t>
            </a:r>
            <a:r>
              <a:rPr lang="ja-JP" altLang="en-US" b="1" dirty="0">
                <a:latin typeface="Meiryo UI" panose="020B0604030504040204" pitchFamily="50" charset="-128"/>
                <a:ea typeface="Meiryo UI" panose="020B0604030504040204" pitchFamily="50" charset="-128"/>
              </a:rPr>
              <a:t>年）</a:t>
            </a:r>
            <a:endParaRPr lang="en-US" altLang="ja-JP" b="1" dirty="0">
              <a:latin typeface="Meiryo UI" panose="020B0604030504040204" pitchFamily="50" charset="-128"/>
              <a:ea typeface="Meiryo UI" panose="020B0604030504040204" pitchFamily="50" charset="-128"/>
            </a:endParaRPr>
          </a:p>
        </p:txBody>
      </p:sp>
      <p:sp>
        <p:nvSpPr>
          <p:cNvPr id="9" name="正方形/長方形 8"/>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2030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882325" y="4448104"/>
            <a:ext cx="6290822" cy="1015663"/>
          </a:xfrm>
          <a:prstGeom prst="rect">
            <a:avLst/>
          </a:prstGeom>
        </p:spPr>
        <p:txBody>
          <a:bodyPr wrap="square">
            <a:spAutoFit/>
          </a:bodyPr>
          <a:lstStyle/>
          <a:p>
            <a:pPr marL="342900" indent="-342900">
              <a:buFont typeface="Arial" panose="020B0604020202020204" pitchFamily="34" charset="0"/>
              <a:buChar char="•"/>
            </a:pPr>
            <a:r>
              <a:rPr lang="en-US" altLang="ja-JP" sz="2000" dirty="0">
                <a:latin typeface="Meiryo UI" panose="020B0604030504040204" pitchFamily="50" charset="-128"/>
                <a:ea typeface="Meiryo UI" panose="020B0604030504040204" pitchFamily="50" charset="-128"/>
              </a:rPr>
              <a:t>500</a:t>
            </a:r>
            <a:r>
              <a:rPr lang="ja-JP" altLang="en-US" sz="2000" dirty="0">
                <a:latin typeface="Meiryo UI" panose="020B0604030504040204" pitchFamily="50" charset="-128"/>
                <a:ea typeface="Meiryo UI" panose="020B0604030504040204" pitchFamily="50" charset="-128"/>
              </a:rPr>
              <a:t>万人の化石燃料関連産業の雇用を失うが</a:t>
            </a: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solidFill>
                  <a:srgbClr val="0000CC"/>
                </a:solidFill>
                <a:latin typeface="Meiryo UI" panose="020B0604030504040204" pitchFamily="50" charset="-128"/>
                <a:ea typeface="Meiryo UI" panose="020B0604030504040204" pitchFamily="50" charset="-128"/>
              </a:rPr>
              <a:t>1,400</a:t>
            </a:r>
            <a:r>
              <a:rPr lang="ja-JP" altLang="en-US" sz="2000" dirty="0">
                <a:solidFill>
                  <a:srgbClr val="0000CC"/>
                </a:solidFill>
                <a:latin typeface="Meiryo UI" panose="020B0604030504040204" pitchFamily="50" charset="-128"/>
                <a:ea typeface="Meiryo UI" panose="020B0604030504040204" pitchFamily="50" charset="-128"/>
              </a:rPr>
              <a:t>万人</a:t>
            </a:r>
            <a:r>
              <a:rPr lang="ja-JP" altLang="en-US" sz="2000" dirty="0" smtClean="0">
                <a:latin typeface="Meiryo UI" panose="020B0604030504040204" pitchFamily="50" charset="-128"/>
                <a:ea typeface="Meiryo UI" panose="020B0604030504040204" pitchFamily="50" charset="-128"/>
              </a:rPr>
              <a:t>の</a:t>
            </a:r>
            <a:r>
              <a:rPr lang="ja-JP" altLang="en-US" sz="2000" dirty="0" smtClean="0">
                <a:solidFill>
                  <a:srgbClr val="0000CC"/>
                </a:solidFill>
                <a:latin typeface="Meiryo UI" panose="020B0604030504040204" pitchFamily="50" charset="-128"/>
                <a:ea typeface="Meiryo UI" panose="020B0604030504040204" pitchFamily="50" charset="-128"/>
              </a:rPr>
              <a:t>再エネ発電・電力系統</a:t>
            </a:r>
            <a:r>
              <a:rPr lang="ja-JP" altLang="en-US" sz="2000" dirty="0" smtClean="0">
                <a:latin typeface="Meiryo UI" panose="020B0604030504040204" pitchFamily="50" charset="-128"/>
                <a:ea typeface="Meiryo UI" panose="020B0604030504040204" pitchFamily="50" charset="-128"/>
              </a:rPr>
              <a:t>の</a:t>
            </a:r>
            <a:r>
              <a:rPr lang="ja-JP" altLang="en-US" sz="2000" dirty="0">
                <a:latin typeface="Meiryo UI" panose="020B0604030504040204" pitchFamily="50" charset="-128"/>
                <a:ea typeface="Meiryo UI" panose="020B0604030504040204" pitchFamily="50" charset="-128"/>
              </a:rPr>
              <a:t>雇用を</a:t>
            </a:r>
            <a:r>
              <a:rPr lang="ja-JP" altLang="en-US" sz="2000" dirty="0" smtClean="0">
                <a:latin typeface="Meiryo UI" panose="020B0604030504040204" pitchFamily="50" charset="-128"/>
                <a:ea typeface="Meiryo UI" panose="020B0604030504040204" pitchFamily="50" charset="-128"/>
              </a:rPr>
              <a:t>得る</a:t>
            </a:r>
            <a:endParaRPr lang="en-US" altLang="ja-JP" sz="2000" dirty="0" smtClean="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更に、</a:t>
            </a:r>
            <a:r>
              <a:rPr lang="ja-JP" altLang="en-US" sz="2000" dirty="0" smtClean="0">
                <a:solidFill>
                  <a:srgbClr val="0000CC"/>
                </a:solidFill>
                <a:latin typeface="Meiryo UI" panose="020B0604030504040204" pitchFamily="50" charset="-128"/>
                <a:ea typeface="Meiryo UI" panose="020B0604030504040204" pitchFamily="50" charset="-128"/>
              </a:rPr>
              <a:t>省エネ機器・自動車・建物</a:t>
            </a:r>
            <a:r>
              <a:rPr lang="ja-JP" altLang="en-US" sz="2000" dirty="0" smtClean="0">
                <a:latin typeface="Meiryo UI" panose="020B0604030504040204" pitchFamily="50" charset="-128"/>
                <a:ea typeface="Meiryo UI" panose="020B0604030504040204" pitchFamily="50" charset="-128"/>
              </a:rPr>
              <a:t>で</a:t>
            </a:r>
            <a:r>
              <a:rPr lang="en-US" altLang="ja-JP" sz="2000" dirty="0" smtClean="0">
                <a:solidFill>
                  <a:srgbClr val="0000CC"/>
                </a:solidFill>
                <a:latin typeface="Meiryo UI" panose="020B0604030504040204" pitchFamily="50" charset="-128"/>
                <a:ea typeface="Meiryo UI" panose="020B0604030504040204" pitchFamily="50" charset="-128"/>
              </a:rPr>
              <a:t>1,600</a:t>
            </a:r>
            <a:r>
              <a:rPr lang="ja-JP" altLang="en-US" sz="2000" dirty="0" smtClean="0">
                <a:solidFill>
                  <a:srgbClr val="0000CC"/>
                </a:solidFill>
                <a:latin typeface="Meiryo UI" panose="020B0604030504040204" pitchFamily="50" charset="-128"/>
                <a:ea typeface="Meiryo UI" panose="020B0604030504040204" pitchFamily="50" charset="-128"/>
              </a:rPr>
              <a:t>万人</a:t>
            </a:r>
            <a:r>
              <a:rPr lang="ja-JP" altLang="en-US" sz="2000" dirty="0" smtClean="0">
                <a:latin typeface="Meiryo UI" panose="020B0604030504040204" pitchFamily="50" charset="-128"/>
                <a:ea typeface="Meiryo UI" panose="020B0604030504040204" pitchFamily="50" charset="-128"/>
              </a:rPr>
              <a:t>の雇用増</a:t>
            </a:r>
            <a:endParaRPr lang="ja-JP" altLang="en-US"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33792" y="5214084"/>
            <a:ext cx="11486734" cy="1384995"/>
          </a:xfrm>
          <a:prstGeom prst="rect">
            <a:avLst/>
          </a:prstGeom>
        </p:spPr>
        <p:txBody>
          <a:bodyPr wrap="square">
            <a:spAutoFit/>
          </a:bodyPr>
          <a:lstStyle/>
          <a:p>
            <a:pPr lvl="0">
              <a:defRPr/>
            </a:pPr>
            <a:r>
              <a:rPr lang="en-US" altLang="ja-JP" sz="2800" dirty="0">
                <a:solidFill>
                  <a:srgbClr val="FF0000"/>
                </a:solidFill>
                <a:latin typeface="Meiryo UI" panose="020B0604030504040204" pitchFamily="50" charset="-128"/>
                <a:ea typeface="Meiryo UI" panose="020B0604030504040204" pitchFamily="50" charset="-128"/>
              </a:rPr>
              <a:t>【</a:t>
            </a:r>
            <a:r>
              <a:rPr lang="ja-JP" altLang="en-US" sz="2800" dirty="0">
                <a:solidFill>
                  <a:srgbClr val="FF0000"/>
                </a:solidFill>
                <a:latin typeface="Meiryo UI" panose="020B0604030504040204" pitchFamily="50" charset="-128"/>
                <a:ea typeface="Meiryo UI" panose="020B0604030504040204" pitchFamily="50" charset="-128"/>
              </a:rPr>
              <a:t>キーポイント</a:t>
            </a:r>
            <a:r>
              <a:rPr lang="en-US" altLang="ja-JP" sz="2800" dirty="0">
                <a:solidFill>
                  <a:srgbClr val="FF0000"/>
                </a:solidFill>
                <a:latin typeface="Meiryo UI" panose="020B0604030504040204" pitchFamily="50" charset="-128"/>
                <a:ea typeface="Meiryo UI" panose="020B0604030504040204" pitchFamily="50" charset="-128"/>
              </a:rPr>
              <a:t>】</a:t>
            </a:r>
            <a:br>
              <a:rPr lang="en-US" altLang="ja-JP" sz="2800" dirty="0">
                <a:solidFill>
                  <a:srgbClr val="FF0000"/>
                </a:solidFill>
                <a:latin typeface="Meiryo UI" panose="020B0604030504040204" pitchFamily="50" charset="-128"/>
                <a:ea typeface="Meiryo UI" panose="020B0604030504040204" pitchFamily="50" charset="-128"/>
              </a:rPr>
            </a:br>
            <a:r>
              <a:rPr lang="en-US" altLang="ja-JP" sz="2800" dirty="0" smtClean="0">
                <a:solidFill>
                  <a:srgbClr val="FF0000"/>
                </a:solidFill>
                <a:latin typeface="Meiryo UI" panose="020B0604030504040204" pitchFamily="50" charset="-128"/>
                <a:ea typeface="Meiryo UI" panose="020B0604030504040204" pitchFamily="50" charset="-128"/>
              </a:rPr>
              <a:t>2050</a:t>
            </a:r>
            <a:r>
              <a:rPr lang="ja-JP" altLang="en-US" sz="2800" dirty="0" smtClean="0">
                <a:solidFill>
                  <a:srgbClr val="FF0000"/>
                </a:solidFill>
                <a:latin typeface="Meiryo UI" panose="020B0604030504040204" pitchFamily="50" charset="-128"/>
                <a:ea typeface="Meiryo UI" panose="020B0604030504040204" pitchFamily="50" charset="-128"/>
              </a:rPr>
              <a:t>年ネットゼロ排出達成を前提とする</a:t>
            </a:r>
            <a:r>
              <a:rPr lang="ja-JP" altLang="en-US" sz="2800" dirty="0">
                <a:solidFill>
                  <a:srgbClr val="FF0000"/>
                </a:solidFill>
                <a:latin typeface="Meiryo UI" panose="020B0604030504040204" pitchFamily="50" charset="-128"/>
                <a:ea typeface="Meiryo UI" panose="020B0604030504040204" pitchFamily="50" charset="-128"/>
              </a:rPr>
              <a:t>場合、今後</a:t>
            </a:r>
            <a:r>
              <a:rPr lang="en-US" altLang="ja-JP" sz="2800" dirty="0">
                <a:solidFill>
                  <a:srgbClr val="FF0000"/>
                </a:solidFill>
                <a:latin typeface="Meiryo UI" panose="020B0604030504040204" pitchFamily="50" charset="-128"/>
                <a:ea typeface="Meiryo UI" panose="020B0604030504040204" pitchFamily="50" charset="-128"/>
              </a:rPr>
              <a:t>10</a:t>
            </a:r>
            <a:r>
              <a:rPr lang="ja-JP" altLang="en-US" sz="2800" dirty="0" smtClean="0">
                <a:solidFill>
                  <a:srgbClr val="FF0000"/>
                </a:solidFill>
                <a:latin typeface="Meiryo UI" panose="020B0604030504040204" pitchFamily="50" charset="-128"/>
                <a:ea typeface="Meiryo UI" panose="020B0604030504040204" pitchFamily="50" charset="-128"/>
              </a:rPr>
              <a:t>年間にも急激な変化を遂げる必要があり、雇用環境への配慮（移行マネジメント）が必要不可欠</a:t>
            </a:r>
            <a:endParaRPr lang="en-US" altLang="ja-JP" sz="2800" dirty="0" smtClean="0">
              <a:solidFill>
                <a:srgbClr val="FF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7725026" y="2667675"/>
            <a:ext cx="971300" cy="523220"/>
          </a:xfrm>
          <a:prstGeom prst="rect">
            <a:avLst/>
          </a:prstGeom>
        </p:spPr>
        <p:txBody>
          <a:bodyPr wrap="square">
            <a:spAutoFit/>
          </a:bodyPr>
          <a:lstStyle/>
          <a:p>
            <a:pPr algn="ctr"/>
            <a:r>
              <a:rPr lang="ja-JP" altLang="en-US" sz="1400" dirty="0" smtClean="0">
                <a:solidFill>
                  <a:srgbClr val="0000CC"/>
                </a:solidFill>
                <a:latin typeface="Meiryo UI" panose="020B0604030504040204" pitchFamily="50" charset="-128"/>
                <a:ea typeface="Meiryo UI" panose="020B0604030504040204" pitchFamily="50" charset="-128"/>
              </a:rPr>
              <a:t>クリーンエネルギー他</a:t>
            </a:r>
            <a:endParaRPr lang="ja-JP" altLang="en-US" sz="1400" dirty="0">
              <a:solidFill>
                <a:srgbClr val="0000CC"/>
              </a:solidFill>
            </a:endParaRPr>
          </a:p>
        </p:txBody>
      </p:sp>
      <p:sp>
        <p:nvSpPr>
          <p:cNvPr id="13" name="テキスト ボックス 12"/>
          <p:cNvSpPr txBox="1"/>
          <p:nvPr/>
        </p:nvSpPr>
        <p:spPr>
          <a:xfrm>
            <a:off x="7532016" y="1691616"/>
            <a:ext cx="1555423" cy="307777"/>
          </a:xfrm>
          <a:prstGeom prst="rect">
            <a:avLst/>
          </a:prstGeom>
          <a:noFill/>
        </p:spPr>
        <p:txBody>
          <a:bodyPr wrap="square" rtlCol="0">
            <a:spAutoFit/>
          </a:bodyPr>
          <a:lstStyle/>
          <a:p>
            <a:r>
              <a:rPr kumimoji="1" lang="en-US" altLang="ja-JP" sz="1400" dirty="0" smtClean="0">
                <a:solidFill>
                  <a:srgbClr val="0000CC"/>
                </a:solidFill>
                <a:latin typeface="Meiryo UI" panose="020B0604030504040204" pitchFamily="50" charset="-128"/>
                <a:ea typeface="Meiryo UI" panose="020B0604030504040204" pitchFamily="50" charset="-128"/>
              </a:rPr>
              <a:t>+1,400</a:t>
            </a:r>
            <a:r>
              <a:rPr kumimoji="1" lang="ja-JP" altLang="en-US" sz="1400" dirty="0" smtClean="0">
                <a:solidFill>
                  <a:srgbClr val="0000CC"/>
                </a:solidFill>
                <a:latin typeface="Meiryo UI" panose="020B0604030504040204" pitchFamily="50" charset="-128"/>
                <a:ea typeface="Meiryo UI" panose="020B0604030504040204" pitchFamily="50" charset="-128"/>
              </a:rPr>
              <a:t>万人</a:t>
            </a:r>
            <a:endParaRPr kumimoji="1" lang="ja-JP" altLang="en-US" sz="1400" dirty="0">
              <a:solidFill>
                <a:srgbClr val="0000CC"/>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8610860" y="1684411"/>
            <a:ext cx="1555423" cy="307777"/>
          </a:xfrm>
          <a:prstGeom prst="rect">
            <a:avLst/>
          </a:prstGeom>
          <a:noFill/>
        </p:spPr>
        <p:txBody>
          <a:bodyPr wrap="square" rtlCol="0">
            <a:spAutoFit/>
          </a:bodyPr>
          <a:lstStyle/>
          <a:p>
            <a:r>
              <a:rPr lang="ja-JP" altLang="en-US" sz="1400" dirty="0" smtClean="0">
                <a:solidFill>
                  <a:srgbClr val="FF0000"/>
                </a:solidFill>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5</a:t>
            </a:r>
            <a:r>
              <a:rPr kumimoji="1" lang="en-US" altLang="ja-JP" sz="1400" dirty="0" smtClean="0">
                <a:solidFill>
                  <a:srgbClr val="FF0000"/>
                </a:solidFill>
                <a:latin typeface="Meiryo UI" panose="020B0604030504040204" pitchFamily="50" charset="-128"/>
                <a:ea typeface="Meiryo UI" panose="020B0604030504040204" pitchFamily="50" charset="-128"/>
              </a:rPr>
              <a:t>00</a:t>
            </a:r>
            <a:r>
              <a:rPr kumimoji="1" lang="ja-JP" altLang="en-US" sz="1400" dirty="0" smtClean="0">
                <a:solidFill>
                  <a:srgbClr val="FF0000"/>
                </a:solidFill>
                <a:latin typeface="Meiryo UI" panose="020B0604030504040204" pitchFamily="50" charset="-128"/>
                <a:ea typeface="Meiryo UI" panose="020B0604030504040204" pitchFamily="50" charset="-128"/>
              </a:rPr>
              <a:t>万人</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636393" y="2355964"/>
            <a:ext cx="971300" cy="523220"/>
          </a:xfrm>
          <a:prstGeom prst="rect">
            <a:avLst/>
          </a:prstGeom>
        </p:spPr>
        <p:txBody>
          <a:bodyPr wrap="square">
            <a:spAutoFit/>
          </a:bodyPr>
          <a:lstStyle/>
          <a:p>
            <a:pPr algn="ctr"/>
            <a:r>
              <a:rPr lang="ja-JP" altLang="en-US" sz="1400" dirty="0" smtClean="0">
                <a:solidFill>
                  <a:srgbClr val="FF0000"/>
                </a:solidFill>
                <a:latin typeface="Meiryo UI" panose="020B0604030504040204" pitchFamily="50" charset="-128"/>
                <a:ea typeface="Meiryo UI" panose="020B0604030504040204" pitchFamily="50" charset="-128"/>
              </a:rPr>
              <a:t>化石燃料関連</a:t>
            </a:r>
            <a:endParaRPr lang="ja-JP" altLang="en-US" sz="1400" dirty="0">
              <a:solidFill>
                <a:srgbClr val="FF0000"/>
              </a:solidFill>
            </a:endParaRPr>
          </a:p>
        </p:txBody>
      </p:sp>
    </p:spTree>
    <p:extLst>
      <p:ext uri="{BB962C8B-B14F-4D97-AF65-F5344CB8AC3E}">
        <p14:creationId xmlns:p14="http://schemas.microsoft.com/office/powerpoint/2010/main" val="3680930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557450" y="950198"/>
            <a:ext cx="5526677" cy="2308324"/>
          </a:xfrm>
          <a:prstGeom prst="rect">
            <a:avLst/>
          </a:prstGeom>
          <a:noFill/>
          <a:ln>
            <a:solidFill>
              <a:schemeClr val="tx1"/>
            </a:solidFill>
            <a:prstDash val="dash"/>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pic>
        <p:nvPicPr>
          <p:cNvPr id="25" name="図 24"/>
          <p:cNvPicPr>
            <a:picLocks noChangeAspect="1"/>
          </p:cNvPicPr>
          <p:nvPr/>
        </p:nvPicPr>
        <p:blipFill>
          <a:blip r:embed="rId3"/>
          <a:stretch>
            <a:fillRect/>
          </a:stretch>
        </p:blipFill>
        <p:spPr>
          <a:xfrm>
            <a:off x="6794423" y="1423904"/>
            <a:ext cx="5289704" cy="1669055"/>
          </a:xfrm>
          <a:prstGeom prst="rect">
            <a:avLst/>
          </a:prstGeom>
        </p:spPr>
      </p:pic>
      <p:sp>
        <p:nvSpPr>
          <p:cNvPr id="2" name="スライド番号プレースホルダー 1"/>
          <p:cNvSpPr>
            <a:spLocks noGrp="1"/>
          </p:cNvSpPr>
          <p:nvPr>
            <p:ph type="sldNum" sz="quarter" idx="11"/>
          </p:nvPr>
        </p:nvSpPr>
        <p:spPr>
          <a:xfrm>
            <a:off x="9439275" y="6492875"/>
            <a:ext cx="2743200" cy="365125"/>
          </a:xfrm>
        </p:spPr>
        <p:txBody>
          <a:bodyPr/>
          <a:lstStyle/>
          <a:p>
            <a:fld id="{99FF6771-CCA2-4AC3-81A9-F8C47885FEBE}" type="slidenum">
              <a:rPr lang="ja-JP" altLang="en-US" smtClean="0"/>
              <a:pPr/>
              <a:t>15</a:t>
            </a:fld>
            <a:endParaRPr lang="ja-JP" altLang="en-US" dirty="0"/>
          </a:p>
        </p:txBody>
      </p:sp>
      <p:sp>
        <p:nvSpPr>
          <p:cNvPr id="12" name="テキスト ボックス 11">
            <a:extLst>
              <a:ext uri="{FF2B5EF4-FFF2-40B4-BE49-F238E27FC236}">
                <a16:creationId xmlns:a16="http://schemas.microsoft.com/office/drawing/2014/main" id="{C69B684B-6B0E-413E-954F-1F644E0F00DB}"/>
              </a:ext>
            </a:extLst>
          </p:cNvPr>
          <p:cNvSpPr txBox="1"/>
          <p:nvPr/>
        </p:nvSpPr>
        <p:spPr>
          <a:xfrm>
            <a:off x="266701" y="320011"/>
            <a:ext cx="1155382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年ネットゼロシナリオにおける行動変容の排出削減効果</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212379" y="5205890"/>
            <a:ext cx="6354683" cy="1569660"/>
          </a:xfrm>
          <a:prstGeom prst="rect">
            <a:avLst/>
          </a:prstGeom>
        </p:spPr>
        <p:txBody>
          <a:bodyPr wrap="square">
            <a:spAutoFit/>
          </a:bodyPr>
          <a:lstStyle/>
          <a:p>
            <a:pPr lvl="0">
              <a:defRPr/>
            </a:pPr>
            <a:r>
              <a:rPr lang="en-US" altLang="ja-JP" sz="2400" dirty="0" smtClean="0">
                <a:solidFill>
                  <a:srgbClr val="FF0000"/>
                </a:solidFill>
                <a:latin typeface="Meiryo UI" panose="020B0604030504040204" pitchFamily="50" charset="-128"/>
                <a:ea typeface="Meiryo UI" panose="020B0604030504040204" pitchFamily="50" charset="-128"/>
              </a:rPr>
              <a:t>【</a:t>
            </a:r>
            <a:r>
              <a:rPr lang="ja-JP" altLang="en-US" sz="2400" dirty="0" smtClean="0">
                <a:solidFill>
                  <a:srgbClr val="FF0000"/>
                </a:solidFill>
                <a:latin typeface="Meiryo UI" panose="020B0604030504040204" pitchFamily="50" charset="-128"/>
                <a:ea typeface="Meiryo UI" panose="020B0604030504040204" pitchFamily="50" charset="-128"/>
              </a:rPr>
              <a:t>キーポイント</a:t>
            </a:r>
            <a:r>
              <a:rPr lang="en-US" altLang="ja-JP" sz="2400" dirty="0" smtClean="0">
                <a:solidFill>
                  <a:srgbClr val="FF0000"/>
                </a:solidFill>
                <a:latin typeface="Meiryo UI" panose="020B0604030504040204" pitchFamily="50" charset="-128"/>
                <a:ea typeface="Meiryo UI" panose="020B0604030504040204" pitchFamily="50" charset="-128"/>
              </a:rPr>
              <a:t>】 IEA</a:t>
            </a:r>
            <a:r>
              <a:rPr lang="ja-JP" altLang="en-US" sz="2400" dirty="0" smtClean="0">
                <a:solidFill>
                  <a:srgbClr val="FF0000"/>
                </a:solidFill>
                <a:latin typeface="Meiryo UI" panose="020B0604030504040204" pitchFamily="50" charset="-128"/>
                <a:ea typeface="Meiryo UI" panose="020B0604030504040204" pitchFamily="50" charset="-128"/>
              </a:rPr>
              <a:t>レポートは、上記の推計値</a:t>
            </a:r>
            <a:r>
              <a:rPr lang="ja-JP" altLang="en-US" sz="2400" dirty="0">
                <a:solidFill>
                  <a:srgbClr val="FF0000"/>
                </a:solidFill>
                <a:latin typeface="Meiryo UI" panose="020B0604030504040204" pitchFamily="50" charset="-128"/>
                <a:ea typeface="Meiryo UI" panose="020B0604030504040204" pitchFamily="50" charset="-128"/>
              </a:rPr>
              <a:t>に</a:t>
            </a:r>
            <a:r>
              <a:rPr lang="ja-JP" altLang="en-US" sz="2400" dirty="0" smtClean="0">
                <a:solidFill>
                  <a:srgbClr val="FF0000"/>
                </a:solidFill>
                <a:latin typeface="Meiryo UI" panose="020B0604030504040204" pitchFamily="50" charset="-128"/>
                <a:ea typeface="Meiryo UI" panose="020B0604030504040204" pitchFamily="50" charset="-128"/>
              </a:rPr>
              <a:t>は不確実性が大きいことを指摘して</a:t>
            </a:r>
            <a:r>
              <a:rPr lang="ja-JP" altLang="en-US" sz="2400" dirty="0">
                <a:solidFill>
                  <a:srgbClr val="FF0000"/>
                </a:solidFill>
                <a:latin typeface="Meiryo UI" panose="020B0604030504040204" pitchFamily="50" charset="-128"/>
                <a:ea typeface="Meiryo UI" panose="020B0604030504040204" pitchFamily="50" charset="-128"/>
              </a:rPr>
              <a:t>いる。今後どれだけ働き方・移動の</a:t>
            </a:r>
            <a:r>
              <a:rPr lang="ja-JP" altLang="en-US" sz="2400" dirty="0" smtClean="0">
                <a:solidFill>
                  <a:srgbClr val="FF0000"/>
                </a:solidFill>
                <a:latin typeface="Meiryo UI" panose="020B0604030504040204" pitchFamily="50" charset="-128"/>
                <a:ea typeface="Meiryo UI" panose="020B0604030504040204" pitchFamily="50" charset="-128"/>
              </a:rPr>
              <a:t>あり方等の変化</a:t>
            </a:r>
            <a:r>
              <a:rPr lang="ja-JP" altLang="en-US" sz="2400" dirty="0">
                <a:solidFill>
                  <a:srgbClr val="FF0000"/>
                </a:solidFill>
                <a:latin typeface="Meiryo UI" panose="020B0604030504040204" pitchFamily="50" charset="-128"/>
                <a:ea typeface="Meiryo UI" panose="020B0604030504040204" pitchFamily="50" charset="-128"/>
              </a:rPr>
              <a:t>が</a:t>
            </a:r>
            <a:r>
              <a:rPr lang="ja-JP" altLang="en-US" sz="2400" dirty="0" smtClean="0">
                <a:solidFill>
                  <a:srgbClr val="FF0000"/>
                </a:solidFill>
                <a:latin typeface="Meiryo UI" panose="020B0604030504040204" pitchFamily="50" charset="-128"/>
                <a:ea typeface="Meiryo UI" panose="020B0604030504040204" pitchFamily="50" charset="-128"/>
              </a:rPr>
              <a:t>定着するかが要検討事項と考えられる。</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3891" y="-23857"/>
            <a:ext cx="7098107"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年のエネルギーシステムの姿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10223" y="1543161"/>
            <a:ext cx="6192987" cy="4031873"/>
          </a:xfrm>
          <a:prstGeom prst="rect">
            <a:avLst/>
          </a:prstGeom>
        </p:spPr>
        <p:txBody>
          <a:bodyPr wrap="square">
            <a:spAutoFit/>
          </a:bodyPr>
          <a:lstStyle/>
          <a:p>
            <a:pPr marL="342880" indent="-342891">
              <a:buFont typeface="Arial" panose="020B0604020202020204" pitchFamily="34" charset="0"/>
              <a:buChar char="•"/>
            </a:pPr>
            <a:r>
              <a:rPr lang="ja-JP" altLang="en-US" sz="2800" dirty="0" smtClean="0">
                <a:solidFill>
                  <a:srgbClr val="7030A0"/>
                </a:solidFill>
                <a:latin typeface="Meiryo UI" panose="020B0604030504040204" pitchFamily="50" charset="-128"/>
                <a:ea typeface="Meiryo UI" panose="020B0604030504040204" pitchFamily="50" charset="-128"/>
              </a:rPr>
              <a:t>都市</a:t>
            </a:r>
            <a:r>
              <a:rPr lang="ja-JP" altLang="en-US" sz="2800" dirty="0">
                <a:solidFill>
                  <a:srgbClr val="7030A0"/>
                </a:solidFill>
                <a:latin typeface="Meiryo UI" panose="020B0604030504040204" pitchFamily="50" charset="-128"/>
                <a:ea typeface="Meiryo UI" panose="020B0604030504040204" pitchFamily="50" charset="-128"/>
              </a:rPr>
              <a:t>の車両</a:t>
            </a:r>
            <a:r>
              <a:rPr lang="ja-JP" altLang="en-US" sz="2800" dirty="0" smtClean="0">
                <a:solidFill>
                  <a:srgbClr val="7030A0"/>
                </a:solidFill>
                <a:latin typeface="Meiryo UI" panose="020B0604030504040204" pitchFamily="50" charset="-128"/>
                <a:ea typeface="Meiryo UI" panose="020B0604030504040204" pitchFamily="50" charset="-128"/>
              </a:rPr>
              <a:t>減少</a:t>
            </a:r>
            <a:endParaRPr lang="en-US" altLang="ja-JP" sz="2800" dirty="0">
              <a:solidFill>
                <a:srgbClr val="7030A0"/>
              </a:solidFill>
              <a:latin typeface="Meiryo UI" panose="020B0604030504040204" pitchFamily="50" charset="-128"/>
              <a:ea typeface="Meiryo UI" panose="020B0604030504040204" pitchFamily="50" charset="-128"/>
            </a:endParaRPr>
          </a:p>
          <a:p>
            <a:pPr marL="800089" lvl="1" indent="-342900">
              <a:buFont typeface="Wingdings" panose="05000000000000000000" pitchFamily="2" charset="2"/>
              <a:buChar char="Ø"/>
            </a:pPr>
            <a:r>
              <a:rPr lang="ja-JP" altLang="en-US" sz="2000" dirty="0" smtClean="0">
                <a:latin typeface="Meiryo UI" panose="020B0604030504040204" pitchFamily="50" charset="-128"/>
                <a:ea typeface="Meiryo UI" panose="020B0604030504040204" pitchFamily="50" charset="-128"/>
              </a:rPr>
              <a:t>内燃機関自動車のフェーズアウト、ライドシェア</a:t>
            </a:r>
            <a:endParaRPr lang="en-US" altLang="ja-JP" sz="2000" dirty="0" smtClean="0">
              <a:latin typeface="Meiryo UI" panose="020B0604030504040204" pitchFamily="50" charset="-128"/>
              <a:ea typeface="Meiryo UI" panose="020B0604030504040204" pitchFamily="50" charset="-128"/>
            </a:endParaRPr>
          </a:p>
          <a:p>
            <a:pPr marL="800089" lvl="1" indent="-342900">
              <a:buFont typeface="Wingdings" panose="05000000000000000000" pitchFamily="2" charset="2"/>
              <a:buChar char="Ø"/>
            </a:pPr>
            <a:r>
              <a:rPr lang="ja-JP" altLang="en-US" sz="2000" dirty="0" smtClean="0">
                <a:latin typeface="Meiryo UI" panose="020B0604030504040204" pitchFamily="50" charset="-128"/>
                <a:ea typeface="Meiryo UI" panose="020B0604030504040204" pitchFamily="50" charset="-128"/>
              </a:rPr>
              <a:t>ウォーキング、サイクリング、公共交通機関</a:t>
            </a:r>
            <a:endParaRPr lang="en-US" altLang="ja-JP" sz="2000" dirty="0" smtClean="0">
              <a:latin typeface="Meiryo UI" panose="020B0604030504040204" pitchFamily="50" charset="-128"/>
              <a:ea typeface="Meiryo UI" panose="020B0604030504040204" pitchFamily="50" charset="-128"/>
            </a:endParaRPr>
          </a:p>
          <a:p>
            <a:pPr marL="342880" indent="-342891">
              <a:buFont typeface="Arial" panose="020B0604020202020204" pitchFamily="34" charset="0"/>
              <a:buChar char="•"/>
            </a:pPr>
            <a:r>
              <a:rPr lang="ja-JP" altLang="en-US" sz="2800" dirty="0" smtClean="0">
                <a:solidFill>
                  <a:srgbClr val="7030A0"/>
                </a:solidFill>
                <a:latin typeface="Meiryo UI" panose="020B0604030504040204" pitchFamily="50" charset="-128"/>
                <a:ea typeface="Meiryo UI" panose="020B0604030504040204" pitchFamily="50" charset="-128"/>
              </a:rPr>
              <a:t>省エネ運転</a:t>
            </a:r>
            <a:endParaRPr lang="en-US" altLang="ja-JP" sz="2800" dirty="0" smtClean="0">
              <a:solidFill>
                <a:srgbClr val="7030A0"/>
              </a:solidFill>
              <a:latin typeface="Meiryo UI" panose="020B0604030504040204" pitchFamily="50" charset="-128"/>
              <a:ea typeface="Meiryo UI" panose="020B0604030504040204" pitchFamily="50" charset="-128"/>
            </a:endParaRPr>
          </a:p>
          <a:p>
            <a:pPr marL="800089" lvl="1" indent="-342900">
              <a:buFont typeface="Wingdings" panose="05000000000000000000" pitchFamily="2" charset="2"/>
              <a:buChar char="Ø"/>
            </a:pPr>
            <a:r>
              <a:rPr lang="ja-JP" altLang="en-US" sz="2000" dirty="0" smtClean="0">
                <a:latin typeface="Meiryo UI" panose="020B0604030504040204" pitchFamily="50" charset="-128"/>
                <a:ea typeface="Meiryo UI" panose="020B0604030504040204" pitchFamily="50" charset="-128"/>
              </a:rPr>
              <a:t>高速道路の時速を</a:t>
            </a:r>
            <a:r>
              <a:rPr lang="en-US" altLang="ja-JP" sz="2000" dirty="0" smtClean="0">
                <a:latin typeface="Meiryo UI" panose="020B0604030504040204" pitchFamily="50" charset="-128"/>
                <a:ea typeface="Meiryo UI" panose="020B0604030504040204" pitchFamily="50" charset="-128"/>
              </a:rPr>
              <a:t>100km</a:t>
            </a:r>
            <a:r>
              <a:rPr lang="ja-JP" altLang="en-US" sz="2000" dirty="0" smtClean="0">
                <a:latin typeface="Meiryo UI" panose="020B0604030504040204" pitchFamily="50" charset="-128"/>
                <a:ea typeface="Meiryo UI" panose="020B0604030504040204" pitchFamily="50" charset="-128"/>
              </a:rPr>
              <a:t>未満に低減、エコドライビング、車載エアコン温度調整（冷房温度</a:t>
            </a:r>
            <a:r>
              <a:rPr lang="en-US" altLang="ja-JP" sz="2000" dirty="0" smtClean="0">
                <a:latin typeface="Meiryo UI" panose="020B0604030504040204" pitchFamily="50" charset="-128"/>
                <a:ea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marL="342880" indent="-342891">
              <a:buFont typeface="Arial" panose="020B0604020202020204" pitchFamily="34" charset="0"/>
              <a:buChar char="•"/>
            </a:pPr>
            <a:r>
              <a:rPr lang="ja-JP" altLang="en-US" sz="2800" dirty="0" smtClean="0">
                <a:solidFill>
                  <a:srgbClr val="7030A0"/>
                </a:solidFill>
                <a:latin typeface="Meiryo UI" panose="020B0604030504040204" pitchFamily="50" charset="-128"/>
                <a:ea typeface="Meiryo UI" panose="020B0604030504040204" pitchFamily="50" charset="-128"/>
              </a:rPr>
              <a:t>国際</a:t>
            </a:r>
            <a:r>
              <a:rPr lang="ja-JP" altLang="en-US" sz="2800" dirty="0">
                <a:solidFill>
                  <a:srgbClr val="7030A0"/>
                </a:solidFill>
                <a:latin typeface="Meiryo UI" panose="020B0604030504040204" pitchFamily="50" charset="-128"/>
                <a:ea typeface="Meiryo UI" panose="020B0604030504040204" pitchFamily="50" charset="-128"/>
              </a:rPr>
              <a:t>航空便の</a:t>
            </a:r>
            <a:r>
              <a:rPr lang="ja-JP" altLang="en-US" sz="2800" dirty="0" smtClean="0">
                <a:solidFill>
                  <a:srgbClr val="7030A0"/>
                </a:solidFill>
                <a:latin typeface="Meiryo UI" panose="020B0604030504040204" pitchFamily="50" charset="-128"/>
                <a:ea typeface="Meiryo UI" panose="020B0604030504040204" pitchFamily="50" charset="-128"/>
              </a:rPr>
              <a:t>減便</a:t>
            </a:r>
            <a:endParaRPr lang="en-US" altLang="ja-JP" sz="2800" dirty="0" smtClean="0">
              <a:solidFill>
                <a:srgbClr val="7030A0"/>
              </a:solidFill>
              <a:latin typeface="Meiryo UI" panose="020B0604030504040204" pitchFamily="50" charset="-128"/>
              <a:ea typeface="Meiryo UI" panose="020B0604030504040204" pitchFamily="50" charset="-128"/>
            </a:endParaRPr>
          </a:p>
          <a:p>
            <a:pPr marL="800089" lvl="1" indent="-342900">
              <a:buFont typeface="Wingdings" panose="05000000000000000000" pitchFamily="2" charset="2"/>
              <a:buChar char="Ø"/>
            </a:pPr>
            <a:r>
              <a:rPr lang="ja-JP" altLang="en-US" sz="2000" dirty="0" smtClean="0">
                <a:latin typeface="Meiryo UI" panose="020B0604030504040204" pitchFamily="50" charset="-128"/>
                <a:ea typeface="Meiryo UI" panose="020B0604030504040204" pitchFamily="50" charset="-128"/>
              </a:rPr>
              <a:t>ビジネス利用を</a:t>
            </a:r>
            <a:r>
              <a:rPr lang="en-US" altLang="ja-JP" sz="2000" dirty="0" smtClean="0">
                <a:latin typeface="Meiryo UI" panose="020B0604030504040204" pitchFamily="50" charset="-128"/>
                <a:ea typeface="Meiryo UI" panose="020B0604030504040204" pitchFamily="50" charset="-128"/>
              </a:rPr>
              <a:t>2019</a:t>
            </a:r>
            <a:r>
              <a:rPr lang="ja-JP" altLang="en-US" sz="2000" dirty="0" smtClean="0">
                <a:latin typeface="Meiryo UI" panose="020B0604030504040204" pitchFamily="50" charset="-128"/>
                <a:ea typeface="Meiryo UI" panose="020B0604030504040204" pitchFamily="50" charset="-128"/>
              </a:rPr>
              <a:t>年レベルに抑制、レジャー目的の長距離便利用を</a:t>
            </a:r>
            <a:r>
              <a:rPr lang="en-US" altLang="ja-JP" sz="2000" dirty="0" smtClean="0">
                <a:latin typeface="Meiryo UI" panose="020B0604030504040204" pitchFamily="50" charset="-128"/>
                <a:ea typeface="Meiryo UI" panose="020B0604030504040204" pitchFamily="50" charset="-128"/>
              </a:rPr>
              <a:t>2019</a:t>
            </a:r>
            <a:r>
              <a:rPr lang="ja-JP" altLang="en-US" sz="2000" dirty="0" smtClean="0">
                <a:latin typeface="Meiryo UI" panose="020B0604030504040204" pitchFamily="50" charset="-128"/>
                <a:ea typeface="Meiryo UI" panose="020B0604030504040204" pitchFamily="50" charset="-128"/>
              </a:rPr>
              <a:t>年レベルに抑制</a:t>
            </a:r>
            <a:endParaRPr lang="en-US" altLang="ja-JP" sz="2000" dirty="0" smtClean="0">
              <a:latin typeface="Meiryo UI" panose="020B0604030504040204" pitchFamily="50" charset="-128"/>
              <a:ea typeface="Meiryo UI" panose="020B0604030504040204" pitchFamily="50" charset="-128"/>
            </a:endParaRPr>
          </a:p>
          <a:p>
            <a:pPr marL="342880" indent="-342891">
              <a:buFont typeface="Arial" panose="020B0604020202020204" pitchFamily="34" charset="0"/>
              <a:buChar char="•"/>
            </a:pPr>
            <a:r>
              <a:rPr lang="ja-JP" altLang="en-US" sz="2800" dirty="0" smtClean="0">
                <a:solidFill>
                  <a:srgbClr val="7030A0"/>
                </a:solidFill>
                <a:latin typeface="Meiryo UI" panose="020B0604030504040204" pitchFamily="50" charset="-128"/>
                <a:ea typeface="Meiryo UI" panose="020B0604030504040204" pitchFamily="50" charset="-128"/>
              </a:rPr>
              <a:t>空調</a:t>
            </a:r>
            <a:r>
              <a:rPr lang="ja-JP" altLang="en-US" sz="2800" dirty="0">
                <a:solidFill>
                  <a:srgbClr val="7030A0"/>
                </a:solidFill>
                <a:latin typeface="Meiryo UI" panose="020B0604030504040204" pitchFamily="50" charset="-128"/>
                <a:ea typeface="Meiryo UI" panose="020B0604030504040204" pitchFamily="50" charset="-128"/>
              </a:rPr>
              <a:t>（暖房）の温度設定</a:t>
            </a:r>
            <a:endParaRPr lang="en-US" altLang="ja-JP" sz="2800" dirty="0">
              <a:solidFill>
                <a:srgbClr val="7030A0"/>
              </a:solidFill>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14" name="正方形/長方形 13"/>
          <p:cNvSpPr/>
          <p:nvPr/>
        </p:nvSpPr>
        <p:spPr>
          <a:xfrm>
            <a:off x="6794423" y="3788188"/>
            <a:ext cx="5357095" cy="2539157"/>
          </a:xfrm>
          <a:prstGeom prst="rect">
            <a:avLst/>
          </a:prstGeom>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消費者・市民の役割の大きさ</a:t>
            </a:r>
            <a:endParaRPr lang="en-US" altLang="ja-JP" sz="2400" dirty="0">
              <a:latin typeface="Meiryo UI" panose="020B0604030504040204" pitchFamily="50" charset="-128"/>
              <a:ea typeface="Meiryo UI" panose="020B0604030504040204" pitchFamily="50" charset="-128"/>
            </a:endParaRPr>
          </a:p>
          <a:p>
            <a:pPr marL="342880" indent="-342891">
              <a:buFont typeface="Arial" panose="020B0604020202020204" pitchFamily="34" charset="0"/>
              <a:buChar char="•"/>
            </a:pPr>
            <a:endParaRPr lang="en-US" altLang="ja-JP" sz="1100" dirty="0" smtClean="0">
              <a:latin typeface="Meiryo UI" panose="020B0604030504040204" pitchFamily="50" charset="-128"/>
              <a:ea typeface="Meiryo UI" panose="020B0604030504040204" pitchFamily="50" charset="-128"/>
            </a:endParaRPr>
          </a:p>
          <a:p>
            <a:pPr marL="342880" indent="-342891">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「行動変容」以外の技術選択による削減も、交通（モビリティ）、暖房、調理から都市計画や雇用にいたるまで、市民生活に大きく関わる</a:t>
            </a:r>
            <a:endParaRPr lang="en-US" altLang="ja-JP" sz="2000" dirty="0" smtClean="0">
              <a:latin typeface="Meiryo UI" panose="020B0604030504040204" pitchFamily="50" charset="-128"/>
              <a:ea typeface="Meiryo UI" panose="020B0604030504040204" pitchFamily="50" charset="-128"/>
            </a:endParaRPr>
          </a:p>
          <a:p>
            <a:pPr marL="342880" indent="-342891">
              <a:buFont typeface="Arial" panose="020B0604020202020204" pitchFamily="34" charset="0"/>
              <a:buChar char="•"/>
            </a:pPr>
            <a:r>
              <a:rPr lang="en-US" altLang="ja-JP" sz="2000" b="1" dirty="0">
                <a:solidFill>
                  <a:srgbClr val="00B050"/>
                </a:solidFill>
                <a:latin typeface="Meiryo UI" panose="020B0604030504040204" pitchFamily="50" charset="-128"/>
                <a:ea typeface="Meiryo UI" panose="020B0604030504040204" pitchFamily="50" charset="-128"/>
              </a:rPr>
              <a:t>2050</a:t>
            </a:r>
            <a:r>
              <a:rPr lang="ja-JP" altLang="en-US" sz="2000" b="1" dirty="0" smtClean="0">
                <a:solidFill>
                  <a:srgbClr val="00B050"/>
                </a:solidFill>
                <a:latin typeface="Meiryo UI" panose="020B0604030504040204" pitchFamily="50" charset="-128"/>
                <a:ea typeface="Meiryo UI" panose="020B0604030504040204" pitchFamily="50" charset="-128"/>
              </a:rPr>
              <a:t>年の年間排出削減量の</a:t>
            </a:r>
            <a:r>
              <a:rPr lang="en-US" altLang="ja-JP" sz="2000" b="1" dirty="0" smtClean="0">
                <a:solidFill>
                  <a:srgbClr val="00B050"/>
                </a:solidFill>
                <a:latin typeface="Meiryo UI" panose="020B0604030504040204" pitchFamily="50" charset="-128"/>
                <a:ea typeface="Meiryo UI" panose="020B0604030504040204" pitchFamily="50" charset="-128"/>
              </a:rPr>
              <a:t>55%</a:t>
            </a:r>
            <a:r>
              <a:rPr lang="ja-JP" altLang="en-US" sz="2000" dirty="0">
                <a:latin typeface="Meiryo UI" panose="020B0604030504040204" pitchFamily="50" charset="-128"/>
                <a:ea typeface="Meiryo UI" panose="020B0604030504040204" pitchFamily="50" charset="-128"/>
              </a:rPr>
              <a:t>が</a:t>
            </a:r>
            <a:r>
              <a:rPr lang="ja-JP" altLang="en-US" sz="2000" dirty="0" smtClean="0">
                <a:latin typeface="Meiryo UI" panose="020B0604030504040204" pitchFamily="50" charset="-128"/>
                <a:ea typeface="Meiryo UI" panose="020B0604030504040204" pitchFamily="50" charset="-128"/>
              </a:rPr>
              <a:t>、</a:t>
            </a:r>
            <a:r>
              <a:rPr lang="ja-JP" altLang="en-US" sz="2000" b="1" dirty="0" smtClean="0">
                <a:solidFill>
                  <a:srgbClr val="00B050"/>
                </a:solidFill>
                <a:latin typeface="Meiryo UI" panose="020B0604030504040204" pitchFamily="50" charset="-128"/>
                <a:ea typeface="Meiryo UI" panose="020B0604030504040204" pitchFamily="50" charset="-128"/>
              </a:rPr>
              <a:t>消費者の購買行動</a:t>
            </a:r>
            <a:r>
              <a:rPr lang="ja-JP" altLang="en-US" sz="2000" dirty="0" smtClean="0">
                <a:latin typeface="Meiryo UI" panose="020B0604030504040204" pitchFamily="50" charset="-128"/>
                <a:ea typeface="Meiryo UI" panose="020B0604030504040204" pitchFamily="50" charset="-128"/>
              </a:rPr>
              <a:t>に関わる</a:t>
            </a:r>
            <a:endParaRPr lang="en-US" altLang="ja-JP" sz="2000" dirty="0" smtClean="0">
              <a:latin typeface="Meiryo UI" panose="020B0604030504040204" pitchFamily="50" charset="-128"/>
              <a:ea typeface="Meiryo UI" panose="020B0604030504040204" pitchFamily="50" charset="-128"/>
            </a:endParaRPr>
          </a:p>
          <a:p>
            <a:pPr marL="800089" lvl="1" indent="-342900">
              <a:buFont typeface="Wingdings" panose="05000000000000000000" pitchFamily="2" charset="2"/>
              <a:buChar char="Ø"/>
            </a:pPr>
            <a:r>
              <a:rPr lang="en-US" altLang="ja-JP" sz="2000" dirty="0" smtClean="0">
                <a:latin typeface="Meiryo UI" panose="020B0604030504040204" pitchFamily="50" charset="-128"/>
                <a:ea typeface="Meiryo UI" panose="020B0604030504040204" pitchFamily="50" charset="-128"/>
              </a:rPr>
              <a:t>EV</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住宅の省エネ改修、ヒートポンプ等</a:t>
            </a:r>
            <a:r>
              <a:rPr lang="ja-JP" altLang="en-US" sz="2000"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443141" y="2263911"/>
            <a:ext cx="2501030" cy="830997"/>
          </a:xfrm>
          <a:prstGeom prst="rect">
            <a:avLst/>
          </a:prstGeom>
          <a:noFill/>
        </p:spPr>
        <p:txBody>
          <a:bodyPr wrap="square" rtlCol="0">
            <a:spAutoFit/>
          </a:bodyPr>
          <a:lstStyle/>
          <a:p>
            <a:pPr algn="ctr"/>
            <a:r>
              <a:rPr kumimoji="1" lang="ja-JP" altLang="en-US" sz="2400" b="1" dirty="0" smtClean="0">
                <a:solidFill>
                  <a:srgbClr val="7030A0"/>
                </a:solidFill>
                <a:latin typeface="Meiryo UI" panose="020B0604030504040204" pitchFamily="50" charset="-128"/>
                <a:ea typeface="Meiryo UI" panose="020B0604030504040204" pitchFamily="50" charset="-128"/>
              </a:rPr>
              <a:t>行動変容の寄与</a:t>
            </a:r>
            <a:endParaRPr kumimoji="1" lang="en-US" altLang="ja-JP" sz="2400" b="1" dirty="0" smtClean="0">
              <a:solidFill>
                <a:srgbClr val="7030A0"/>
              </a:solidFill>
              <a:latin typeface="Meiryo UI" panose="020B0604030504040204" pitchFamily="50" charset="-128"/>
              <a:ea typeface="Meiryo UI" panose="020B0604030504040204" pitchFamily="50" charset="-128"/>
            </a:endParaRPr>
          </a:p>
          <a:p>
            <a:pPr algn="ctr"/>
            <a:r>
              <a:rPr lang="en-US" altLang="ja-JP" sz="2400" b="1" dirty="0" smtClean="0">
                <a:solidFill>
                  <a:srgbClr val="7030A0"/>
                </a:solidFill>
                <a:latin typeface="Meiryo UI" panose="020B0604030504040204" pitchFamily="50" charset="-128"/>
                <a:ea typeface="Meiryo UI" panose="020B0604030504040204" pitchFamily="50" charset="-128"/>
              </a:rPr>
              <a:t>4%</a:t>
            </a:r>
            <a:endParaRPr kumimoji="1" lang="ja-JP" altLang="en-US" sz="2400" b="1" dirty="0">
              <a:solidFill>
                <a:srgbClr val="7030A0"/>
              </a:solidFill>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flipV="1">
            <a:off x="6817110" y="2023617"/>
            <a:ext cx="443545" cy="30793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17430" y="975458"/>
            <a:ext cx="5614269" cy="400110"/>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rPr>
              <a:t>2050</a:t>
            </a:r>
            <a:r>
              <a:rPr lang="ja-JP" altLang="en-US" sz="2000" b="1" dirty="0" smtClean="0">
                <a:latin typeface="Meiryo UI" panose="020B0604030504040204" pitchFamily="50" charset="-128"/>
                <a:ea typeface="Meiryo UI" panose="020B0604030504040204" pitchFamily="50" charset="-128"/>
              </a:rPr>
              <a:t>年</a:t>
            </a:r>
            <a:r>
              <a:rPr lang="en-US" altLang="ja-JP" sz="2000" b="1" dirty="0" smtClean="0">
                <a:latin typeface="Meiryo UI" panose="020B0604030504040204" pitchFamily="50" charset="-128"/>
                <a:ea typeface="Meiryo UI" panose="020B0604030504040204" pitchFamily="50" charset="-128"/>
              </a:rPr>
              <a:t>CO</a:t>
            </a:r>
            <a:r>
              <a:rPr lang="en-US" altLang="ja-JP" sz="2000" b="1" baseline="-25000" dirty="0" smtClean="0">
                <a:latin typeface="Meiryo UI" panose="020B0604030504040204" pitchFamily="50" charset="-128"/>
                <a:ea typeface="Meiryo UI" panose="020B0604030504040204" pitchFamily="50" charset="-128"/>
              </a:rPr>
              <a:t>2</a:t>
            </a:r>
            <a:r>
              <a:rPr lang="ja-JP" altLang="en-US" sz="2000" b="1" dirty="0" smtClean="0">
                <a:latin typeface="Meiryo UI" panose="020B0604030504040204" pitchFamily="50" charset="-128"/>
                <a:ea typeface="Meiryo UI" panose="020B0604030504040204" pitchFamily="50" charset="-128"/>
              </a:rPr>
              <a:t>削減量</a:t>
            </a:r>
            <a:r>
              <a:rPr lang="ja-JP" altLang="en-US" sz="2000" b="1" dirty="0">
                <a:latin typeface="Meiryo UI" panose="020B0604030504040204" pitchFamily="50" charset="-128"/>
                <a:ea typeface="Meiryo UI" panose="020B0604030504040204" pitchFamily="50" charset="-128"/>
              </a:rPr>
              <a:t>へ</a:t>
            </a:r>
            <a:r>
              <a:rPr lang="ja-JP" altLang="en-US" sz="2000" b="1" dirty="0" smtClean="0">
                <a:latin typeface="Meiryo UI" panose="020B0604030504040204" pitchFamily="50" charset="-128"/>
                <a:ea typeface="Meiryo UI" panose="020B0604030504040204" pitchFamily="50" charset="-128"/>
              </a:rPr>
              <a:t>の寄与度</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年比）</a:t>
            </a:r>
            <a:endParaRPr kumimoji="1" lang="ja-JP" altLang="en-US" sz="2000" b="1" dirty="0">
              <a:latin typeface="Meiryo UI" panose="020B0604030504040204" pitchFamily="50" charset="-128"/>
              <a:ea typeface="Meiryo UI" panose="020B0604030504040204" pitchFamily="50" charset="-128"/>
            </a:endParaRPr>
          </a:p>
        </p:txBody>
      </p:sp>
      <p:sp>
        <p:nvSpPr>
          <p:cNvPr id="29" name="二等辺三角形 28"/>
          <p:cNvSpPr/>
          <p:nvPr/>
        </p:nvSpPr>
        <p:spPr>
          <a:xfrm rot="10800000">
            <a:off x="9179538" y="3350123"/>
            <a:ext cx="403495" cy="247651"/>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30" name="角丸四角形 29"/>
          <p:cNvSpPr/>
          <p:nvPr/>
        </p:nvSpPr>
        <p:spPr>
          <a:xfrm>
            <a:off x="6717430" y="3667622"/>
            <a:ext cx="5366697" cy="2733179"/>
          </a:xfrm>
          <a:prstGeom prst="roundRect">
            <a:avLst>
              <a:gd name="adj" fmla="val 6953"/>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576848" y="1703354"/>
            <a:ext cx="212373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既に</a:t>
            </a:r>
            <a:r>
              <a:rPr lang="ja-JP" altLang="en-US" sz="1400" dirty="0" smtClean="0">
                <a:latin typeface="Meiryo UI" panose="020B0604030504040204" pitchFamily="50" charset="-128"/>
                <a:ea typeface="Meiryo UI" panose="020B0604030504040204" pitchFamily="50" charset="-128"/>
              </a:rPr>
              <a:t>市場導入済みの技術</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9965824" y="1715840"/>
            <a:ext cx="1723413"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現在開発中の技術</a:t>
            </a:r>
            <a:endParaRPr kumimoji="1" lang="ja-JP" altLang="en-US" sz="1400" dirty="0">
              <a:latin typeface="Meiryo UI" panose="020B0604030504040204" pitchFamily="50" charset="-128"/>
              <a:ea typeface="Meiryo UI" panose="020B0604030504040204" pitchFamily="50" charset="-128"/>
            </a:endParaRPr>
          </a:p>
        </p:txBody>
      </p:sp>
      <p:sp>
        <p:nvSpPr>
          <p:cNvPr id="35" name="角丸四角形 34"/>
          <p:cNvSpPr/>
          <p:nvPr/>
        </p:nvSpPr>
        <p:spPr>
          <a:xfrm>
            <a:off x="91987" y="1375569"/>
            <a:ext cx="6307546" cy="3847916"/>
          </a:xfrm>
          <a:prstGeom prst="roundRect">
            <a:avLst>
              <a:gd name="adj" fmla="val 4916"/>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53349" y="996798"/>
            <a:ext cx="3209595" cy="523220"/>
          </a:xfrm>
          <a:prstGeom prst="rect">
            <a:avLst/>
          </a:prstGeom>
          <a:gradFill>
            <a:gsLst>
              <a:gs pos="0">
                <a:srgbClr val="CCCCFF"/>
              </a:gs>
              <a:gs pos="50000">
                <a:srgbClr val="CC99FF"/>
              </a:gs>
              <a:gs pos="100000">
                <a:srgbClr val="9900FF"/>
              </a:gs>
            </a:gsLst>
          </a:gra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sz="2800" b="1" dirty="0">
                <a:latin typeface="Meiryo UI" panose="020B0604030504040204" pitchFamily="50" charset="-128"/>
                <a:ea typeface="Meiryo UI" panose="020B0604030504040204" pitchFamily="50" charset="-128"/>
              </a:rPr>
              <a:t>行動変容の具体例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5417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9B684B-6B0E-413E-954F-1F644E0F00DB}"/>
              </a:ext>
            </a:extLst>
          </p:cNvPr>
          <p:cNvSpPr txBox="1"/>
          <p:nvPr/>
        </p:nvSpPr>
        <p:spPr>
          <a:xfrm>
            <a:off x="1470966" y="239944"/>
            <a:ext cx="9078085" cy="646331"/>
          </a:xfrm>
          <a:prstGeom prst="rect">
            <a:avLst/>
          </a:prstGeom>
          <a:noFill/>
        </p:spPr>
        <p:txBody>
          <a:bodyPr wrap="square" rtlCol="0">
            <a:spAutoFit/>
          </a:bodyPr>
          <a:lstStyle/>
          <a:p>
            <a:pPr algn="ct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600" b="1" dirty="0" smtClean="0">
                <a:solidFill>
                  <a:schemeClr val="tx1">
                    <a:lumMod val="85000"/>
                    <a:lumOff val="15000"/>
                  </a:schemeClr>
                </a:solidFill>
                <a:latin typeface="Meiryo UI" panose="020B0604030504040204" pitchFamily="50" charset="-128"/>
                <a:ea typeface="Meiryo UI" panose="020B0604030504040204" pitchFamily="50" charset="-128"/>
              </a:rPr>
              <a:t>ネットゼロ排出シナリオ</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のポイントのまとめ</a:t>
            </a:r>
          </a:p>
        </p:txBody>
      </p:sp>
      <p:sp>
        <p:nvSpPr>
          <p:cNvPr id="9" name="スライド番号プレースホルダー 7">
            <a:extLst>
              <a:ext uri="{FF2B5EF4-FFF2-40B4-BE49-F238E27FC236}">
                <a16:creationId xmlns:a16="http://schemas.microsoft.com/office/drawing/2014/main" id="{6E8DB43E-D084-4648-8A9B-252B31D5CA5F}"/>
              </a:ext>
            </a:extLst>
          </p:cNvPr>
          <p:cNvSpPr>
            <a:spLocks noGrp="1"/>
          </p:cNvSpPr>
          <p:nvPr>
            <p:ph type="sldNum" sz="quarter" idx="11"/>
          </p:nvPr>
        </p:nvSpPr>
        <p:spPr>
          <a:xfrm>
            <a:off x="10134600" y="6458908"/>
            <a:ext cx="2057400" cy="365125"/>
          </a:xfrm>
        </p:spPr>
        <p:txBody>
          <a:bodyPr/>
          <a:lstStyle/>
          <a:p>
            <a:fld id="{99FF6771-CCA2-4AC3-81A9-F8C47885FEBE}"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34E7F38-C189-42E8-A8EA-8E1908006A91}"/>
              </a:ext>
            </a:extLst>
          </p:cNvPr>
          <p:cNvSpPr txBox="1"/>
          <p:nvPr/>
        </p:nvSpPr>
        <p:spPr>
          <a:xfrm>
            <a:off x="266700" y="872190"/>
            <a:ext cx="11526232" cy="5816977"/>
          </a:xfrm>
          <a:prstGeom prst="rect">
            <a:avLst/>
          </a:prstGeom>
          <a:noFill/>
        </p:spPr>
        <p:txBody>
          <a:bodyPr wrap="square" rtlCol="0">
            <a:spAutoFit/>
          </a:bodyPr>
          <a:lstStyle/>
          <a:p>
            <a:pPr marL="342891" indent="-342891">
              <a:buClr>
                <a:schemeClr val="accent6">
                  <a:lumMod val="75000"/>
                </a:schemeClr>
              </a:buClr>
              <a:buFont typeface="Wingdings" panose="05000000000000000000" pitchFamily="2" charset="2"/>
              <a:buChar char="n"/>
            </a:pPr>
            <a:r>
              <a:rPr lang="ja-JP" altLang="en-US" sz="2400" b="1" dirty="0">
                <a:solidFill>
                  <a:schemeClr val="accent6">
                    <a:lumMod val="75000"/>
                  </a:schemeClr>
                </a:solidFill>
                <a:latin typeface="Meiryo UI" panose="020B0604030504040204" pitchFamily="50" charset="-128"/>
                <a:ea typeface="Meiryo UI" panose="020B0604030504040204" pitchFamily="50" charset="-128"/>
              </a:rPr>
              <a:t>化石燃料燃焼と産業プロセス由来の</a:t>
            </a:r>
            <a:r>
              <a:rPr lang="en-US" altLang="ja-JP" sz="2400" b="1" dirty="0">
                <a:solidFill>
                  <a:schemeClr val="accent6">
                    <a:lumMod val="75000"/>
                  </a:schemeClr>
                </a:solidFill>
                <a:latin typeface="Meiryo UI" panose="020B0604030504040204" pitchFamily="50" charset="-128"/>
                <a:ea typeface="Meiryo UI" panose="020B0604030504040204" pitchFamily="50" charset="-128"/>
              </a:rPr>
              <a:t>CO</a:t>
            </a:r>
            <a:r>
              <a:rPr lang="en-US" altLang="ja-JP" sz="2400" b="1" baseline="-25000" dirty="0">
                <a:solidFill>
                  <a:schemeClr val="accent6">
                    <a:lumMod val="75000"/>
                  </a:schemeClr>
                </a:solidFill>
                <a:latin typeface="Meiryo UI" panose="020B0604030504040204" pitchFamily="50" charset="-128"/>
                <a:ea typeface="Meiryo UI" panose="020B0604030504040204" pitchFamily="50" charset="-128"/>
              </a:rPr>
              <a:t>2</a:t>
            </a:r>
            <a:r>
              <a:rPr lang="ja-JP" altLang="en-US" sz="2400" dirty="0">
                <a:solidFill>
                  <a:schemeClr val="accent6">
                    <a:lumMod val="75000"/>
                  </a:schemeClr>
                </a:solidFill>
                <a:latin typeface="Meiryo UI" panose="020B0604030504040204" pitchFamily="50" charset="-128"/>
                <a:ea typeface="Meiryo UI" panose="020B0604030504040204" pitchFamily="50" charset="-128"/>
              </a:rPr>
              <a:t>を対象としたネットゼロ排出のシナリオ（</a:t>
            </a:r>
            <a:r>
              <a:rPr lang="en-US" altLang="ja-JP" sz="2400" dirty="0">
                <a:solidFill>
                  <a:schemeClr val="accent6">
                    <a:lumMod val="75000"/>
                  </a:schemeClr>
                </a:solidFill>
                <a:latin typeface="Meiryo UI" panose="020B0604030504040204" pitchFamily="50" charset="-128"/>
                <a:ea typeface="Meiryo UI" panose="020B0604030504040204" pitchFamily="50" charset="-128"/>
              </a:rPr>
              <a:t>GHG</a:t>
            </a:r>
            <a:r>
              <a:rPr lang="ja-JP" altLang="en-US" sz="2400" dirty="0">
                <a:solidFill>
                  <a:schemeClr val="accent6">
                    <a:lumMod val="75000"/>
                  </a:schemeClr>
                </a:solidFill>
                <a:latin typeface="Meiryo UI" panose="020B0604030504040204" pitchFamily="50" charset="-128"/>
                <a:ea typeface="Meiryo UI" panose="020B0604030504040204" pitchFamily="50" charset="-128"/>
              </a:rPr>
              <a:t>排出ネットゼロではない）に基づく</a:t>
            </a:r>
            <a:r>
              <a:rPr lang="en-US" altLang="ja-JP" sz="2400" dirty="0">
                <a:solidFill>
                  <a:schemeClr val="accent6">
                    <a:lumMod val="75000"/>
                  </a:schemeClr>
                </a:solidFill>
                <a:latin typeface="Meiryo UI" panose="020B0604030504040204" pitchFamily="50" charset="-128"/>
                <a:ea typeface="Meiryo UI" panose="020B0604030504040204" pitchFamily="50" charset="-128"/>
              </a:rPr>
              <a:t>2050</a:t>
            </a:r>
            <a:r>
              <a:rPr lang="ja-JP" altLang="en-US" sz="2400" dirty="0">
                <a:solidFill>
                  <a:schemeClr val="accent6">
                    <a:lumMod val="75000"/>
                  </a:schemeClr>
                </a:solidFill>
                <a:latin typeface="Meiryo UI" panose="020B0604030504040204" pitchFamily="50" charset="-128"/>
                <a:ea typeface="Meiryo UI" panose="020B0604030504040204" pitchFamily="50" charset="-128"/>
              </a:rPr>
              <a:t>年までのロードマップ</a:t>
            </a:r>
            <a:endParaRPr lang="en-US" altLang="ja-JP" sz="2400" dirty="0">
              <a:solidFill>
                <a:schemeClr val="accent6">
                  <a:lumMod val="75000"/>
                </a:schemeClr>
              </a:solidFill>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現在の脱炭素技術の市場動向とコスト動向を踏まえて、可能な限りネガティブエミッション技術に頼らない</a:t>
            </a:r>
            <a:r>
              <a:rPr lang="ja-JP" altLang="en-US" sz="2000" dirty="0" smtClean="0">
                <a:latin typeface="Meiryo UI" panose="020B0604030504040204" pitchFamily="50" charset="-128"/>
                <a:ea typeface="Meiryo UI" panose="020B0604030504040204" pitchFamily="50" charset="-128"/>
              </a:rPr>
              <a:t>、</a:t>
            </a:r>
            <a:r>
              <a:rPr lang="ja-JP" altLang="en-US" sz="2000" u="sng" dirty="0" smtClean="0">
                <a:latin typeface="Meiryo UI" panose="020B0604030504040204" pitchFamily="50" charset="-128"/>
                <a:ea typeface="Meiryo UI" panose="020B0604030504040204" pitchFamily="50" charset="-128"/>
              </a:rPr>
              <a:t>省エネ・行動変容・再エネ</a:t>
            </a:r>
            <a:r>
              <a:rPr lang="ja-JP" altLang="en-US" sz="2000" u="sng" dirty="0">
                <a:latin typeface="Meiryo UI" panose="020B0604030504040204" pitchFamily="50" charset="-128"/>
                <a:ea typeface="Meiryo UI" panose="020B0604030504040204" pitchFamily="50" charset="-128"/>
              </a:rPr>
              <a:t>・水素中心の脱炭素化</a:t>
            </a:r>
            <a:r>
              <a:rPr lang="ja-JP" altLang="en-US" sz="2000" dirty="0">
                <a:latin typeface="Meiryo UI" panose="020B0604030504040204" pitchFamily="50" charset="-128"/>
                <a:ea typeface="Meiryo UI" panose="020B0604030504040204" pitchFamily="50" charset="-128"/>
              </a:rPr>
              <a:t>を描写（</a:t>
            </a: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DACCS</a:t>
            </a:r>
            <a:r>
              <a:rPr lang="ja-JP" altLang="en-US" sz="2000" dirty="0">
                <a:latin typeface="Meiryo UI" panose="020B0604030504040204" pitchFamily="50" charset="-128"/>
                <a:ea typeface="Meiryo UI" panose="020B0604030504040204" pitchFamily="50" charset="-128"/>
              </a:rPr>
              <a:t>のためにも安価な再エネが必須）</a:t>
            </a:r>
            <a:endParaRPr lang="en-US" altLang="ja-JP" sz="2000" dirty="0">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地域によりネットゼロ到達時点は若干異なるが、世界各地に共通する</a:t>
            </a:r>
            <a:r>
              <a:rPr lang="ja-JP" altLang="en-US" sz="2000" u="sng" dirty="0">
                <a:latin typeface="Meiryo UI" panose="020B0604030504040204" pitchFamily="50" charset="-128"/>
                <a:ea typeface="Meiryo UI" panose="020B0604030504040204" pitchFamily="50" charset="-128"/>
              </a:rPr>
              <a:t>セクター固有の課題と対策リスト</a:t>
            </a:r>
            <a:r>
              <a:rPr lang="ja-JP" altLang="en-US" sz="2000" dirty="0">
                <a:latin typeface="Meiryo UI" panose="020B0604030504040204" pitchFamily="50" charset="-128"/>
                <a:ea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rPr>
              <a:t>400</a:t>
            </a:r>
            <a:r>
              <a:rPr lang="ja-JP" altLang="en-US" sz="2000" dirty="0">
                <a:latin typeface="Meiryo UI" panose="020B0604030504040204" pitchFamily="50" charset="-128"/>
                <a:ea typeface="Meiryo UI" panose="020B0604030504040204" pitchFamily="50" charset="-128"/>
              </a:rPr>
              <a:t>に上る）を提示</a:t>
            </a:r>
            <a:endParaRPr lang="en-US" altLang="ja-JP" sz="1400" dirty="0">
              <a:latin typeface="Meiryo UI" panose="020B0604030504040204" pitchFamily="50" charset="-128"/>
              <a:ea typeface="Meiryo UI" panose="020B0604030504040204" pitchFamily="50" charset="-128"/>
            </a:endParaRPr>
          </a:p>
          <a:p>
            <a:pPr lvl="1">
              <a:buClr>
                <a:schemeClr val="accent6">
                  <a:lumMod val="75000"/>
                </a:schemeClr>
              </a:buClr>
            </a:pP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en-US" altLang="ja-JP" sz="2400" dirty="0">
                <a:solidFill>
                  <a:schemeClr val="accent6">
                    <a:lumMod val="75000"/>
                  </a:schemeClr>
                </a:solidFill>
                <a:latin typeface="Meiryo UI" panose="020B0604030504040204" pitchFamily="50" charset="-128"/>
                <a:ea typeface="Meiryo UI" panose="020B0604030504040204" pitchFamily="50" charset="-128"/>
              </a:rPr>
              <a:t>2050</a:t>
            </a:r>
            <a:r>
              <a:rPr lang="ja-JP" altLang="en-US" sz="2400" dirty="0">
                <a:solidFill>
                  <a:schemeClr val="accent6">
                    <a:lumMod val="75000"/>
                  </a:schemeClr>
                </a:solidFill>
                <a:latin typeface="Meiryo UI" panose="020B0604030504040204" pitchFamily="50" charset="-128"/>
                <a:ea typeface="Meiryo UI" panose="020B0604030504040204" pitchFamily="50" charset="-128"/>
              </a:rPr>
              <a:t>年までの長期的転換を踏まえた</a:t>
            </a:r>
            <a:r>
              <a:rPr lang="en-US" altLang="ja-JP" sz="2400" b="1" dirty="0">
                <a:solidFill>
                  <a:schemeClr val="accent6">
                    <a:lumMod val="75000"/>
                  </a:schemeClr>
                </a:solidFill>
                <a:latin typeface="Meiryo UI" panose="020B0604030504040204" pitchFamily="50" charset="-128"/>
                <a:ea typeface="Meiryo UI" panose="020B0604030504040204" pitchFamily="50" charset="-128"/>
              </a:rPr>
              <a:t>2030</a:t>
            </a:r>
            <a:r>
              <a:rPr lang="ja-JP" altLang="en-US" sz="2400" b="1" dirty="0">
                <a:solidFill>
                  <a:schemeClr val="accent6">
                    <a:lumMod val="75000"/>
                  </a:schemeClr>
                </a:solidFill>
                <a:latin typeface="Meiryo UI" panose="020B0604030504040204" pitchFamily="50" charset="-128"/>
                <a:ea typeface="Meiryo UI" panose="020B0604030504040204" pitchFamily="50" charset="-128"/>
              </a:rPr>
              <a:t>年までの行動強化の必要性</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再エネ（太陽光・風力）は</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倍、電動車売上台数は</a:t>
            </a:r>
            <a:r>
              <a:rPr lang="en-US" altLang="ja-JP" sz="2000" dirty="0">
                <a:latin typeface="Meiryo UI" panose="020B0604030504040204" pitchFamily="50" charset="-128"/>
                <a:ea typeface="Meiryo UI" panose="020B0604030504040204" pitchFamily="50" charset="-128"/>
              </a:rPr>
              <a:t>18</a:t>
            </a:r>
            <a:r>
              <a:rPr lang="ja-JP" altLang="en-US" sz="2000" dirty="0">
                <a:latin typeface="Meiryo UI" panose="020B0604030504040204" pitchFamily="50" charset="-128"/>
                <a:ea typeface="Meiryo UI" panose="020B0604030504040204" pitchFamily="50" charset="-128"/>
              </a:rPr>
              <a:t>倍、エネルギー効率は年率</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で改善</a:t>
            </a:r>
            <a:endParaRPr lang="en-US" altLang="ja-JP" sz="2000" dirty="0">
              <a:latin typeface="Meiryo UI" panose="020B0604030504040204" pitchFamily="50" charset="-128"/>
              <a:ea typeface="Meiryo UI" panose="020B0604030504040204" pitchFamily="50" charset="-128"/>
            </a:endParaRPr>
          </a:p>
          <a:p>
            <a:pPr>
              <a:buClr>
                <a:schemeClr val="accent6">
                  <a:lumMod val="75000"/>
                </a:schemeClr>
              </a:buClr>
            </a:pP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ja-JP" altLang="en-US" sz="2400" b="1" dirty="0" smtClean="0">
                <a:solidFill>
                  <a:schemeClr val="accent6">
                    <a:lumMod val="75000"/>
                  </a:schemeClr>
                </a:solidFill>
                <a:latin typeface="Meiryo UI" panose="020B0604030504040204" pitchFamily="50" charset="-128"/>
                <a:ea typeface="Meiryo UI" panose="020B0604030504040204" pitchFamily="50" charset="-128"/>
              </a:rPr>
              <a:t>省エネ・再エネ・電化・水素</a:t>
            </a:r>
            <a:r>
              <a:rPr lang="ja-JP" altLang="en-US" sz="2400" dirty="0" smtClean="0">
                <a:solidFill>
                  <a:schemeClr val="accent6">
                    <a:lumMod val="75000"/>
                  </a:schemeClr>
                </a:solidFill>
                <a:latin typeface="Meiryo UI" panose="020B0604030504040204" pitchFamily="50" charset="-128"/>
                <a:ea typeface="Meiryo UI" panose="020B0604030504040204" pitchFamily="50" charset="-128"/>
              </a:rPr>
              <a:t>等の</a:t>
            </a:r>
            <a:r>
              <a:rPr lang="ja-JP" altLang="en-US" sz="2400" b="1" dirty="0" smtClean="0">
                <a:solidFill>
                  <a:schemeClr val="accent6">
                    <a:lumMod val="75000"/>
                  </a:schemeClr>
                </a:solidFill>
                <a:latin typeface="Meiryo UI" panose="020B0604030504040204" pitchFamily="50" charset="-128"/>
                <a:ea typeface="Meiryo UI" panose="020B0604030504040204" pitchFamily="50" charset="-128"/>
              </a:rPr>
              <a:t>エネルギー投資</a:t>
            </a:r>
            <a:r>
              <a:rPr lang="ja-JP" altLang="en-US" sz="2400" dirty="0" smtClean="0">
                <a:solidFill>
                  <a:schemeClr val="accent6">
                    <a:lumMod val="75000"/>
                  </a:schemeClr>
                </a:solidFill>
                <a:latin typeface="Meiryo UI" panose="020B0604030504040204" pitchFamily="50" charset="-128"/>
                <a:ea typeface="Meiryo UI" panose="020B0604030504040204" pitchFamily="50" charset="-128"/>
              </a:rPr>
              <a:t>・</a:t>
            </a:r>
            <a:r>
              <a:rPr lang="ja-JP" altLang="en-US" sz="2400" b="1" dirty="0" smtClean="0">
                <a:solidFill>
                  <a:schemeClr val="accent6">
                    <a:lumMod val="75000"/>
                  </a:schemeClr>
                </a:solidFill>
                <a:latin typeface="Meiryo UI" panose="020B0604030504040204" pitchFamily="50" charset="-128"/>
                <a:ea typeface="Meiryo UI" panose="020B0604030504040204" pitchFamily="50" charset="-128"/>
              </a:rPr>
              <a:t>雇用</a:t>
            </a:r>
            <a:r>
              <a:rPr lang="ja-JP" altLang="en-US" sz="2400" b="1" dirty="0">
                <a:solidFill>
                  <a:schemeClr val="accent6">
                    <a:lumMod val="75000"/>
                  </a:schemeClr>
                </a:solidFill>
                <a:latin typeface="Meiryo UI" panose="020B0604030504040204" pitchFamily="50" charset="-128"/>
                <a:ea typeface="Meiryo UI" panose="020B0604030504040204" pitchFamily="50" charset="-128"/>
              </a:rPr>
              <a:t>に牽引される経済成長</a:t>
            </a:r>
            <a:r>
              <a:rPr lang="ja-JP" altLang="en-US" sz="2400" dirty="0">
                <a:solidFill>
                  <a:schemeClr val="accent6">
                    <a:lumMod val="75000"/>
                  </a:schemeClr>
                </a:solidFill>
                <a:latin typeface="Meiryo UI" panose="020B0604030504040204" pitchFamily="50" charset="-128"/>
                <a:ea typeface="Meiryo UI" panose="020B0604030504040204" pitchFamily="50" charset="-128"/>
              </a:rPr>
              <a:t>の</a:t>
            </a:r>
            <a:r>
              <a:rPr lang="ja-JP" altLang="en-US" sz="2400" dirty="0" smtClean="0">
                <a:solidFill>
                  <a:schemeClr val="accent6">
                    <a:lumMod val="75000"/>
                  </a:schemeClr>
                </a:solidFill>
                <a:latin typeface="Meiryo UI" panose="020B0604030504040204" pitchFamily="50" charset="-128"/>
                <a:ea typeface="Meiryo UI" panose="020B0604030504040204" pitchFamily="50" charset="-128"/>
              </a:rPr>
              <a:t>可能性</a:t>
            </a:r>
            <a:endParaRPr lang="en-US" altLang="ja-JP" sz="2400" dirty="0">
              <a:solidFill>
                <a:schemeClr val="accent6">
                  <a:lumMod val="75000"/>
                </a:schemeClr>
              </a:solidFill>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u="sng" dirty="0" smtClean="0">
                <a:latin typeface="Meiryo UI" panose="020B0604030504040204" pitchFamily="50" charset="-128"/>
                <a:ea typeface="Meiryo UI" panose="020B0604030504040204" pitchFamily="50" charset="-128"/>
              </a:rPr>
              <a:t>気候</a:t>
            </a:r>
            <a:r>
              <a:rPr lang="ja-JP" altLang="en-US" sz="2000" u="sng" dirty="0">
                <a:latin typeface="Meiryo UI" panose="020B0604030504040204" pitchFamily="50" charset="-128"/>
                <a:ea typeface="Meiryo UI" panose="020B0604030504040204" pitchFamily="50" charset="-128"/>
              </a:rPr>
              <a:t>変動政策が産業政策として行われていく時代</a:t>
            </a:r>
            <a:r>
              <a:rPr lang="ja-JP" altLang="en-US" sz="2000" dirty="0">
                <a:latin typeface="Meiryo UI" panose="020B0604030504040204" pitchFamily="50" charset="-128"/>
                <a:ea typeface="Meiryo UI" panose="020B0604030504040204" pitchFamily="50" charset="-128"/>
              </a:rPr>
              <a:t>への変化を示唆</a:t>
            </a:r>
            <a:endParaRPr lang="en-US" altLang="ja-JP" sz="2000" dirty="0">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約</a:t>
            </a:r>
            <a:r>
              <a:rPr lang="en-US" altLang="ja-JP" sz="2000" dirty="0" smtClean="0">
                <a:latin typeface="Meiryo UI" panose="020B0604030504040204" pitchFamily="50" charset="-128"/>
                <a:ea typeface="Meiryo UI" panose="020B0604030504040204" pitchFamily="50" charset="-128"/>
              </a:rPr>
              <a:t>500</a:t>
            </a:r>
            <a:r>
              <a:rPr lang="ja-JP" altLang="en-US" sz="2000" dirty="0" smtClean="0">
                <a:latin typeface="Meiryo UI" panose="020B0604030504040204" pitchFamily="50" charset="-128"/>
                <a:ea typeface="Meiryo UI" panose="020B0604030504040204" pitchFamily="50" charset="-128"/>
              </a:rPr>
              <a:t>万人の化石燃料関連産業の雇用減に対して、</a:t>
            </a:r>
            <a:r>
              <a:rPr lang="ja-JP" altLang="en-US" sz="2000" u="sng" dirty="0" smtClean="0">
                <a:latin typeface="Meiryo UI" panose="020B0604030504040204" pitchFamily="50" charset="-128"/>
                <a:ea typeface="Meiryo UI" panose="020B0604030504040204" pitchFamily="50" charset="-128"/>
              </a:rPr>
              <a:t>約</a:t>
            </a:r>
            <a:r>
              <a:rPr lang="en-US" altLang="ja-JP" sz="2000" u="sng" dirty="0" smtClean="0">
                <a:latin typeface="Meiryo UI" panose="020B0604030504040204" pitchFamily="50" charset="-128"/>
                <a:ea typeface="Meiryo UI" panose="020B0604030504040204" pitchFamily="50" charset="-128"/>
              </a:rPr>
              <a:t>3,000</a:t>
            </a:r>
            <a:r>
              <a:rPr lang="ja-JP" altLang="en-US" sz="2000" u="sng" dirty="0" smtClean="0">
                <a:latin typeface="Meiryo UI" panose="020B0604030504040204" pitchFamily="50" charset="-128"/>
                <a:ea typeface="Meiryo UI" panose="020B0604030504040204" pitchFamily="50" charset="-128"/>
              </a:rPr>
              <a:t>万人のクリーンエネルギー関連の雇用増</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2030</a:t>
            </a:r>
            <a:r>
              <a:rPr lang="ja-JP" altLang="en-US" sz="1600" dirty="0" smtClean="0">
                <a:latin typeface="Meiryo UI" panose="020B0604030504040204" pitchFamily="50" charset="-128"/>
                <a:ea typeface="Meiryo UI" panose="020B0604030504040204" pitchFamily="50" charset="-128"/>
              </a:rPr>
              <a:t>年）</a:t>
            </a:r>
            <a:endParaRPr lang="ja-JP" altLang="en-US" sz="2000" dirty="0" smtClean="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ja-JP" altLang="en-US" sz="2400" b="1" dirty="0">
                <a:solidFill>
                  <a:schemeClr val="accent6">
                    <a:lumMod val="75000"/>
                  </a:schemeClr>
                </a:solidFill>
                <a:latin typeface="Meiryo UI" panose="020B0604030504040204" pitchFamily="50" charset="-128"/>
                <a:ea typeface="Meiryo UI" panose="020B0604030504040204" pitchFamily="50" charset="-128"/>
              </a:rPr>
              <a:t>再エネを中心とするエネルギー安全保障</a:t>
            </a:r>
            <a:r>
              <a:rPr lang="ja-JP" altLang="en-US" sz="2400" dirty="0">
                <a:solidFill>
                  <a:schemeClr val="accent6">
                    <a:lumMod val="75000"/>
                  </a:schemeClr>
                </a:solidFill>
                <a:latin typeface="Meiryo UI" panose="020B0604030504040204" pitchFamily="50" charset="-128"/>
                <a:ea typeface="Meiryo UI" panose="020B0604030504040204" pitchFamily="50" charset="-128"/>
              </a:rPr>
              <a:t>への質的変化</a:t>
            </a:r>
            <a:endParaRPr lang="en-US" altLang="ja-JP" sz="2400" dirty="0">
              <a:solidFill>
                <a:schemeClr val="accent6">
                  <a:lumMod val="75000"/>
                </a:schemeClr>
              </a:solidFill>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u="sng" dirty="0">
                <a:latin typeface="Meiryo UI" panose="020B0604030504040204" pitchFamily="50" charset="-128"/>
                <a:ea typeface="Meiryo UI" panose="020B0604030504040204" pitchFamily="50" charset="-128"/>
              </a:rPr>
              <a:t>化石燃料輸出国</a:t>
            </a:r>
            <a:r>
              <a:rPr lang="ja-JP" altLang="en-US" sz="2000" dirty="0">
                <a:latin typeface="Meiryo UI" panose="020B0604030504040204" pitchFamily="50" charset="-128"/>
                <a:ea typeface="Meiryo UI" panose="020B0604030504040204" pitchFamily="50" charset="-128"/>
              </a:rPr>
              <a:t>は世界の化石燃料需要の大幅な下落により</a:t>
            </a:r>
            <a:r>
              <a:rPr lang="en-US" altLang="ja-JP" sz="2000" u="sng" dirty="0">
                <a:latin typeface="Meiryo UI" panose="020B0604030504040204" pitchFamily="50" charset="-128"/>
                <a:ea typeface="Meiryo UI" panose="020B0604030504040204" pitchFamily="50" charset="-128"/>
              </a:rPr>
              <a:t>GDP</a:t>
            </a:r>
            <a:r>
              <a:rPr lang="ja-JP" altLang="en-US" sz="2000" u="sng" dirty="0">
                <a:latin typeface="Meiryo UI" panose="020B0604030504040204" pitchFamily="50" charset="-128"/>
                <a:ea typeface="Meiryo UI" panose="020B0604030504040204" pitchFamily="50" charset="-128"/>
              </a:rPr>
              <a:t>ロス</a:t>
            </a:r>
            <a:r>
              <a:rPr lang="ja-JP" altLang="en-US" sz="2000" dirty="0">
                <a:latin typeface="Meiryo UI" panose="020B0604030504040204" pitchFamily="50" charset="-128"/>
                <a:ea typeface="Meiryo UI" panose="020B0604030504040204" pitchFamily="50" charset="-128"/>
              </a:rPr>
              <a:t>を経験することを明示</a:t>
            </a:r>
            <a:endParaRPr lang="en-US" altLang="ja-JP" sz="2000" dirty="0">
              <a:latin typeface="Meiryo UI" panose="020B0604030504040204" pitchFamily="50" charset="-128"/>
              <a:ea typeface="Meiryo UI" panose="020B0604030504040204" pitchFamily="50" charset="-128"/>
            </a:endParaRPr>
          </a:p>
          <a:p>
            <a:pPr marL="571486" indent="-571486">
              <a:buClr>
                <a:schemeClr val="accent6">
                  <a:lumMod val="75000"/>
                </a:schemeClr>
              </a:buClr>
              <a:buFont typeface="Arial" panose="020B0604020202020204" pitchFamily="34" charset="0"/>
              <a:buChar char="•"/>
            </a:pPr>
            <a:endParaRPr lang="ja-JP" altLang="en-US"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ja-JP" altLang="en-US" sz="2400" dirty="0">
                <a:solidFill>
                  <a:schemeClr val="accent6">
                    <a:lumMod val="75000"/>
                  </a:schemeClr>
                </a:solidFill>
                <a:latin typeface="Meiryo UI" panose="020B0604030504040204" pitchFamily="50" charset="-128"/>
                <a:ea typeface="Meiryo UI" panose="020B0604030504040204" pitchFamily="50" charset="-128"/>
              </a:rPr>
              <a:t>脱炭素技術の市場拡大にともなう</a:t>
            </a:r>
            <a:r>
              <a:rPr lang="en-US" altLang="ja-JP" sz="2400" b="1" dirty="0">
                <a:solidFill>
                  <a:schemeClr val="accent6">
                    <a:lumMod val="75000"/>
                  </a:schemeClr>
                </a:solidFill>
                <a:latin typeface="Meiryo UI" panose="020B0604030504040204" pitchFamily="50" charset="-128"/>
                <a:ea typeface="Meiryo UI" panose="020B0604030504040204" pitchFamily="50" charset="-128"/>
              </a:rPr>
              <a:t>Critical Mineral</a:t>
            </a:r>
            <a:r>
              <a:rPr lang="ja-JP" altLang="en-US" sz="2400" b="1" dirty="0">
                <a:solidFill>
                  <a:schemeClr val="accent6">
                    <a:lumMod val="75000"/>
                  </a:schemeClr>
                </a:solidFill>
                <a:latin typeface="Meiryo UI" panose="020B0604030504040204" pitchFamily="50" charset="-128"/>
                <a:ea typeface="Meiryo UI" panose="020B0604030504040204" pitchFamily="50" charset="-128"/>
              </a:rPr>
              <a:t>消費量増大への懸念</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marL="800080" lvl="1" indent="-342891">
              <a:buClr>
                <a:schemeClr val="accent6">
                  <a:lumMod val="75000"/>
                </a:schemeClr>
              </a:buClr>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rPr>
              <a:t>レアアース消費量を低減するイノベーション（材料技術の進展等）を起こしていく必要性を示唆</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47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99FF6771-CCA2-4AC3-81A9-F8C47885FEBE}" type="slidenum">
              <a:rPr lang="ja-JP" altLang="en-US" smtClean="0"/>
              <a:pPr/>
              <a:t>17</a:t>
            </a:fld>
            <a:endParaRPr lang="ja-JP" altLang="en-US"/>
          </a:p>
        </p:txBody>
      </p:sp>
      <p:sp>
        <p:nvSpPr>
          <p:cNvPr id="3" name="正方形/長方形 2"/>
          <p:cNvSpPr/>
          <p:nvPr/>
        </p:nvSpPr>
        <p:spPr>
          <a:xfrm>
            <a:off x="5072851" y="2834760"/>
            <a:ext cx="1999265" cy="923330"/>
          </a:xfrm>
          <a:prstGeom prst="rect">
            <a:avLst/>
          </a:prstGeom>
        </p:spPr>
        <p:txBody>
          <a:bodyPr wrap="none">
            <a:spAutoFit/>
          </a:bodyPr>
          <a:lstStyle/>
          <a:p>
            <a:pPr>
              <a:buClr>
                <a:schemeClr val="accent6">
                  <a:lumMod val="75000"/>
                </a:schemeClr>
              </a:buClr>
            </a:pPr>
            <a:r>
              <a:rPr lang="ja-JP" altLang="en-US" sz="5400" dirty="0">
                <a:latin typeface="Meiryo UI" panose="020B0604030504040204" pitchFamily="50" charset="-128"/>
                <a:ea typeface="Meiryo UI" panose="020B0604030504040204" pitchFamily="50" charset="-128"/>
              </a:rPr>
              <a:t>第</a:t>
            </a:r>
            <a:r>
              <a:rPr lang="en-US" altLang="ja-JP" sz="5400" dirty="0">
                <a:latin typeface="Meiryo UI" panose="020B0604030504040204" pitchFamily="50" charset="-128"/>
                <a:ea typeface="Meiryo UI" panose="020B0604030504040204" pitchFamily="50" charset="-128"/>
              </a:rPr>
              <a:t>2</a:t>
            </a:r>
            <a:r>
              <a:rPr lang="ja-JP" altLang="en-US" sz="5400" dirty="0">
                <a:latin typeface="Meiryo UI" panose="020B0604030504040204" pitchFamily="50" charset="-128"/>
                <a:ea typeface="Meiryo UI" panose="020B0604030504040204" pitchFamily="50" charset="-128"/>
              </a:rPr>
              <a:t>部</a:t>
            </a:r>
            <a:endParaRPr lang="en-US" altLang="ja-JP" sz="5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5483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9B684B-6B0E-413E-954F-1F644E0F00DB}"/>
              </a:ext>
            </a:extLst>
          </p:cNvPr>
          <p:cNvSpPr txBox="1"/>
          <p:nvPr/>
        </p:nvSpPr>
        <p:spPr>
          <a:xfrm>
            <a:off x="1574465" y="2909989"/>
            <a:ext cx="9078085" cy="1200329"/>
          </a:xfrm>
          <a:prstGeom prst="rect">
            <a:avLst/>
          </a:prstGeom>
          <a:noFill/>
        </p:spPr>
        <p:txBody>
          <a:bodyPr wrap="square" rtlCol="0">
            <a:spAutoFit/>
          </a:bodyPr>
          <a:lstStyle/>
          <a:p>
            <a:pPr algn="ct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ネットゼロレポートに関する</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rPr>
              <a:t>IGES</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ウェビナー　</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rPr>
              <a:t>Q</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rPr>
              <a:t>A</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rPr>
              <a:t>セッション</a:t>
            </a:r>
          </a:p>
        </p:txBody>
      </p:sp>
      <p:sp>
        <p:nvSpPr>
          <p:cNvPr id="9" name="スライド番号プレースホルダー 7">
            <a:extLst>
              <a:ext uri="{FF2B5EF4-FFF2-40B4-BE49-F238E27FC236}">
                <a16:creationId xmlns:a16="http://schemas.microsoft.com/office/drawing/2014/main" id="{6E8DB43E-D084-4648-8A9B-252B31D5CA5F}"/>
              </a:ext>
            </a:extLst>
          </p:cNvPr>
          <p:cNvSpPr>
            <a:spLocks noGrp="1"/>
          </p:cNvSpPr>
          <p:nvPr>
            <p:ph type="sldNum" sz="quarter" idx="11"/>
          </p:nvPr>
        </p:nvSpPr>
        <p:spPr>
          <a:xfrm>
            <a:off x="10134600" y="6458908"/>
            <a:ext cx="2057400" cy="365125"/>
          </a:xfrm>
        </p:spPr>
        <p:txBody>
          <a:bodyPr/>
          <a:lstStyle/>
          <a:p>
            <a:fld id="{99FF6771-CCA2-4AC3-81A9-F8C47885FEBE}"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9155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正方形/長方形 1"/>
          <p:cNvSpPr/>
          <p:nvPr/>
        </p:nvSpPr>
        <p:spPr>
          <a:xfrm>
            <a:off x="1406106" y="0"/>
            <a:ext cx="9092241" cy="6858000"/>
          </a:xfrm>
          <a:prstGeom prst="rect">
            <a:avLst/>
          </a:prstGeom>
          <a:solidFill>
            <a:schemeClr val="bg1"/>
          </a:solidFill>
          <a:ln>
            <a:noFill/>
          </a:ln>
          <a:effectLst>
            <a:outerShdw blurRad="279400" sx="105000" sy="105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731" y="5709394"/>
            <a:ext cx="4406539" cy="357151"/>
          </a:xfrm>
          <a:prstGeom prst="rect">
            <a:avLst/>
          </a:prstGeom>
        </p:spPr>
      </p:pic>
      <p:sp>
        <p:nvSpPr>
          <p:cNvPr id="6" name="テキスト ボックス 5"/>
          <p:cNvSpPr txBox="1"/>
          <p:nvPr/>
        </p:nvSpPr>
        <p:spPr>
          <a:xfrm>
            <a:off x="3164633" y="2260166"/>
            <a:ext cx="5962260" cy="523220"/>
          </a:xfrm>
          <a:prstGeom prst="rect">
            <a:avLst/>
          </a:prstGeom>
          <a:noFill/>
        </p:spPr>
        <p:txBody>
          <a:bodyPr wrap="square" rtlCol="0">
            <a:spAutoFit/>
          </a:bodyPr>
          <a:lstStyle/>
          <a:p>
            <a:pPr algn="ctr"/>
            <a:r>
              <a:rPr lang="ja-JP" altLang="en-US" sz="2800" b="1" dirty="0">
                <a:solidFill>
                  <a:schemeClr val="tx1">
                    <a:lumMod val="85000"/>
                    <a:lumOff val="15000"/>
                  </a:schemeClr>
                </a:solidFill>
                <a:latin typeface="游ゴシック Medium" panose="020B0500000000000000" pitchFamily="50" charset="-128"/>
                <a:ea typeface="游ゴシック Medium" panose="020B0500000000000000" pitchFamily="50" charset="-128"/>
              </a:rPr>
              <a:t>ご参加をありがとうございました</a:t>
            </a:r>
            <a:endParaRPr lang="ja-JP" altLang="en-US" sz="2800" dirty="0"/>
          </a:p>
        </p:txBody>
      </p:sp>
      <p:sp>
        <p:nvSpPr>
          <p:cNvPr id="8" name="正方形/長方形 7">
            <a:extLst>
              <a:ext uri="{FF2B5EF4-FFF2-40B4-BE49-F238E27FC236}">
                <a16:creationId xmlns:a16="http://schemas.microsoft.com/office/drawing/2014/main" id="{AE417826-320A-476A-A2AF-79DECB00A942}"/>
              </a:ext>
            </a:extLst>
          </p:cNvPr>
          <p:cNvSpPr/>
          <p:nvPr/>
        </p:nvSpPr>
        <p:spPr>
          <a:xfrm>
            <a:off x="4352775" y="4320557"/>
            <a:ext cx="4572000" cy="1038746"/>
          </a:xfrm>
          <a:prstGeom prst="rect">
            <a:avLst/>
          </a:prstGeom>
        </p:spPr>
        <p:txBody>
          <a:bodyPr>
            <a:spAutoFit/>
          </a:bodyPr>
          <a:lstStyle/>
          <a:p>
            <a:pPr>
              <a:spcAft>
                <a:spcPts val="600"/>
              </a:spcAft>
            </a:pPr>
            <a:r>
              <a:rPr lang="ja-JP" altLang="en-US" b="1" dirty="0">
                <a:latin typeface="Meiryo UI" panose="020B0604030504040204" pitchFamily="34" charset="-128"/>
                <a:ea typeface="Meiryo UI" panose="020B0604030504040204" pitchFamily="34" charset="-128"/>
              </a:rPr>
              <a:t>連絡先</a:t>
            </a:r>
            <a:endParaRPr lang="en-US" altLang="ja-JP" b="1" dirty="0">
              <a:latin typeface="Meiryo UI" panose="020B0604030504040204" pitchFamily="34" charset="-128"/>
              <a:ea typeface="Meiryo UI" panose="020B0604030504040204" pitchFamily="34" charset="-128"/>
            </a:endParaRPr>
          </a:p>
          <a:p>
            <a:pPr>
              <a:spcAft>
                <a:spcPts val="300"/>
              </a:spcAft>
            </a:pPr>
            <a:r>
              <a:rPr lang="ja-JP" altLang="en-US" dirty="0">
                <a:latin typeface="Meiryo UI" panose="020B0604030504040204" pitchFamily="50" charset="-128"/>
                <a:ea typeface="Meiryo UI" panose="020B0604030504040204" pitchFamily="50" charset="-128"/>
              </a:rPr>
              <a:t>有野洋輔</a:t>
            </a:r>
            <a:r>
              <a:rPr lang="en-US" altLang="ja-JP" dirty="0">
                <a:latin typeface="Meiryo UI" panose="020B0604030504040204" pitchFamily="50" charset="-128"/>
                <a:ea typeface="Meiryo UI" panose="020B0604030504040204" pitchFamily="50" charset="-128"/>
              </a:rPr>
              <a:t>: arino@iges.or.jp</a:t>
            </a:r>
          </a:p>
          <a:p>
            <a:r>
              <a:rPr lang="ja-JP" altLang="en-US" dirty="0">
                <a:latin typeface="Meiryo UI" panose="020B0604030504040204" pitchFamily="50" charset="-128"/>
                <a:ea typeface="Meiryo UI" panose="020B0604030504040204" pitchFamily="50" charset="-128"/>
              </a:rPr>
              <a:t>田村堅太郎</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tamura@iges.or.jp</a:t>
            </a:r>
            <a:endParaRPr lang="ja-JP" altLang="en-US" dirty="0">
              <a:latin typeface="Meiryo UI" panose="020B0604030504040204" pitchFamily="50" charset="-128"/>
              <a:ea typeface="Meiryo UI" panose="020B0604030504040204" pitchFamily="50" charset="-128"/>
            </a:endParaRPr>
          </a:p>
        </p:txBody>
      </p:sp>
      <p:sp>
        <p:nvSpPr>
          <p:cNvPr id="9" name="スライド番号プレースホルダー 7">
            <a:extLst>
              <a:ext uri="{FF2B5EF4-FFF2-40B4-BE49-F238E27FC236}">
                <a16:creationId xmlns:a16="http://schemas.microsoft.com/office/drawing/2014/main" id="{93E9F6AF-CC6D-E143-B17D-E035E3793863}"/>
              </a:ext>
            </a:extLst>
          </p:cNvPr>
          <p:cNvSpPr>
            <a:spLocks noGrp="1"/>
          </p:cNvSpPr>
          <p:nvPr>
            <p:ph type="sldNum" sz="quarter" idx="11"/>
          </p:nvPr>
        </p:nvSpPr>
        <p:spPr>
          <a:xfrm>
            <a:off x="10020771" y="6492875"/>
            <a:ext cx="2057400" cy="365125"/>
          </a:xfrm>
        </p:spPr>
        <p:txBody>
          <a:bodyPr/>
          <a:lstStyle/>
          <a:p>
            <a:fld id="{99FF6771-CCA2-4AC3-81A9-F8C47885FEBE}" type="slidenum">
              <a:rPr kumimoji="1" lang="ja-JP" altLang="en-US" smtClean="0">
                <a:latin typeface="Meiryo UI" panose="020B0604030504040204" pitchFamily="34" charset="-128"/>
                <a:ea typeface="Meiryo UI" panose="020B0604030504040204" pitchFamily="34" charset="-128"/>
              </a:rPr>
              <a:t>19</a:t>
            </a:fld>
            <a:endParaRPr kumimoji="1" lang="ja-JP" altLang="en-US"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6213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99FF6771-CCA2-4AC3-81A9-F8C47885FEBE}" type="slidenum">
              <a:rPr lang="ja-JP" altLang="en-US" smtClean="0"/>
              <a:pPr/>
              <a:t>2</a:t>
            </a:fld>
            <a:endParaRPr lang="ja-JP" altLang="en-US"/>
          </a:p>
        </p:txBody>
      </p:sp>
      <p:sp>
        <p:nvSpPr>
          <p:cNvPr id="3" name="正方形/長方形 2"/>
          <p:cNvSpPr/>
          <p:nvPr/>
        </p:nvSpPr>
        <p:spPr>
          <a:xfrm>
            <a:off x="5072851" y="2834760"/>
            <a:ext cx="1999265" cy="923330"/>
          </a:xfrm>
          <a:prstGeom prst="rect">
            <a:avLst/>
          </a:prstGeom>
        </p:spPr>
        <p:txBody>
          <a:bodyPr wrap="none">
            <a:spAutoFit/>
          </a:bodyPr>
          <a:lstStyle/>
          <a:p>
            <a:pPr>
              <a:buClr>
                <a:schemeClr val="accent6">
                  <a:lumMod val="75000"/>
                </a:schemeClr>
              </a:buClr>
            </a:pPr>
            <a:r>
              <a:rPr lang="ja-JP" altLang="en-US" sz="5400" dirty="0">
                <a:latin typeface="Meiryo UI" panose="020B0604030504040204" pitchFamily="50" charset="-128"/>
                <a:ea typeface="Meiryo UI" panose="020B0604030504040204" pitchFamily="50" charset="-128"/>
              </a:rPr>
              <a:t>第</a:t>
            </a:r>
            <a:r>
              <a:rPr lang="en-US" altLang="ja-JP" sz="5400" dirty="0">
                <a:latin typeface="Meiryo UI" panose="020B0604030504040204" pitchFamily="50" charset="-128"/>
                <a:ea typeface="Meiryo UI" panose="020B0604030504040204" pitchFamily="50" charset="-128"/>
              </a:rPr>
              <a:t>1</a:t>
            </a:r>
            <a:r>
              <a:rPr lang="ja-JP" altLang="en-US" sz="5400" dirty="0">
                <a:latin typeface="Meiryo UI" panose="020B0604030504040204" pitchFamily="50" charset="-128"/>
                <a:ea typeface="Meiryo UI" panose="020B0604030504040204" pitchFamily="50" charset="-128"/>
              </a:rPr>
              <a:t>部</a:t>
            </a:r>
            <a:endParaRPr lang="en-US" altLang="ja-JP" sz="5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29856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9B684B-6B0E-413E-954F-1F644E0F00DB}"/>
              </a:ext>
            </a:extLst>
          </p:cNvPr>
          <p:cNvSpPr txBox="1"/>
          <p:nvPr/>
        </p:nvSpPr>
        <p:spPr>
          <a:xfrm>
            <a:off x="0" y="1"/>
            <a:ext cx="12192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レポートの背景と意義</a:t>
            </a:r>
          </a:p>
        </p:txBody>
      </p:sp>
      <p:sp>
        <p:nvSpPr>
          <p:cNvPr id="9" name="スライド番号プレースホルダー 7">
            <a:extLst>
              <a:ext uri="{FF2B5EF4-FFF2-40B4-BE49-F238E27FC236}">
                <a16:creationId xmlns:a16="http://schemas.microsoft.com/office/drawing/2014/main" id="{6E8DB43E-D084-4648-8A9B-252B31D5CA5F}"/>
              </a:ext>
            </a:extLst>
          </p:cNvPr>
          <p:cNvSpPr>
            <a:spLocks noGrp="1"/>
          </p:cNvSpPr>
          <p:nvPr>
            <p:ph type="sldNum" sz="quarter" idx="11"/>
          </p:nvPr>
        </p:nvSpPr>
        <p:spPr>
          <a:xfrm>
            <a:off x="9960387" y="6492876"/>
            <a:ext cx="2057400" cy="365125"/>
          </a:xfrm>
        </p:spPr>
        <p:txBody>
          <a:bodyPr/>
          <a:lstStyle/>
          <a:p>
            <a:fld id="{99FF6771-CCA2-4AC3-81A9-F8C47885FEBE}"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34E7F38-C189-42E8-A8EA-8E1908006A91}"/>
              </a:ext>
            </a:extLst>
          </p:cNvPr>
          <p:cNvSpPr txBox="1"/>
          <p:nvPr/>
        </p:nvSpPr>
        <p:spPr>
          <a:xfrm>
            <a:off x="87703" y="742378"/>
            <a:ext cx="12016596" cy="5878532"/>
          </a:xfrm>
          <a:prstGeom prst="rect">
            <a:avLst/>
          </a:prstGeom>
          <a:noFill/>
        </p:spPr>
        <p:txBody>
          <a:bodyPr wrap="square" rtlCol="0">
            <a:spAutoFit/>
          </a:bodyPr>
          <a:lstStyle/>
          <a:p>
            <a:pPr marL="342891" indent="-342891">
              <a:buClr>
                <a:schemeClr val="accent6">
                  <a:lumMod val="75000"/>
                </a:schemeClr>
              </a:buClr>
              <a:buFont typeface="Wingdings" panose="05000000000000000000" pitchFamily="2" charset="2"/>
              <a:buChar char="n"/>
            </a:pPr>
            <a:r>
              <a:rPr lang="ja-JP" altLang="en-US" sz="2400" dirty="0">
                <a:latin typeface="Meiryo UI" panose="020B0604030504040204" pitchFamily="50" charset="-128"/>
                <a:ea typeface="Meiryo UI" panose="020B0604030504040204" pitchFamily="50" charset="-128"/>
              </a:rPr>
              <a:t>本レポートは石油危機後の</a:t>
            </a:r>
            <a:r>
              <a:rPr lang="en-US" altLang="ja-JP" sz="2400" dirty="0">
                <a:latin typeface="Meiryo UI" panose="020B0604030504040204" pitchFamily="50" charset="-128"/>
                <a:ea typeface="Meiryo UI" panose="020B0604030504040204" pitchFamily="50" charset="-128"/>
              </a:rPr>
              <a:t>1974</a:t>
            </a:r>
            <a:r>
              <a:rPr lang="ja-JP" altLang="en-US" sz="2400" dirty="0">
                <a:latin typeface="Meiryo UI" panose="020B0604030504040204" pitchFamily="50" charset="-128"/>
                <a:ea typeface="Meiryo UI" panose="020B0604030504040204" pitchFamily="50" charset="-128"/>
              </a:rPr>
              <a:t>年創立の</a:t>
            </a:r>
            <a:r>
              <a:rPr lang="en-US" altLang="ja-JP" sz="2400" dirty="0" smtClean="0">
                <a:latin typeface="Meiryo UI" panose="020B0604030504040204" pitchFamily="50" charset="-128"/>
                <a:ea typeface="Meiryo UI" panose="020B0604030504040204" pitchFamily="50" charset="-128"/>
              </a:rPr>
              <a:t>IEA</a:t>
            </a:r>
            <a:r>
              <a:rPr lang="ja-JP" altLang="en-US" sz="2400" dirty="0" smtClean="0">
                <a:latin typeface="Meiryo UI" panose="020B0604030504040204" pitchFamily="50" charset="-128"/>
                <a:ea typeface="Meiryo UI" panose="020B0604030504040204" pitchFamily="50" charset="-128"/>
              </a:rPr>
              <a:t>の歴史上、最も重要かつ挑戦的な事業の</a:t>
            </a:r>
            <a:r>
              <a:rPr lang="en-US" altLang="ja-JP" sz="2400" dirty="0" smtClean="0">
                <a:latin typeface="Meiryo UI" panose="020B0604030504040204" pitchFamily="50" charset="-128"/>
                <a:ea typeface="Meiryo UI" panose="020B0604030504040204" pitchFamily="50" charset="-128"/>
              </a:rPr>
              <a:t>1</a:t>
            </a:r>
            <a:r>
              <a:rPr lang="ja-JP" altLang="en-US" sz="2400" dirty="0" smtClean="0">
                <a:latin typeface="Meiryo UI" panose="020B0604030504040204" pitchFamily="50" charset="-128"/>
                <a:ea typeface="Meiryo UI" panose="020B0604030504040204" pitchFamily="50" charset="-128"/>
              </a:rPr>
              <a:t>つ</a:t>
            </a:r>
            <a:endParaRPr lang="en-US" altLang="ja-JP" sz="2400" dirty="0">
              <a:latin typeface="Meiryo UI" panose="020B0604030504040204" pitchFamily="50" charset="-128"/>
              <a:ea typeface="Meiryo UI" panose="020B0604030504040204" pitchFamily="50" charset="-128"/>
            </a:endParaRPr>
          </a:p>
          <a:p>
            <a:pPr>
              <a:buClr>
                <a:schemeClr val="accent6">
                  <a:lumMod val="75000"/>
                </a:schemeClr>
              </a:buClr>
            </a:pPr>
            <a:r>
              <a:rPr lang="ja-JP" altLang="en-US" sz="2000" dirty="0">
                <a:solidFill>
                  <a:srgbClr val="0000CC"/>
                </a:solidFill>
                <a:latin typeface="Meiryo UI" panose="020B0604030504040204" pitchFamily="50" charset="-128"/>
                <a:ea typeface="Meiryo UI" panose="020B0604030504040204" pitchFamily="50" charset="-128"/>
              </a:rPr>
              <a:t>　 ➤ 半世紀がたち、脱炭素化へと世界のエネルギー政策の潮流が劇的に変化</a:t>
            </a:r>
            <a:endParaRPr lang="en-US" altLang="ja-JP" sz="2000" dirty="0">
              <a:solidFill>
                <a:srgbClr val="0000CC"/>
              </a:solidFill>
              <a:latin typeface="Meiryo UI" panose="020B0604030504040204" pitchFamily="50" charset="-128"/>
              <a:ea typeface="Meiryo UI" panose="020B0604030504040204" pitchFamily="50" charset="-128"/>
            </a:endParaRPr>
          </a:p>
          <a:p>
            <a:pPr>
              <a:buClr>
                <a:schemeClr val="accent6">
                  <a:lumMod val="75000"/>
                </a:schemeClr>
              </a:buClr>
            </a:pPr>
            <a:r>
              <a:rPr lang="ja-JP" altLang="en-US" sz="2000" dirty="0">
                <a:solidFill>
                  <a:srgbClr val="0000CC"/>
                </a:solidFill>
                <a:latin typeface="Meiryo UI" panose="020B0604030504040204" pitchFamily="50" charset="-128"/>
                <a:ea typeface="Meiryo UI" panose="020B0604030504040204" pitchFamily="50" charset="-128"/>
              </a:rPr>
              <a:t>　 ➤ 化石燃料安定供給から</a:t>
            </a:r>
            <a:r>
              <a:rPr lang="ja-JP" altLang="en-US" sz="2000" b="1" dirty="0">
                <a:solidFill>
                  <a:srgbClr val="0000CC"/>
                </a:solidFill>
                <a:latin typeface="Meiryo UI" panose="020B0604030504040204" pitchFamily="50" charset="-128"/>
                <a:ea typeface="Meiryo UI" panose="020B0604030504040204" pitchFamily="50" charset="-128"/>
              </a:rPr>
              <a:t>再生可能エネルギーを主軸としたエネルギー安全保障・経済成長</a:t>
            </a:r>
            <a:r>
              <a:rPr lang="ja-JP" altLang="en-US" sz="2000" dirty="0">
                <a:solidFill>
                  <a:srgbClr val="0000CC"/>
                </a:solidFill>
                <a:latin typeface="Meiryo UI" panose="020B0604030504040204" pitchFamily="50" charset="-128"/>
                <a:ea typeface="Meiryo UI" panose="020B0604030504040204" pitchFamily="50" charset="-128"/>
              </a:rPr>
              <a:t>への転換</a:t>
            </a:r>
            <a:endParaRPr lang="en-US" altLang="ja-JP" sz="2000" dirty="0">
              <a:solidFill>
                <a:srgbClr val="0000CC"/>
              </a:solidFill>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en-US" altLang="ja-JP" sz="2400" dirty="0">
                <a:latin typeface="Meiryo UI" panose="020B0604030504040204" pitchFamily="50" charset="-128"/>
                <a:ea typeface="Meiryo UI" panose="020B0604030504040204" pitchFamily="50" charset="-128"/>
              </a:rPr>
              <a:t>IEA</a:t>
            </a:r>
            <a:r>
              <a:rPr lang="ja-JP" altLang="en-US" sz="2400" dirty="0">
                <a:latin typeface="Meiryo UI" panose="020B0604030504040204" pitchFamily="50" charset="-128"/>
                <a:ea typeface="Meiryo UI" panose="020B0604030504040204" pitchFamily="50" charset="-128"/>
              </a:rPr>
              <a:t>の</a:t>
            </a:r>
            <a:r>
              <a:rPr lang="en-US" altLang="ja-JP" sz="2400" dirty="0">
                <a:latin typeface="Meiryo UI" panose="020B0604030504040204" pitchFamily="50" charset="-128"/>
                <a:ea typeface="Meiryo UI" panose="020B0604030504040204" pitchFamily="50" charset="-128"/>
              </a:rPr>
              <a:t>2</a:t>
            </a:r>
            <a:r>
              <a:rPr lang="ja-JP" altLang="en-US" sz="2400" dirty="0" err="1">
                <a:latin typeface="Meiryo UI" panose="020B0604030504040204" pitchFamily="50" charset="-128"/>
                <a:ea typeface="Meiryo UI" panose="020B0604030504040204" pitchFamily="50" charset="-128"/>
              </a:rPr>
              <a:t>つの</a:t>
            </a:r>
            <a:r>
              <a:rPr lang="ja-JP" altLang="en-US" sz="2400" dirty="0">
                <a:latin typeface="Meiryo UI" panose="020B0604030504040204" pitchFamily="50" charset="-128"/>
                <a:ea typeface="Meiryo UI" panose="020B0604030504040204" pitchFamily="50" charset="-128"/>
              </a:rPr>
              <a:t>フラッグシップレポート（</a:t>
            </a:r>
            <a:r>
              <a:rPr lang="en-US" altLang="ja-JP" sz="2400" dirty="0">
                <a:latin typeface="Meiryo UI" panose="020B0604030504040204" pitchFamily="50" charset="-128"/>
                <a:ea typeface="Meiryo UI" panose="020B0604030504040204" pitchFamily="50" charset="-128"/>
              </a:rPr>
              <a:t>World Energy Outlook</a:t>
            </a:r>
            <a:r>
              <a:rPr lang="ja-JP" altLang="en-US" sz="2400" dirty="0" err="1">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Energy Technology Perspectives</a:t>
            </a:r>
            <a:r>
              <a:rPr lang="ja-JP" altLang="en-US" sz="2400" dirty="0">
                <a:latin typeface="Meiryo UI" panose="020B0604030504040204" pitchFamily="50" charset="-128"/>
                <a:ea typeface="Meiryo UI" panose="020B0604030504040204" pitchFamily="50" charset="-128"/>
              </a:rPr>
              <a:t>）のモデル技術を統合した</a:t>
            </a:r>
            <a:r>
              <a:rPr lang="en-US" altLang="ja-JP" sz="2400" dirty="0">
                <a:latin typeface="Meiryo UI" panose="020B0604030504040204" pitchFamily="50" charset="-128"/>
                <a:ea typeface="Meiryo UI" panose="020B0604030504040204" pitchFamily="50" charset="-128"/>
              </a:rPr>
              <a:t>IEA</a:t>
            </a:r>
            <a:r>
              <a:rPr lang="ja-JP" altLang="en-US" sz="2400" dirty="0">
                <a:latin typeface="Meiryo UI" panose="020B0604030504040204" pitchFamily="50" charset="-128"/>
                <a:ea typeface="Meiryo UI" panose="020B0604030504040204" pitchFamily="50" charset="-128"/>
              </a:rPr>
              <a:t>の</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最高到達点（</a:t>
            </a:r>
            <a:r>
              <a:rPr lang="en-US" altLang="ja-JP" sz="2400" dirty="0">
                <a:latin typeface="Meiryo UI" panose="020B0604030504040204" pitchFamily="50" charset="-128"/>
                <a:ea typeface="Meiryo UI" panose="020B0604030504040204" pitchFamily="50" charset="-128"/>
              </a:rPr>
              <a:t>culmination</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といえるレポート</a:t>
            </a:r>
            <a:endParaRPr lang="en-US" altLang="ja-JP" sz="2400" dirty="0">
              <a:latin typeface="Meiryo UI" panose="020B0604030504040204" pitchFamily="50" charset="-128"/>
              <a:ea typeface="Meiryo UI" panose="020B0604030504040204" pitchFamily="50" charset="-128"/>
            </a:endParaRPr>
          </a:p>
          <a:p>
            <a:pPr>
              <a:buClr>
                <a:schemeClr val="accent6">
                  <a:lumMod val="75000"/>
                </a:schemeClr>
              </a:buClr>
            </a:pP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ja-JP" altLang="en-US" sz="2400" dirty="0">
                <a:latin typeface="Meiryo UI" panose="020B0604030504040204" pitchFamily="50" charset="-128"/>
                <a:ea typeface="Meiryo UI" panose="020B0604030504040204" pitchFamily="50" charset="-128"/>
              </a:rPr>
              <a:t>多様なレビューア（国際機関、各国研究機関、政府、エネルギー、鉄、セメント、自動車等の民間企業）の存在</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000" dirty="0">
                <a:solidFill>
                  <a:srgbClr val="0000CC"/>
                </a:solidFill>
                <a:latin typeface="Meiryo UI" panose="020B0604030504040204" pitchFamily="50" charset="-128"/>
                <a:ea typeface="Meiryo UI" panose="020B0604030504040204" pitchFamily="50" charset="-128"/>
              </a:rPr>
              <a:t>➤ </a:t>
            </a:r>
            <a:r>
              <a:rPr lang="ja-JP" altLang="en-US" sz="2000" b="1" dirty="0">
                <a:solidFill>
                  <a:srgbClr val="0000CC"/>
                </a:solidFill>
                <a:latin typeface="Meiryo UI" panose="020B0604030504040204" pitchFamily="50" charset="-128"/>
                <a:ea typeface="Meiryo UI" panose="020B0604030504040204" pitchFamily="50" charset="-128"/>
              </a:rPr>
              <a:t>ネット・ゼロ</a:t>
            </a:r>
            <a:r>
              <a:rPr lang="ja-JP" altLang="en-US" sz="2000" dirty="0">
                <a:solidFill>
                  <a:srgbClr val="0000CC"/>
                </a:solidFill>
                <a:latin typeface="Meiryo UI" panose="020B0604030504040204" pitchFamily="50" charset="-128"/>
                <a:ea typeface="Meiryo UI" panose="020B0604030504040204" pitchFamily="50" charset="-128"/>
              </a:rPr>
              <a:t>をキーワードにして、</a:t>
            </a:r>
            <a:r>
              <a:rPr lang="ja-JP" altLang="en-US" sz="2000" b="1" dirty="0">
                <a:solidFill>
                  <a:srgbClr val="0000CC"/>
                </a:solidFill>
                <a:latin typeface="Meiryo UI" panose="020B0604030504040204" pitchFamily="50" charset="-128"/>
                <a:ea typeface="Meiryo UI" panose="020B0604030504040204" pitchFamily="50" charset="-128"/>
              </a:rPr>
              <a:t>多様なステークホルダーと分野横断的な対話</a:t>
            </a:r>
            <a:r>
              <a:rPr lang="ja-JP" altLang="en-US" sz="2000" dirty="0">
                <a:solidFill>
                  <a:srgbClr val="0000CC"/>
                </a:solidFill>
                <a:latin typeface="Meiryo UI" panose="020B0604030504040204" pitchFamily="50" charset="-128"/>
                <a:ea typeface="Meiryo UI" panose="020B0604030504040204" pitchFamily="50" charset="-128"/>
              </a:rPr>
              <a:t>を喚起</a:t>
            </a:r>
            <a:endParaRPr lang="en-US" altLang="ja-JP" sz="800" dirty="0">
              <a:solidFill>
                <a:srgbClr val="0000CC"/>
              </a:solidFill>
              <a:latin typeface="Meiryo UI" panose="020B0604030504040204" pitchFamily="50" charset="-128"/>
              <a:ea typeface="Meiryo UI" panose="020B0604030504040204" pitchFamily="50" charset="-128"/>
            </a:endParaRPr>
          </a:p>
          <a:p>
            <a:pPr>
              <a:buClr>
                <a:schemeClr val="accent6">
                  <a:lumMod val="75000"/>
                </a:schemeClr>
              </a:buClr>
            </a:pPr>
            <a:r>
              <a:rPr lang="en-US" altLang="ja-JP" sz="800" dirty="0">
                <a:latin typeface="Meiryo UI" panose="020B0604030504040204" pitchFamily="50" charset="-128"/>
                <a:ea typeface="Meiryo UI" panose="020B0604030504040204" pitchFamily="50" charset="-128"/>
              </a:rPr>
              <a:t/>
            </a:r>
            <a:br>
              <a:rPr lang="en-US" altLang="ja-JP" sz="800" dirty="0">
                <a:latin typeface="Meiryo UI" panose="020B0604030504040204" pitchFamily="50" charset="-128"/>
                <a:ea typeface="Meiryo UI" panose="020B0604030504040204" pitchFamily="50" charset="-128"/>
              </a:rPr>
            </a:b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en-US" altLang="ja-JP" sz="2400" dirty="0">
                <a:latin typeface="Meiryo UI" panose="020B0604030504040204" pitchFamily="50" charset="-128"/>
                <a:ea typeface="Meiryo UI" panose="020B0604030504040204" pitchFamily="50" charset="-128"/>
              </a:rPr>
              <a:t>2021</a:t>
            </a:r>
            <a:r>
              <a:rPr lang="ja-JP" altLang="en-US" sz="2400" dirty="0">
                <a:latin typeface="Meiryo UI" panose="020B0604030504040204" pitchFamily="50" charset="-128"/>
                <a:ea typeface="Meiryo UI" panose="020B0604030504040204" pitchFamily="50" charset="-128"/>
              </a:rPr>
              <a:t>年初頭に、</a:t>
            </a:r>
            <a:r>
              <a:rPr lang="en-US" altLang="ja-JP" sz="2400" dirty="0" smtClean="0">
                <a:latin typeface="Meiryo UI" panose="020B0604030504040204" pitchFamily="50" charset="-128"/>
                <a:ea typeface="Meiryo UI" panose="020B0604030504040204" pitchFamily="50" charset="-128"/>
              </a:rPr>
              <a:t>IEA</a:t>
            </a:r>
            <a:r>
              <a:rPr lang="ja-JP" altLang="en-US" sz="2400" dirty="0">
                <a:latin typeface="Meiryo UI" panose="020B0604030504040204" pitchFamily="50" charset="-128"/>
                <a:ea typeface="Meiryo UI" panose="020B0604030504040204" pitchFamily="50" charset="-128"/>
              </a:rPr>
              <a:t>事務局長</a:t>
            </a:r>
            <a:r>
              <a:rPr lang="ja-JP" altLang="en-US" sz="2400" dirty="0" smtClean="0">
                <a:latin typeface="Meiryo UI" panose="020B0604030504040204" pitchFamily="50" charset="-128"/>
                <a:ea typeface="Meiryo UI" panose="020B0604030504040204" pitchFamily="50" charset="-128"/>
              </a:rPr>
              <a:t>ファティ</a:t>
            </a:r>
            <a:r>
              <a:rPr lang="ja-JP" altLang="en-US" sz="2400" dirty="0">
                <a:latin typeface="Meiryo UI" panose="020B0604030504040204" pitchFamily="50" charset="-128"/>
                <a:ea typeface="Meiryo UI" panose="020B0604030504040204" pitchFamily="50" charset="-128"/>
              </a:rPr>
              <a:t>・ビロル氏が</a:t>
            </a:r>
            <a:r>
              <a:rPr lang="en-US" altLang="ja-JP" sz="2400" dirty="0">
                <a:latin typeface="Meiryo UI" panose="020B0604030504040204" pitchFamily="50" charset="-128"/>
                <a:ea typeface="Meiryo UI" panose="020B0604030504040204" pitchFamily="50" charset="-128"/>
              </a:rPr>
              <a:t>Global Commission on People-centered Clean Energy Transitions</a:t>
            </a:r>
            <a:r>
              <a:rPr lang="ja-JP" altLang="en-US" sz="2400" dirty="0">
                <a:latin typeface="Meiryo UI" panose="020B0604030504040204" pitchFamily="50" charset="-128"/>
                <a:ea typeface="Meiryo UI" panose="020B0604030504040204" pitchFamily="50" charset="-128"/>
              </a:rPr>
              <a:t>を招集し、</a:t>
            </a:r>
            <a:r>
              <a:rPr lang="en-US" altLang="ja-JP" sz="2400" dirty="0">
                <a:latin typeface="Meiryo UI" panose="020B0604030504040204" pitchFamily="50" charset="-128"/>
                <a:ea typeface="Meiryo UI" panose="020B0604030504040204" pitchFamily="50" charset="-128"/>
              </a:rPr>
              <a:t>COP26</a:t>
            </a:r>
            <a:r>
              <a:rPr lang="ja-JP" altLang="en-US" sz="2400" dirty="0" err="1">
                <a:latin typeface="Meiryo UI" panose="020B0604030504040204" pitchFamily="50" charset="-128"/>
                <a:ea typeface="Meiryo UI" panose="020B0604030504040204" pitchFamily="50" charset="-128"/>
              </a:rPr>
              <a:t>までに</a:t>
            </a:r>
            <a:r>
              <a:rPr lang="ja-JP" altLang="en-US" sz="2400" dirty="0">
                <a:latin typeface="Meiryo UI" panose="020B0604030504040204" pitchFamily="50" charset="-128"/>
                <a:ea typeface="Meiryo UI" panose="020B0604030504040204" pitchFamily="50" charset="-128"/>
              </a:rPr>
              <a:t>提言</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000" dirty="0">
                <a:solidFill>
                  <a:srgbClr val="0000CC"/>
                </a:solidFill>
                <a:latin typeface="Meiryo UI" panose="020B0604030504040204" pitchFamily="50" charset="-128"/>
                <a:ea typeface="Meiryo UI" panose="020B0604030504040204" pitchFamily="50" charset="-128"/>
              </a:rPr>
              <a:t>➤ </a:t>
            </a:r>
            <a:r>
              <a:rPr lang="en-US" altLang="ja-JP" sz="2000" b="1" dirty="0">
                <a:solidFill>
                  <a:srgbClr val="0000CC"/>
                </a:solidFill>
                <a:latin typeface="Meiryo UI" panose="020B0604030504040204" pitchFamily="50" charset="-128"/>
                <a:ea typeface="Meiryo UI" panose="020B0604030504040204" pitchFamily="50" charset="-128"/>
              </a:rPr>
              <a:t>GDP</a:t>
            </a:r>
            <a:r>
              <a:rPr lang="ja-JP" altLang="en-US" sz="2000" b="1" dirty="0">
                <a:solidFill>
                  <a:srgbClr val="0000CC"/>
                </a:solidFill>
                <a:latin typeface="Meiryo UI" panose="020B0604030504040204" pitchFamily="50" charset="-128"/>
                <a:ea typeface="Meiryo UI" panose="020B0604030504040204" pitchFamily="50" charset="-128"/>
              </a:rPr>
              <a:t>影響</a:t>
            </a:r>
            <a:r>
              <a:rPr lang="ja-JP" altLang="en-US" sz="2000" dirty="0">
                <a:solidFill>
                  <a:srgbClr val="0000CC"/>
                </a:solidFill>
                <a:latin typeface="Meiryo UI" panose="020B0604030504040204" pitchFamily="50" charset="-128"/>
                <a:ea typeface="Meiryo UI" panose="020B0604030504040204" pitchFamily="50" charset="-128"/>
              </a:rPr>
              <a:t>はもとより、</a:t>
            </a:r>
            <a:r>
              <a:rPr lang="ja-JP" altLang="en-US" sz="2000" b="1" dirty="0">
                <a:solidFill>
                  <a:srgbClr val="0000CC"/>
                </a:solidFill>
                <a:latin typeface="Meiryo UI" panose="020B0604030504040204" pitchFamily="50" charset="-128"/>
                <a:ea typeface="Meiryo UI" panose="020B0604030504040204" pitchFamily="50" charset="-128"/>
              </a:rPr>
              <a:t>雇用</a:t>
            </a:r>
            <a:r>
              <a:rPr lang="ja-JP" altLang="en-US" sz="2000" dirty="0">
                <a:solidFill>
                  <a:srgbClr val="0000CC"/>
                </a:solidFill>
                <a:latin typeface="Meiryo UI" panose="020B0604030504040204" pitchFamily="50" charset="-128"/>
                <a:ea typeface="Meiryo UI" panose="020B0604030504040204" pitchFamily="50" charset="-128"/>
              </a:rPr>
              <a:t>や</a:t>
            </a:r>
            <a:r>
              <a:rPr lang="ja-JP" altLang="en-US" sz="2000" b="1" dirty="0">
                <a:solidFill>
                  <a:srgbClr val="0000CC"/>
                </a:solidFill>
                <a:latin typeface="Meiryo UI" panose="020B0604030504040204" pitchFamily="50" charset="-128"/>
                <a:ea typeface="Meiryo UI" panose="020B0604030504040204" pitchFamily="50" charset="-128"/>
              </a:rPr>
              <a:t>生活の質</a:t>
            </a:r>
            <a:r>
              <a:rPr lang="ja-JP" altLang="en-US" sz="2000" dirty="0">
                <a:solidFill>
                  <a:srgbClr val="0000CC"/>
                </a:solidFill>
                <a:latin typeface="Meiryo UI" panose="020B0604030504040204" pitchFamily="50" charset="-128"/>
                <a:ea typeface="Meiryo UI" panose="020B0604030504040204" pitchFamily="50" charset="-128"/>
              </a:rPr>
              <a:t>（大気等）など</a:t>
            </a:r>
            <a:r>
              <a:rPr lang="ja-JP" altLang="en-US" sz="2000" b="1" dirty="0">
                <a:solidFill>
                  <a:srgbClr val="0000CC"/>
                </a:solidFill>
                <a:latin typeface="Meiryo UI" panose="020B0604030504040204" pitchFamily="50" charset="-128"/>
                <a:ea typeface="Meiryo UI" panose="020B0604030504040204" pitchFamily="50" charset="-128"/>
              </a:rPr>
              <a:t>人々（</a:t>
            </a:r>
            <a:r>
              <a:rPr lang="en-US" altLang="ja-JP" sz="2000" b="1" dirty="0">
                <a:solidFill>
                  <a:srgbClr val="0000CC"/>
                </a:solidFill>
                <a:latin typeface="Meiryo UI" panose="020B0604030504040204" pitchFamily="50" charset="-128"/>
                <a:ea typeface="Meiryo UI" panose="020B0604030504040204" pitchFamily="50" charset="-128"/>
              </a:rPr>
              <a:t>people</a:t>
            </a:r>
            <a:r>
              <a:rPr lang="ja-JP" altLang="en-US" sz="2000" b="1" dirty="0">
                <a:solidFill>
                  <a:srgbClr val="0000CC"/>
                </a:solidFill>
                <a:latin typeface="Meiryo UI" panose="020B0604030504040204" pitchFamily="50" charset="-128"/>
                <a:ea typeface="Meiryo UI" panose="020B0604030504040204" pitchFamily="50" charset="-128"/>
              </a:rPr>
              <a:t>）</a:t>
            </a:r>
            <a:r>
              <a:rPr lang="ja-JP" altLang="en-US" sz="2000" dirty="0">
                <a:solidFill>
                  <a:srgbClr val="0000CC"/>
                </a:solidFill>
                <a:latin typeface="Meiryo UI" panose="020B0604030504040204" pitchFamily="50" charset="-128"/>
                <a:ea typeface="Meiryo UI" panose="020B0604030504040204" pitchFamily="50" charset="-128"/>
              </a:rPr>
              <a:t>にも焦点を当てた</a:t>
            </a:r>
            <a:r>
              <a:rPr lang="ja-JP" altLang="en-US" sz="2000" b="1" dirty="0">
                <a:solidFill>
                  <a:srgbClr val="0000CC"/>
                </a:solidFill>
                <a:latin typeface="Meiryo UI" panose="020B0604030504040204" pitchFamily="50" charset="-128"/>
                <a:ea typeface="Meiryo UI" panose="020B0604030504040204" pitchFamily="50" charset="-128"/>
              </a:rPr>
              <a:t>包摂的な分析</a:t>
            </a:r>
            <a:endParaRPr lang="en-US" altLang="ja-JP" sz="2400" b="1" dirty="0">
              <a:solidFill>
                <a:srgbClr val="0000CC"/>
              </a:solidFill>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342891" indent="-342891">
              <a:buClr>
                <a:schemeClr val="accent6">
                  <a:lumMod val="75000"/>
                </a:schemeClr>
              </a:buClr>
              <a:buFont typeface="Wingdings" panose="05000000000000000000" pitchFamily="2" charset="2"/>
              <a:buChar char="n"/>
            </a:pPr>
            <a:r>
              <a:rPr lang="en-US" altLang="ja-JP" sz="2400" dirty="0">
                <a:latin typeface="Meiryo UI" panose="020B0604030504040204" pitchFamily="50" charset="-128"/>
                <a:ea typeface="Meiryo UI" panose="020B0604030504040204" pitchFamily="50" charset="-128"/>
              </a:rPr>
              <a:t>2050</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CO</a:t>
            </a:r>
            <a:r>
              <a:rPr lang="en-US" altLang="ja-JP" sz="2400" baseline="-250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ネットゼロ排出への道は大変狭いが技術的、社会的に可能性はあることを提示</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000" dirty="0">
                <a:solidFill>
                  <a:srgbClr val="0000CC"/>
                </a:solidFill>
                <a:latin typeface="Meiryo UI" panose="020B0604030504040204" pitchFamily="50" charset="-128"/>
                <a:ea typeface="Meiryo UI" panose="020B0604030504040204" pitchFamily="50" charset="-128"/>
              </a:rPr>
              <a:t>➤ </a:t>
            </a:r>
            <a:r>
              <a:rPr lang="ja-JP" altLang="en-US" sz="2000" b="1" dirty="0">
                <a:solidFill>
                  <a:srgbClr val="0000CC"/>
                </a:solidFill>
                <a:latin typeface="Meiryo UI" panose="020B0604030504040204" pitchFamily="50" charset="-128"/>
                <a:ea typeface="Meiryo UI" panose="020B0604030504040204" pitchFamily="50" charset="-128"/>
              </a:rPr>
              <a:t>ネットゼロを達成した場合に世界のエネルギー部門がどのように変わる必要があるか</a:t>
            </a:r>
            <a:r>
              <a:rPr lang="ja-JP" altLang="en-US" sz="2000" dirty="0">
                <a:solidFill>
                  <a:srgbClr val="0000CC"/>
                </a:solidFill>
                <a:latin typeface="Meiryo UI" panose="020B0604030504040204" pitchFamily="50" charset="-128"/>
                <a:ea typeface="Meiryo UI" panose="020B0604030504040204" pitchFamily="50" charset="-128"/>
              </a:rPr>
              <a:t>をロードマップの形で提示</a:t>
            </a:r>
            <a:r>
              <a:rPr lang="en-US" altLang="ja-JP" sz="2000" dirty="0">
                <a:solidFill>
                  <a:schemeClr val="accent5"/>
                </a:solidFill>
                <a:latin typeface="Meiryo UI" panose="020B0604030504040204" pitchFamily="50" charset="-128"/>
                <a:ea typeface="Meiryo UI" panose="020B0604030504040204" pitchFamily="50" charset="-128"/>
              </a:rPr>
              <a:t/>
            </a:r>
            <a:br>
              <a:rPr lang="en-US" altLang="ja-JP" sz="2000" dirty="0">
                <a:solidFill>
                  <a:schemeClr val="accent5"/>
                </a:solidFill>
                <a:latin typeface="Meiryo UI" panose="020B0604030504040204" pitchFamily="50" charset="-128"/>
                <a:ea typeface="Meiryo UI" panose="020B0604030504040204" pitchFamily="50" charset="-128"/>
              </a:rPr>
            </a:br>
            <a:r>
              <a:rPr lang="ja-JP" altLang="en-US" sz="2000" dirty="0">
                <a:solidFill>
                  <a:srgbClr val="FF0000"/>
                </a:solidFill>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a:t>
            </a:r>
            <a:r>
              <a:rPr lang="ja-JP" altLang="en-US" sz="2000" dirty="0">
                <a:solidFill>
                  <a:srgbClr val="0000CC"/>
                </a:solidFill>
                <a:latin typeface="Meiryo UI" panose="020B0604030504040204" pitchFamily="50" charset="-128"/>
                <a:ea typeface="Meiryo UI" panose="020B0604030504040204" pitchFamily="50" charset="-128"/>
              </a:rPr>
              <a:t>バックキャスティング</a:t>
            </a:r>
            <a:r>
              <a:rPr lang="ja-JP" altLang="en-US" sz="2000" dirty="0">
                <a:latin typeface="Meiryo UI" panose="020B0604030504040204" pitchFamily="50" charset="-128"/>
                <a:ea typeface="Meiryo UI" panose="020B0604030504040204" pitchFamily="50" charset="-128"/>
              </a:rPr>
              <a:t>手法で～</a:t>
            </a:r>
            <a:r>
              <a:rPr lang="en-US" altLang="ja-JP" sz="2000" dirty="0">
                <a:latin typeface="Meiryo UI" panose="020B0604030504040204" pitchFamily="50" charset="-128"/>
                <a:ea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rPr>
              <a:t>年の姿を定量的に推定。「こうなるだろう」という予測ではない。）</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8294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93506" y="2649611"/>
            <a:ext cx="11584169" cy="4035729"/>
          </a:xfrm>
          <a:prstGeom prst="roundRect">
            <a:avLst>
              <a:gd name="adj" fmla="val 5349"/>
            </a:avLst>
          </a:prstGeom>
          <a:ln w="28575"/>
        </p:spPr>
        <p:style>
          <a:lnRef idx="2">
            <a:schemeClr val="accent6"/>
          </a:lnRef>
          <a:fillRef idx="1">
            <a:schemeClr val="lt1"/>
          </a:fillRef>
          <a:effectRef idx="0">
            <a:schemeClr val="accent6"/>
          </a:effectRef>
          <a:fontRef idx="minor">
            <a:schemeClr val="dk1"/>
          </a:fontRef>
        </p:style>
        <p:txBody>
          <a:bodyPr rtlCol="0" anchor="ctr"/>
          <a:lstStyle/>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endParaRPr lang="en-US" altLang="ja-JP" dirty="0"/>
          </a:p>
          <a:p>
            <a:pPr marL="285744" indent="-285744">
              <a:buFont typeface="Arial" panose="020B0604020202020204" pitchFamily="34" charset="0"/>
              <a:buChar char="•"/>
            </a:pPr>
            <a:endParaRPr lang="ja-JP" altLang="en-US" dirty="0"/>
          </a:p>
        </p:txBody>
      </p:sp>
      <p:sp>
        <p:nvSpPr>
          <p:cNvPr id="2" name="テキスト ボックス 1">
            <a:extLst>
              <a:ext uri="{FF2B5EF4-FFF2-40B4-BE49-F238E27FC236}">
                <a16:creationId xmlns:a16="http://schemas.microsoft.com/office/drawing/2014/main" id="{C69B684B-6B0E-413E-954F-1F644E0F00DB}"/>
              </a:ext>
            </a:extLst>
          </p:cNvPr>
          <p:cNvSpPr txBox="1"/>
          <p:nvPr/>
        </p:nvSpPr>
        <p:spPr>
          <a:xfrm>
            <a:off x="1442658" y="279465"/>
            <a:ext cx="9078085"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レポートの構成</a:t>
            </a:r>
          </a:p>
        </p:txBody>
      </p:sp>
      <p:sp>
        <p:nvSpPr>
          <p:cNvPr id="9" name="スライド番号プレースホルダー 7">
            <a:extLst>
              <a:ext uri="{FF2B5EF4-FFF2-40B4-BE49-F238E27FC236}">
                <a16:creationId xmlns:a16="http://schemas.microsoft.com/office/drawing/2014/main" id="{6E8DB43E-D084-4648-8A9B-252B31D5CA5F}"/>
              </a:ext>
            </a:extLst>
          </p:cNvPr>
          <p:cNvSpPr>
            <a:spLocks noGrp="1"/>
          </p:cNvSpPr>
          <p:nvPr>
            <p:ph type="sldNum" sz="quarter" idx="11"/>
          </p:nvPr>
        </p:nvSpPr>
        <p:spPr>
          <a:xfrm>
            <a:off x="10026739" y="6524323"/>
            <a:ext cx="2057400" cy="365125"/>
          </a:xfrm>
        </p:spPr>
        <p:txBody>
          <a:bodyPr/>
          <a:lstStyle/>
          <a:p>
            <a:fld id="{99FF6771-CCA2-4AC3-81A9-F8C47885FEBE}"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
        <p:nvSpPr>
          <p:cNvPr id="3" name="角丸四角形 2"/>
          <p:cNvSpPr/>
          <p:nvPr/>
        </p:nvSpPr>
        <p:spPr>
          <a:xfrm>
            <a:off x="293506" y="1253659"/>
            <a:ext cx="11580969" cy="965343"/>
          </a:xfrm>
          <a:prstGeom prst="roundRect">
            <a:avLst>
              <a:gd name="adj" fmla="val 8723"/>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r>
              <a:rPr lang="ja-JP" altLang="en-US" b="1" dirty="0">
                <a:solidFill>
                  <a:schemeClr val="accent5"/>
                </a:solidFill>
                <a:latin typeface="Meiryo UI" panose="020B0604030504040204" pitchFamily="50" charset="-128"/>
                <a:ea typeface="Meiryo UI" panose="020B0604030504040204" pitchFamily="50" charset="-128"/>
              </a:rPr>
              <a:t>世界のネットゼロ目標を掲げる国・地域</a:t>
            </a:r>
            <a:r>
              <a:rPr lang="ja-JP" altLang="en-US" dirty="0">
                <a:latin typeface="Meiryo UI" panose="020B0604030504040204" pitchFamily="50" charset="-128"/>
                <a:ea typeface="Meiryo UI" panose="020B0604030504040204" pitchFamily="50" charset="-128"/>
              </a:rPr>
              <a:t>の増加</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国別削減目標（</a:t>
            </a:r>
            <a:r>
              <a:rPr lang="en-US" altLang="ja-JP" dirty="0" smtClean="0">
                <a:latin typeface="Meiryo UI" panose="020B0604030504040204" pitchFamily="50" charset="-128"/>
                <a:ea typeface="Meiryo UI" panose="020B0604030504040204" pitchFamily="50" charset="-128"/>
              </a:rPr>
              <a:t>NDCs</a:t>
            </a:r>
            <a:r>
              <a:rPr lang="ja-JP" altLang="en-US" dirty="0" smtClean="0">
                <a:latin typeface="Meiryo UI" panose="020B0604030504040204" pitchFamily="50" charset="-128"/>
                <a:ea typeface="Meiryo UI" panose="020B0604030504040204" pitchFamily="50" charset="-128"/>
              </a:rPr>
              <a:t>）・現行</a:t>
            </a:r>
            <a:r>
              <a:rPr lang="ja-JP" altLang="en-US" dirty="0">
                <a:latin typeface="Meiryo UI" panose="020B0604030504040204" pitchFamily="50" charset="-128"/>
                <a:ea typeface="Meiryo UI" panose="020B0604030504040204" pitchFamily="50" charset="-128"/>
              </a:rPr>
              <a:t>政策を延伸</a:t>
            </a:r>
            <a:r>
              <a:rPr lang="ja-JP" altLang="en-US" dirty="0" smtClean="0">
                <a:latin typeface="Meiryo UI" panose="020B0604030504040204" pitchFamily="50" charset="-128"/>
                <a:ea typeface="Meiryo UI" panose="020B0604030504040204" pitchFamily="50" charset="-128"/>
              </a:rPr>
              <a:t>した</a:t>
            </a:r>
            <a:r>
              <a:rPr lang="en-US" altLang="ja-JP" b="1" dirty="0" smtClean="0">
                <a:solidFill>
                  <a:schemeClr val="tx1"/>
                </a:solidFill>
                <a:latin typeface="Meiryo UI" panose="020B0604030504040204" pitchFamily="50" charset="-128"/>
                <a:ea typeface="Meiryo UI" panose="020B0604030504040204" pitchFamily="50" charset="-128"/>
              </a:rPr>
              <a:t>STEPS(Stated </a:t>
            </a:r>
            <a:r>
              <a:rPr lang="en-US" altLang="ja-JP" b="1" dirty="0">
                <a:solidFill>
                  <a:schemeClr val="tx1"/>
                </a:solidFill>
                <a:latin typeface="Meiryo UI" panose="020B0604030504040204" pitchFamily="50" charset="-128"/>
                <a:ea typeface="Meiryo UI" panose="020B0604030504040204" pitchFamily="50" charset="-128"/>
              </a:rPr>
              <a:t>Policies Scenario)</a:t>
            </a:r>
            <a:r>
              <a:rPr lang="ja-JP" altLang="en-US" b="1" dirty="0" smtClean="0">
                <a:solidFill>
                  <a:schemeClr val="tx1"/>
                </a:solidFill>
                <a:latin typeface="Meiryo UI" panose="020B0604030504040204" pitchFamily="50" charset="-128"/>
                <a:ea typeface="Meiryo UI" panose="020B0604030504040204" pitchFamily="50" charset="-128"/>
              </a:rPr>
              <a:t>シナリオ</a:t>
            </a:r>
            <a:r>
              <a:rPr lang="ja-JP" altLang="en-US" dirty="0" smtClean="0">
                <a:latin typeface="Meiryo UI" panose="020B0604030504040204" pitchFamily="50" charset="-128"/>
                <a:ea typeface="Meiryo UI" panose="020B0604030504040204" pitchFamily="50" charset="-128"/>
              </a:rPr>
              <a:t>下</a:t>
            </a:r>
            <a:r>
              <a:rPr lang="ja-JP" altLang="en-US" dirty="0">
                <a:latin typeface="Meiryo UI" panose="020B0604030504040204" pitchFamily="50" charset="-128"/>
                <a:ea typeface="Meiryo UI" panose="020B0604030504040204" pitchFamily="50" charset="-128"/>
              </a:rPr>
              <a:t>のエネルギー</a:t>
            </a:r>
            <a:r>
              <a:rPr lang="ja-JP" altLang="en-US" dirty="0" smtClean="0">
                <a:latin typeface="Meiryo UI" panose="020B0604030504040204" pitchFamily="50" charset="-128"/>
                <a:ea typeface="Meiryo UI" panose="020B0604030504040204" pitchFamily="50" charset="-128"/>
              </a:rPr>
              <a:t>需給と</a:t>
            </a:r>
            <a:r>
              <a:rPr lang="en-US" altLang="ja-JP" dirty="0">
                <a:latin typeface="Meiryo UI" panose="020B0604030504040204" pitchFamily="50" charset="-128"/>
                <a:ea typeface="Meiryo UI" panose="020B0604030504040204" pitchFamily="50" charset="-128"/>
              </a:rPr>
              <a:t>CO</a:t>
            </a:r>
            <a:r>
              <a:rPr lang="en-US" altLang="ja-JP" baseline="-25000" dirty="0">
                <a:latin typeface="Meiryo UI" panose="020B0604030504040204" pitchFamily="50" charset="-128"/>
                <a:ea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rPr>
              <a:t>排出量の推計</a:t>
            </a:r>
            <a:endParaRPr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508269" y="862167"/>
            <a:ext cx="8393360" cy="4200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第</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章　ネットゼロに関する政治目標の現況と</a:t>
            </a:r>
            <a:r>
              <a:rPr lang="en-US" altLang="ja-JP" sz="2000" b="1" dirty="0">
                <a:latin typeface="Meiryo UI" panose="020B0604030504040204" pitchFamily="50" charset="-128"/>
                <a:ea typeface="Meiryo UI" panose="020B0604030504040204" pitchFamily="50" charset="-128"/>
              </a:rPr>
              <a:t>NDCs</a:t>
            </a:r>
            <a:r>
              <a:rPr lang="ja-JP" altLang="en-US" sz="2000" b="1" dirty="0">
                <a:latin typeface="Meiryo UI" panose="020B0604030504040204" pitchFamily="50" charset="-128"/>
                <a:ea typeface="Meiryo UI" panose="020B0604030504040204" pitchFamily="50" charset="-128"/>
              </a:rPr>
              <a:t>延伸シナリオの分析</a:t>
            </a:r>
            <a:endParaRPr lang="en-US" altLang="ja-JP" sz="2000" b="1" dirty="0">
              <a:latin typeface="Meiryo UI" panose="020B0604030504040204" pitchFamily="50" charset="-128"/>
              <a:ea typeface="Meiryo UI" panose="020B0604030504040204" pitchFamily="50" charset="-128"/>
            </a:endParaRPr>
          </a:p>
        </p:txBody>
      </p:sp>
      <p:sp>
        <p:nvSpPr>
          <p:cNvPr id="11" name="角丸四角形 10"/>
          <p:cNvSpPr/>
          <p:nvPr/>
        </p:nvSpPr>
        <p:spPr>
          <a:xfrm>
            <a:off x="407143" y="3448051"/>
            <a:ext cx="3745149" cy="3095625"/>
          </a:xfrm>
          <a:prstGeom prst="roundRect">
            <a:avLst>
              <a:gd name="adj" fmla="val 5693"/>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CO</a:t>
            </a:r>
            <a:r>
              <a:rPr lang="en-US" altLang="ja-JP" baseline="-25000"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ネットゼロ排出に向けた世界のシステム転換経路を提示</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en-US" altLang="ja-JP" dirty="0">
                <a:solidFill>
                  <a:srgbClr val="FF0000"/>
                </a:solidFill>
                <a:latin typeface="Meiryo UI" panose="020B0604030504040204" pitchFamily="50" charset="-128"/>
                <a:ea typeface="Meiryo UI" panose="020B0604030504040204" pitchFamily="50" charset="-128"/>
              </a:rPr>
              <a:t>1</a:t>
            </a:r>
            <a:r>
              <a:rPr lang="ja-JP" altLang="en-US" dirty="0">
                <a:solidFill>
                  <a:srgbClr val="FF0000"/>
                </a:solidFill>
                <a:latin typeface="Meiryo UI" panose="020B0604030504040204" pitchFamily="50" charset="-128"/>
                <a:ea typeface="Meiryo UI" panose="020B0604030504040204" pitchFamily="50" charset="-128"/>
              </a:rPr>
              <a:t>次エネルギー供給・最終エネルギー消費</a:t>
            </a:r>
            <a:endParaRPr lang="en-US" altLang="ja-JP" dirty="0">
              <a:solidFill>
                <a:srgbClr val="FF0000"/>
              </a:solidFill>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solidFill>
                  <a:srgbClr val="FF0000"/>
                </a:solidFill>
                <a:latin typeface="Meiryo UI" panose="020B0604030504040204" pitchFamily="50" charset="-128"/>
                <a:ea typeface="Meiryo UI" panose="020B0604030504040204" pitchFamily="50" charset="-128"/>
              </a:rPr>
              <a:t>脱炭素化の</a:t>
            </a:r>
            <a:r>
              <a:rPr lang="en-US" altLang="ja-JP" dirty="0">
                <a:solidFill>
                  <a:srgbClr val="FF0000"/>
                </a:solidFill>
                <a:latin typeface="Meiryo UI" panose="020B0604030504040204" pitchFamily="50" charset="-128"/>
                <a:ea typeface="Meiryo UI" panose="020B0604030504040204" pitchFamily="50" charset="-128"/>
              </a:rPr>
              <a:t>7</a:t>
            </a:r>
            <a:r>
              <a:rPr lang="ja-JP" altLang="en-US" dirty="0">
                <a:solidFill>
                  <a:srgbClr val="FF0000"/>
                </a:solidFill>
                <a:latin typeface="Meiryo UI" panose="020B0604030504040204" pitchFamily="50" charset="-128"/>
                <a:ea typeface="Meiryo UI" panose="020B0604030504040204" pitchFamily="50" charset="-128"/>
              </a:rPr>
              <a:t>本の柱（省エネ、行動変容、電化、再エネ、水素、バイオエネルギー、</a:t>
            </a:r>
            <a:r>
              <a:rPr lang="en-US" altLang="ja-JP" dirty="0">
                <a:solidFill>
                  <a:srgbClr val="FF0000"/>
                </a:solidFill>
                <a:latin typeface="Meiryo UI" panose="020B0604030504040204" pitchFamily="50" charset="-128"/>
                <a:ea typeface="Meiryo UI" panose="020B0604030504040204" pitchFamily="50" charset="-128"/>
              </a:rPr>
              <a:t>CCUS</a:t>
            </a:r>
            <a:r>
              <a:rPr lang="ja-JP" altLang="en-US" dirty="0">
                <a:solidFill>
                  <a:srgbClr val="FF0000"/>
                </a:solidFill>
                <a:latin typeface="Meiryo UI" panose="020B0604030504040204" pitchFamily="50" charset="-128"/>
                <a:ea typeface="Meiryo UI" panose="020B0604030504040204" pitchFamily="50" charset="-128"/>
              </a:rPr>
              <a:t>）</a:t>
            </a:r>
            <a:endParaRPr lang="en-US" altLang="ja-JP" dirty="0">
              <a:solidFill>
                <a:srgbClr val="FF0000"/>
              </a:solidFill>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エネルギー投資</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主な不確実性：</a:t>
            </a:r>
            <a:r>
              <a:rPr lang="ja-JP" altLang="en-US" dirty="0">
                <a:solidFill>
                  <a:srgbClr val="FF0000"/>
                </a:solidFill>
                <a:latin typeface="Meiryo UI" panose="020B0604030504040204" pitchFamily="50" charset="-128"/>
                <a:ea typeface="Meiryo UI" panose="020B0604030504040204" pitchFamily="50" charset="-128"/>
              </a:rPr>
              <a:t>行動変容 </a:t>
            </a:r>
            <a:r>
              <a:rPr lang="en-US" altLang="ja-JP" dirty="0">
                <a:latin typeface="Meiryo UI" panose="020B0604030504040204" pitchFamily="50" charset="-128"/>
                <a:ea typeface="Meiryo UI" panose="020B0604030504040204" pitchFamily="50" charset="-128"/>
              </a:rPr>
              <a:t>etc.</a:t>
            </a:r>
          </a:p>
          <a:p>
            <a:pPr marL="285744" indent="-285744">
              <a:buFont typeface="Arial" panose="020B0604020202020204" pitchFamily="34" charset="0"/>
              <a:buChar char="•"/>
            </a:pPr>
            <a:endParaRPr lang="en-US" altLang="ja-JP" dirty="0"/>
          </a:p>
          <a:p>
            <a:pPr marL="285744" indent="-285744">
              <a:buFont typeface="Arial" panose="020B0604020202020204" pitchFamily="34" charset="0"/>
              <a:buChar char="•"/>
            </a:pPr>
            <a:endParaRPr lang="ja-JP" altLang="en-US" dirty="0"/>
          </a:p>
        </p:txBody>
      </p:sp>
      <p:sp>
        <p:nvSpPr>
          <p:cNvPr id="12" name="正方形/長方形 11"/>
          <p:cNvSpPr/>
          <p:nvPr/>
        </p:nvSpPr>
        <p:spPr>
          <a:xfrm>
            <a:off x="527320" y="2952751"/>
            <a:ext cx="3514725" cy="74674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第</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章　世界全体のエネルギー部門の分析</a:t>
            </a:r>
          </a:p>
        </p:txBody>
      </p:sp>
      <p:sp>
        <p:nvSpPr>
          <p:cNvPr id="14" name="角丸四角形 13"/>
          <p:cNvSpPr/>
          <p:nvPr/>
        </p:nvSpPr>
        <p:spPr>
          <a:xfrm>
            <a:off x="4209340" y="3448051"/>
            <a:ext cx="3745149" cy="3095625"/>
          </a:xfrm>
          <a:prstGeom prst="roundRect">
            <a:avLst>
              <a:gd name="adj" fmla="val 7070"/>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化石</a:t>
            </a:r>
            <a:r>
              <a:rPr lang="ja-JP" altLang="en-US" dirty="0">
                <a:latin typeface="Meiryo UI" panose="020B0604030504040204" pitchFamily="50" charset="-128"/>
                <a:ea typeface="Meiryo UI" panose="020B0604030504040204" pitchFamily="50" charset="-128"/>
              </a:rPr>
              <a:t>燃料供給</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低排出燃料</a:t>
            </a:r>
            <a:r>
              <a:rPr lang="ja-JP" altLang="en-US" dirty="0" smtClean="0">
                <a:latin typeface="Meiryo UI" panose="020B0604030504040204" pitchFamily="50" charset="-128"/>
                <a:ea typeface="Meiryo UI" panose="020B0604030504040204" pitchFamily="50" charset="-128"/>
              </a:rPr>
              <a:t>供給（</a:t>
            </a:r>
            <a:r>
              <a:rPr lang="ja-JP" altLang="en-US" dirty="0">
                <a:latin typeface="Meiryo UI" panose="020B0604030504040204" pitchFamily="50" charset="-128"/>
                <a:ea typeface="Meiryo UI" panose="020B0604030504040204" pitchFamily="50" charset="-128"/>
              </a:rPr>
              <a:t>バイオ燃料、水素・水素ベース燃料）</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電力</a:t>
            </a:r>
            <a:r>
              <a:rPr lang="ja-JP" altLang="en-US" dirty="0" smtClean="0">
                <a:latin typeface="Meiryo UI" panose="020B0604030504040204" pitchFamily="50" charset="-128"/>
                <a:ea typeface="Meiryo UI" panose="020B0604030504040204" pitchFamily="50" charset="-128"/>
              </a:rPr>
              <a:t>部門</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産業</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運輸</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建物</a:t>
            </a:r>
            <a:endParaRPr lang="en-US" altLang="ja-JP" dirty="0">
              <a:latin typeface="Meiryo UI" panose="020B0604030504040204" pitchFamily="50" charset="-128"/>
              <a:ea typeface="Meiryo UI" panose="020B0604030504040204" pitchFamily="50" charset="-128"/>
            </a:endParaRPr>
          </a:p>
        </p:txBody>
      </p:sp>
      <p:sp>
        <p:nvSpPr>
          <p:cNvPr id="15" name="正方形/長方形 14"/>
          <p:cNvSpPr/>
          <p:nvPr/>
        </p:nvSpPr>
        <p:spPr>
          <a:xfrm>
            <a:off x="4411706" y="2952751"/>
            <a:ext cx="3360695" cy="74674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第</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章　セクター別のエネルギー部門の分析</a:t>
            </a:r>
          </a:p>
        </p:txBody>
      </p:sp>
      <p:sp>
        <p:nvSpPr>
          <p:cNvPr id="16" name="角丸四角形 15"/>
          <p:cNvSpPr/>
          <p:nvPr/>
        </p:nvSpPr>
        <p:spPr>
          <a:xfrm>
            <a:off x="8011538" y="3448051"/>
            <a:ext cx="3745149" cy="3095625"/>
          </a:xfrm>
          <a:prstGeom prst="roundRect">
            <a:avLst>
              <a:gd name="adj" fmla="val 6244"/>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経済（</a:t>
            </a:r>
            <a:r>
              <a:rPr lang="ja-JP" altLang="en-US" dirty="0">
                <a:solidFill>
                  <a:srgbClr val="FF0000"/>
                </a:solidFill>
                <a:latin typeface="Meiryo UI" panose="020B0604030504040204" pitchFamily="50" charset="-128"/>
                <a:ea typeface="Meiryo UI" panose="020B0604030504040204" pitchFamily="50" charset="-128"/>
              </a:rPr>
              <a:t>投資</a:t>
            </a:r>
            <a:r>
              <a:rPr lang="ja-JP" altLang="en-US" dirty="0">
                <a:latin typeface="Meiryo UI" panose="020B0604030504040204" pitchFamily="50" charset="-128"/>
                <a:ea typeface="Meiryo UI" panose="020B0604030504040204" pitchFamily="50" charset="-128"/>
              </a:rPr>
              <a:t>・ファイナンス、</a:t>
            </a:r>
            <a:r>
              <a:rPr lang="ja-JP" altLang="en-US" dirty="0">
                <a:solidFill>
                  <a:srgbClr val="FF0000"/>
                </a:solidFill>
                <a:latin typeface="Meiryo UI" panose="020B0604030504040204" pitchFamily="50" charset="-128"/>
                <a:ea typeface="Meiryo UI" panose="020B0604030504040204" pitchFamily="50" charset="-128"/>
              </a:rPr>
              <a:t>経済活動</a:t>
            </a:r>
            <a:r>
              <a:rPr lang="ja-JP" altLang="en-US" dirty="0">
                <a:latin typeface="Meiryo UI" panose="020B0604030504040204" pitchFamily="50" charset="-128"/>
                <a:ea typeface="Meiryo UI" panose="020B0604030504040204" pitchFamily="50" charset="-128"/>
              </a:rPr>
              <a:t>、雇用）</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エネルギー産業（石油・ガス、石炭、電力、エネルギー多消費産業）</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市民（エネルギー関連</a:t>
            </a:r>
            <a:r>
              <a:rPr lang="en-US" altLang="ja-JP" dirty="0">
                <a:latin typeface="Meiryo UI" panose="020B0604030504040204" pitchFamily="50" charset="-128"/>
                <a:ea typeface="Meiryo UI" panose="020B0604030504040204" pitchFamily="50" charset="-128"/>
              </a:rPr>
              <a:t>SDGs</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安価なエネルギー、</a:t>
            </a:r>
            <a:r>
              <a:rPr lang="ja-JP" altLang="en-US" dirty="0">
                <a:solidFill>
                  <a:srgbClr val="FF0000"/>
                </a:solidFill>
                <a:latin typeface="Meiryo UI" panose="020B0604030504040204" pitchFamily="50" charset="-128"/>
                <a:ea typeface="Meiryo UI" panose="020B0604030504040204" pitchFamily="50" charset="-128"/>
              </a:rPr>
              <a:t>行動変容</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政府（</a:t>
            </a:r>
            <a:r>
              <a:rPr lang="ja-JP" altLang="en-US" dirty="0">
                <a:solidFill>
                  <a:srgbClr val="FF0000"/>
                </a:solidFill>
                <a:latin typeface="Meiryo UI" panose="020B0604030504040204" pitchFamily="50" charset="-128"/>
                <a:ea typeface="Meiryo UI" panose="020B0604030504040204" pitchFamily="50" charset="-128"/>
              </a:rPr>
              <a:t>エネルギー安全保障</a:t>
            </a:r>
            <a:r>
              <a:rPr lang="ja-JP" altLang="en-US" dirty="0">
                <a:latin typeface="Meiryo UI" panose="020B0604030504040204" pitchFamily="50" charset="-128"/>
                <a:ea typeface="Meiryo UI" panose="020B0604030504040204" pitchFamily="50" charset="-128"/>
              </a:rPr>
              <a:t>、インフラ、税収、イノベーション、国際協力）</a:t>
            </a:r>
          </a:p>
        </p:txBody>
      </p:sp>
      <p:sp>
        <p:nvSpPr>
          <p:cNvPr id="17" name="正方形/長方形 16"/>
          <p:cNvSpPr/>
          <p:nvPr/>
        </p:nvSpPr>
        <p:spPr>
          <a:xfrm>
            <a:off x="8324149" y="2952751"/>
            <a:ext cx="3105852" cy="74674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第</a:t>
            </a:r>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章　経済、エネルギー、市民、政府の分析　　</a:t>
            </a:r>
          </a:p>
        </p:txBody>
      </p:sp>
      <p:sp>
        <p:nvSpPr>
          <p:cNvPr id="19" name="二等辺三角形 18"/>
          <p:cNvSpPr/>
          <p:nvPr/>
        </p:nvSpPr>
        <p:spPr>
          <a:xfrm rot="10800000">
            <a:off x="5867401" y="2266950"/>
            <a:ext cx="403495" cy="247651"/>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23" name="正方形/長方形 22"/>
          <p:cNvSpPr/>
          <p:nvPr/>
        </p:nvSpPr>
        <p:spPr>
          <a:xfrm>
            <a:off x="508269" y="2360666"/>
            <a:ext cx="4720955" cy="42006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ネットゼロ排出シナリオ（</a:t>
            </a:r>
            <a:r>
              <a:rPr lang="en-US" altLang="ja-JP" sz="2000" b="1" dirty="0">
                <a:latin typeface="Meiryo UI" panose="020B0604030504040204" pitchFamily="50" charset="-128"/>
                <a:ea typeface="Meiryo UI" panose="020B0604030504040204" pitchFamily="50" charset="-128"/>
              </a:rPr>
              <a:t>NZE</a:t>
            </a:r>
            <a:r>
              <a:rPr lang="ja-JP" altLang="en-US" sz="2000" b="1" dirty="0">
                <a:latin typeface="Meiryo UI" panose="020B0604030504040204" pitchFamily="50" charset="-128"/>
                <a:ea typeface="Meiryo UI" panose="020B0604030504040204" pitchFamily="50" charset="-128"/>
              </a:rPr>
              <a:t>）の分析</a:t>
            </a:r>
            <a:endParaRPr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2675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55540" y="3358310"/>
            <a:ext cx="11819267" cy="2584878"/>
          </a:xfrm>
          <a:prstGeom prst="roundRect">
            <a:avLst>
              <a:gd name="adj" fmla="val 7070"/>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C69B684B-6B0E-413E-954F-1F644E0F00DB}"/>
              </a:ext>
            </a:extLst>
          </p:cNvPr>
          <p:cNvSpPr txBox="1"/>
          <p:nvPr/>
        </p:nvSpPr>
        <p:spPr>
          <a:xfrm>
            <a:off x="2228851" y="247855"/>
            <a:ext cx="7504031"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ネットゼロ排出</a:t>
            </a: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(NZE)</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シナリオの想定</a:t>
            </a:r>
          </a:p>
        </p:txBody>
      </p:sp>
      <p:sp>
        <p:nvSpPr>
          <p:cNvPr id="9" name="スライド番号プレースホルダー 7">
            <a:extLst>
              <a:ext uri="{FF2B5EF4-FFF2-40B4-BE49-F238E27FC236}">
                <a16:creationId xmlns:a16="http://schemas.microsoft.com/office/drawing/2014/main" id="{6E8DB43E-D084-4648-8A9B-252B31D5CA5F}"/>
              </a:ext>
            </a:extLst>
          </p:cNvPr>
          <p:cNvSpPr>
            <a:spLocks noGrp="1"/>
          </p:cNvSpPr>
          <p:nvPr>
            <p:ph type="sldNum" sz="quarter" idx="11"/>
          </p:nvPr>
        </p:nvSpPr>
        <p:spPr>
          <a:xfrm>
            <a:off x="10134600" y="6524642"/>
            <a:ext cx="2057400" cy="365125"/>
          </a:xfrm>
        </p:spPr>
        <p:txBody>
          <a:bodyPr/>
          <a:lstStyle/>
          <a:p>
            <a:fld id="{99FF6771-CCA2-4AC3-81A9-F8C47885FEBE}"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5911761" y="3402228"/>
            <a:ext cx="5838629" cy="2502859"/>
          </a:xfrm>
          <a:prstGeom prst="rect">
            <a:avLst/>
          </a:prstGeom>
        </p:spPr>
      </p:pic>
      <p:sp>
        <p:nvSpPr>
          <p:cNvPr id="5" name="テキスト ボックス 4"/>
          <p:cNvSpPr txBox="1"/>
          <p:nvPr/>
        </p:nvSpPr>
        <p:spPr>
          <a:xfrm>
            <a:off x="302647" y="3758420"/>
            <a:ext cx="5502131" cy="2062103"/>
          </a:xfrm>
          <a:prstGeom prst="rect">
            <a:avLst/>
          </a:prstGeom>
          <a:noFill/>
        </p:spPr>
        <p:txBody>
          <a:bodyPr wrap="square" rtlCol="0">
            <a:spAutoFit/>
          </a:bodyPr>
          <a:lstStyle/>
          <a:p>
            <a:pPr marL="285744" indent="-285744">
              <a:buFont typeface="Arial" panose="020B0604020202020204" pitchFamily="34" charset="0"/>
              <a:buChar char="•"/>
            </a:pPr>
            <a:r>
              <a:rPr lang="ja-JP" altLang="en-US" sz="2400" dirty="0">
                <a:latin typeface="Meiryo UI" panose="020B0604030504040204" pitchFamily="50" charset="-128"/>
                <a:ea typeface="Meiryo UI" panose="020B0604030504040204" pitchFamily="50" charset="-128"/>
              </a:rPr>
              <a:t>人口は</a:t>
            </a:r>
            <a:r>
              <a:rPr lang="en-US" altLang="ja-JP" sz="2400" dirty="0">
                <a:latin typeface="Meiryo UI" panose="020B0604030504040204" pitchFamily="50" charset="-128"/>
                <a:ea typeface="Meiryo UI" panose="020B0604030504040204" pitchFamily="50" charset="-128"/>
              </a:rPr>
              <a:t>2050</a:t>
            </a:r>
            <a:r>
              <a:rPr lang="ja-JP" altLang="en-US" sz="2400" dirty="0">
                <a:latin typeface="Meiryo UI" panose="020B0604030504040204" pitchFamily="50" charset="-128"/>
                <a:ea typeface="Meiryo UI" panose="020B0604030504040204" pitchFamily="50" charset="-128"/>
              </a:rPr>
              <a:t>年に</a:t>
            </a:r>
            <a:r>
              <a:rPr lang="en-US" altLang="ja-JP" sz="2400" dirty="0">
                <a:latin typeface="Meiryo UI" panose="020B0604030504040204" pitchFamily="50" charset="-128"/>
                <a:ea typeface="Meiryo UI" panose="020B0604030504040204" pitchFamily="50" charset="-128"/>
              </a:rPr>
              <a:t>97</a:t>
            </a:r>
            <a:r>
              <a:rPr lang="ja-JP" altLang="en-US" sz="2400" dirty="0">
                <a:latin typeface="Meiryo UI" panose="020B0604030504040204" pitchFamily="50" charset="-128"/>
                <a:ea typeface="Meiryo UI" panose="020B0604030504040204" pitchFamily="50" charset="-128"/>
              </a:rPr>
              <a:t>億人</a:t>
            </a:r>
            <a:endParaRPr lang="en-US" altLang="ja-JP" sz="2400" dirty="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pPr>
            <a:r>
              <a:rPr lang="en-US" altLang="ja-JP" sz="2400" dirty="0">
                <a:latin typeface="Meiryo UI" panose="020B0604030504040204" pitchFamily="50" charset="-128"/>
                <a:ea typeface="Meiryo UI" panose="020B0604030504040204" pitchFamily="50" charset="-128"/>
              </a:rPr>
              <a:t>GDP</a:t>
            </a:r>
            <a:r>
              <a:rPr lang="ja-JP" altLang="en-US" sz="2400" dirty="0">
                <a:latin typeface="Meiryo UI" panose="020B0604030504040204" pitchFamily="50" charset="-128"/>
                <a:ea typeface="Meiryo UI" panose="020B0604030504040204" pitchFamily="50" charset="-128"/>
              </a:rPr>
              <a:t>は年率</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で成長</a:t>
            </a:r>
            <a:endParaRPr lang="en-US" altLang="ja-JP" sz="2400" dirty="0">
              <a:latin typeface="Meiryo UI" panose="020B0604030504040204" pitchFamily="50" charset="-128"/>
              <a:ea typeface="Meiryo UI" panose="020B0604030504040204" pitchFamily="50" charset="-128"/>
            </a:endParaRPr>
          </a:p>
          <a:p>
            <a:pPr marL="742932" lvl="1" indent="-285744">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COVID19</a:t>
            </a:r>
            <a:r>
              <a:rPr lang="ja-JP" altLang="en-US" sz="2000" dirty="0">
                <a:latin typeface="Meiryo UI" panose="020B0604030504040204" pitchFamily="50" charset="-128"/>
                <a:ea typeface="Meiryo UI" panose="020B0604030504040204" pitchFamily="50" charset="-128"/>
              </a:rPr>
              <a:t>からの急激な回復を前提</a:t>
            </a:r>
            <a:endParaRPr lang="en-US" altLang="ja-JP" sz="2000" dirty="0">
              <a:latin typeface="Meiryo UI" panose="020B0604030504040204" pitchFamily="50" charset="-128"/>
              <a:ea typeface="Meiryo UI" panose="020B0604030504040204" pitchFamily="50" charset="-128"/>
            </a:endParaRPr>
          </a:p>
          <a:p>
            <a:pPr marL="742932" lvl="1" indent="-285744">
              <a:buFont typeface="Wingdings" panose="05000000000000000000" pitchFamily="2" charset="2"/>
              <a:buChar char="Ø"/>
            </a:pPr>
            <a:r>
              <a:rPr lang="en-US" altLang="ja-JP" sz="2000" dirty="0">
                <a:latin typeface="Meiryo UI" panose="020B0604030504040204" pitchFamily="50" charset="-128"/>
                <a:ea typeface="Meiryo UI" panose="020B0604030504040204" pitchFamily="50" charset="-128"/>
              </a:rPr>
              <a:t>2050</a:t>
            </a:r>
            <a:r>
              <a:rPr lang="ja-JP" altLang="en-US" sz="2000" dirty="0">
                <a:latin typeface="Meiryo UI" panose="020B0604030504040204" pitchFamily="50" charset="-128"/>
                <a:ea typeface="Meiryo UI" panose="020B0604030504040204" pitchFamily="50" charset="-128"/>
              </a:rPr>
              <a:t>年には</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年の</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倍以上の</a:t>
            </a:r>
            <a:r>
              <a:rPr lang="en-US" altLang="ja-JP" sz="2000" dirty="0">
                <a:latin typeface="Meiryo UI" panose="020B0604030504040204" pitchFamily="50" charset="-128"/>
                <a:ea typeface="Meiryo UI" panose="020B0604030504040204" pitchFamily="50" charset="-128"/>
              </a:rPr>
              <a:t>GDP</a:t>
            </a:r>
            <a:r>
              <a:rPr lang="ja-JP" altLang="en-US" sz="2000" dirty="0">
                <a:latin typeface="Meiryo UI" panose="020B0604030504040204" pitchFamily="50" charset="-128"/>
                <a:ea typeface="Meiryo UI" panose="020B0604030504040204" pitchFamily="50" charset="-128"/>
              </a:rPr>
              <a:t>規模</a:t>
            </a:r>
            <a:endParaRPr lang="en-US" altLang="ja-JP" sz="2000" dirty="0">
              <a:latin typeface="Meiryo UI" panose="020B0604030504040204" pitchFamily="50" charset="-128"/>
              <a:ea typeface="Meiryo UI" panose="020B0604030504040204" pitchFamily="50" charset="-128"/>
            </a:endParaRPr>
          </a:p>
          <a:p>
            <a:pPr marL="742932" lvl="1" indent="-285744">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年率</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の</a:t>
            </a:r>
            <a:r>
              <a:rPr lang="en-US" altLang="ja-JP" sz="2000" dirty="0">
                <a:latin typeface="Meiryo UI" panose="020B0604030504040204" pitchFamily="50" charset="-128"/>
                <a:ea typeface="Meiryo UI" panose="020B0604030504040204" pitchFamily="50" charset="-128"/>
              </a:rPr>
              <a:t>GDP</a:t>
            </a:r>
            <a:r>
              <a:rPr lang="ja-JP" altLang="en-US" sz="2000" dirty="0">
                <a:latin typeface="Meiryo UI" panose="020B0604030504040204" pitchFamily="50" charset="-128"/>
                <a:ea typeface="Meiryo UI" panose="020B0604030504040204" pitchFamily="50" charset="-128"/>
              </a:rPr>
              <a:t>成長率は</a:t>
            </a:r>
            <a:r>
              <a:rPr lang="ja-JP" altLang="en-US" sz="2000" dirty="0" smtClean="0">
                <a:latin typeface="Meiryo UI" panose="020B0604030504040204" pitchFamily="50" charset="-128"/>
                <a:ea typeface="Meiryo UI" panose="020B0604030504040204" pitchFamily="50" charset="-128"/>
              </a:rPr>
              <a:t>、国際通貨基金（</a:t>
            </a:r>
            <a:r>
              <a:rPr lang="en-US" altLang="ja-JP" sz="2000" dirty="0" smtClean="0">
                <a:latin typeface="Meiryo UI" panose="020B0604030504040204" pitchFamily="50" charset="-128"/>
                <a:ea typeface="Meiryo UI" panose="020B0604030504040204" pitchFamily="50" charset="-128"/>
              </a:rPr>
              <a:t>IMF</a:t>
            </a:r>
            <a:r>
              <a:rPr lang="ja-JP" altLang="en-US" sz="2000" dirty="0" smtClean="0">
                <a:latin typeface="Meiryo UI" panose="020B0604030504040204" pitchFamily="50" charset="-128"/>
                <a:ea typeface="Meiryo UI" panose="020B0604030504040204" pitchFamily="50" charset="-128"/>
              </a:rPr>
              <a:t>）モデル</a:t>
            </a:r>
            <a:r>
              <a:rPr lang="ja-JP" altLang="en-US" sz="2000" dirty="0">
                <a:latin typeface="Meiryo UI" panose="020B0604030504040204" pitchFamily="50" charset="-128"/>
                <a:ea typeface="Meiryo UI" panose="020B0604030504040204" pitchFamily="50" charset="-128"/>
              </a:rPr>
              <a:t>分析の結果と照合させて設定</a:t>
            </a:r>
          </a:p>
        </p:txBody>
      </p:sp>
      <p:sp>
        <p:nvSpPr>
          <p:cNvPr id="17" name="テキスト ボックス 16"/>
          <p:cNvSpPr txBox="1"/>
          <p:nvPr/>
        </p:nvSpPr>
        <p:spPr>
          <a:xfrm>
            <a:off x="302647" y="5986334"/>
            <a:ext cx="11744809" cy="707886"/>
          </a:xfrm>
          <a:prstGeom prst="rect">
            <a:avLst/>
          </a:prstGeom>
          <a:noFill/>
        </p:spPr>
        <p:txBody>
          <a:bodyPr wrap="square" rtlCol="0">
            <a:spAutoFit/>
          </a:bodyPr>
          <a:lstStyle/>
          <a:p>
            <a:r>
              <a:rPr lang="en-US" altLang="ja-JP" sz="2000" dirty="0">
                <a:solidFill>
                  <a:srgbClr val="FF0000"/>
                </a:solidFill>
                <a:latin typeface="Meiryo UI" panose="020B0604030504040204" pitchFamily="50" charset="-128"/>
                <a:ea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rPr>
              <a:t>キーポイント</a:t>
            </a:r>
            <a:r>
              <a:rPr lang="en-US" altLang="ja-JP" sz="2000" dirty="0">
                <a:solidFill>
                  <a:srgbClr val="FF0000"/>
                </a:solidFill>
                <a:latin typeface="Meiryo UI" panose="020B0604030504040204" pitchFamily="50" charset="-128"/>
                <a:ea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rPr>
              <a:t> </a:t>
            </a:r>
            <a:r>
              <a:rPr lang="en-US" altLang="ja-JP" sz="2000" dirty="0">
                <a:solidFill>
                  <a:srgbClr val="FF0000"/>
                </a:solidFill>
                <a:latin typeface="Meiryo UI" panose="020B0604030504040204" pitchFamily="50" charset="-128"/>
                <a:ea typeface="Meiryo UI" panose="020B0604030504040204" pitchFamily="50" charset="-128"/>
              </a:rPr>
              <a:t>IMF</a:t>
            </a:r>
            <a:r>
              <a:rPr lang="ja-JP" altLang="en-US" sz="2000" dirty="0">
                <a:solidFill>
                  <a:srgbClr val="FF0000"/>
                </a:solidFill>
                <a:latin typeface="Meiryo UI" panose="020B0604030504040204" pitchFamily="50" charset="-128"/>
                <a:ea typeface="Meiryo UI" panose="020B0604030504040204" pitchFamily="50" charset="-128"/>
              </a:rPr>
              <a:t>モデルで上記経済成長率が達成されることを検証した上で、世界全体で</a:t>
            </a:r>
            <a:r>
              <a:rPr lang="en-US" altLang="ja-JP" sz="2000" dirty="0">
                <a:solidFill>
                  <a:srgbClr val="FF0000"/>
                </a:solidFill>
                <a:latin typeface="Meiryo UI" panose="020B0604030504040204" pitchFamily="50" charset="-128"/>
                <a:ea typeface="Meiryo UI" panose="020B0604030504040204" pitchFamily="50" charset="-128"/>
              </a:rPr>
              <a:t>2050</a:t>
            </a:r>
            <a:r>
              <a:rPr lang="ja-JP" altLang="en-US" sz="2000" dirty="0">
                <a:solidFill>
                  <a:srgbClr val="FF0000"/>
                </a:solidFill>
                <a:latin typeface="Meiryo UI" panose="020B0604030504040204" pitchFamily="50" charset="-128"/>
                <a:ea typeface="Meiryo UI" panose="020B0604030504040204" pitchFamily="50" charset="-128"/>
              </a:rPr>
              <a:t>年にネットゼロを達成しつつ堅調な経済成長も実現することを想定（</a:t>
            </a:r>
            <a:r>
              <a:rPr lang="en-US" altLang="ja-JP" sz="1600" dirty="0">
                <a:solidFill>
                  <a:srgbClr val="FF0000"/>
                </a:solidFill>
                <a:latin typeface="Meiryo UI" panose="020B0604030504040204" pitchFamily="50" charset="-128"/>
                <a:ea typeface="Meiryo UI" panose="020B0604030504040204" pitchFamily="50" charset="-128"/>
              </a:rPr>
              <a:t>NZE</a:t>
            </a:r>
            <a:r>
              <a:rPr lang="ja-JP" altLang="en-US" sz="1600" dirty="0">
                <a:solidFill>
                  <a:srgbClr val="FF0000"/>
                </a:solidFill>
                <a:latin typeface="Meiryo UI" panose="020B0604030504040204" pitchFamily="50" charset="-128"/>
                <a:ea typeface="Meiryo UI" panose="020B0604030504040204" pitchFamily="50" charset="-128"/>
              </a:rPr>
              <a:t>シナリオは</a:t>
            </a:r>
            <a:r>
              <a:rPr lang="en-US" altLang="ja-JP" sz="1600" dirty="0">
                <a:solidFill>
                  <a:srgbClr val="FF0000"/>
                </a:solidFill>
                <a:latin typeface="Meiryo UI" panose="020B0604030504040204" pitchFamily="50" charset="-128"/>
                <a:ea typeface="Meiryo UI" panose="020B0604030504040204" pitchFamily="50" charset="-128"/>
              </a:rPr>
              <a:t>STEPS</a:t>
            </a:r>
            <a:r>
              <a:rPr lang="ja-JP" altLang="en-US" sz="1600" dirty="0">
                <a:solidFill>
                  <a:srgbClr val="FF0000"/>
                </a:solidFill>
                <a:latin typeface="Meiryo UI" panose="020B0604030504040204" pitchFamily="50" charset="-128"/>
                <a:ea typeface="Meiryo UI" panose="020B0604030504040204" pitchFamily="50" charset="-128"/>
              </a:rPr>
              <a:t>シナリオ比</a:t>
            </a:r>
            <a:r>
              <a:rPr lang="ja-JP" altLang="en-US" sz="1600" dirty="0" smtClean="0">
                <a:solidFill>
                  <a:srgbClr val="FF0000"/>
                </a:solidFill>
                <a:latin typeface="Meiryo UI" panose="020B0604030504040204" pitchFamily="50" charset="-128"/>
                <a:ea typeface="Meiryo UI" panose="020B0604030504040204" pitchFamily="50" charset="-128"/>
              </a:rPr>
              <a:t>で</a:t>
            </a:r>
            <a:r>
              <a:rPr lang="en-US" altLang="ja-JP" sz="1600" dirty="0" smtClean="0">
                <a:solidFill>
                  <a:srgbClr val="FF0000"/>
                </a:solidFill>
                <a:latin typeface="Meiryo UI" panose="020B0604030504040204" pitchFamily="50" charset="-128"/>
                <a:ea typeface="Meiryo UI" panose="020B0604030504040204" pitchFamily="50" charset="-128"/>
              </a:rPr>
              <a:t>GDP+0.4%, 2030</a:t>
            </a:r>
            <a:r>
              <a:rPr lang="ja-JP" altLang="en-US" sz="1600" dirty="0">
                <a:solidFill>
                  <a:srgbClr val="FF0000"/>
                </a:solidFill>
                <a:latin typeface="Meiryo UI" panose="020B0604030504040204" pitchFamily="50" charset="-128"/>
                <a:ea typeface="Meiryo UI" panose="020B0604030504040204" pitchFamily="50" charset="-128"/>
              </a:rPr>
              <a:t>年</a:t>
            </a:r>
            <a:r>
              <a:rPr lang="ja-JP" altLang="en-US" sz="1600" dirty="0" smtClean="0">
                <a:solidFill>
                  <a:srgbClr val="FF0000"/>
                </a:solidFill>
                <a:latin typeface="Meiryo UI" panose="020B0604030504040204" pitchFamily="50" charset="-128"/>
                <a:ea typeface="Meiryo UI" panose="020B0604030504040204" pitchFamily="50" charset="-128"/>
              </a:rPr>
              <a:t>までの年平均値）</a:t>
            </a:r>
            <a:endParaRPr lang="ja-JP" altLang="en-US" sz="1600" dirty="0">
              <a:solidFill>
                <a:srgbClr val="FF0000"/>
              </a:solidFill>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4"/>
          <a:stretch>
            <a:fillRect/>
          </a:stretch>
        </p:blipFill>
        <p:spPr>
          <a:xfrm>
            <a:off x="458939" y="1319311"/>
            <a:ext cx="2310016" cy="1723197"/>
          </a:xfrm>
          <a:prstGeom prst="rect">
            <a:avLst/>
          </a:prstGeom>
        </p:spPr>
      </p:pic>
      <p:sp>
        <p:nvSpPr>
          <p:cNvPr id="21" name="正方形/長方形 20"/>
          <p:cNvSpPr/>
          <p:nvPr/>
        </p:nvSpPr>
        <p:spPr>
          <a:xfrm>
            <a:off x="3801365" y="1390201"/>
            <a:ext cx="7949025" cy="1384995"/>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rPr>
              <a:t>先進国はおよそ</a:t>
            </a:r>
            <a:r>
              <a:rPr lang="en-US" altLang="ja-JP" sz="2800" dirty="0">
                <a:latin typeface="Meiryo UI" panose="020B0604030504040204" pitchFamily="50" charset="-128"/>
                <a:ea typeface="Meiryo UI" panose="020B0604030504040204" pitchFamily="50" charset="-128"/>
              </a:rPr>
              <a:t>2045</a:t>
            </a:r>
            <a:r>
              <a:rPr lang="ja-JP" altLang="en-US" sz="2800" dirty="0">
                <a:latin typeface="Meiryo UI" panose="020B0604030504040204" pitchFamily="50" charset="-128"/>
                <a:ea typeface="Meiryo UI" panose="020B0604030504040204" pitchFamily="50" charset="-128"/>
              </a:rPr>
              <a:t>年、世界全体は</a:t>
            </a:r>
            <a:r>
              <a:rPr lang="en-US" altLang="ja-JP" sz="2800" dirty="0">
                <a:latin typeface="Meiryo UI" panose="020B0604030504040204" pitchFamily="50" charset="-128"/>
                <a:ea typeface="Meiryo UI" panose="020B0604030504040204" pitchFamily="50" charset="-128"/>
              </a:rPr>
              <a:t>2050</a:t>
            </a:r>
            <a:r>
              <a:rPr lang="ja-JP" altLang="en-US" sz="2800" dirty="0">
                <a:latin typeface="Meiryo UI" panose="020B0604030504040204" pitchFamily="50" charset="-128"/>
                <a:ea typeface="Meiryo UI" panose="020B0604030504040204" pitchFamily="50" charset="-128"/>
              </a:rPr>
              <a:t>年</a:t>
            </a:r>
            <a:r>
              <a:rPr lang="ja-JP" altLang="en-US" sz="2800" dirty="0" smtClean="0">
                <a:latin typeface="Meiryo UI" panose="020B0604030504040204" pitchFamily="50" charset="-128"/>
                <a:ea typeface="Meiryo UI" panose="020B0604030504040204" pitchFamily="50" charset="-128"/>
              </a:rPr>
              <a:t>にネットゼロ</a:t>
            </a:r>
            <a:r>
              <a:rPr lang="en-US" altLang="ja-JP" sz="2800" dirty="0">
                <a:latin typeface="Meiryo UI" panose="020B0604030504040204" pitchFamily="50" charset="-128"/>
                <a:ea typeface="Meiryo UI" panose="020B0604030504040204" pitchFamily="50" charset="-128"/>
              </a:rPr>
              <a:t>CO</a:t>
            </a:r>
            <a:r>
              <a:rPr lang="en-US" altLang="ja-JP" sz="2800" baseline="-250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排出を</a:t>
            </a:r>
            <a:r>
              <a:rPr lang="ja-JP" altLang="en-US" sz="2800" dirty="0" smtClean="0">
                <a:latin typeface="Meiryo UI" panose="020B0604030504040204" pitchFamily="50" charset="-128"/>
                <a:ea typeface="Meiryo UI" panose="020B0604030504040204" pitchFamily="50" charset="-128"/>
              </a:rPr>
              <a:t>達成</a:t>
            </a:r>
            <a:r>
              <a:rPr lang="ja-JP" altLang="en-US" sz="2800" dirty="0">
                <a:latin typeface="Meiryo UI" panose="020B0604030504040204" pitchFamily="50" charset="-128"/>
                <a:ea typeface="Meiryo UI" panose="020B0604030504040204" pitchFamily="50" charset="-128"/>
              </a:rPr>
              <a:t>すること</a:t>
            </a:r>
            <a:r>
              <a:rPr lang="ja-JP" altLang="en-US" sz="2800" dirty="0" smtClean="0">
                <a:latin typeface="Meiryo UI" panose="020B0604030504040204" pitchFamily="50" charset="-128"/>
                <a:ea typeface="Meiryo UI" panose="020B0604030504040204" pitchFamily="50" charset="-128"/>
              </a:rPr>
              <a:t>を前提に炭素価格を調整（先進国の方が高く設定）</a:t>
            </a:r>
            <a:endParaRPr lang="ja-JP" altLang="en-US" sz="2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03188" y="1746909"/>
            <a:ext cx="988291" cy="415755"/>
          </a:xfrm>
          <a:prstGeom prst="rect">
            <a:avLst/>
          </a:prstGeom>
          <a:noFill/>
        </p:spPr>
        <p:txBody>
          <a:bodyPr wrap="square" rtlCol="0">
            <a:spAutoFit/>
          </a:bodyPr>
          <a:lstStyle/>
          <a:p>
            <a:r>
              <a:rPr lang="en-US" altLang="ja-JP" sz="1051" i="1" dirty="0"/>
              <a:t>Advanced economies</a:t>
            </a:r>
            <a:endParaRPr lang="ja-JP" altLang="en-US" sz="1051" i="1" dirty="0"/>
          </a:p>
        </p:txBody>
      </p:sp>
      <p:sp>
        <p:nvSpPr>
          <p:cNvPr id="23" name="テキスト ボックス 22"/>
          <p:cNvSpPr txBox="1"/>
          <p:nvPr/>
        </p:nvSpPr>
        <p:spPr>
          <a:xfrm>
            <a:off x="2417951" y="2441673"/>
            <a:ext cx="2015507" cy="415755"/>
          </a:xfrm>
          <a:prstGeom prst="rect">
            <a:avLst/>
          </a:prstGeom>
          <a:noFill/>
        </p:spPr>
        <p:txBody>
          <a:bodyPr wrap="square" rtlCol="0">
            <a:spAutoFit/>
          </a:bodyPr>
          <a:lstStyle/>
          <a:p>
            <a:r>
              <a:rPr lang="en-US" altLang="ja-JP" sz="1051" i="1" dirty="0"/>
              <a:t>Emerging market and developing economies</a:t>
            </a:r>
            <a:endParaRPr lang="ja-JP" altLang="en-US" sz="1051" i="1" dirty="0"/>
          </a:p>
        </p:txBody>
      </p:sp>
      <p:cxnSp>
        <p:nvCxnSpPr>
          <p:cNvPr id="25" name="直線矢印コネクタ 24"/>
          <p:cNvCxnSpPr/>
          <p:nvPr/>
        </p:nvCxnSpPr>
        <p:spPr>
          <a:xfrm flipH="1" flipV="1">
            <a:off x="1397333" y="2456136"/>
            <a:ext cx="1013361" cy="189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175494" y="1079194"/>
            <a:ext cx="11714032" cy="1961899"/>
          </a:xfrm>
          <a:prstGeom prst="roundRect">
            <a:avLst>
              <a:gd name="adj" fmla="val 7070"/>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87929" y="832630"/>
            <a:ext cx="3033011"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ネットゼロ達成年の想定</a:t>
            </a:r>
            <a:endParaRPr lang="en-US" altLang="ja-JP" sz="20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87929" y="3240984"/>
            <a:ext cx="2827217"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社会経済シナリオの想定</a:t>
            </a:r>
          </a:p>
        </p:txBody>
      </p:sp>
    </p:spTree>
    <p:extLst>
      <p:ext uri="{BB962C8B-B14F-4D97-AF65-F5344CB8AC3E}">
        <p14:creationId xmlns:p14="http://schemas.microsoft.com/office/powerpoint/2010/main" val="2239992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6304735" y="1165575"/>
            <a:ext cx="5787595" cy="4267636"/>
          </a:xfrm>
          <a:prstGeom prst="roundRect">
            <a:avLst>
              <a:gd name="adj" fmla="val 5693"/>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ja-JP" altLang="en-US" dirty="0"/>
          </a:p>
        </p:txBody>
      </p:sp>
      <p:sp>
        <p:nvSpPr>
          <p:cNvPr id="2" name="スライド番号プレースホルダー 1"/>
          <p:cNvSpPr>
            <a:spLocks noGrp="1"/>
          </p:cNvSpPr>
          <p:nvPr>
            <p:ph type="sldNum" sz="quarter" idx="11"/>
          </p:nvPr>
        </p:nvSpPr>
        <p:spPr/>
        <p:txBody>
          <a:bodyPr/>
          <a:lstStyle/>
          <a:p>
            <a:fld id="{99FF6771-CCA2-4AC3-81A9-F8C47885FEBE}" type="slidenum">
              <a:rPr lang="ja-JP" altLang="en-US" smtClean="0"/>
              <a:pPr/>
              <a:t>6</a:t>
            </a:fld>
            <a:endParaRPr lang="ja-JP" altLang="en-US" dirty="0"/>
          </a:p>
        </p:txBody>
      </p:sp>
      <p:pic>
        <p:nvPicPr>
          <p:cNvPr id="3" name="図 2"/>
          <p:cNvPicPr>
            <a:picLocks noChangeAspect="1"/>
          </p:cNvPicPr>
          <p:nvPr/>
        </p:nvPicPr>
        <p:blipFill>
          <a:blip r:embed="rId3"/>
          <a:stretch>
            <a:fillRect/>
          </a:stretch>
        </p:blipFill>
        <p:spPr>
          <a:xfrm>
            <a:off x="6536149" y="2975925"/>
            <a:ext cx="5471559" cy="2370007"/>
          </a:xfrm>
          <a:prstGeom prst="rect">
            <a:avLst/>
          </a:prstGeom>
        </p:spPr>
      </p:pic>
      <p:sp>
        <p:nvSpPr>
          <p:cNvPr id="4" name="正方形/長方形 3"/>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69B684B-6B0E-413E-954F-1F644E0F00DB}"/>
              </a:ext>
            </a:extLst>
          </p:cNvPr>
          <p:cNvSpPr txBox="1"/>
          <p:nvPr/>
        </p:nvSpPr>
        <p:spPr>
          <a:xfrm>
            <a:off x="1682884" y="300961"/>
            <a:ext cx="8317149"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年のエネルギー需給構造</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4"/>
          <a:stretch>
            <a:fillRect/>
          </a:stretch>
        </p:blipFill>
        <p:spPr>
          <a:xfrm>
            <a:off x="132549" y="2891597"/>
            <a:ext cx="5953926" cy="2538667"/>
          </a:xfrm>
          <a:prstGeom prst="rect">
            <a:avLst/>
          </a:prstGeom>
        </p:spPr>
      </p:pic>
      <p:sp>
        <p:nvSpPr>
          <p:cNvPr id="12" name="テキスト ボックス 11"/>
          <p:cNvSpPr txBox="1"/>
          <p:nvPr/>
        </p:nvSpPr>
        <p:spPr>
          <a:xfrm>
            <a:off x="6493874" y="1316937"/>
            <a:ext cx="5401851" cy="1338828"/>
          </a:xfrm>
          <a:prstGeom prst="rect">
            <a:avLst/>
          </a:prstGeom>
          <a:noFill/>
        </p:spPr>
        <p:txBody>
          <a:bodyPr wrap="square" rtlCol="0">
            <a:spAutoFit/>
          </a:bodyPr>
          <a:lstStyle/>
          <a:p>
            <a:pPr>
              <a:defRPr/>
            </a:pPr>
            <a:endParaRPr lang="en-US" altLang="ja-JP" sz="900" dirty="0" smtClean="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ja-JP" altLang="en-US" dirty="0" smtClean="0">
                <a:solidFill>
                  <a:srgbClr val="0000CC"/>
                </a:solidFill>
                <a:latin typeface="Meiryo UI" panose="020B0604030504040204" pitchFamily="50" charset="-128"/>
                <a:ea typeface="Meiryo UI" panose="020B0604030504040204" pitchFamily="50" charset="-128"/>
              </a:rPr>
              <a:t>化石</a:t>
            </a:r>
            <a:r>
              <a:rPr lang="ja-JP" altLang="en-US" dirty="0">
                <a:solidFill>
                  <a:srgbClr val="0000CC"/>
                </a:solidFill>
                <a:latin typeface="Meiryo UI" panose="020B0604030504040204" pitchFamily="50" charset="-128"/>
                <a:ea typeface="Meiryo UI" panose="020B0604030504040204" pitchFamily="50" charset="-128"/>
              </a:rPr>
              <a:t>燃料比率</a:t>
            </a:r>
            <a:r>
              <a:rPr lang="ja-JP" altLang="en-US" dirty="0" smtClean="0">
                <a:solidFill>
                  <a:srgbClr val="0000CC"/>
                </a:solidFill>
                <a:latin typeface="Meiryo UI" panose="020B0604030504040204" pitchFamily="50" charset="-128"/>
                <a:ea typeface="Meiryo UI" panose="020B0604030504040204" pitchFamily="50" charset="-128"/>
              </a:rPr>
              <a:t>は大きく低下</a:t>
            </a:r>
            <a:r>
              <a:rPr lang="en-US" altLang="ja-JP" dirty="0" smtClean="0">
                <a:solidFill>
                  <a:srgbClr val="0000CC"/>
                </a:solidFill>
                <a:latin typeface="Meiryo UI" panose="020B0604030504040204" pitchFamily="50" charset="-128"/>
                <a:ea typeface="Meiryo UI" panose="020B0604030504040204" pitchFamily="50" charset="-128"/>
              </a:rPr>
              <a:t/>
            </a:r>
            <a:br>
              <a:rPr lang="en-US" altLang="ja-JP" dirty="0" smtClean="0">
                <a:solidFill>
                  <a:srgbClr val="0000CC"/>
                </a:solidFill>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に</a:t>
            </a:r>
            <a:r>
              <a:rPr lang="en-US" altLang="ja-JP" dirty="0" smtClean="0">
                <a:latin typeface="Meiryo UI" panose="020B0604030504040204" pitchFamily="50" charset="-128"/>
                <a:ea typeface="Meiryo UI" panose="020B0604030504040204" pitchFamily="50" charset="-128"/>
              </a:rPr>
              <a:t>80</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20%</a:t>
            </a:r>
            <a:r>
              <a:rPr lang="ja-JP" altLang="en-US" dirty="0" err="1">
                <a:latin typeface="Meiryo UI" panose="020B0604030504040204" pitchFamily="50" charset="-128"/>
                <a:ea typeface="Meiryo UI" panose="020B0604030504040204" pitchFamily="50" charset="-128"/>
              </a:rPr>
              <a:t>まで</a:t>
            </a:r>
            <a:r>
              <a:rPr lang="ja-JP" altLang="en-US" dirty="0" smtClean="0">
                <a:latin typeface="Meiryo UI" panose="020B0604030504040204" pitchFamily="50" charset="-128"/>
                <a:ea typeface="Meiryo UI" panose="020B0604030504040204" pitchFamily="50" charset="-128"/>
              </a:rPr>
              <a:t>低下）</a:t>
            </a:r>
            <a:endParaRPr lang="en-US" altLang="ja-JP" dirty="0" smtClean="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ja-JP" altLang="en-US" dirty="0" smtClean="0">
                <a:solidFill>
                  <a:srgbClr val="0000CC"/>
                </a:solidFill>
                <a:latin typeface="Meiryo UI" panose="020B0604030504040204" pitchFamily="50" charset="-128"/>
                <a:ea typeface="Meiryo UI" panose="020B0604030504040204" pitchFamily="50" charset="-128"/>
              </a:rPr>
              <a:t>再エネが約</a:t>
            </a:r>
            <a:r>
              <a:rPr lang="en-US" altLang="ja-JP" dirty="0" smtClean="0">
                <a:solidFill>
                  <a:srgbClr val="0000CC"/>
                </a:solidFill>
                <a:latin typeface="Meiryo UI" panose="020B0604030504040204" pitchFamily="50" charset="-128"/>
                <a:ea typeface="Meiryo UI" panose="020B0604030504040204" pitchFamily="50" charset="-128"/>
              </a:rPr>
              <a:t>6</a:t>
            </a:r>
            <a:r>
              <a:rPr lang="ja-JP" altLang="en-US" dirty="0" smtClean="0">
                <a:solidFill>
                  <a:srgbClr val="0000CC"/>
                </a:solidFill>
                <a:latin typeface="Meiryo UI" panose="020B0604030504040204" pitchFamily="50" charset="-128"/>
                <a:ea typeface="Meiryo UI" panose="020B0604030504040204" pitchFamily="50" charset="-128"/>
              </a:rPr>
              <a:t>割を占める</a:t>
            </a:r>
            <a:endParaRPr lang="en-US" altLang="ja-JP" dirty="0" smtClean="0">
              <a:solidFill>
                <a:srgbClr val="0000CC"/>
              </a:solidFill>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ja-JP" altLang="en-US" dirty="0" smtClean="0">
                <a:solidFill>
                  <a:srgbClr val="0000CC"/>
                </a:solidFill>
                <a:latin typeface="Meiryo UI" panose="020B0604030504040204" pitchFamily="50" charset="-128"/>
                <a:ea typeface="Meiryo UI" panose="020B0604030504040204" pitchFamily="50" charset="-128"/>
              </a:rPr>
              <a:t>再エネと原子力</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ほとんどの化石燃料使用を代替</a:t>
            </a:r>
            <a:endParaRPr lang="en-US" altLang="ja-JP"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87101" y="1238132"/>
            <a:ext cx="6017634" cy="1569660"/>
          </a:xfrm>
          <a:prstGeom prst="rect">
            <a:avLst/>
          </a:prstGeom>
          <a:noFill/>
        </p:spPr>
        <p:txBody>
          <a:bodyPr wrap="square" rtlCol="0">
            <a:spAutoFit/>
          </a:bodyPr>
          <a:lstStyle/>
          <a:p>
            <a:pPr>
              <a:defRPr/>
            </a:pPr>
            <a:endParaRPr lang="en-US" altLang="ja-JP" sz="600" dirty="0" smtClean="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ja-JP" altLang="en-US" dirty="0" smtClean="0">
                <a:latin typeface="Meiryo UI" panose="020B0604030504040204" pitchFamily="50" charset="-128"/>
                <a:ea typeface="Meiryo UI" panose="020B0604030504040204" pitchFamily="50" charset="-128"/>
              </a:rPr>
              <a:t>産業</a:t>
            </a:r>
            <a:r>
              <a:rPr lang="ja-JP" altLang="en-US" dirty="0">
                <a:latin typeface="Meiryo UI" panose="020B0604030504040204" pitchFamily="50" charset="-128"/>
                <a:ea typeface="Meiryo UI" panose="020B0604030504040204" pitchFamily="50" charset="-128"/>
              </a:rPr>
              <a:t>（工場）、運輸、建物（家庭、業務）すべてのセクター</a:t>
            </a:r>
            <a:r>
              <a:rPr lang="ja-JP" altLang="en-US" dirty="0" smtClean="0">
                <a:latin typeface="Meiryo UI" panose="020B0604030504040204" pitchFamily="50" charset="-128"/>
                <a:ea typeface="Meiryo UI" panose="020B0604030504040204" pitchFamily="50" charset="-128"/>
              </a:rPr>
              <a:t>で</a:t>
            </a:r>
            <a:r>
              <a:rPr lang="ja-JP" altLang="en-US" dirty="0" smtClean="0">
                <a:solidFill>
                  <a:srgbClr val="0000CC"/>
                </a:solidFill>
                <a:latin typeface="Meiryo UI" panose="020B0604030504040204" pitchFamily="50" charset="-128"/>
                <a:ea typeface="Meiryo UI" panose="020B0604030504040204" pitchFamily="50" charset="-128"/>
              </a:rPr>
              <a:t>省エネ、電化</a:t>
            </a:r>
            <a:r>
              <a:rPr lang="ja-JP" altLang="en-US" dirty="0">
                <a:solidFill>
                  <a:srgbClr val="0000CC"/>
                </a:solidFill>
                <a:latin typeface="Meiryo UI" panose="020B0604030504040204" pitchFamily="50" charset="-128"/>
                <a:ea typeface="Meiryo UI" panose="020B0604030504040204" pitchFamily="50" charset="-128"/>
              </a:rPr>
              <a:t>、再エネ、水素</a:t>
            </a:r>
            <a:r>
              <a:rPr lang="ja-JP" altLang="en-US" dirty="0" smtClean="0">
                <a:solidFill>
                  <a:srgbClr val="0000CC"/>
                </a:solidFill>
                <a:latin typeface="Meiryo UI" panose="020B0604030504040204" pitchFamily="50" charset="-128"/>
                <a:ea typeface="Meiryo UI" panose="020B0604030504040204" pitchFamily="50" charset="-128"/>
              </a:rPr>
              <a:t>、</a:t>
            </a:r>
            <a:r>
              <a:rPr lang="ja-JP" altLang="en-US" dirty="0">
                <a:solidFill>
                  <a:srgbClr val="0000CC"/>
                </a:solidFill>
                <a:latin typeface="Meiryo UI" panose="020B0604030504040204" pitchFamily="50" charset="-128"/>
                <a:ea typeface="Meiryo UI" panose="020B0604030504040204" pitchFamily="50" charset="-128"/>
              </a:rPr>
              <a:t>合成</a:t>
            </a:r>
            <a:r>
              <a:rPr lang="ja-JP" altLang="en-US" dirty="0" smtClean="0">
                <a:solidFill>
                  <a:srgbClr val="0000CC"/>
                </a:solidFill>
                <a:latin typeface="Meiryo UI" panose="020B0604030504040204" pitchFamily="50" charset="-128"/>
                <a:ea typeface="Meiryo UI" panose="020B0604030504040204" pitchFamily="50" charset="-128"/>
              </a:rPr>
              <a:t>燃料（水素ベース）、</a:t>
            </a:r>
            <a:r>
              <a:rPr lang="ja-JP" altLang="en-US" dirty="0">
                <a:solidFill>
                  <a:srgbClr val="0000CC"/>
                </a:solidFill>
                <a:latin typeface="Meiryo UI" panose="020B0604030504040204" pitchFamily="50" charset="-128"/>
                <a:ea typeface="Meiryo UI" panose="020B0604030504040204" pitchFamily="50" charset="-128"/>
              </a:rPr>
              <a:t>バイオエネルギー、</a:t>
            </a:r>
            <a:r>
              <a:rPr lang="en-US" altLang="ja-JP" dirty="0">
                <a:solidFill>
                  <a:srgbClr val="0000CC"/>
                </a:solidFill>
                <a:latin typeface="Meiryo UI" panose="020B0604030504040204" pitchFamily="50" charset="-128"/>
                <a:ea typeface="Meiryo UI" panose="020B0604030504040204" pitchFamily="50" charset="-128"/>
              </a:rPr>
              <a:t>CCUS</a:t>
            </a:r>
            <a:r>
              <a:rPr lang="ja-JP" altLang="en-US" dirty="0">
                <a:latin typeface="Meiryo UI" panose="020B0604030504040204" pitchFamily="50" charset="-128"/>
                <a:ea typeface="Meiryo UI" panose="020B0604030504040204" pitchFamily="50" charset="-128"/>
              </a:rPr>
              <a:t>を広く</a:t>
            </a:r>
            <a:r>
              <a:rPr lang="ja-JP" altLang="en-US" dirty="0" smtClean="0">
                <a:latin typeface="Meiryo UI" panose="020B0604030504040204" pitchFamily="50" charset="-128"/>
                <a:ea typeface="Meiryo UI" panose="020B0604030504040204" pitchFamily="50" charset="-128"/>
              </a:rPr>
              <a:t>採用</a:t>
            </a:r>
            <a:endParaRPr lang="en-US" altLang="ja-JP" dirty="0" smtClean="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en-US" altLang="ja-JP" dirty="0">
                <a:latin typeface="Meiryo UI" panose="020B0604030504040204" pitchFamily="50" charset="-128"/>
                <a:ea typeface="Meiryo UI" panose="020B0604030504040204" pitchFamily="50" charset="-128"/>
              </a:rPr>
              <a:t>CCUS</a:t>
            </a:r>
            <a:r>
              <a:rPr lang="ja-JP" altLang="en-US" dirty="0">
                <a:latin typeface="Meiryo UI" panose="020B0604030504040204" pitchFamily="50" charset="-128"/>
                <a:ea typeface="Meiryo UI" panose="020B0604030504040204" pitchFamily="50" charset="-128"/>
              </a:rPr>
              <a:t>無しの化石燃料使用は</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年には産業と運輸の一部で残るのみ</a:t>
            </a:r>
            <a:r>
              <a:rPr lang="ja-JP" altLang="en-US" dirty="0" smtClean="0">
                <a:latin typeface="Meiryo UI" panose="020B0604030504040204" pitchFamily="50" charset="-128"/>
                <a:ea typeface="Meiryo UI" panose="020B0604030504040204" pitchFamily="50" charset="-128"/>
              </a:rPr>
              <a:t>に</a:t>
            </a:r>
            <a:endParaRPr lang="en-US" altLang="ja-JP" dirty="0">
              <a:latin typeface="Meiryo UI" panose="020B0604030504040204" pitchFamily="50" charset="-128"/>
              <a:ea typeface="Meiryo UI" panose="020B0604030504040204" pitchFamily="50" charset="-128"/>
            </a:endParaRPr>
          </a:p>
        </p:txBody>
      </p:sp>
      <p:sp>
        <p:nvSpPr>
          <p:cNvPr id="14" name="正方形/長方形 13"/>
          <p:cNvSpPr/>
          <p:nvPr/>
        </p:nvSpPr>
        <p:spPr>
          <a:xfrm>
            <a:off x="205366" y="6051839"/>
            <a:ext cx="6004934" cy="707886"/>
          </a:xfrm>
          <a:prstGeom prst="rect">
            <a:avLst/>
          </a:prstGeom>
        </p:spPr>
        <p:txBody>
          <a:bodyPr wrap="square">
            <a:spAutoFit/>
          </a:bodyPr>
          <a:lstStyle/>
          <a:p>
            <a:pPr lvl="0">
              <a:defRPr/>
            </a:pPr>
            <a:r>
              <a:rPr lang="ja-JP" altLang="en-US" sz="2000" dirty="0">
                <a:solidFill>
                  <a:srgbClr val="FF0000"/>
                </a:solidFill>
                <a:latin typeface="Meiryo UI" panose="020B0604030504040204" pitchFamily="50" charset="-128"/>
                <a:ea typeface="Meiryo UI" panose="020B0604030504040204" pitchFamily="50" charset="-128"/>
              </a:rPr>
              <a:t>需要</a:t>
            </a:r>
            <a:r>
              <a:rPr lang="ja-JP" altLang="en-US" sz="2000" dirty="0" smtClean="0">
                <a:solidFill>
                  <a:srgbClr val="FF0000"/>
                </a:solidFill>
                <a:latin typeface="Meiryo UI" panose="020B0604030504040204" pitchFamily="50" charset="-128"/>
                <a:ea typeface="Meiryo UI" panose="020B0604030504040204" pitchFamily="50" charset="-128"/>
              </a:rPr>
              <a:t>サイドでは、</a:t>
            </a:r>
            <a:r>
              <a:rPr lang="ja-JP" altLang="en-US" sz="2000" b="1" dirty="0" smtClean="0">
                <a:solidFill>
                  <a:srgbClr val="FF0000"/>
                </a:solidFill>
                <a:latin typeface="Meiryo UI" panose="020B0604030504040204" pitchFamily="50" charset="-128"/>
                <a:ea typeface="Meiryo UI" panose="020B0604030504040204" pitchFamily="50" charset="-128"/>
              </a:rPr>
              <a:t>エネルギー効率向上、行動変容、電化、水素、バイオエネルギー、</a:t>
            </a:r>
            <a:r>
              <a:rPr lang="en-US" altLang="ja-JP" sz="2000" b="1" dirty="0" smtClean="0">
                <a:solidFill>
                  <a:srgbClr val="FF0000"/>
                </a:solidFill>
                <a:latin typeface="Meiryo UI" panose="020B0604030504040204" pitchFamily="50" charset="-128"/>
                <a:ea typeface="Meiryo UI" panose="020B0604030504040204" pitchFamily="50" charset="-128"/>
              </a:rPr>
              <a:t>CCUS</a:t>
            </a:r>
            <a:r>
              <a:rPr lang="ja-JP" altLang="en-US" sz="2000" dirty="0" smtClean="0">
                <a:solidFill>
                  <a:srgbClr val="FF0000"/>
                </a:solidFill>
                <a:latin typeface="Meiryo UI" panose="020B0604030504040204" pitchFamily="50" charset="-128"/>
                <a:ea typeface="Meiryo UI" panose="020B0604030504040204" pitchFamily="50" charset="-128"/>
              </a:rPr>
              <a:t>が脱炭素化の柱</a:t>
            </a:r>
            <a:r>
              <a:rPr lang="ja-JP" altLang="en-US" sz="2000" b="1" dirty="0" smtClean="0">
                <a:solidFill>
                  <a:srgbClr val="FF0000"/>
                </a:solidFill>
                <a:latin typeface="Meiryo UI" panose="020B0604030504040204" pitchFamily="50" charset="-128"/>
                <a:ea typeface="Meiryo UI" panose="020B0604030504040204" pitchFamily="50" charset="-128"/>
              </a:rPr>
              <a:t>　　　　　　</a:t>
            </a:r>
            <a:endParaRPr lang="en-US" altLang="ja-JP" sz="2000" dirty="0">
              <a:solidFill>
                <a:srgbClr val="FF0000"/>
              </a:solidFill>
              <a:latin typeface="Meiryo UI" panose="020B0604030504040204" pitchFamily="50" charset="-128"/>
              <a:ea typeface="Meiryo UI" panose="020B0604030504040204" pitchFamily="50" charset="-128"/>
            </a:endParaRPr>
          </a:p>
        </p:txBody>
      </p:sp>
      <p:sp>
        <p:nvSpPr>
          <p:cNvPr id="15" name="角丸四角形 14"/>
          <p:cNvSpPr/>
          <p:nvPr/>
        </p:nvSpPr>
        <p:spPr>
          <a:xfrm>
            <a:off x="83293" y="1181678"/>
            <a:ext cx="6127007" cy="4267636"/>
          </a:xfrm>
          <a:prstGeom prst="roundRect">
            <a:avLst>
              <a:gd name="adj" fmla="val 5693"/>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ja-JP" altLang="en-US" dirty="0"/>
          </a:p>
        </p:txBody>
      </p:sp>
      <p:sp>
        <p:nvSpPr>
          <p:cNvPr id="11" name="角丸四角形 10"/>
          <p:cNvSpPr/>
          <p:nvPr/>
        </p:nvSpPr>
        <p:spPr>
          <a:xfrm>
            <a:off x="1619250" y="3403089"/>
            <a:ext cx="219075" cy="11506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914131" y="4200525"/>
            <a:ext cx="210070" cy="7534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200007" y="4170454"/>
            <a:ext cx="210068" cy="793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87101" y="886197"/>
            <a:ext cx="4650632"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ja-JP" altLang="en-US" sz="2400" b="1" dirty="0">
                <a:latin typeface="Meiryo UI" panose="020B0604030504040204" pitchFamily="50" charset="-128"/>
                <a:ea typeface="Meiryo UI" panose="020B0604030504040204" pitchFamily="50" charset="-128"/>
              </a:rPr>
              <a:t>最終エネルギー消費（セクター別）</a:t>
            </a:r>
            <a:endParaRPr lang="en-US" altLang="ja-JP" sz="2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6545026" y="909467"/>
            <a:ext cx="2613216"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次エネルギー供給</a:t>
            </a:r>
            <a:endParaRPr lang="en-US" altLang="ja-JP" sz="2400" dirty="0">
              <a:latin typeface="Meiryo UI" panose="020B0604030504040204" pitchFamily="50" charset="-128"/>
              <a:ea typeface="Meiryo UI" panose="020B0604030504040204" pitchFamily="50" charset="-128"/>
            </a:endParaRPr>
          </a:p>
        </p:txBody>
      </p:sp>
      <p:sp>
        <p:nvSpPr>
          <p:cNvPr id="21" name="角丸四角形 20"/>
          <p:cNvSpPr/>
          <p:nvPr/>
        </p:nvSpPr>
        <p:spPr>
          <a:xfrm>
            <a:off x="9925050" y="3198433"/>
            <a:ext cx="342899" cy="21551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87100" y="5467371"/>
            <a:ext cx="9333149"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rPr>
              <a:t>CCUS</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Carbon Capture, Utilization and </a:t>
            </a:r>
            <a:r>
              <a:rPr lang="en-US" altLang="ja-JP" dirty="0" smtClean="0">
                <a:latin typeface="Meiryo UI" panose="020B0604030504040204" pitchFamily="50" charset="-128"/>
                <a:ea typeface="Meiryo UI" panose="020B0604030504040204" pitchFamily="50" charset="-128"/>
              </a:rPr>
              <a:t>Storage</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sym typeface="Wingdings" panose="05000000000000000000" pitchFamily="2" charset="2"/>
              </a:rPr>
              <a:t> </a:t>
            </a:r>
            <a:r>
              <a:rPr lang="ja-JP" altLang="en-US" dirty="0" smtClean="0">
                <a:latin typeface="Meiryo UI" panose="020B0604030504040204" pitchFamily="50" charset="-128"/>
                <a:ea typeface="Meiryo UI" panose="020B0604030504040204" pitchFamily="50" charset="-128"/>
                <a:sym typeface="Wingdings" panose="05000000000000000000" pitchFamily="2" charset="2"/>
              </a:rPr>
              <a:t>二酸化炭素回収・利用・貯留</a:t>
            </a:r>
            <a:endParaRPr lang="ja-JP" altLang="en-US" dirty="0"/>
          </a:p>
        </p:txBody>
      </p:sp>
      <p:sp>
        <p:nvSpPr>
          <p:cNvPr id="23" name="正方形/長方形 22"/>
          <p:cNvSpPr/>
          <p:nvPr/>
        </p:nvSpPr>
        <p:spPr>
          <a:xfrm>
            <a:off x="6304735" y="6055114"/>
            <a:ext cx="5515790" cy="707886"/>
          </a:xfrm>
          <a:prstGeom prst="rect">
            <a:avLst/>
          </a:prstGeom>
        </p:spPr>
        <p:txBody>
          <a:bodyPr wrap="square">
            <a:spAutoFit/>
          </a:bodyPr>
          <a:lstStyle/>
          <a:p>
            <a:pPr lvl="0">
              <a:defRPr/>
            </a:pPr>
            <a:r>
              <a:rPr lang="ja-JP" altLang="en-US" sz="2000" dirty="0" smtClean="0">
                <a:solidFill>
                  <a:srgbClr val="FF0000"/>
                </a:solidFill>
                <a:latin typeface="Meiryo UI" panose="020B0604030504040204" pitchFamily="50" charset="-128"/>
                <a:ea typeface="Meiryo UI" panose="020B0604030504040204" pitchFamily="50" charset="-128"/>
              </a:rPr>
              <a:t>供給サイドでは、</a:t>
            </a:r>
            <a:r>
              <a:rPr lang="ja-JP" altLang="en-US" sz="2000" b="1" dirty="0" smtClean="0">
                <a:solidFill>
                  <a:srgbClr val="FF0000"/>
                </a:solidFill>
                <a:latin typeface="Meiryo UI" panose="020B0604030504040204" pitchFamily="50" charset="-128"/>
                <a:ea typeface="Meiryo UI" panose="020B0604030504040204" pitchFamily="50" charset="-128"/>
              </a:rPr>
              <a:t>再エネ、バイオエネルギー、原子力、</a:t>
            </a:r>
            <a:r>
              <a:rPr lang="en-US" altLang="ja-JP" sz="2000" b="1" dirty="0" smtClean="0">
                <a:solidFill>
                  <a:srgbClr val="FF0000"/>
                </a:solidFill>
                <a:latin typeface="Meiryo UI" panose="020B0604030504040204" pitchFamily="50" charset="-128"/>
                <a:ea typeface="Meiryo UI" panose="020B0604030504040204" pitchFamily="50" charset="-128"/>
              </a:rPr>
              <a:t>CCUS</a:t>
            </a:r>
            <a:r>
              <a:rPr lang="ja-JP" altLang="en-US" sz="2000" dirty="0" smtClean="0">
                <a:solidFill>
                  <a:srgbClr val="FF0000"/>
                </a:solidFill>
                <a:latin typeface="Meiryo UI" panose="020B0604030504040204" pitchFamily="50" charset="-128"/>
                <a:ea typeface="Meiryo UI" panose="020B0604030504040204" pitchFamily="50" charset="-128"/>
              </a:rPr>
              <a:t>が脱炭素化の柱</a:t>
            </a:r>
            <a:endParaRPr lang="ja-JP" altLang="en-US" sz="2000" dirty="0">
              <a:solidFill>
                <a:srgbClr val="FF0000"/>
              </a:solidFill>
              <a:latin typeface="Meiryo UI" panose="020B0604030504040204" pitchFamily="50" charset="-128"/>
              <a:ea typeface="Meiryo UI" panose="020B0604030504040204" pitchFamily="50" charset="-128"/>
            </a:endParaRPr>
          </a:p>
        </p:txBody>
      </p:sp>
      <p:sp>
        <p:nvSpPr>
          <p:cNvPr id="24" name="二等辺三角形 23"/>
          <p:cNvSpPr/>
          <p:nvPr/>
        </p:nvSpPr>
        <p:spPr>
          <a:xfrm rot="10800000">
            <a:off x="2907764" y="5835710"/>
            <a:ext cx="403495" cy="213491"/>
          </a:xfrm>
          <a:prstGeom prst="triangle">
            <a:avLst/>
          </a:prstGeom>
          <a:gradFill>
            <a:gsLst>
              <a:gs pos="0">
                <a:srgbClr val="FF0000"/>
              </a:gs>
              <a:gs pos="50000">
                <a:srgbClr val="FF0000"/>
              </a:gs>
              <a:gs pos="100000">
                <a:srgbClr val="FF000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p>
        </p:txBody>
      </p:sp>
      <p:sp>
        <p:nvSpPr>
          <p:cNvPr id="26" name="二等辺三角形 25"/>
          <p:cNvSpPr/>
          <p:nvPr/>
        </p:nvSpPr>
        <p:spPr>
          <a:xfrm rot="10800000">
            <a:off x="9076258" y="5832352"/>
            <a:ext cx="403495" cy="213491"/>
          </a:xfrm>
          <a:prstGeom prst="triangle">
            <a:avLst/>
          </a:prstGeom>
          <a:gradFill>
            <a:gsLst>
              <a:gs pos="0">
                <a:srgbClr val="FF0000"/>
              </a:gs>
              <a:gs pos="50000">
                <a:srgbClr val="FF0000"/>
              </a:gs>
              <a:gs pos="100000">
                <a:srgbClr val="FF0000"/>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89227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83293" y="1133379"/>
            <a:ext cx="12013457" cy="4669963"/>
          </a:xfrm>
          <a:prstGeom prst="roundRect">
            <a:avLst>
              <a:gd name="adj" fmla="val 5693"/>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marL="285744" indent="-285744">
              <a:buFont typeface="Arial" panose="020B0604020202020204" pitchFamily="34" charset="0"/>
              <a:buChar char="•"/>
            </a:pPr>
            <a:endParaRPr lang="ja-JP" altLang="en-US" dirty="0"/>
          </a:p>
        </p:txBody>
      </p:sp>
      <p:sp>
        <p:nvSpPr>
          <p:cNvPr id="2" name="スライド番号プレースホルダー 1"/>
          <p:cNvSpPr>
            <a:spLocks noGrp="1"/>
          </p:cNvSpPr>
          <p:nvPr>
            <p:ph type="sldNum" sz="quarter" idx="11"/>
          </p:nvPr>
        </p:nvSpPr>
        <p:spPr>
          <a:xfrm>
            <a:off x="9305834" y="5209625"/>
            <a:ext cx="2743200" cy="365125"/>
          </a:xfrm>
        </p:spPr>
        <p:txBody>
          <a:bodyPr/>
          <a:lstStyle/>
          <a:p>
            <a:fld id="{99FF6771-CCA2-4AC3-81A9-F8C47885FEBE}" type="slidenum">
              <a:rPr lang="ja-JP" altLang="en-US" smtClean="0"/>
              <a:pPr/>
              <a:t>7</a:t>
            </a:fld>
            <a:endParaRPr lang="ja-JP" altLang="en-US"/>
          </a:p>
        </p:txBody>
      </p:sp>
      <p:sp>
        <p:nvSpPr>
          <p:cNvPr id="3" name="テキスト ボックス 2">
            <a:extLst>
              <a:ext uri="{FF2B5EF4-FFF2-40B4-BE49-F238E27FC236}">
                <a16:creationId xmlns:a16="http://schemas.microsoft.com/office/drawing/2014/main" id="{C69B684B-6B0E-413E-954F-1F644E0F00DB}"/>
              </a:ext>
            </a:extLst>
          </p:cNvPr>
          <p:cNvSpPr txBox="1"/>
          <p:nvPr/>
        </p:nvSpPr>
        <p:spPr>
          <a:xfrm>
            <a:off x="1682884" y="320011"/>
            <a:ext cx="8317149"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年の発電電力の構成</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95250" y="2619373"/>
            <a:ext cx="5894507" cy="2823513"/>
          </a:xfrm>
          <a:prstGeom prst="rect">
            <a:avLst/>
          </a:prstGeom>
        </p:spPr>
      </p:pic>
      <p:pic>
        <p:nvPicPr>
          <p:cNvPr id="6" name="図 5"/>
          <p:cNvPicPr>
            <a:picLocks noChangeAspect="1"/>
          </p:cNvPicPr>
          <p:nvPr/>
        </p:nvPicPr>
        <p:blipFill>
          <a:blip r:embed="rId4"/>
          <a:stretch>
            <a:fillRect/>
          </a:stretch>
        </p:blipFill>
        <p:spPr>
          <a:xfrm>
            <a:off x="5989758" y="2726890"/>
            <a:ext cx="6059277" cy="2847860"/>
          </a:xfrm>
          <a:prstGeom prst="rect">
            <a:avLst/>
          </a:prstGeom>
        </p:spPr>
      </p:pic>
      <p:sp>
        <p:nvSpPr>
          <p:cNvPr id="13" name="テキスト ボックス 12"/>
          <p:cNvSpPr txBox="1"/>
          <p:nvPr/>
        </p:nvSpPr>
        <p:spPr>
          <a:xfrm>
            <a:off x="357404" y="877035"/>
            <a:ext cx="5384712"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ja-JP" altLang="en-US" sz="2400" b="1" dirty="0">
                <a:latin typeface="Meiryo UI" panose="020B0604030504040204" pitchFamily="50" charset="-128"/>
                <a:ea typeface="Meiryo UI" panose="020B0604030504040204" pitchFamily="50" charset="-128"/>
              </a:rPr>
              <a:t>発電電力の構成（</a:t>
            </a:r>
            <a:r>
              <a:rPr lang="en-US" altLang="ja-JP" sz="2400" b="1" dirty="0">
                <a:latin typeface="Meiryo UI" panose="020B0604030504040204" pitchFamily="50" charset="-128"/>
                <a:ea typeface="Meiryo UI" panose="020B0604030504040204" pitchFamily="50" charset="-128"/>
              </a:rPr>
              <a:t>2020</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2050</a:t>
            </a:r>
            <a:r>
              <a:rPr lang="ja-JP" altLang="en-US" sz="2400" b="1" dirty="0">
                <a:latin typeface="Meiryo UI" panose="020B0604030504040204" pitchFamily="50" charset="-128"/>
                <a:ea typeface="Meiryo UI" panose="020B0604030504040204" pitchFamily="50" charset="-128"/>
              </a:rPr>
              <a:t>年）</a:t>
            </a:r>
            <a:endParaRPr lang="en-US" altLang="ja-JP" sz="24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684772" y="5860426"/>
            <a:ext cx="12031103" cy="830997"/>
          </a:xfrm>
          <a:prstGeom prst="rect">
            <a:avLst/>
          </a:prstGeom>
        </p:spPr>
        <p:txBody>
          <a:bodyPr wrap="square">
            <a:spAutoFit/>
          </a:bodyPr>
          <a:lstStyle/>
          <a:p>
            <a:pPr lvl="0">
              <a:defRPr/>
            </a:pPr>
            <a:r>
              <a:rPr lang="en-US" altLang="ja-JP" sz="2400" dirty="0">
                <a:solidFill>
                  <a:srgbClr val="FF0000"/>
                </a:solidFill>
                <a:latin typeface="Meiryo UI" panose="020B0604030504040204" pitchFamily="50" charset="-128"/>
                <a:ea typeface="Meiryo UI" panose="020B0604030504040204" pitchFamily="50" charset="-128"/>
              </a:rPr>
              <a:t>【</a:t>
            </a:r>
            <a:r>
              <a:rPr lang="ja-JP" altLang="en-US" sz="2400" dirty="0">
                <a:solidFill>
                  <a:srgbClr val="FF0000"/>
                </a:solidFill>
                <a:latin typeface="Meiryo UI" panose="020B0604030504040204" pitchFamily="50" charset="-128"/>
                <a:ea typeface="Meiryo UI" panose="020B0604030504040204" pitchFamily="50" charset="-128"/>
              </a:rPr>
              <a:t>キーポイント</a:t>
            </a:r>
            <a:r>
              <a:rPr lang="en-US" altLang="ja-JP" sz="2400" dirty="0">
                <a:solidFill>
                  <a:srgbClr val="FF0000"/>
                </a:solidFill>
                <a:latin typeface="Meiryo UI" panose="020B0604030504040204" pitchFamily="50" charset="-128"/>
                <a:ea typeface="Meiryo UI" panose="020B0604030504040204" pitchFamily="50" charset="-128"/>
              </a:rPr>
              <a:t>】IEA</a:t>
            </a:r>
            <a:r>
              <a:rPr lang="ja-JP" altLang="en-US" sz="2400" dirty="0">
                <a:solidFill>
                  <a:srgbClr val="FF0000"/>
                </a:solidFill>
                <a:latin typeface="Meiryo UI" panose="020B0604030504040204" pitchFamily="50" charset="-128"/>
                <a:ea typeface="Meiryo UI" panose="020B0604030504040204" pitchFamily="50" charset="-128"/>
              </a:rPr>
              <a:t>ネットゼロシナリオでは</a:t>
            </a:r>
            <a:r>
              <a:rPr lang="ja-JP" altLang="en-US" sz="2400" b="1" dirty="0">
                <a:solidFill>
                  <a:srgbClr val="FF0000"/>
                </a:solidFill>
                <a:latin typeface="Meiryo UI" panose="020B0604030504040204" pitchFamily="50" charset="-128"/>
                <a:ea typeface="Meiryo UI" panose="020B0604030504040204" pitchFamily="50" charset="-128"/>
              </a:rPr>
              <a:t>太陽光・</a:t>
            </a:r>
            <a:r>
              <a:rPr lang="ja-JP" altLang="en-US" sz="2400" b="1" dirty="0" smtClean="0">
                <a:solidFill>
                  <a:srgbClr val="FF0000"/>
                </a:solidFill>
                <a:latin typeface="Meiryo UI" panose="020B0604030504040204" pitchFamily="50" charset="-128"/>
                <a:ea typeface="Meiryo UI" panose="020B0604030504040204" pitchFamily="50" charset="-128"/>
              </a:rPr>
              <a:t>風力等の再エネが</a:t>
            </a:r>
            <a:r>
              <a:rPr lang="ja-JP" altLang="en-US" sz="2400" b="1" dirty="0">
                <a:solidFill>
                  <a:srgbClr val="FF0000"/>
                </a:solidFill>
                <a:latin typeface="Meiryo UI" panose="020B0604030504040204" pitchFamily="50" charset="-128"/>
                <a:ea typeface="Meiryo UI" panose="020B0604030504040204" pitchFamily="50" charset="-128"/>
              </a:rPr>
              <a:t>大幅に拡大</a:t>
            </a:r>
            <a:r>
              <a:rPr lang="ja-JP" altLang="en-US" sz="2400" dirty="0" smtClean="0">
                <a:solidFill>
                  <a:srgbClr val="FF0000"/>
                </a:solidFill>
                <a:latin typeface="Meiryo UI" panose="020B0604030504040204" pitchFamily="50" charset="-128"/>
                <a:ea typeface="Meiryo UI" panose="020B0604030504040204" pitchFamily="50" charset="-128"/>
              </a:rPr>
              <a:t>する</a:t>
            </a:r>
            <a:r>
              <a:rPr lang="en-US" altLang="ja-JP" sz="2400" dirty="0" smtClean="0">
                <a:solidFill>
                  <a:srgbClr val="FF0000"/>
                </a:solidFill>
                <a:latin typeface="Meiryo UI" panose="020B0604030504040204" pitchFamily="50" charset="-128"/>
                <a:ea typeface="Meiryo UI" panose="020B0604030504040204" pitchFamily="50" charset="-128"/>
              </a:rPr>
              <a:t/>
            </a:r>
            <a:br>
              <a:rPr lang="en-US" altLang="ja-JP" sz="2400" dirty="0" smtClean="0">
                <a:solidFill>
                  <a:srgbClr val="FF0000"/>
                </a:solidFill>
                <a:latin typeface="Meiryo UI" panose="020B0604030504040204" pitchFamily="50" charset="-128"/>
                <a:ea typeface="Meiryo UI" panose="020B0604030504040204" pitchFamily="50" charset="-128"/>
              </a:rPr>
            </a:br>
            <a:r>
              <a:rPr lang="ja-JP" altLang="en-US" sz="2400" dirty="0" smtClean="0">
                <a:solidFill>
                  <a:srgbClr val="FF0000"/>
                </a:solidFill>
                <a:latin typeface="Meiryo UI" panose="020B0604030504040204" pitchFamily="50" charset="-128"/>
                <a:ea typeface="Meiryo UI" panose="020B0604030504040204" pitchFamily="50" charset="-128"/>
              </a:rPr>
              <a:t>（ただし、この</a:t>
            </a:r>
            <a:r>
              <a:rPr lang="ja-JP" altLang="en-US" sz="2400" dirty="0">
                <a:solidFill>
                  <a:srgbClr val="FF0000"/>
                </a:solidFill>
                <a:latin typeface="Meiryo UI" panose="020B0604030504040204" pitchFamily="50" charset="-128"/>
                <a:ea typeface="Meiryo UI" panose="020B0604030504040204" pitchFamily="50" charset="-128"/>
              </a:rPr>
              <a:t>結果はコスト想定等に依存するため、その検証作業が肝要）</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4" name="角丸四角形 13"/>
          <p:cNvSpPr/>
          <p:nvPr/>
        </p:nvSpPr>
        <p:spPr>
          <a:xfrm>
            <a:off x="2701325" y="2636544"/>
            <a:ext cx="260950" cy="5315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701325" y="4257589"/>
            <a:ext cx="260950" cy="362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7404" y="1382136"/>
            <a:ext cx="4948791" cy="1200329"/>
          </a:xfrm>
          <a:prstGeom prst="rect">
            <a:avLst/>
          </a:prstGeom>
        </p:spPr>
        <p:txBody>
          <a:bodyPr wrap="none">
            <a:spAutoFit/>
          </a:bodyPr>
          <a:lstStyle/>
          <a:p>
            <a:pPr marL="285744" indent="-285744">
              <a:buFont typeface="Arial" panose="020B0604020202020204" pitchFamily="34" charset="0"/>
              <a:buChar char="•"/>
              <a:defRPr/>
            </a:pPr>
            <a:r>
              <a:rPr lang="en-US" altLang="ja-JP" dirty="0" smtClean="0">
                <a:latin typeface="Meiryo UI" panose="020B0604030504040204" pitchFamily="50" charset="-128"/>
                <a:ea typeface="Meiryo UI" panose="020B0604030504040204" pitchFamily="50" charset="-128"/>
              </a:rPr>
              <a:t>2050</a:t>
            </a:r>
            <a:r>
              <a:rPr lang="ja-JP" altLang="en-US" dirty="0" smtClean="0">
                <a:latin typeface="Meiryo UI" panose="020B0604030504040204" pitchFamily="50" charset="-128"/>
                <a:ea typeface="Meiryo UI" panose="020B0604030504040204" pitchFamily="50" charset="-128"/>
              </a:rPr>
              <a:t>年に</a:t>
            </a:r>
            <a:r>
              <a:rPr lang="ja-JP" altLang="en-US" dirty="0" smtClean="0">
                <a:solidFill>
                  <a:srgbClr val="0000CC"/>
                </a:solidFill>
                <a:latin typeface="Meiryo UI" panose="020B0604030504040204" pitchFamily="50" charset="-128"/>
                <a:ea typeface="Meiryo UI" panose="020B0604030504040204" pitchFamily="50" charset="-128"/>
              </a:rPr>
              <a:t>再エネ比率が約</a:t>
            </a:r>
            <a:r>
              <a:rPr lang="en-US" altLang="ja-JP" dirty="0" smtClean="0">
                <a:solidFill>
                  <a:srgbClr val="0000CC"/>
                </a:solidFill>
                <a:latin typeface="Meiryo UI" panose="020B0604030504040204" pitchFamily="50" charset="-128"/>
                <a:ea typeface="Meiryo UI" panose="020B0604030504040204" pitchFamily="50" charset="-128"/>
              </a:rPr>
              <a:t>90%</a:t>
            </a:r>
            <a:r>
              <a:rPr lang="ja-JP" altLang="en-US" dirty="0" err="1" smtClean="0">
                <a:solidFill>
                  <a:srgbClr val="0000CC"/>
                </a:solidFill>
                <a:latin typeface="Meiryo UI" panose="020B0604030504040204" pitchFamily="50" charset="-128"/>
                <a:ea typeface="Meiryo UI" panose="020B0604030504040204" pitchFamily="50" charset="-128"/>
              </a:rPr>
              <a:t>まで</a:t>
            </a:r>
            <a:r>
              <a:rPr lang="ja-JP" altLang="en-US" dirty="0" smtClean="0">
                <a:solidFill>
                  <a:srgbClr val="0000CC"/>
                </a:solidFill>
                <a:latin typeface="Meiryo UI" panose="020B0604030504040204" pitchFamily="50" charset="-128"/>
                <a:ea typeface="Meiryo UI" panose="020B0604030504040204" pitchFamily="50" charset="-128"/>
              </a:rPr>
              <a:t>増加</a:t>
            </a:r>
            <a:r>
              <a:rPr lang="en-US" altLang="ja-JP" dirty="0" smtClean="0">
                <a:solidFill>
                  <a:srgbClr val="0000CC"/>
                </a:solidFill>
                <a:latin typeface="Meiryo UI" panose="020B0604030504040204" pitchFamily="50" charset="-128"/>
                <a:ea typeface="Meiryo UI" panose="020B0604030504040204" pitchFamily="50" charset="-128"/>
              </a:rPr>
              <a:t/>
            </a:r>
            <a:br>
              <a:rPr lang="en-US" altLang="ja-JP" dirty="0" smtClean="0">
                <a:solidFill>
                  <a:srgbClr val="0000CC"/>
                </a:solidFill>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（そのうち</a:t>
            </a:r>
            <a:r>
              <a:rPr lang="ja-JP" altLang="en-US" dirty="0" smtClean="0">
                <a:solidFill>
                  <a:srgbClr val="0000CC"/>
                </a:solidFill>
                <a:latin typeface="Meiryo UI" panose="020B0604030504040204" pitchFamily="50" charset="-128"/>
                <a:ea typeface="Meiryo UI" panose="020B0604030504040204" pitchFamily="50" charset="-128"/>
              </a:rPr>
              <a:t>太陽光と風力が約</a:t>
            </a:r>
            <a:r>
              <a:rPr lang="en-US" altLang="ja-JP" dirty="0" smtClean="0">
                <a:solidFill>
                  <a:srgbClr val="0000CC"/>
                </a:solidFill>
                <a:latin typeface="Meiryo UI" panose="020B0604030504040204" pitchFamily="50" charset="-128"/>
                <a:ea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ja-JP" altLang="en-US" dirty="0" smtClean="0">
                <a:latin typeface="Meiryo UI" panose="020B0604030504040204" pitchFamily="50" charset="-128"/>
                <a:ea typeface="Meiryo UI" panose="020B0604030504040204" pitchFamily="50" charset="-128"/>
              </a:rPr>
              <a:t>残りの</a:t>
            </a:r>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は、原子力、水素ベース燃料、および</a:t>
            </a:r>
            <a:r>
              <a:rPr lang="en-US" altLang="ja-JP" dirty="0" smtClean="0">
                <a:latin typeface="Meiryo UI" panose="020B0604030504040204" pitchFamily="50" charset="-128"/>
                <a:ea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rPr>
            </a:br>
            <a:r>
              <a:rPr lang="ja-JP" altLang="en-US" dirty="0" smtClean="0">
                <a:latin typeface="Meiryo UI" panose="020B0604030504040204" pitchFamily="50" charset="-128"/>
                <a:ea typeface="Meiryo UI" panose="020B0604030504040204" pitchFamily="50" charset="-128"/>
              </a:rPr>
              <a:t>化石燃料</a:t>
            </a:r>
            <a:r>
              <a:rPr lang="en-US" altLang="ja-JP" dirty="0" smtClean="0">
                <a:latin typeface="Meiryo UI" panose="020B0604030504040204" pitchFamily="50" charset="-128"/>
                <a:ea typeface="Meiryo UI" panose="020B0604030504040204" pitchFamily="50" charset="-128"/>
              </a:rPr>
              <a:t>+CCUS</a:t>
            </a:r>
            <a:endParaRPr lang="en-US" altLang="ja-JP" dirty="0">
              <a:latin typeface="Meiryo UI" panose="020B0604030504040204" pitchFamily="50" charset="-128"/>
              <a:ea typeface="Meiryo UI" panose="020B0604030504040204" pitchFamily="50" charset="-128"/>
            </a:endParaRPr>
          </a:p>
        </p:txBody>
      </p:sp>
      <p:sp>
        <p:nvSpPr>
          <p:cNvPr id="19" name="角丸四角形 18"/>
          <p:cNvSpPr/>
          <p:nvPr/>
        </p:nvSpPr>
        <p:spPr>
          <a:xfrm>
            <a:off x="4155955" y="3009831"/>
            <a:ext cx="294189" cy="215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89758" y="2382129"/>
            <a:ext cx="5603635"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石炭火力発電電力量（技術別）</a:t>
            </a:r>
            <a:endParaRPr lang="en-US" altLang="ja-JP" b="1" dirty="0">
              <a:latin typeface="Meiryo UI" panose="020B0604030504040204" pitchFamily="50" charset="-128"/>
              <a:ea typeface="Meiryo UI" panose="020B0604030504040204" pitchFamily="50" charset="-128"/>
            </a:endParaRPr>
          </a:p>
        </p:txBody>
      </p:sp>
      <p:sp>
        <p:nvSpPr>
          <p:cNvPr id="21" name="角丸四角形 20"/>
          <p:cNvSpPr/>
          <p:nvPr/>
        </p:nvSpPr>
        <p:spPr>
          <a:xfrm>
            <a:off x="9784159" y="4979397"/>
            <a:ext cx="274239" cy="3502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026739" y="4847543"/>
            <a:ext cx="2133601" cy="584775"/>
          </a:xfrm>
          <a:prstGeom prst="rect">
            <a:avLst/>
          </a:prstGeom>
          <a:noFill/>
        </p:spPr>
        <p:txBody>
          <a:bodyPr wrap="square" rtlCol="0">
            <a:spAutoFit/>
          </a:bodyPr>
          <a:lstStyle/>
          <a:p>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en-US" altLang="ja-JP" sz="1600" dirty="0" smtClean="0">
                <a:solidFill>
                  <a:srgbClr val="FF0000"/>
                </a:solidFill>
                <a:latin typeface="Meiryo UI" panose="020B0604030504040204" pitchFamily="50" charset="-128"/>
                <a:ea typeface="Meiryo UI" panose="020B0604030504040204" pitchFamily="50" charset="-128"/>
              </a:rPr>
              <a:t>CCUS</a:t>
            </a:r>
            <a:r>
              <a:rPr kumimoji="1" lang="ja-JP" altLang="en-US" sz="1600" dirty="0" smtClean="0">
                <a:solidFill>
                  <a:srgbClr val="FF0000"/>
                </a:solidFill>
                <a:latin typeface="Meiryo UI" panose="020B0604030504040204" pitchFamily="50" charset="-128"/>
                <a:ea typeface="Meiryo UI" panose="020B0604030504040204" pitchFamily="50" charset="-128"/>
              </a:rPr>
              <a:t>付き</a:t>
            </a:r>
            <a:r>
              <a:rPr lang="ja-JP" altLang="en-US" sz="1600" dirty="0">
                <a:solidFill>
                  <a:srgbClr val="FF0000"/>
                </a:solidFill>
                <a:latin typeface="Meiryo UI" panose="020B0604030504040204" pitchFamily="50" charset="-128"/>
                <a:ea typeface="Meiryo UI" panose="020B0604030504040204" pitchFamily="50" charset="-128"/>
              </a:rPr>
              <a:t>石炭</a:t>
            </a:r>
            <a:r>
              <a:rPr lang="ja-JP" altLang="en-US" sz="1600" dirty="0" smtClean="0">
                <a:solidFill>
                  <a:srgbClr val="FF0000"/>
                </a:solidFill>
                <a:latin typeface="Meiryo UI" panose="020B0604030504040204" pitchFamily="50" charset="-128"/>
                <a:ea typeface="Meiryo UI" panose="020B0604030504040204" pitchFamily="50" charset="-128"/>
              </a:rPr>
              <a:t>火力</a:t>
            </a:r>
            <a:endParaRPr lang="en-US" altLang="ja-JP" sz="1600" dirty="0" smtClean="0">
              <a:solidFill>
                <a:srgbClr val="FF0000"/>
              </a:solidFill>
              <a:latin typeface="Meiryo UI" panose="020B0604030504040204" pitchFamily="50" charset="-128"/>
              <a:ea typeface="Meiryo UI" panose="020B0604030504040204" pitchFamily="50" charset="-128"/>
            </a:endParaRPr>
          </a:p>
          <a:p>
            <a:r>
              <a:rPr lang="ja-JP" altLang="en-US" sz="1600" dirty="0" smtClean="0">
                <a:solidFill>
                  <a:srgbClr val="FF0000"/>
                </a:solidFill>
                <a:latin typeface="Meiryo UI" panose="020B0604030504040204" pitchFamily="50" charset="-128"/>
                <a:ea typeface="Meiryo UI" panose="020B0604030504040204" pitchFamily="50" charset="-128"/>
              </a:rPr>
              <a:t>・若干のアンモニア発電</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423588" y="2707297"/>
            <a:ext cx="1314451" cy="338554"/>
          </a:xfrm>
          <a:prstGeom prst="rect">
            <a:avLst/>
          </a:prstGeom>
          <a:noFill/>
        </p:spPr>
        <p:txBody>
          <a:bodyPr wrap="square" rtlCol="0">
            <a:spAutoFit/>
          </a:bodyPr>
          <a:lstStyle/>
          <a:p>
            <a:r>
              <a:rPr kumimoji="1" lang="ja-JP" altLang="en-US" sz="1600" dirty="0" smtClean="0">
                <a:solidFill>
                  <a:srgbClr val="FF0000"/>
                </a:solidFill>
                <a:latin typeface="Meiryo UI" panose="020B0604030504040204" pitchFamily="50" charset="-128"/>
                <a:ea typeface="Meiryo UI" panose="020B0604030504040204" pitchFamily="50" charset="-128"/>
              </a:rPr>
              <a:t>太陽光・風力</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957576" y="3687215"/>
            <a:ext cx="1314451" cy="584775"/>
          </a:xfrm>
          <a:prstGeom prst="rect">
            <a:avLst/>
          </a:prstGeom>
          <a:noFill/>
        </p:spPr>
        <p:txBody>
          <a:bodyPr wrap="square" rtlCol="0">
            <a:spAutoFit/>
          </a:bodyPr>
          <a:lstStyle/>
          <a:p>
            <a:pPr algn="ctr"/>
            <a:r>
              <a:rPr kumimoji="1" lang="ja-JP" altLang="en-US" sz="1600" dirty="0" smtClean="0">
                <a:solidFill>
                  <a:srgbClr val="FF0000"/>
                </a:solidFill>
                <a:latin typeface="Meiryo UI" panose="020B0604030504040204" pitchFamily="50" charset="-128"/>
                <a:ea typeface="Meiryo UI" panose="020B0604030504040204" pitchFamily="50" charset="-128"/>
              </a:rPr>
              <a:t>水力・</a:t>
            </a:r>
            <a:endParaRPr kumimoji="1" lang="en-US" altLang="ja-JP" sz="16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1600" dirty="0" smtClean="0">
                <a:solidFill>
                  <a:srgbClr val="FF0000"/>
                </a:solidFill>
                <a:latin typeface="Meiryo UI" panose="020B0604030504040204" pitchFamily="50" charset="-128"/>
                <a:ea typeface="Meiryo UI" panose="020B0604030504040204" pitchFamily="50" charset="-128"/>
              </a:rPr>
              <a:t>その他再エネ</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6000750" y="1402453"/>
            <a:ext cx="6096000" cy="923330"/>
          </a:xfrm>
          <a:prstGeom prst="rect">
            <a:avLst/>
          </a:prstGeom>
        </p:spPr>
        <p:txBody>
          <a:bodyPr>
            <a:spAutoFit/>
          </a:bodyPr>
          <a:lstStyle/>
          <a:p>
            <a:pPr marL="285744" indent="-285744">
              <a:buFont typeface="Arial" panose="020B0604020202020204" pitchFamily="34" charset="0"/>
              <a:buChar char="•"/>
              <a:defRPr/>
            </a:pP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年の石炭火力発電は</a:t>
            </a:r>
            <a:r>
              <a:rPr lang="en-US" altLang="ja-JP" dirty="0">
                <a:latin typeface="Meiryo UI" panose="020B0604030504040204" pitchFamily="50" charset="-128"/>
                <a:ea typeface="Meiryo UI" panose="020B0604030504040204" pitchFamily="50" charset="-128"/>
              </a:rPr>
              <a:t>CCUS</a:t>
            </a:r>
            <a:r>
              <a:rPr lang="ja-JP" altLang="en-US" dirty="0">
                <a:latin typeface="Meiryo UI" panose="020B0604030504040204" pitchFamily="50" charset="-128"/>
                <a:ea typeface="Meiryo UI" panose="020B0604030504040204" pitchFamily="50" charset="-128"/>
              </a:rPr>
              <a:t>付き石炭火力設備または</a:t>
            </a:r>
            <a:r>
              <a:rPr lang="ja-JP" altLang="en-US" dirty="0" smtClean="0">
                <a:latin typeface="Meiryo UI" panose="020B0604030504040204" pitchFamily="50" charset="-128"/>
                <a:ea typeface="Meiryo UI" panose="020B0604030504040204" pitchFamily="50" charset="-128"/>
              </a:rPr>
              <a:t>アンモニア</a:t>
            </a:r>
            <a:r>
              <a:rPr lang="ja-JP" altLang="en-US" dirty="0">
                <a:latin typeface="Meiryo UI" panose="020B0604030504040204" pitchFamily="50" charset="-128"/>
                <a:ea typeface="Meiryo UI" panose="020B0604030504040204" pitchFamily="50" charset="-128"/>
              </a:rPr>
              <a:t>発電</a:t>
            </a:r>
            <a:r>
              <a:rPr lang="ja-JP" altLang="en-US" dirty="0" smtClean="0">
                <a:latin typeface="Meiryo UI" panose="020B0604030504040204" pitchFamily="50" charset="-128"/>
                <a:ea typeface="Meiryo UI" panose="020B0604030504040204" pitchFamily="50" charset="-128"/>
              </a:rPr>
              <a:t>設備</a:t>
            </a:r>
            <a:r>
              <a:rPr lang="ja-JP" altLang="en-US" dirty="0">
                <a:latin typeface="Meiryo UI" panose="020B0604030504040204" pitchFamily="50" charset="-128"/>
                <a:ea typeface="Meiryo UI" panose="020B0604030504040204" pitchFamily="50" charset="-128"/>
              </a:rPr>
              <a:t>に転換（下図</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44" indent="-285744">
              <a:buFont typeface="Arial" panose="020B0604020202020204" pitchFamily="34" charset="0"/>
              <a:buChar char="•"/>
              <a:defRPr/>
            </a:pPr>
            <a:r>
              <a:rPr lang="en-US" altLang="ja-JP" dirty="0" smtClean="0">
                <a:latin typeface="Meiryo UI" panose="020B0604030504040204" pitchFamily="50" charset="-128"/>
                <a:ea typeface="Meiryo UI" panose="020B0604030504040204" pitchFamily="50" charset="-128"/>
              </a:rPr>
              <a:t>CCUS</a:t>
            </a:r>
            <a:r>
              <a:rPr lang="ja-JP" altLang="en-US" dirty="0" smtClean="0">
                <a:latin typeface="Meiryo UI" panose="020B0604030504040204" pitchFamily="50" charset="-128"/>
                <a:ea typeface="Meiryo UI" panose="020B0604030504040204" pitchFamily="50" charset="-128"/>
              </a:rPr>
              <a:t>無し火力発電設備は</a:t>
            </a:r>
            <a:r>
              <a:rPr lang="en-US" altLang="ja-JP" dirty="0" smtClean="0">
                <a:latin typeface="Meiryo UI" panose="020B0604030504040204" pitchFamily="50" charset="-128"/>
                <a:ea typeface="Meiryo UI" panose="020B0604030504040204" pitchFamily="50" charset="-128"/>
              </a:rPr>
              <a:t>2040</a:t>
            </a:r>
            <a:r>
              <a:rPr lang="ja-JP" altLang="en-US" dirty="0" smtClean="0">
                <a:latin typeface="Meiryo UI" panose="020B0604030504040204" pitchFamily="50" charset="-128"/>
                <a:ea typeface="Meiryo UI" panose="020B0604030504040204" pitchFamily="50" charset="-128"/>
              </a:rPr>
              <a:t>年までにフェーズアウト</a:t>
            </a:r>
            <a:endParaRPr lang="en-US" altLang="ja-JP" dirty="0">
              <a:latin typeface="Meiryo UI" panose="020B0604030504040204" pitchFamily="50" charset="-128"/>
              <a:ea typeface="Meiryo UI" panose="020B0604030504040204" pitchFamily="50" charset="-128"/>
            </a:endParaRPr>
          </a:p>
        </p:txBody>
      </p:sp>
      <p:sp>
        <p:nvSpPr>
          <p:cNvPr id="25" name="角丸四角形 24"/>
          <p:cNvSpPr/>
          <p:nvPr/>
        </p:nvSpPr>
        <p:spPr>
          <a:xfrm>
            <a:off x="4168174" y="2707297"/>
            <a:ext cx="260950" cy="143154"/>
          </a:xfrm>
          <a:prstGeom prst="round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カギ線コネクタ 26"/>
          <p:cNvCxnSpPr/>
          <p:nvPr/>
        </p:nvCxnSpPr>
        <p:spPr>
          <a:xfrm flipV="1">
            <a:off x="4305300" y="2571814"/>
            <a:ext cx="1600200" cy="145008"/>
          </a:xfrm>
          <a:prstGeom prst="bentConnector3">
            <a:avLst>
              <a:gd name="adj1" fmla="val 70239"/>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7">
            <a:extLst>
              <a:ext uri="{FF2B5EF4-FFF2-40B4-BE49-F238E27FC236}">
                <a16:creationId xmlns:a16="http://schemas.microsoft.com/office/drawing/2014/main" id="{6E8DB43E-D084-4648-8A9B-252B31D5CA5F}"/>
              </a:ext>
            </a:extLst>
          </p:cNvPr>
          <p:cNvSpPr txBox="1">
            <a:spLocks/>
          </p:cNvSpPr>
          <p:nvPr/>
        </p:nvSpPr>
        <p:spPr>
          <a:xfrm>
            <a:off x="10026739" y="654337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9FF6771-CCA2-4AC3-81A9-F8C47885FEBE}" type="slidenum">
              <a:rPr lang="ja-JP" altLang="en-US" smtClean="0">
                <a:latin typeface="Meiryo UI" panose="020B0604030504040204" pitchFamily="50" charset="-128"/>
                <a:ea typeface="Meiryo UI" panose="020B0604030504040204" pitchFamily="50" charset="-128"/>
              </a:rPr>
              <a:pPr/>
              <a:t>7</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304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9508068" y="6564314"/>
            <a:ext cx="2743200" cy="365125"/>
          </a:xfrm>
        </p:spPr>
        <p:txBody>
          <a:bodyPr/>
          <a:lstStyle/>
          <a:p>
            <a:fld id="{99FF6771-CCA2-4AC3-81A9-F8C47885FEBE}" type="slidenum">
              <a:rPr lang="ja-JP" altLang="en-US" smtClean="0"/>
              <a:pPr/>
              <a:t>8</a:t>
            </a:fld>
            <a:endParaRPr lang="ja-JP" altLang="en-US"/>
          </a:p>
        </p:txBody>
      </p:sp>
      <p:sp>
        <p:nvSpPr>
          <p:cNvPr id="7" name="テキスト ボックス 6">
            <a:extLst>
              <a:ext uri="{FF2B5EF4-FFF2-40B4-BE49-F238E27FC236}">
                <a16:creationId xmlns:a16="http://schemas.microsoft.com/office/drawing/2014/main" id="{C69B684B-6B0E-413E-954F-1F644E0F00DB}"/>
              </a:ext>
            </a:extLst>
          </p:cNvPr>
          <p:cNvSpPr txBox="1"/>
          <p:nvPr/>
        </p:nvSpPr>
        <p:spPr>
          <a:xfrm>
            <a:off x="610016" y="317589"/>
            <a:ext cx="10924644"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ネットゼロ排出シナリオ</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の</a:t>
            </a:r>
            <a:r>
              <a:rPr lang="ja-JP" altLang="en-US" sz="3200" b="1" dirty="0" smtClean="0">
                <a:solidFill>
                  <a:schemeClr val="tx1">
                    <a:lumMod val="85000"/>
                    <a:lumOff val="15000"/>
                  </a:schemeClr>
                </a:solidFill>
                <a:latin typeface="Meiryo UI" panose="020B0604030504040204" pitchFamily="50" charset="-128"/>
                <a:ea typeface="Meiryo UI" panose="020B0604030504040204" pitchFamily="50" charset="-128"/>
              </a:rPr>
              <a:t>コストの</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想定</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3892" y="5606049"/>
            <a:ext cx="12237376" cy="1200329"/>
          </a:xfrm>
          <a:prstGeom prst="rect">
            <a:avLst/>
          </a:prstGeom>
        </p:spPr>
        <p:txBody>
          <a:bodyPr wrap="square">
            <a:spAutoFit/>
          </a:bodyPr>
          <a:lstStyle/>
          <a:p>
            <a:pPr lvl="0">
              <a:defRPr/>
            </a:pPr>
            <a:r>
              <a:rPr lang="en-US" altLang="ja-JP" sz="2000" dirty="0">
                <a:solidFill>
                  <a:srgbClr val="FF0000"/>
                </a:solidFill>
                <a:latin typeface="Meiryo UI" panose="020B0604030504040204" pitchFamily="50" charset="-128"/>
                <a:ea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rPr>
              <a:t>キーポイント</a:t>
            </a:r>
            <a:r>
              <a:rPr lang="en-US" altLang="ja-JP" sz="2000" dirty="0">
                <a:solidFill>
                  <a:srgbClr val="FF0000"/>
                </a:solidFill>
                <a:latin typeface="Meiryo UI" panose="020B0604030504040204" pitchFamily="50" charset="-128"/>
                <a:ea typeface="Meiryo UI" panose="020B0604030504040204" pitchFamily="50" charset="-128"/>
              </a:rPr>
              <a:t>】 </a:t>
            </a:r>
            <a:r>
              <a:rPr lang="en-US" altLang="ja-JP" sz="2400" dirty="0" smtClean="0">
                <a:solidFill>
                  <a:srgbClr val="FF0000"/>
                </a:solidFill>
                <a:latin typeface="Meiryo UI" panose="020B0604030504040204" pitchFamily="50" charset="-128"/>
                <a:ea typeface="Meiryo UI" panose="020B0604030504040204" pitchFamily="50" charset="-128"/>
              </a:rPr>
              <a:t>IRENA</a:t>
            </a:r>
            <a:r>
              <a:rPr lang="ja-JP" altLang="en-US" sz="1600" dirty="0" smtClean="0">
                <a:solidFill>
                  <a:srgbClr val="FF0000"/>
                </a:solidFill>
                <a:latin typeface="Meiryo UI" panose="020B0604030504040204" pitchFamily="50" charset="-128"/>
                <a:ea typeface="Meiryo UI" panose="020B0604030504040204" pitchFamily="50" charset="-128"/>
              </a:rPr>
              <a:t>（国際</a:t>
            </a:r>
            <a:r>
              <a:rPr lang="ja-JP" altLang="en-US" sz="1600" dirty="0">
                <a:solidFill>
                  <a:srgbClr val="FF0000"/>
                </a:solidFill>
                <a:latin typeface="Meiryo UI" panose="020B0604030504040204" pitchFamily="50" charset="-128"/>
                <a:ea typeface="Meiryo UI" panose="020B0604030504040204" pitchFamily="50" charset="-128"/>
              </a:rPr>
              <a:t>再生可能エネルギー</a:t>
            </a:r>
            <a:r>
              <a:rPr lang="ja-JP" altLang="en-US" sz="1600" dirty="0" smtClean="0">
                <a:solidFill>
                  <a:srgbClr val="FF0000"/>
                </a:solidFill>
                <a:latin typeface="Meiryo UI" panose="020B0604030504040204" pitchFamily="50" charset="-128"/>
                <a:ea typeface="Meiryo UI" panose="020B0604030504040204" pitchFamily="50" charset="-128"/>
              </a:rPr>
              <a:t>機関）</a:t>
            </a:r>
            <a:r>
              <a:rPr lang="ja-JP" altLang="en-US" sz="2400" dirty="0" smtClean="0">
                <a:solidFill>
                  <a:srgbClr val="FF0000"/>
                </a:solidFill>
                <a:latin typeface="Meiryo UI" panose="020B0604030504040204" pitchFamily="50" charset="-128"/>
                <a:ea typeface="Meiryo UI" panose="020B0604030504040204" pitchFamily="50" charset="-128"/>
              </a:rPr>
              <a:t>の</a:t>
            </a:r>
            <a:r>
              <a:rPr lang="ja-JP" altLang="en-US" sz="2400" dirty="0">
                <a:solidFill>
                  <a:srgbClr val="FF0000"/>
                </a:solidFill>
                <a:latin typeface="Meiryo UI" panose="020B0604030504040204" pitchFamily="50" charset="-128"/>
                <a:ea typeface="Meiryo UI" panose="020B0604030504040204" pitchFamily="50" charset="-128"/>
              </a:rPr>
              <a:t>コスト情報を参照</a:t>
            </a:r>
            <a:r>
              <a:rPr lang="ja-JP" altLang="en-US" sz="2400" dirty="0" smtClean="0">
                <a:solidFill>
                  <a:srgbClr val="FF0000"/>
                </a:solidFill>
                <a:latin typeface="Meiryo UI" panose="020B0604030504040204" pitchFamily="50" charset="-128"/>
                <a:ea typeface="Meiryo UI" panose="020B0604030504040204" pitchFamily="50" charset="-128"/>
              </a:rPr>
              <a:t>しつつ</a:t>
            </a:r>
            <a:r>
              <a:rPr lang="en-US" altLang="ja-JP" sz="2400" dirty="0" smtClean="0">
                <a:solidFill>
                  <a:srgbClr val="FF0000"/>
                </a:solidFill>
                <a:latin typeface="Meiryo UI" panose="020B0604030504040204" pitchFamily="50" charset="-128"/>
                <a:ea typeface="Meiryo UI" panose="020B0604030504040204" pitchFamily="50" charset="-128"/>
              </a:rPr>
              <a:t>IEA</a:t>
            </a:r>
            <a:r>
              <a:rPr lang="ja-JP" altLang="en-US" sz="2400" dirty="0" smtClean="0">
                <a:solidFill>
                  <a:srgbClr val="FF0000"/>
                </a:solidFill>
                <a:latin typeface="Meiryo UI" panose="020B0604030504040204" pitchFamily="50" charset="-128"/>
                <a:ea typeface="Meiryo UI" panose="020B0604030504040204" pitchFamily="50" charset="-128"/>
              </a:rPr>
              <a:t>独自にコストを想定。太陽光や洋上風力などの</a:t>
            </a:r>
            <a:r>
              <a:rPr lang="ja-JP" altLang="en-US" sz="2400" b="1" dirty="0" smtClean="0">
                <a:solidFill>
                  <a:srgbClr val="FF0000"/>
                </a:solidFill>
                <a:latin typeface="Meiryo UI" panose="020B0604030504040204" pitchFamily="50" charset="-128"/>
                <a:ea typeface="Meiryo UI" panose="020B0604030504040204" pitchFamily="50" charset="-128"/>
              </a:rPr>
              <a:t>再エネ発電、</a:t>
            </a:r>
            <a:r>
              <a:rPr lang="en-US" altLang="ja-JP" sz="2400" b="1" dirty="0" smtClean="0">
                <a:solidFill>
                  <a:srgbClr val="FF0000"/>
                </a:solidFill>
                <a:latin typeface="Meiryo UI" panose="020B0604030504040204" pitchFamily="50" charset="-128"/>
                <a:ea typeface="Meiryo UI" panose="020B0604030504040204" pitchFamily="50" charset="-128"/>
              </a:rPr>
              <a:t>EV</a:t>
            </a:r>
            <a:r>
              <a:rPr lang="ja-JP" altLang="en-US" sz="2400" b="1" dirty="0" err="1" smtClean="0">
                <a:solidFill>
                  <a:srgbClr val="FF0000"/>
                </a:solidFill>
                <a:latin typeface="Meiryo UI" panose="020B0604030504040204" pitchFamily="50" charset="-128"/>
                <a:ea typeface="Meiryo UI" panose="020B0604030504040204" pitchFamily="50" charset="-128"/>
              </a:rPr>
              <a:t>、</a:t>
            </a:r>
            <a:r>
              <a:rPr lang="ja-JP" altLang="en-US" sz="2400" b="1" dirty="0" smtClean="0">
                <a:solidFill>
                  <a:srgbClr val="FF0000"/>
                </a:solidFill>
                <a:latin typeface="Meiryo UI" panose="020B0604030504040204" pitchFamily="50" charset="-128"/>
                <a:ea typeface="Meiryo UI" panose="020B0604030504040204" pitchFamily="50" charset="-128"/>
              </a:rPr>
              <a:t>グリーン水素</a:t>
            </a:r>
            <a:r>
              <a:rPr lang="ja-JP" altLang="en-US" dirty="0" smtClean="0">
                <a:solidFill>
                  <a:srgbClr val="FF0000"/>
                </a:solidFill>
                <a:latin typeface="Meiryo UI" panose="020B0604030504040204" pitchFamily="50" charset="-128"/>
                <a:ea typeface="Meiryo UI" panose="020B0604030504040204" pitchFamily="50" charset="-128"/>
              </a:rPr>
              <a:t>（再エネ電気による水電解）</a:t>
            </a:r>
            <a:r>
              <a:rPr lang="ja-JP" altLang="en-US" sz="2400" b="1" dirty="0" smtClean="0">
                <a:solidFill>
                  <a:srgbClr val="FF0000"/>
                </a:solidFill>
                <a:latin typeface="Meiryo UI" panose="020B0604030504040204" pitchFamily="50" charset="-128"/>
                <a:ea typeface="Meiryo UI" panose="020B0604030504040204" pitchFamily="50" charset="-128"/>
              </a:rPr>
              <a:t>へ</a:t>
            </a:r>
            <a:r>
              <a:rPr lang="ja-JP" altLang="en-US" sz="2400" b="1" dirty="0">
                <a:solidFill>
                  <a:srgbClr val="FF0000"/>
                </a:solidFill>
                <a:latin typeface="Meiryo UI" panose="020B0604030504040204" pitchFamily="50" charset="-128"/>
                <a:ea typeface="Meiryo UI" panose="020B0604030504040204" pitchFamily="50" charset="-128"/>
              </a:rPr>
              <a:t>の転換が促進する結果</a:t>
            </a:r>
            <a:r>
              <a:rPr lang="ja-JP" altLang="en-US" sz="2400" dirty="0">
                <a:solidFill>
                  <a:srgbClr val="FF0000"/>
                </a:solidFill>
                <a:latin typeface="Meiryo UI" panose="020B0604030504040204" pitchFamily="50" charset="-128"/>
                <a:ea typeface="Meiryo UI" panose="020B0604030504040204" pitchFamily="50" charset="-128"/>
              </a:rPr>
              <a:t>を導出</a:t>
            </a:r>
            <a:endParaRPr lang="en-US" altLang="ja-JP" sz="2400" dirty="0">
              <a:solidFill>
                <a:srgbClr val="FF000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25835119"/>
              </p:ext>
            </p:extLst>
          </p:nvPr>
        </p:nvGraphicFramePr>
        <p:xfrm>
          <a:off x="291874" y="974410"/>
          <a:ext cx="11309463" cy="3907972"/>
        </p:xfrm>
        <a:graphic>
          <a:graphicData uri="http://schemas.openxmlformats.org/drawingml/2006/table">
            <a:tbl>
              <a:tblPr firstRow="1" bandRow="1">
                <a:tableStyleId>{5C22544A-7EE6-4342-B048-85BDC9FD1C3A}</a:tableStyleId>
              </a:tblPr>
              <a:tblGrid>
                <a:gridCol w="1209205">
                  <a:extLst>
                    <a:ext uri="{9D8B030D-6E8A-4147-A177-3AD203B41FA5}">
                      <a16:colId xmlns:a16="http://schemas.microsoft.com/office/drawing/2014/main" val="284276595"/>
                    </a:ext>
                  </a:extLst>
                </a:gridCol>
                <a:gridCol w="3580054">
                  <a:extLst>
                    <a:ext uri="{9D8B030D-6E8A-4147-A177-3AD203B41FA5}">
                      <a16:colId xmlns:a16="http://schemas.microsoft.com/office/drawing/2014/main" val="1193613948"/>
                    </a:ext>
                  </a:extLst>
                </a:gridCol>
                <a:gridCol w="1220662">
                  <a:extLst>
                    <a:ext uri="{9D8B030D-6E8A-4147-A177-3AD203B41FA5}">
                      <a16:colId xmlns:a16="http://schemas.microsoft.com/office/drawing/2014/main" val="359906162"/>
                    </a:ext>
                  </a:extLst>
                </a:gridCol>
                <a:gridCol w="1238316">
                  <a:extLst>
                    <a:ext uri="{9D8B030D-6E8A-4147-A177-3AD203B41FA5}">
                      <a16:colId xmlns:a16="http://schemas.microsoft.com/office/drawing/2014/main" val="937420381"/>
                    </a:ext>
                  </a:extLst>
                </a:gridCol>
                <a:gridCol w="1328923">
                  <a:extLst>
                    <a:ext uri="{9D8B030D-6E8A-4147-A177-3AD203B41FA5}">
                      <a16:colId xmlns:a16="http://schemas.microsoft.com/office/drawing/2014/main" val="2092714875"/>
                    </a:ext>
                  </a:extLst>
                </a:gridCol>
                <a:gridCol w="1349059">
                  <a:extLst>
                    <a:ext uri="{9D8B030D-6E8A-4147-A177-3AD203B41FA5}">
                      <a16:colId xmlns:a16="http://schemas.microsoft.com/office/drawing/2014/main" val="402906867"/>
                    </a:ext>
                  </a:extLst>
                </a:gridCol>
                <a:gridCol w="1383244">
                  <a:extLst>
                    <a:ext uri="{9D8B030D-6E8A-4147-A177-3AD203B41FA5}">
                      <a16:colId xmlns:a16="http://schemas.microsoft.com/office/drawing/2014/main" val="2103191712"/>
                    </a:ext>
                  </a:extLst>
                </a:gridCol>
              </a:tblGrid>
              <a:tr h="746247">
                <a:tc rowSpan="2">
                  <a:txBody>
                    <a:bodyPr/>
                    <a:lstStyle/>
                    <a:p>
                      <a:endParaRPr kumimoji="1" lang="ja-JP" altLang="en-US" b="1"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b="1" dirty="0" smtClean="0">
                          <a:latin typeface="Meiryo UI" panose="020B0604030504040204" pitchFamily="50" charset="-128"/>
                          <a:ea typeface="Meiryo UI" panose="020B0604030504040204" pitchFamily="50" charset="-128"/>
                        </a:rPr>
                        <a:t>技術</a:t>
                      </a:r>
                      <a:endParaRPr kumimoji="1" lang="ja-JP" altLang="en-US" b="1" dirty="0">
                        <a:latin typeface="Meiryo UI" panose="020B0604030504040204" pitchFamily="50" charset="-128"/>
                        <a:ea typeface="Meiryo UI" panose="020B0604030504040204" pitchFamily="50" charset="-128"/>
                      </a:endParaRPr>
                    </a:p>
                  </a:txBody>
                  <a:tcPr anchor="ct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ja-JP" sz="1800" b="1" dirty="0" smtClean="0">
                          <a:latin typeface="Meiryo UI" panose="020B0604030504040204" pitchFamily="50" charset="-128"/>
                          <a:ea typeface="Meiryo UI" panose="020B0604030504040204" pitchFamily="50" charset="-128"/>
                        </a:rPr>
                        <a:t>IEA</a:t>
                      </a:r>
                      <a:r>
                        <a:rPr lang="ja-JP" altLang="en-US" sz="1800" b="1" dirty="0" smtClean="0">
                          <a:latin typeface="Meiryo UI" panose="020B0604030504040204" pitchFamily="50" charset="-128"/>
                          <a:ea typeface="Meiryo UI" panose="020B0604030504040204" pitchFamily="50" charset="-128"/>
                        </a:rPr>
                        <a:t>レポートのコスト想定</a:t>
                      </a:r>
                      <a:endParaRPr kumimoji="1" lang="ja-JP" altLang="en-US" b="1" dirty="0" smtClean="0">
                        <a:latin typeface="Meiryo UI" panose="020B0604030504040204" pitchFamily="50" charset="-128"/>
                        <a:ea typeface="Meiryo UI" panose="020B0604030504040204" pitchFamily="50" charset="-128"/>
                      </a:endParaRPr>
                    </a:p>
                  </a:txBody>
                  <a:tcPr anchor="ct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800" b="1" dirty="0" smtClean="0">
                        <a:latin typeface="Meiryo UI" panose="020B0604030504040204" pitchFamily="50" charset="-128"/>
                        <a:ea typeface="Meiryo UI" panose="020B0604030504040204" pitchFamily="50" charset="-128"/>
                      </a:endParaRPr>
                    </a:p>
                  </a:txBody>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800" b="1" dirty="0" smtClean="0">
                        <a:latin typeface="Meiryo UI" panose="020B0604030504040204" pitchFamily="50" charset="-128"/>
                        <a:ea typeface="Meiryo UI" panose="020B0604030504040204" pitchFamily="50" charset="-128"/>
                      </a:endParaRPr>
                    </a:p>
                  </a:txBody>
                  <a:tcPr/>
                </a:tc>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altLang="en-US" sz="1800" b="1" dirty="0" smtClean="0">
                          <a:latin typeface="Meiryo UI" panose="020B0604030504040204" pitchFamily="50" charset="-128"/>
                          <a:ea typeface="Meiryo UI" panose="020B0604030504040204" pitchFamily="50" charset="-128"/>
                        </a:rPr>
                        <a:t>日本のコスト低減目標等</a:t>
                      </a:r>
                      <a:r>
                        <a:rPr lang="ja-JP" altLang="en-US" sz="1400" b="1" dirty="0" smtClean="0">
                          <a:latin typeface="Meiryo UI" panose="020B0604030504040204" pitchFamily="50" charset="-128"/>
                          <a:ea typeface="Meiryo UI" panose="020B0604030504040204" pitchFamily="50" charset="-128"/>
                        </a:rPr>
                        <a:t>（モデルケース試算想定含む）</a:t>
                      </a:r>
                      <a:endParaRPr lang="en-US" altLang="ja-JP" sz="1400" b="1" dirty="0" smtClean="0">
                        <a:latin typeface="Meiryo UI" panose="020B0604030504040204" pitchFamily="50" charset="-128"/>
                        <a:ea typeface="Meiryo UI" panose="020B0604030504040204" pitchFamily="50" charset="-128"/>
                      </a:endParaRPr>
                    </a:p>
                  </a:txBody>
                  <a:tcPr anchor="ct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ja-JP" sz="1800" b="1"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23737597"/>
                  </a:ext>
                </a:extLst>
              </a:tr>
              <a:tr h="372155">
                <a:tc vMerge="1">
                  <a:txBody>
                    <a:bodyPr/>
                    <a:lstStyle/>
                    <a:p>
                      <a:endParaRPr kumimoji="1" lang="ja-JP" altLang="en-US" dirty="0"/>
                    </a:p>
                  </a:txBody>
                  <a:tcPr/>
                </a:tc>
                <a:tc vMerge="1">
                  <a:txBody>
                    <a:bodyPr/>
                    <a:lstStyle/>
                    <a:p>
                      <a:endParaRPr kumimoji="1" lang="ja-JP" altLang="en-US"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b="0" dirty="0" smtClean="0">
                          <a:latin typeface="Meiryo UI" panose="020B0604030504040204" pitchFamily="50" charset="-128"/>
                          <a:ea typeface="Meiryo UI" panose="020B0604030504040204" pitchFamily="50" charset="-128"/>
                        </a:rPr>
                        <a:t>2020</a:t>
                      </a:r>
                      <a:endParaRPr kumimoji="1" lang="ja-JP" altLang="en-US" b="0" dirty="0">
                        <a:latin typeface="Meiryo UI" panose="020B0604030504040204" pitchFamily="50" charset="-128"/>
                        <a:ea typeface="Meiryo UI" panose="020B0604030504040204" pitchFamily="50" charset="-128"/>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ja-JP" sz="1800" b="0" dirty="0" smtClean="0">
                          <a:latin typeface="Meiryo UI" panose="020B0604030504040204" pitchFamily="50" charset="-128"/>
                          <a:ea typeface="Meiryo UI" panose="020B0604030504040204" pitchFamily="50" charset="-128"/>
                        </a:rPr>
                        <a:t>2030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ja-JP" sz="1800" b="0" dirty="0" smtClean="0">
                          <a:latin typeface="Meiryo UI" panose="020B0604030504040204" pitchFamily="50" charset="-128"/>
                          <a:ea typeface="Meiryo UI" panose="020B0604030504040204" pitchFamily="50" charset="-128"/>
                        </a:rPr>
                        <a:t>2050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ja-JP" sz="1800" b="0" dirty="0" smtClean="0">
                          <a:latin typeface="Meiryo UI" panose="020B0604030504040204" pitchFamily="50" charset="-128"/>
                          <a:ea typeface="Meiryo UI" panose="020B0604030504040204" pitchFamily="50" charset="-128"/>
                        </a:rPr>
                        <a:t>2030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ja-JP" sz="1800" b="0" dirty="0" smtClean="0">
                          <a:latin typeface="Meiryo UI" panose="020B0604030504040204" pitchFamily="50" charset="-128"/>
                          <a:ea typeface="Meiryo UI" panose="020B0604030504040204" pitchFamily="50" charset="-128"/>
                        </a:rPr>
                        <a:t>2050</a:t>
                      </a:r>
                    </a:p>
                  </a:txBody>
                  <a:tcPr/>
                </a:tc>
                <a:extLst>
                  <a:ext uri="{0D108BD9-81ED-4DB2-BD59-A6C34878D82A}">
                    <a16:rowId xmlns:a16="http://schemas.microsoft.com/office/drawing/2014/main" val="2382107460"/>
                  </a:ext>
                </a:extLst>
              </a:tr>
              <a:tr h="377323">
                <a:tc rowSpan="4">
                  <a:txBody>
                    <a:bodyPr/>
                    <a:lstStyle/>
                    <a:p>
                      <a:r>
                        <a:rPr kumimoji="1" lang="ja-JP" altLang="en-US" b="1" dirty="0" smtClean="0">
                          <a:latin typeface="Meiryo UI" panose="020B0604030504040204" pitchFamily="50" charset="-128"/>
                          <a:ea typeface="Meiryo UI" panose="020B0604030504040204" pitchFamily="50" charset="-128"/>
                        </a:rPr>
                        <a:t>発電</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pPr algn="l" fontAlgn="b"/>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原子力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en-US" sz="1400" b="0" i="0" u="none" strike="noStrike" dirty="0">
                          <a:solidFill>
                            <a:srgbClr val="000000"/>
                          </a:solidFill>
                          <a:effectLst/>
                          <a:latin typeface="Meiryo UI" panose="020B0604030504040204" pitchFamily="50" charset="-128"/>
                          <a:ea typeface="Meiryo UI" panose="020B0604030504040204" pitchFamily="50" charset="-128"/>
                        </a:rPr>
                        <a:t>USD/kWh]</a:t>
                      </a:r>
                      <a:endParaRPr 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0.07-0.15</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0.07-0.12</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0.06-0.12</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0.09</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033225228"/>
                  </a:ext>
                </a:extLst>
              </a:tr>
              <a:tr h="377323">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l" fontAlgn="b"/>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太陽光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en-US" sz="1400" b="0" i="0" u="none" strike="noStrike" dirty="0">
                          <a:solidFill>
                            <a:srgbClr val="000000"/>
                          </a:solidFill>
                          <a:effectLst/>
                          <a:latin typeface="Meiryo UI" panose="020B0604030504040204" pitchFamily="50" charset="-128"/>
                          <a:ea typeface="Meiryo UI" panose="020B0604030504040204" pitchFamily="50" charset="-128"/>
                        </a:rPr>
                        <a:t>USD/kWh]</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0.04-0.06</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0.02-0.04</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0.02-0.03</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0.11-0.14</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80676288"/>
                  </a:ext>
                </a:extLst>
              </a:tr>
              <a:tr h="377323">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l" fontAlgn="b"/>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陸上風力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en-US" sz="1400" b="0" i="0" u="none" strike="noStrike" dirty="0">
                          <a:solidFill>
                            <a:srgbClr val="000000"/>
                          </a:solidFill>
                          <a:effectLst/>
                          <a:latin typeface="Meiryo UI" panose="020B0604030504040204" pitchFamily="50" charset="-128"/>
                          <a:ea typeface="Meiryo UI" panose="020B0604030504040204" pitchFamily="50" charset="-128"/>
                        </a:rPr>
                        <a:t>USD/kWh]</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0.04-0.06</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0.04-0.05</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0.03-0.04</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0.12-0.2</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152358889"/>
                  </a:ext>
                </a:extLst>
              </a:tr>
              <a:tr h="426257">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l" fontAlgn="b"/>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洋上風力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en-US" sz="1200" b="0" i="0" u="none" strike="noStrike" dirty="0">
                          <a:solidFill>
                            <a:srgbClr val="000000"/>
                          </a:solidFill>
                          <a:effectLst/>
                          <a:latin typeface="Meiryo UI" panose="020B0604030504040204" pitchFamily="50" charset="-128"/>
                          <a:ea typeface="Meiryo UI" panose="020B0604030504040204" pitchFamily="50" charset="-128"/>
                        </a:rPr>
                        <a:t>USD/kWh]</a:t>
                      </a:r>
                      <a:endParaRPr 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0.08-0.13</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0.04-0.07</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0.03-0.05</a:t>
                      </a:r>
                    </a:p>
                  </a:txBody>
                  <a:tcPr marL="9525" marR="9525" marT="9525" marB="0" anchor="ct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0.07-0.08</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934700318"/>
                  </a:ext>
                </a:extLst>
              </a:tr>
              <a:tr h="476698">
                <a:tc>
                  <a:txBody>
                    <a:bodyPr/>
                    <a:lstStyle/>
                    <a:p>
                      <a:r>
                        <a:rPr kumimoji="1" lang="ja-JP" altLang="en-US" b="1" dirty="0" smtClean="0">
                          <a:latin typeface="Meiryo UI" panose="020B0604030504040204" pitchFamily="50" charset="-128"/>
                          <a:ea typeface="Meiryo UI" panose="020B0604030504040204" pitchFamily="50" charset="-128"/>
                        </a:rPr>
                        <a:t>蓄電池</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車載用バッテリー </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[USD/kWh]</a:t>
                      </a:r>
                      <a:endParaRPr lang="ja-JP" altLang="en-US" sz="1800" dirty="0"/>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130-155</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75</a:t>
                      </a:r>
                      <a:r>
                        <a:rPr lang="ja-JP" altLang="en-US" sz="1400" b="0" i="0" u="none" strike="noStrike">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a:solidFill>
                            <a:srgbClr val="000000"/>
                          </a:solidFill>
                          <a:effectLst/>
                          <a:latin typeface="Meiryo UI" panose="020B0604030504040204" pitchFamily="50" charset="-128"/>
                          <a:ea typeface="Meiryo UI" panose="020B0604030504040204" pitchFamily="50" charset="-128"/>
                        </a:rPr>
                        <a:t>90</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55-80</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90</a:t>
                      </a:r>
                      <a:r>
                        <a:rPr lang="ja-JP" altLang="en-US" sz="1400" b="0" i="0" u="none" strike="noStrike">
                          <a:solidFill>
                            <a:srgbClr val="000000"/>
                          </a:solidFill>
                          <a:effectLst/>
                          <a:latin typeface="Meiryo UI" panose="020B0604030504040204" pitchFamily="50" charset="-128"/>
                          <a:ea typeface="Meiryo UI" panose="020B0604030504040204" pitchFamily="50" charset="-128"/>
                        </a:rPr>
                        <a:t>以下</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59902443"/>
                  </a:ext>
                </a:extLst>
              </a:tr>
              <a:tr h="377323">
                <a:tc rowSpan="2">
                  <a:txBody>
                    <a:bodyPr/>
                    <a:lstStyle/>
                    <a:p>
                      <a:r>
                        <a:rPr kumimoji="1" lang="ja-JP" altLang="en-US" b="1" dirty="0" smtClean="0">
                          <a:latin typeface="Meiryo UI" panose="020B0604030504040204" pitchFamily="50" charset="-128"/>
                          <a:ea typeface="Meiryo UI" panose="020B0604030504040204" pitchFamily="50" charset="-128"/>
                        </a:rPr>
                        <a:t>水素製造</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pPr algn="l" fontAlgn="b"/>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低温水電解装置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en-US" sz="1400" b="0" i="0" u="none" strike="noStrike" dirty="0">
                          <a:solidFill>
                            <a:srgbClr val="000000"/>
                          </a:solidFill>
                          <a:effectLst/>
                          <a:latin typeface="Meiryo UI" panose="020B0604030504040204" pitchFamily="50" charset="-128"/>
                          <a:ea typeface="Meiryo UI" panose="020B0604030504040204" pitchFamily="50" charset="-128"/>
                        </a:rPr>
                        <a:t>USD/</a:t>
                      </a:r>
                      <a:r>
                        <a:rPr lang="en-US" sz="1400" b="0" i="0" u="none" strike="noStrike" dirty="0" err="1">
                          <a:solidFill>
                            <a:srgbClr val="000000"/>
                          </a:solidFill>
                          <a:effectLst/>
                          <a:latin typeface="Meiryo UI" panose="020B0604030504040204" pitchFamily="50" charset="-128"/>
                          <a:ea typeface="Meiryo UI" panose="020B0604030504040204" pitchFamily="50" charset="-128"/>
                        </a:rPr>
                        <a:t>kWe</a:t>
                      </a:r>
                      <a:r>
                        <a:rPr 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835-1300</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255-515</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200-390</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073454286"/>
                  </a:ext>
                </a:extLst>
              </a:tr>
              <a:tr h="377323">
                <a:tc vMerge="1">
                  <a:txBody>
                    <a:bodyPr/>
                    <a:lstStyle/>
                    <a:p>
                      <a:endParaRPr kumimoji="1" lang="ja-JP" altLang="en-US" dirty="0"/>
                    </a:p>
                  </a:txBody>
                  <a:tcPr/>
                </a:tc>
                <a:tc>
                  <a:txBody>
                    <a:bodyPr/>
                    <a:lstStyle/>
                    <a:p>
                      <a:pPr algn="l" fontAlgn="b"/>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ガス改質設備・</a:t>
                      </a:r>
                      <a:r>
                        <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rPr>
                        <a:t>CCUS</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付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en-US" sz="1400" b="0" i="0" u="none" strike="noStrike" dirty="0">
                          <a:solidFill>
                            <a:srgbClr val="000000"/>
                          </a:solidFill>
                          <a:effectLst/>
                          <a:latin typeface="Meiryo UI" panose="020B0604030504040204" pitchFamily="50" charset="-128"/>
                          <a:ea typeface="Meiryo UI" panose="020B0604030504040204" pitchFamily="50" charset="-128"/>
                        </a:rPr>
                        <a:t>USD/kW H</a:t>
                      </a:r>
                      <a:r>
                        <a:rPr lang="en-US"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1155-2010</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990-1725</a:t>
                      </a:r>
                    </a:p>
                  </a:txBody>
                  <a:tcPr marL="9525" marR="9525" marT="9525" marB="0" anchor="ctr"/>
                </a:tc>
                <a:tc>
                  <a:txBody>
                    <a:bodyPr/>
                    <a:lstStyle/>
                    <a:p>
                      <a:pPr algn="ct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935-1625</a:t>
                      </a: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ja-JP" altLang="en-US" sz="1400" b="0" i="0" u="none" strike="noStrike" dirty="0" err="1" smtClean="0">
                          <a:solidFill>
                            <a:srgbClr val="000000"/>
                          </a:solidFill>
                          <a:effectLst/>
                          <a:latin typeface="Meiryo UI" panose="020B0604030504040204" pitchFamily="50" charset="-128"/>
                          <a:ea typeface="Meiryo UI" panose="020B0604030504040204" pitchFamily="50" charset="-128"/>
                        </a:rPr>
                        <a:t>ー</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494359467"/>
                  </a:ext>
                </a:extLst>
              </a:tr>
            </a:tbl>
          </a:graphicData>
        </a:graphic>
      </p:graphicFrame>
      <p:sp>
        <p:nvSpPr>
          <p:cNvPr id="4" name="二等辺三角形 3"/>
          <p:cNvSpPr/>
          <p:nvPr/>
        </p:nvSpPr>
        <p:spPr>
          <a:xfrm rot="5400000">
            <a:off x="7012782" y="1049314"/>
            <a:ext cx="161924" cy="2481260"/>
          </a:xfrm>
          <a:prstGeom prst="triangle">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二等辺三角形 9"/>
          <p:cNvSpPr/>
          <p:nvPr/>
        </p:nvSpPr>
        <p:spPr>
          <a:xfrm rot="5400000">
            <a:off x="6940418" y="1409439"/>
            <a:ext cx="345389" cy="2520000"/>
          </a:xfrm>
          <a:prstGeom prst="triangle">
            <a:avLst/>
          </a:prstGeom>
          <a:solidFill>
            <a:srgbClr val="92D050">
              <a:alpha val="3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二等辺三角形 10"/>
          <p:cNvSpPr/>
          <p:nvPr/>
        </p:nvSpPr>
        <p:spPr>
          <a:xfrm rot="5400000">
            <a:off x="7012782" y="1812584"/>
            <a:ext cx="161924" cy="2481260"/>
          </a:xfrm>
          <a:prstGeom prst="triangle">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二等辺三角形 12"/>
          <p:cNvSpPr/>
          <p:nvPr/>
        </p:nvSpPr>
        <p:spPr>
          <a:xfrm rot="5400000">
            <a:off x="6979123" y="2184961"/>
            <a:ext cx="285751" cy="2520000"/>
          </a:xfrm>
          <a:prstGeom prst="triangle">
            <a:avLst/>
          </a:prstGeom>
          <a:solidFill>
            <a:srgbClr val="92D050">
              <a:alpha val="3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6969598" y="2602344"/>
            <a:ext cx="285751" cy="2520000"/>
          </a:xfrm>
          <a:prstGeom prst="triangle">
            <a:avLst/>
          </a:prstGeom>
          <a:solidFill>
            <a:srgbClr val="92D050">
              <a:alpha val="3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6969598" y="3060249"/>
            <a:ext cx="285751" cy="2520000"/>
          </a:xfrm>
          <a:prstGeom prst="triangle">
            <a:avLst/>
          </a:prstGeom>
          <a:solidFill>
            <a:srgbClr val="92D050">
              <a:alpha val="3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7012781" y="3459137"/>
            <a:ext cx="161924" cy="2481260"/>
          </a:xfrm>
          <a:prstGeom prst="triangle">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664339" y="4882384"/>
            <a:ext cx="7435319" cy="369332"/>
          </a:xfrm>
          <a:prstGeom prst="rect">
            <a:avLst/>
          </a:prstGeom>
          <a:noFill/>
        </p:spPr>
        <p:txBody>
          <a:bodyPr wrap="square" rtlCol="0">
            <a:spAutoFit/>
          </a:bodyPr>
          <a:lstStyle/>
          <a:p>
            <a:r>
              <a:rPr kumimoji="1" lang="ja-JP" altLang="en-US" sz="900" dirty="0" smtClean="0"/>
              <a:t>出典：日本の洋上風力、車載用バッテリーコストは経済産業省（</a:t>
            </a:r>
            <a:r>
              <a:rPr kumimoji="1" lang="en-US" altLang="ja-JP" sz="900" dirty="0" smtClean="0"/>
              <a:t>2020</a:t>
            </a:r>
            <a:r>
              <a:rPr kumimoji="1" lang="ja-JP" altLang="en-US" sz="900" dirty="0" smtClean="0"/>
              <a:t>）グリーン成長戦略、</a:t>
            </a:r>
            <a:r>
              <a:rPr lang="ja-JP" altLang="en-US" sz="900" dirty="0"/>
              <a:t>その他は総合資源エネルギー</a:t>
            </a:r>
            <a:r>
              <a:rPr lang="ja-JP" altLang="en-US" sz="900" dirty="0" smtClean="0"/>
              <a:t>調査会基本</a:t>
            </a:r>
            <a:r>
              <a:rPr lang="ja-JP" altLang="en-US" sz="900" dirty="0"/>
              <a:t>政策分科会発電コスト検証</a:t>
            </a:r>
            <a:r>
              <a:rPr lang="ja-JP" altLang="en-US" sz="900" dirty="0" smtClean="0"/>
              <a:t>ワーキンググループ</a:t>
            </a:r>
            <a:r>
              <a:rPr lang="ja-JP" altLang="en-US" sz="900" dirty="0"/>
              <a:t>「</a:t>
            </a:r>
            <a:r>
              <a:rPr lang="ja-JP" altLang="en-US" sz="900" dirty="0" smtClean="0"/>
              <a:t>長期</a:t>
            </a:r>
            <a:r>
              <a:rPr lang="ja-JP" altLang="en-US" sz="900" dirty="0"/>
              <a:t>エネルギー需給見通し小委員会に対する発電コスト等の検証に関する</a:t>
            </a:r>
            <a:r>
              <a:rPr lang="ja-JP" altLang="en-US" sz="900" dirty="0" smtClean="0"/>
              <a:t>報告」（</a:t>
            </a:r>
            <a:r>
              <a:rPr lang="ja-JP" altLang="en-US" sz="900" dirty="0"/>
              <a:t>平成２７年５月）</a:t>
            </a:r>
            <a:endParaRPr kumimoji="1" lang="ja-JP" altLang="en-US" sz="900" dirty="0"/>
          </a:p>
        </p:txBody>
      </p:sp>
      <p:grpSp>
        <p:nvGrpSpPr>
          <p:cNvPr id="5" name="グループ化 4"/>
          <p:cNvGrpSpPr/>
          <p:nvPr/>
        </p:nvGrpSpPr>
        <p:grpSpPr>
          <a:xfrm>
            <a:off x="933449" y="5190388"/>
            <a:ext cx="9944101" cy="455089"/>
            <a:chOff x="933449" y="5305425"/>
            <a:chExt cx="9944101" cy="455089"/>
          </a:xfrm>
        </p:grpSpPr>
        <p:sp>
          <p:nvSpPr>
            <p:cNvPr id="19" name="二等辺三角形 18"/>
            <p:cNvSpPr/>
            <p:nvPr/>
          </p:nvSpPr>
          <p:spPr>
            <a:xfrm rot="5400000">
              <a:off x="4073998" y="4318210"/>
              <a:ext cx="285751" cy="2520000"/>
            </a:xfrm>
            <a:prstGeom prst="triangle">
              <a:avLst/>
            </a:prstGeom>
            <a:solidFill>
              <a:srgbClr val="92D050">
                <a:alpha val="3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076742" y="5391182"/>
              <a:ext cx="2056983"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コストが大きく低減</a:t>
              </a:r>
              <a:endParaRPr kumimoji="1" lang="ja-JP" altLang="en-US"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801142" y="5391182"/>
              <a:ext cx="2485608"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コストがあまり低減せず</a:t>
              </a:r>
              <a:endParaRPr kumimoji="1" lang="ja-JP" altLang="en-US" dirty="0">
                <a:latin typeface="Meiryo UI" panose="020B0604030504040204" pitchFamily="50" charset="-128"/>
                <a:ea typeface="Meiryo UI" panose="020B0604030504040204" pitchFamily="50" charset="-128"/>
              </a:endParaRPr>
            </a:p>
          </p:txBody>
        </p:sp>
        <p:sp>
          <p:nvSpPr>
            <p:cNvPr id="21" name="二等辺三角形 20"/>
            <p:cNvSpPr/>
            <p:nvPr/>
          </p:nvSpPr>
          <p:spPr>
            <a:xfrm rot="5400000">
              <a:off x="9303959" y="4331594"/>
              <a:ext cx="161924" cy="2481260"/>
            </a:xfrm>
            <a:prstGeom prst="triangle">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正方形/長方形 21"/>
            <p:cNvSpPr/>
            <p:nvPr/>
          </p:nvSpPr>
          <p:spPr>
            <a:xfrm>
              <a:off x="933449" y="5305425"/>
              <a:ext cx="9944101" cy="455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291874" y="692568"/>
            <a:ext cx="2285999"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Table B.1</a:t>
            </a:r>
            <a:r>
              <a:rPr kumimoji="1" lang="ja-JP" altLang="en-US" sz="1600" dirty="0" smtClean="0">
                <a:latin typeface="Meiryo UI" panose="020B0604030504040204" pitchFamily="50" charset="-128"/>
                <a:ea typeface="Meiryo UI" panose="020B0604030504040204" pitchFamily="50" charset="-128"/>
              </a:rPr>
              <a:t>の情報を抜粋</a:t>
            </a:r>
            <a:endParaRPr kumimoji="1" lang="ja-JP" altLang="en-US" sz="16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0125332" y="704831"/>
            <a:ext cx="1504436"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ドル</a:t>
            </a:r>
            <a:r>
              <a:rPr kumimoji="1" lang="en-US" altLang="ja-JP" sz="1200" dirty="0" smtClean="0">
                <a:latin typeface="Meiryo UI" panose="020B0604030504040204" pitchFamily="50" charset="-128"/>
                <a:ea typeface="Meiryo UI" panose="020B0604030504040204" pitchFamily="50" charset="-128"/>
              </a:rPr>
              <a:t>=110</a:t>
            </a:r>
            <a:r>
              <a:rPr kumimoji="1" lang="ja-JP" altLang="en-US" sz="1200" dirty="0" smtClean="0">
                <a:latin typeface="Meiryo UI" panose="020B0604030504040204" pitchFamily="50" charset="-128"/>
                <a:ea typeface="Meiryo UI" panose="020B0604030504040204" pitchFamily="50" charset="-128"/>
              </a:rPr>
              <a:t>円で換算</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7941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99FF6771-CCA2-4AC3-81A9-F8C47885FEBE}" type="slidenum">
              <a:rPr lang="ja-JP" altLang="en-US" smtClean="0"/>
              <a:pPr/>
              <a:t>9</a:t>
            </a:fld>
            <a:endParaRPr lang="ja-JP" altLang="en-US"/>
          </a:p>
        </p:txBody>
      </p:sp>
      <p:sp>
        <p:nvSpPr>
          <p:cNvPr id="3" name="テキスト ボックス 2">
            <a:extLst>
              <a:ext uri="{FF2B5EF4-FFF2-40B4-BE49-F238E27FC236}">
                <a16:creationId xmlns:a16="http://schemas.microsoft.com/office/drawing/2014/main" id="{C69B684B-6B0E-413E-954F-1F644E0F00DB}"/>
              </a:ext>
            </a:extLst>
          </p:cNvPr>
          <p:cNvSpPr txBox="1"/>
          <p:nvPr/>
        </p:nvSpPr>
        <p:spPr>
          <a:xfrm>
            <a:off x="0" y="270969"/>
            <a:ext cx="12045142" cy="584775"/>
          </a:xfrm>
          <a:prstGeom prst="rect">
            <a:avLst/>
          </a:prstGeom>
          <a:noFill/>
        </p:spPr>
        <p:txBody>
          <a:bodyPr wrap="square" rtlCol="0">
            <a:spAutoFit/>
          </a:bodyPr>
          <a:lstStyle/>
          <a:p>
            <a:pPr algn="ctr"/>
            <a:r>
              <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sz="3200" b="1" dirty="0">
                <a:solidFill>
                  <a:schemeClr val="tx1">
                    <a:lumMod val="85000"/>
                    <a:lumOff val="15000"/>
                  </a:schemeClr>
                </a:solidFill>
                <a:latin typeface="Meiryo UI" panose="020B0604030504040204" pitchFamily="50" charset="-128"/>
                <a:ea typeface="Meiryo UI" panose="020B0604030504040204" pitchFamily="50" charset="-128"/>
              </a:rPr>
              <a:t>年の化石燃料使用とネガティブエミッション技術</a:t>
            </a:r>
            <a:endParaRPr lang="en-US" altLang="ja-JP" sz="3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66298" y="951803"/>
            <a:ext cx="5567929" cy="3231654"/>
          </a:xfrm>
          <a:prstGeom prst="rect">
            <a:avLst/>
          </a:prstGeom>
        </p:spPr>
        <p:txBody>
          <a:bodyPr wrap="square">
            <a:spAutoFit/>
          </a:bodyPr>
          <a:lstStyle/>
          <a:p>
            <a:r>
              <a:rPr lang="en-US" altLang="ja-JP" sz="2400" b="1" dirty="0">
                <a:latin typeface="Meiryo UI" panose="020B0604030504040204" pitchFamily="50" charset="-128"/>
                <a:ea typeface="Meiryo UI" panose="020B0604030504040204" pitchFamily="50" charset="-128"/>
              </a:rPr>
              <a:t>2050</a:t>
            </a:r>
            <a:r>
              <a:rPr lang="ja-JP" altLang="en-US" sz="2400" b="1" dirty="0">
                <a:latin typeface="Meiryo UI" panose="020B0604030504040204" pitchFamily="50" charset="-128"/>
                <a:ea typeface="Meiryo UI" panose="020B0604030504040204" pitchFamily="50" charset="-128"/>
              </a:rPr>
              <a:t>年にも化石燃料を使用するセクター</a:t>
            </a:r>
            <a:endParaRPr lang="en-US" altLang="ja-JP" sz="2400" b="1"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en-US" altLang="ja-JP" sz="2000" dirty="0" smtClean="0">
                <a:latin typeface="Meiryo UI" panose="020B0604030504040204" pitchFamily="50" charset="-128"/>
                <a:ea typeface="Meiryo UI" panose="020B0604030504040204" pitchFamily="50" charset="-128"/>
              </a:rPr>
              <a:t>30</a:t>
            </a:r>
            <a:r>
              <a:rPr lang="ja-JP" altLang="en-US" sz="2000" dirty="0">
                <a:latin typeface="Meiryo UI" panose="020B0604030504040204" pitchFamily="50" charset="-128"/>
                <a:ea typeface="Meiryo UI" panose="020B0604030504040204" pitchFamily="50" charset="-128"/>
              </a:rPr>
              <a:t>％は主に石油化学製品の原料として</a:t>
            </a:r>
            <a:r>
              <a:rPr lang="ja-JP" altLang="en-US" sz="2000" dirty="0" smtClean="0">
                <a:latin typeface="Meiryo UI" panose="020B0604030504040204" pitchFamily="50" charset="-128"/>
                <a:ea typeface="Meiryo UI" panose="020B0604030504040204" pitchFamily="50" charset="-128"/>
              </a:rPr>
              <a:t>使用</a:t>
            </a:r>
            <a:endParaRPr lang="en-US" altLang="ja-JP" sz="2000" dirty="0" smtClean="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en-US" altLang="ja-JP" sz="2000" dirty="0">
                <a:latin typeface="Meiryo UI" panose="020B0604030504040204" pitchFamily="50" charset="-128"/>
                <a:ea typeface="Meiryo UI" panose="020B0604030504040204" pitchFamily="50" charset="-128"/>
              </a:rPr>
              <a:t>50</a:t>
            </a:r>
            <a:r>
              <a:rPr lang="ja-JP" altLang="en-US" sz="2000" dirty="0">
                <a:latin typeface="Meiryo UI" panose="020B0604030504040204" pitchFamily="50" charset="-128"/>
                <a:ea typeface="Meiryo UI" panose="020B0604030504040204" pitchFamily="50" charset="-128"/>
              </a:rPr>
              <a:t>％は</a:t>
            </a:r>
            <a:r>
              <a:rPr lang="en-US" altLang="ja-JP" sz="2000" dirty="0">
                <a:latin typeface="Meiryo UI" panose="020B0604030504040204" pitchFamily="50" charset="-128"/>
                <a:ea typeface="Meiryo UI" panose="020B0604030504040204" pitchFamily="50" charset="-128"/>
              </a:rPr>
              <a:t>CCUS</a:t>
            </a:r>
            <a:r>
              <a:rPr lang="ja-JP" altLang="en-US" sz="2000" dirty="0">
                <a:latin typeface="Meiryo UI" panose="020B0604030504040204" pitchFamily="50" charset="-128"/>
                <a:ea typeface="Meiryo UI" panose="020B0604030504040204" pitchFamily="50" charset="-128"/>
              </a:rPr>
              <a:t>付き発電・産業設備で</a:t>
            </a:r>
            <a:r>
              <a:rPr lang="ja-JP" altLang="en-US" sz="2000" dirty="0" smtClean="0">
                <a:latin typeface="Meiryo UI" panose="020B0604030504040204" pitchFamily="50" charset="-128"/>
                <a:ea typeface="Meiryo UI" panose="020B0604030504040204" pitchFamily="50" charset="-128"/>
              </a:rPr>
              <a:t>使用</a:t>
            </a:r>
            <a:endParaRPr lang="en-US" altLang="ja-JP" sz="2000" dirty="0" smtClean="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endParaRPr lang="en-US" altLang="ja-JP" sz="2000"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ja-JP" altLang="en-US" sz="2000" dirty="0">
                <a:solidFill>
                  <a:srgbClr val="FF0000"/>
                </a:solidFill>
                <a:latin typeface="Meiryo UI" panose="020B0604030504040204" pitchFamily="50" charset="-128"/>
                <a:ea typeface="Meiryo UI" panose="020B0604030504040204" pitchFamily="50" charset="-128"/>
              </a:rPr>
              <a:t>残りの</a:t>
            </a:r>
            <a:r>
              <a:rPr lang="en-US" altLang="ja-JP" sz="2000" dirty="0">
                <a:solidFill>
                  <a:srgbClr val="FF0000"/>
                </a:solidFill>
                <a:latin typeface="Meiryo UI" panose="020B0604030504040204" pitchFamily="50" charset="-128"/>
                <a:ea typeface="Meiryo UI" panose="020B0604030504040204" pitchFamily="50" charset="-128"/>
              </a:rPr>
              <a:t>20</a:t>
            </a:r>
            <a:r>
              <a:rPr lang="ja-JP" altLang="en-US" sz="2000" dirty="0">
                <a:solidFill>
                  <a:srgbClr val="FF0000"/>
                </a:solidFill>
                <a:latin typeface="Meiryo UI" panose="020B0604030504040204" pitchFamily="50" charset="-128"/>
                <a:ea typeface="Meiryo UI" panose="020B0604030504040204" pitchFamily="50" charset="-128"/>
              </a:rPr>
              <a:t>％の</a:t>
            </a:r>
            <a:r>
              <a:rPr lang="en-US" altLang="ja-JP" sz="2000" dirty="0">
                <a:solidFill>
                  <a:srgbClr val="FF0000"/>
                </a:solidFill>
                <a:latin typeface="Meiryo UI" panose="020B0604030504040204" pitchFamily="50" charset="-128"/>
                <a:ea typeface="Meiryo UI" panose="020B0604030504040204" pitchFamily="50" charset="-128"/>
              </a:rPr>
              <a:t>CCUS</a:t>
            </a:r>
            <a:r>
              <a:rPr lang="ja-JP" altLang="en-US" sz="2000" dirty="0">
                <a:solidFill>
                  <a:srgbClr val="FF0000"/>
                </a:solidFill>
                <a:latin typeface="Meiryo UI" panose="020B0604030504040204" pitchFamily="50" charset="-128"/>
                <a:ea typeface="Meiryo UI" panose="020B0604030504040204" pitchFamily="50" charset="-128"/>
              </a:rPr>
              <a:t>無しの化石燃料</a:t>
            </a:r>
            <a:r>
              <a:rPr lang="ja-JP" altLang="en-US" sz="2000" dirty="0">
                <a:latin typeface="Meiryo UI" panose="020B0604030504040204" pitchFamily="50" charset="-128"/>
                <a:ea typeface="Meiryo UI" panose="020B0604030504040204" pitchFamily="50" charset="-128"/>
              </a:rPr>
              <a:t>は、主に下記のセクターで使用</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石炭：鉄鋼部門、石油：運輸部門、ガス：電力、産業用の熱エネルギー等</a:t>
            </a:r>
            <a:endParaRPr lang="en-US" altLang="ja-JP" sz="2000" dirty="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5456463" y="2478337"/>
            <a:ext cx="702198" cy="430018"/>
          </a:xfrm>
          <a:prstGeom prst="triangl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a:p>
        </p:txBody>
      </p:sp>
      <p:sp>
        <p:nvSpPr>
          <p:cNvPr id="16" name="正方形/長方形 15"/>
          <p:cNvSpPr/>
          <p:nvPr/>
        </p:nvSpPr>
        <p:spPr>
          <a:xfrm>
            <a:off x="6146358" y="1134858"/>
            <a:ext cx="5898785" cy="2185214"/>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残存する</a:t>
            </a:r>
            <a:r>
              <a:rPr lang="en-US" altLang="ja-JP" sz="2400" b="1" dirty="0">
                <a:latin typeface="Meiryo UI" panose="020B0604030504040204" pitchFamily="50" charset="-128"/>
                <a:ea typeface="Meiryo UI" panose="020B0604030504040204" pitchFamily="50" charset="-128"/>
              </a:rPr>
              <a:t>CO</a:t>
            </a:r>
            <a:r>
              <a:rPr lang="en-US" altLang="ja-JP" sz="2400" b="1" baseline="-25000"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排出量は</a:t>
            </a:r>
            <a:r>
              <a:rPr lang="ja-JP" altLang="en-US" sz="2400" b="1" u="sng" dirty="0">
                <a:latin typeface="Meiryo UI" panose="020B0604030504040204" pitchFamily="50" charset="-128"/>
                <a:ea typeface="Meiryo UI" panose="020B0604030504040204" pitchFamily="50" charset="-128"/>
              </a:rPr>
              <a:t>ネガティブエミッション技術</a:t>
            </a:r>
            <a:r>
              <a:rPr lang="ja-JP" altLang="en-US" sz="2400" b="1" dirty="0">
                <a:latin typeface="Meiryo UI" panose="020B0604030504040204" pitchFamily="50" charset="-128"/>
                <a:ea typeface="Meiryo UI" panose="020B0604030504040204" pitchFamily="50" charset="-128"/>
              </a:rPr>
              <a:t>で相殺</a:t>
            </a:r>
            <a:endParaRPr lang="en-US" altLang="ja-JP" sz="2400" b="1" dirty="0">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endParaRPr lang="en-US" altLang="ja-JP" sz="800" dirty="0" smtClean="0">
              <a:solidFill>
                <a:srgbClr val="00B050"/>
              </a:solidFill>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en-US" altLang="ja-JP" sz="2000" dirty="0" smtClean="0">
                <a:solidFill>
                  <a:srgbClr val="00B050"/>
                </a:solidFill>
                <a:latin typeface="Meiryo UI" panose="020B0604030504040204" pitchFamily="50" charset="-128"/>
                <a:ea typeface="Meiryo UI" panose="020B0604030504040204" pitchFamily="50" charset="-128"/>
              </a:rPr>
              <a:t>BECCS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Bioenergy and carbon capture and storage</a:t>
            </a:r>
            <a:r>
              <a:rPr lang="ja-JP" altLang="en-US" sz="14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en-US" altLang="ja-JP" sz="20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b="1" dirty="0" smtClean="0">
                <a:solidFill>
                  <a:srgbClr val="00B050"/>
                </a:solidFill>
                <a:latin typeface="Meiryo UI" panose="020B0604030504040204" pitchFamily="50" charset="-128"/>
                <a:ea typeface="Meiryo UI" panose="020B0604030504040204" pitchFamily="50" charset="-128"/>
              </a:rPr>
              <a:t>バイオエネルギー＋</a:t>
            </a:r>
            <a:r>
              <a:rPr lang="en-US" altLang="ja-JP" sz="2000" b="1" dirty="0" smtClean="0">
                <a:solidFill>
                  <a:srgbClr val="00B050"/>
                </a:solidFill>
                <a:latin typeface="Meiryo UI" panose="020B0604030504040204" pitchFamily="50" charset="-128"/>
                <a:ea typeface="Meiryo UI" panose="020B0604030504040204" pitchFamily="50" charset="-128"/>
              </a:rPr>
              <a:t>CCS</a:t>
            </a:r>
            <a:endParaRPr lang="en-US" altLang="ja-JP" sz="2000" b="1" dirty="0">
              <a:solidFill>
                <a:srgbClr val="00B050"/>
              </a:solidFill>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pPr>
            <a:r>
              <a:rPr lang="en-US" altLang="ja-JP" sz="2000" dirty="0">
                <a:solidFill>
                  <a:srgbClr val="00B050"/>
                </a:solidFill>
                <a:latin typeface="Meiryo UI" panose="020B0604030504040204" pitchFamily="50" charset="-128"/>
                <a:ea typeface="Meiryo UI" panose="020B0604030504040204" pitchFamily="50" charset="-128"/>
              </a:rPr>
              <a:t>DACCS</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Direct air capture and </a:t>
            </a:r>
            <a:r>
              <a:rPr lang="en-US" altLang="ja-JP" sz="1200" dirty="0" smtClean="0">
                <a:latin typeface="Meiryo UI" panose="020B0604030504040204" pitchFamily="50" charset="-128"/>
                <a:ea typeface="Meiryo UI" panose="020B0604030504040204" pitchFamily="50" charset="-128"/>
              </a:rPr>
              <a:t>carbon </a:t>
            </a:r>
            <a:r>
              <a:rPr lang="en-US" altLang="ja-JP" sz="1200" dirty="0">
                <a:latin typeface="Meiryo UI" panose="020B0604030504040204" pitchFamily="50" charset="-128"/>
                <a:ea typeface="Meiryo UI" panose="020B0604030504040204" pitchFamily="50" charset="-128"/>
              </a:rPr>
              <a:t>capture and storage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b="1" dirty="0" smtClean="0">
                <a:solidFill>
                  <a:srgbClr val="00B050"/>
                </a:solidFill>
                <a:latin typeface="Meiryo UI" panose="020B0604030504040204" pitchFamily="50" charset="-128"/>
                <a:ea typeface="Meiryo UI" panose="020B0604030504040204" pitchFamily="50" charset="-128"/>
              </a:rPr>
              <a:t>CO</a:t>
            </a:r>
            <a:r>
              <a:rPr lang="en-US" altLang="ja-JP" sz="2000" b="1" baseline="-25000" dirty="0" smtClean="0">
                <a:solidFill>
                  <a:srgbClr val="00B050"/>
                </a:solidFill>
                <a:latin typeface="Meiryo UI" panose="020B0604030504040204" pitchFamily="50" charset="-128"/>
                <a:ea typeface="Meiryo UI" panose="020B0604030504040204" pitchFamily="50" charset="-128"/>
              </a:rPr>
              <a:t>2</a:t>
            </a:r>
            <a:r>
              <a:rPr lang="ja-JP" altLang="en-US" sz="2000" b="1" dirty="0" smtClean="0">
                <a:solidFill>
                  <a:srgbClr val="00B050"/>
                </a:solidFill>
                <a:latin typeface="Meiryo UI" panose="020B0604030504040204" pitchFamily="50" charset="-128"/>
                <a:ea typeface="Meiryo UI" panose="020B0604030504040204" pitchFamily="50" charset="-128"/>
              </a:rPr>
              <a:t>直接空気回収・貯留</a:t>
            </a:r>
            <a:endParaRPr lang="en-US" altLang="ja-JP" sz="2000" b="1" dirty="0">
              <a:solidFill>
                <a:srgbClr val="00B05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43900" y="4806575"/>
            <a:ext cx="11477379" cy="1569660"/>
          </a:xfrm>
          <a:prstGeom prst="rect">
            <a:avLst/>
          </a:prstGeom>
        </p:spPr>
        <p:txBody>
          <a:bodyPr wrap="square">
            <a:spAutoFit/>
          </a:bodyPr>
          <a:lstStyle/>
          <a:p>
            <a:pPr lvl="0">
              <a:defRPr/>
            </a:pPr>
            <a:r>
              <a:rPr lang="en-US" altLang="ja-JP" sz="2400" dirty="0">
                <a:solidFill>
                  <a:srgbClr val="FF0000"/>
                </a:solidFill>
                <a:latin typeface="Meiryo UI" panose="020B0604030504040204" pitchFamily="50" charset="-128"/>
                <a:ea typeface="Meiryo UI" panose="020B0604030504040204" pitchFamily="50" charset="-128"/>
              </a:rPr>
              <a:t>【</a:t>
            </a:r>
            <a:r>
              <a:rPr lang="ja-JP" altLang="en-US" sz="2400" dirty="0">
                <a:solidFill>
                  <a:srgbClr val="FF0000"/>
                </a:solidFill>
                <a:latin typeface="Meiryo UI" panose="020B0604030504040204" pitchFamily="50" charset="-128"/>
                <a:ea typeface="Meiryo UI" panose="020B0604030504040204" pitchFamily="50" charset="-128"/>
              </a:rPr>
              <a:t>キーポイント</a:t>
            </a:r>
            <a:r>
              <a:rPr lang="en-US" altLang="ja-JP" sz="2400" dirty="0">
                <a:solidFill>
                  <a:srgbClr val="FF0000"/>
                </a:solidFill>
                <a:latin typeface="Meiryo UI" panose="020B0604030504040204" pitchFamily="50" charset="-128"/>
                <a:ea typeface="Meiryo UI" panose="020B0604030504040204" pitchFamily="50" charset="-128"/>
              </a:rPr>
              <a:t>】</a:t>
            </a:r>
          </a:p>
          <a:p>
            <a:pPr marL="342891" indent="-342891">
              <a:buFont typeface="Arial" panose="020B0604020202020204" pitchFamily="34" charset="0"/>
              <a:buChar char="•"/>
              <a:defRPr/>
            </a:pPr>
            <a:r>
              <a:rPr lang="en-US" altLang="ja-JP" sz="2400" dirty="0">
                <a:solidFill>
                  <a:srgbClr val="FF0000"/>
                </a:solidFill>
                <a:latin typeface="Meiryo UI" panose="020B0604030504040204" pitchFamily="50" charset="-128"/>
                <a:ea typeface="Meiryo UI" panose="020B0604030504040204" pitchFamily="50" charset="-128"/>
              </a:rPr>
              <a:t>EU</a:t>
            </a:r>
            <a:r>
              <a:rPr lang="ja-JP" altLang="en-US" sz="2400" dirty="0" smtClean="0">
                <a:solidFill>
                  <a:srgbClr val="FF0000"/>
                </a:solidFill>
                <a:latin typeface="Meiryo UI" panose="020B0604030504040204" pitchFamily="50" charset="-128"/>
                <a:ea typeface="Meiryo UI" panose="020B0604030504040204" pitchFamily="50" charset="-128"/>
              </a:rPr>
              <a:t>のネットゼロシナリオ</a:t>
            </a:r>
            <a:r>
              <a:rPr lang="ja-JP" altLang="en-US" sz="2400" dirty="0">
                <a:solidFill>
                  <a:srgbClr val="FF0000"/>
                </a:solidFill>
                <a:latin typeface="Meiryo UI" panose="020B0604030504040204" pitchFamily="50" charset="-128"/>
                <a:ea typeface="Meiryo UI" panose="020B0604030504040204" pitchFamily="50" charset="-128"/>
              </a:rPr>
              <a:t>においても、排出残余分を同様のアプローチで相殺することを想定</a:t>
            </a:r>
            <a:endParaRPr lang="en-US" altLang="ja-JP" sz="2400" dirty="0">
              <a:solidFill>
                <a:srgbClr val="FF0000"/>
              </a:solidFill>
              <a:latin typeface="Meiryo UI" panose="020B0604030504040204" pitchFamily="50" charset="-128"/>
              <a:ea typeface="Meiryo UI" panose="020B0604030504040204" pitchFamily="50" charset="-128"/>
            </a:endParaRPr>
          </a:p>
          <a:p>
            <a:pPr marL="342891" indent="-342891">
              <a:buFont typeface="Arial" panose="020B0604020202020204" pitchFamily="34" charset="0"/>
              <a:buChar char="•"/>
              <a:defRPr/>
            </a:pPr>
            <a:r>
              <a:rPr lang="ja-JP" altLang="en-US" sz="2400" dirty="0" smtClean="0">
                <a:solidFill>
                  <a:srgbClr val="FF0000"/>
                </a:solidFill>
                <a:latin typeface="Meiryo UI" panose="020B0604030504040204" pitchFamily="50" charset="-128"/>
                <a:ea typeface="Meiryo UI" panose="020B0604030504040204" pitchFamily="50" charset="-128"/>
              </a:rPr>
              <a:t>ただし、</a:t>
            </a:r>
            <a:r>
              <a:rPr lang="en-US" altLang="ja-JP" sz="2400" dirty="0" smtClean="0">
                <a:solidFill>
                  <a:srgbClr val="FF0000"/>
                </a:solidFill>
                <a:latin typeface="Meiryo UI" panose="020B0604030504040204" pitchFamily="50" charset="-128"/>
                <a:ea typeface="Meiryo UI" panose="020B0604030504040204" pitchFamily="50" charset="-128"/>
              </a:rPr>
              <a:t>IEA</a:t>
            </a:r>
            <a:r>
              <a:rPr lang="ja-JP" altLang="en-US" sz="2400" dirty="0">
                <a:solidFill>
                  <a:srgbClr val="FF0000"/>
                </a:solidFill>
                <a:latin typeface="Meiryo UI" panose="020B0604030504040204" pitchFamily="50" charset="-128"/>
                <a:ea typeface="Meiryo UI" panose="020B0604030504040204" pitchFamily="50" charset="-128"/>
              </a:rPr>
              <a:t>ではネガティブエミッション技術には出来る限り依存しないシナリオ想定を置いている点はきわめて重要（次頁参照）</a:t>
            </a:r>
            <a:endParaRPr lang="en-US" altLang="ja-JP" sz="2400" dirty="0">
              <a:solidFill>
                <a:srgbClr val="FF0000"/>
              </a:solidFill>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3"/>
          <a:stretch>
            <a:fillRect/>
          </a:stretch>
        </p:blipFill>
        <p:spPr>
          <a:xfrm>
            <a:off x="8349887" y="3572336"/>
            <a:ext cx="1689828" cy="1088051"/>
          </a:xfrm>
          <a:prstGeom prst="rect">
            <a:avLst/>
          </a:prstGeom>
        </p:spPr>
      </p:pic>
      <p:pic>
        <p:nvPicPr>
          <p:cNvPr id="19" name="図 18"/>
          <p:cNvPicPr>
            <a:picLocks noChangeAspect="1"/>
          </p:cNvPicPr>
          <p:nvPr/>
        </p:nvPicPr>
        <p:blipFill>
          <a:blip r:embed="rId4"/>
          <a:stretch>
            <a:fillRect/>
          </a:stretch>
        </p:blipFill>
        <p:spPr>
          <a:xfrm>
            <a:off x="6742134" y="3571270"/>
            <a:ext cx="1462943" cy="1097208"/>
          </a:xfrm>
          <a:prstGeom prst="rect">
            <a:avLst/>
          </a:prstGeom>
        </p:spPr>
      </p:pic>
      <p:pic>
        <p:nvPicPr>
          <p:cNvPr id="20" name="図 19"/>
          <p:cNvPicPr>
            <a:picLocks noChangeAspect="1"/>
          </p:cNvPicPr>
          <p:nvPr/>
        </p:nvPicPr>
        <p:blipFill>
          <a:blip r:embed="rId5"/>
          <a:stretch>
            <a:fillRect/>
          </a:stretch>
        </p:blipFill>
        <p:spPr>
          <a:xfrm>
            <a:off x="10113866" y="3560456"/>
            <a:ext cx="1450127" cy="1099931"/>
          </a:xfrm>
          <a:prstGeom prst="rect">
            <a:avLst/>
          </a:prstGeom>
        </p:spPr>
      </p:pic>
      <p:sp>
        <p:nvSpPr>
          <p:cNvPr id="22" name="正方形/長方形 21"/>
          <p:cNvSpPr/>
          <p:nvPr/>
        </p:nvSpPr>
        <p:spPr>
          <a:xfrm>
            <a:off x="13891" y="-23857"/>
            <a:ext cx="8682435" cy="369332"/>
          </a:xfrm>
          <a:prstGeom prst="rect">
            <a:avLst/>
          </a:prstGeom>
        </p:spPr>
        <p:txBody>
          <a:bodyPr wrap="square">
            <a:spAutoFit/>
          </a:bodyPr>
          <a:lstStyle/>
          <a:p>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IEA</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ネットゼロシナリオの主な結果：</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rPr>
              <a:t>2050</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rPr>
              <a:t>年までのエネルギーシステム転換の姿</a:t>
            </a:r>
            <a:endParaRPr lang="en-US" altLang="ja-JP"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1" name="角丸四角形 20"/>
          <p:cNvSpPr/>
          <p:nvPr/>
        </p:nvSpPr>
        <p:spPr>
          <a:xfrm>
            <a:off x="6070196" y="1030882"/>
            <a:ext cx="5974946" cy="3820038"/>
          </a:xfrm>
          <a:prstGeom prst="roundRect">
            <a:avLst>
              <a:gd name="adj" fmla="val 6953"/>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3191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ES_2018_4-3.potx" id="{650023D0-E75E-4847-84FE-49C2C40A88B2}" vid="{EB93F8D4-F40C-4E5D-A54D-71ADD91DB6D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IGES_2018_4-3</Template>
  <TotalTime>3011</TotalTime>
  <Words>5014</Words>
  <Application>Microsoft Office PowerPoint</Application>
  <PresentationFormat>ワイド画面</PresentationFormat>
  <Paragraphs>434</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Meiryo UI</vt:lpstr>
      <vt:lpstr>游ゴシック</vt:lpstr>
      <vt:lpstr>游ゴシック Light</vt:lpstr>
      <vt:lpstr>游ゴシック Medium</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kuriyama</dc:creator>
  <cp:lastModifiedBy>arino</cp:lastModifiedBy>
  <cp:revision>407</cp:revision>
  <cp:lastPrinted>2021-07-08T03:12:39Z</cp:lastPrinted>
  <dcterms:created xsi:type="dcterms:W3CDTF">2021-06-21T14:35:06Z</dcterms:created>
  <dcterms:modified xsi:type="dcterms:W3CDTF">2021-10-15T08:39:03Z</dcterms:modified>
</cp:coreProperties>
</file>