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309" r:id="rId3"/>
    <p:sldId id="359" r:id="rId4"/>
    <p:sldId id="330" r:id="rId5"/>
    <p:sldId id="337" r:id="rId6"/>
    <p:sldId id="361" r:id="rId7"/>
    <p:sldId id="346" r:id="rId8"/>
    <p:sldId id="365" r:id="rId9"/>
    <p:sldId id="367" r:id="rId10"/>
    <p:sldId id="362" r:id="rId11"/>
    <p:sldId id="371" r:id="rId12"/>
    <p:sldId id="375" r:id="rId13"/>
    <p:sldId id="374" r:id="rId14"/>
    <p:sldId id="372" r:id="rId15"/>
    <p:sldId id="376" r:id="rId16"/>
    <p:sldId id="352" r:id="rId17"/>
    <p:sldId id="343" r:id="rId18"/>
    <p:sldId id="373" r:id="rId19"/>
    <p:sldId id="366" r:id="rId20"/>
    <p:sldId id="259" r:id="rId21"/>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i.fukuda" initials="m" lastIdx="1" clrIdx="0">
    <p:extLst>
      <p:ext uri="{19B8F6BF-5375-455C-9EA6-DF929625EA0E}">
        <p15:presenceInfo xmlns:p15="http://schemas.microsoft.com/office/powerpoint/2012/main" userId="S-1-5-21-2125205520-1435969219-619646970-10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340"/>
    <a:srgbClr val="A30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68" autoAdjust="0"/>
  </p:normalViewPr>
  <p:slideViewPr>
    <p:cSldViewPr>
      <p:cViewPr varScale="1">
        <p:scale>
          <a:sx n="142" d="100"/>
          <a:sy n="142" d="100"/>
        </p:scale>
        <p:origin x="71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i.fukuda\Desktop\&#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ki.fukuda\Desktop\&#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ki.fukuda\Desktop\&#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ki.fukuda\Desktop\&#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ki.fukuda\Desktop\&#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ki.fukuda\Desktop\&#12464;&#12521;&#125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ki.fukuda\Desktop\&#12464;&#12521;&#1250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r>
              <a:rPr lang="ja-JP" altLang="en-US" sz="2400" dirty="0">
                <a:solidFill>
                  <a:srgbClr val="5B8340"/>
                </a:solidFill>
                <a:latin typeface="UD デジタル 教科書体 NK-B" panose="02020700000000000000" pitchFamily="18" charset="-128"/>
                <a:ea typeface="UD デジタル 教科書体 NK-B" panose="02020700000000000000" pitchFamily="18" charset="-128"/>
              </a:rPr>
              <a:t>提出サイクル別・各国のユースに関する言及パラ数</a:t>
            </a:r>
            <a:endParaRPr lang="ja-JP" sz="2400" dirty="0">
              <a:solidFill>
                <a:srgbClr val="5B8340"/>
              </a:solidFill>
              <a:latin typeface="UD デジタル 教科書体 NK-B" panose="02020700000000000000" pitchFamily="18" charset="-128"/>
              <a:ea typeface="UD デジタル 教科書体 NK-B" panose="02020700000000000000" pitchFamily="18"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col"/>
        <c:grouping val="clustered"/>
        <c:varyColors val="0"/>
        <c:ser>
          <c:idx val="0"/>
          <c:order val="0"/>
          <c:tx>
            <c:strRef>
              <c:f>Sheet1!$B$3</c:f>
              <c:strCache>
                <c:ptCount val="1"/>
                <c:pt idx="0">
                  <c:v>2016/2017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Sheet1!$C$2:$G$2</c:f>
              <c:strCache>
                <c:ptCount val="5"/>
                <c:pt idx="0">
                  <c:v>フィンランド</c:v>
                </c:pt>
                <c:pt idx="1">
                  <c:v>デンマーク</c:v>
                </c:pt>
                <c:pt idx="2">
                  <c:v>ドイツ</c:v>
                </c:pt>
                <c:pt idx="3">
                  <c:v>日本</c:v>
                </c:pt>
                <c:pt idx="4">
                  <c:v>インドネシア</c:v>
                </c:pt>
              </c:strCache>
            </c:strRef>
          </c:cat>
          <c:val>
            <c:numRef>
              <c:f>Sheet1!$C$3:$G$3</c:f>
              <c:numCache>
                <c:formatCode>General</c:formatCode>
                <c:ptCount val="5"/>
                <c:pt idx="0">
                  <c:v>6</c:v>
                </c:pt>
                <c:pt idx="1">
                  <c:v>27</c:v>
                </c:pt>
                <c:pt idx="2">
                  <c:v>11</c:v>
                </c:pt>
                <c:pt idx="3">
                  <c:v>4</c:v>
                </c:pt>
                <c:pt idx="4">
                  <c:v>13</c:v>
                </c:pt>
              </c:numCache>
            </c:numRef>
          </c:val>
          <c:extLst>
            <c:ext xmlns:c16="http://schemas.microsoft.com/office/drawing/2014/chart" uri="{C3380CC4-5D6E-409C-BE32-E72D297353CC}">
              <c16:uniqueId val="{00000000-C128-4896-A632-D9A81377ABF6}"/>
            </c:ext>
          </c:extLst>
        </c:ser>
        <c:ser>
          <c:idx val="1"/>
          <c:order val="1"/>
          <c:tx>
            <c:strRef>
              <c:f>Sheet1!$B$4</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Sheet1!$C$2:$G$2</c:f>
              <c:strCache>
                <c:ptCount val="5"/>
                <c:pt idx="0">
                  <c:v>フィンランド</c:v>
                </c:pt>
                <c:pt idx="1">
                  <c:v>デンマーク</c:v>
                </c:pt>
                <c:pt idx="2">
                  <c:v>ドイツ</c:v>
                </c:pt>
                <c:pt idx="3">
                  <c:v>日本</c:v>
                </c:pt>
                <c:pt idx="4">
                  <c:v>インドネシア</c:v>
                </c:pt>
              </c:strCache>
            </c:strRef>
          </c:cat>
          <c:val>
            <c:numRef>
              <c:f>Sheet1!$C$4:$G$4</c:f>
              <c:numCache>
                <c:formatCode>General</c:formatCode>
                <c:ptCount val="5"/>
                <c:pt idx="4">
                  <c:v>21</c:v>
                </c:pt>
              </c:numCache>
            </c:numRef>
          </c:val>
          <c:extLst>
            <c:ext xmlns:c16="http://schemas.microsoft.com/office/drawing/2014/chart" uri="{C3380CC4-5D6E-409C-BE32-E72D297353CC}">
              <c16:uniqueId val="{00000001-C128-4896-A632-D9A81377ABF6}"/>
            </c:ext>
          </c:extLst>
        </c:ser>
        <c:ser>
          <c:idx val="2"/>
          <c:order val="2"/>
          <c:tx>
            <c:strRef>
              <c:f>Sheet1!$B$5</c:f>
              <c:strCache>
                <c:ptCount val="1"/>
                <c:pt idx="0">
                  <c:v>2020/2021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Sheet1!$C$2:$G$2</c:f>
              <c:strCache>
                <c:ptCount val="5"/>
                <c:pt idx="0">
                  <c:v>フィンランド</c:v>
                </c:pt>
                <c:pt idx="1">
                  <c:v>デンマーク</c:v>
                </c:pt>
                <c:pt idx="2">
                  <c:v>ドイツ</c:v>
                </c:pt>
                <c:pt idx="3">
                  <c:v>日本</c:v>
                </c:pt>
                <c:pt idx="4">
                  <c:v>インドネシア</c:v>
                </c:pt>
              </c:strCache>
            </c:strRef>
          </c:cat>
          <c:val>
            <c:numRef>
              <c:f>Sheet1!$C$5:$G$5</c:f>
              <c:numCache>
                <c:formatCode>General</c:formatCode>
                <c:ptCount val="5"/>
                <c:pt idx="0">
                  <c:v>55</c:v>
                </c:pt>
                <c:pt idx="1">
                  <c:v>72</c:v>
                </c:pt>
                <c:pt idx="2">
                  <c:v>16</c:v>
                </c:pt>
                <c:pt idx="3">
                  <c:v>17</c:v>
                </c:pt>
                <c:pt idx="4">
                  <c:v>35</c:v>
                </c:pt>
              </c:numCache>
            </c:numRef>
          </c:val>
          <c:extLst>
            <c:ext xmlns:c16="http://schemas.microsoft.com/office/drawing/2014/chart" uri="{C3380CC4-5D6E-409C-BE32-E72D297353CC}">
              <c16:uniqueId val="{00000002-C128-4896-A632-D9A81377ABF6}"/>
            </c:ext>
          </c:extLst>
        </c:ser>
        <c:dLbls>
          <c:dLblPos val="outEnd"/>
          <c:showLegendKey val="0"/>
          <c:showVal val="1"/>
          <c:showCatName val="0"/>
          <c:showSerName val="0"/>
          <c:showPercent val="0"/>
          <c:showBubbleSize val="0"/>
        </c:dLbls>
        <c:gapWidth val="219"/>
        <c:overlap val="-27"/>
        <c:axId val="48767023"/>
        <c:axId val="53740783"/>
      </c:barChart>
      <c:catAx>
        <c:axId val="4876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3740783"/>
        <c:crosses val="autoZero"/>
        <c:auto val="1"/>
        <c:lblAlgn val="ctr"/>
        <c:lblOffset val="100"/>
        <c:noMultiLvlLbl val="0"/>
      </c:catAx>
      <c:valAx>
        <c:axId val="53740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767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400" dirty="0">
                <a:solidFill>
                  <a:srgbClr val="5B8340"/>
                </a:solidFill>
                <a:latin typeface="UD デジタル 教科書体 NK-B" panose="02020700000000000000" pitchFamily="18" charset="-128"/>
                <a:ea typeface="UD デジタル 教科書体 NK-B" panose="02020700000000000000" pitchFamily="18" charset="-128"/>
              </a:rPr>
              <a:t>提出サイクル別・各目標への言及パラのマッピング</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9730697485225656E-2"/>
          <c:y val="0.16626144393420431"/>
          <c:w val="0.93462363948808558"/>
          <c:h val="0.67345474066250821"/>
        </c:manualLayout>
      </c:layout>
      <c:barChart>
        <c:barDir val="col"/>
        <c:grouping val="clustered"/>
        <c:varyColors val="0"/>
        <c:ser>
          <c:idx val="0"/>
          <c:order val="0"/>
          <c:tx>
            <c:strRef>
              <c:f>Sheet2!$C$25</c:f>
              <c:strCache>
                <c:ptCount val="1"/>
                <c:pt idx="0">
                  <c:v>2016/2017</c:v>
                </c:pt>
              </c:strCache>
            </c:strRef>
          </c:tx>
          <c:spPr>
            <a:solidFill>
              <a:schemeClr val="accent2"/>
            </a:solidFill>
            <a:ln>
              <a:noFill/>
            </a:ln>
            <a:effectLst/>
          </c:spPr>
          <c:invertIfNegative val="0"/>
          <c:cat>
            <c:strRef>
              <c:f>Sheet2!$B$26:$B$42</c:f>
              <c:strCache>
                <c:ptCount val="17"/>
                <c:pt idx="0">
                  <c:v>SDG 1</c:v>
                </c:pt>
                <c:pt idx="1">
                  <c:v>SDG 2</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pt idx="16">
                  <c:v>SDG 17</c:v>
                </c:pt>
              </c:strCache>
            </c:strRef>
          </c:cat>
          <c:val>
            <c:numRef>
              <c:f>Sheet2!$C$26:$C$42</c:f>
              <c:numCache>
                <c:formatCode>0%</c:formatCode>
                <c:ptCount val="17"/>
                <c:pt idx="0">
                  <c:v>0.6</c:v>
                </c:pt>
                <c:pt idx="1">
                  <c:v>0.4</c:v>
                </c:pt>
                <c:pt idx="2">
                  <c:v>0.8</c:v>
                </c:pt>
                <c:pt idx="3">
                  <c:v>0.8</c:v>
                </c:pt>
                <c:pt idx="4">
                  <c:v>0.8</c:v>
                </c:pt>
                <c:pt idx="5">
                  <c:v>0</c:v>
                </c:pt>
                <c:pt idx="6">
                  <c:v>0</c:v>
                </c:pt>
                <c:pt idx="7">
                  <c:v>0.6</c:v>
                </c:pt>
                <c:pt idx="8">
                  <c:v>0.6</c:v>
                </c:pt>
                <c:pt idx="9">
                  <c:v>0.4</c:v>
                </c:pt>
                <c:pt idx="10">
                  <c:v>0</c:v>
                </c:pt>
                <c:pt idx="11">
                  <c:v>0.4</c:v>
                </c:pt>
                <c:pt idx="12">
                  <c:v>0</c:v>
                </c:pt>
                <c:pt idx="13">
                  <c:v>0</c:v>
                </c:pt>
                <c:pt idx="14">
                  <c:v>0</c:v>
                </c:pt>
                <c:pt idx="15">
                  <c:v>0.2</c:v>
                </c:pt>
                <c:pt idx="16">
                  <c:v>0.2</c:v>
                </c:pt>
              </c:numCache>
            </c:numRef>
          </c:val>
          <c:extLst>
            <c:ext xmlns:c16="http://schemas.microsoft.com/office/drawing/2014/chart" uri="{C3380CC4-5D6E-409C-BE32-E72D297353CC}">
              <c16:uniqueId val="{00000000-1601-45E1-98CE-AC2F06084A35}"/>
            </c:ext>
          </c:extLst>
        </c:ser>
        <c:ser>
          <c:idx val="1"/>
          <c:order val="1"/>
          <c:tx>
            <c:strRef>
              <c:f>Sheet2!$D$25</c:f>
              <c:strCache>
                <c:ptCount val="1"/>
                <c:pt idx="0">
                  <c:v>2020/2021</c:v>
                </c:pt>
              </c:strCache>
            </c:strRef>
          </c:tx>
          <c:spPr>
            <a:solidFill>
              <a:schemeClr val="accent4"/>
            </a:solidFill>
            <a:ln>
              <a:noFill/>
            </a:ln>
            <a:effectLst/>
          </c:spPr>
          <c:invertIfNegative val="0"/>
          <c:cat>
            <c:strRef>
              <c:f>Sheet2!$B$26:$B$42</c:f>
              <c:strCache>
                <c:ptCount val="17"/>
                <c:pt idx="0">
                  <c:v>SDG 1</c:v>
                </c:pt>
                <c:pt idx="1">
                  <c:v>SDG 2</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pt idx="16">
                  <c:v>SDG 17</c:v>
                </c:pt>
              </c:strCache>
            </c:strRef>
          </c:cat>
          <c:val>
            <c:numRef>
              <c:f>Sheet2!$D$26:$D$42</c:f>
              <c:numCache>
                <c:formatCode>0%</c:formatCode>
                <c:ptCount val="17"/>
                <c:pt idx="0">
                  <c:v>0.6</c:v>
                </c:pt>
                <c:pt idx="1">
                  <c:v>0.6</c:v>
                </c:pt>
                <c:pt idx="2">
                  <c:v>1</c:v>
                </c:pt>
                <c:pt idx="3">
                  <c:v>1</c:v>
                </c:pt>
                <c:pt idx="4">
                  <c:v>0.6</c:v>
                </c:pt>
                <c:pt idx="5">
                  <c:v>0.2</c:v>
                </c:pt>
                <c:pt idx="6">
                  <c:v>0.2</c:v>
                </c:pt>
                <c:pt idx="7">
                  <c:v>0.8</c:v>
                </c:pt>
                <c:pt idx="8">
                  <c:v>0</c:v>
                </c:pt>
                <c:pt idx="9">
                  <c:v>0.6</c:v>
                </c:pt>
                <c:pt idx="10">
                  <c:v>0</c:v>
                </c:pt>
                <c:pt idx="11">
                  <c:v>0.6</c:v>
                </c:pt>
                <c:pt idx="12">
                  <c:v>0.6</c:v>
                </c:pt>
                <c:pt idx="13">
                  <c:v>0</c:v>
                </c:pt>
                <c:pt idx="14">
                  <c:v>0.4</c:v>
                </c:pt>
                <c:pt idx="15">
                  <c:v>0.8</c:v>
                </c:pt>
                <c:pt idx="16">
                  <c:v>1</c:v>
                </c:pt>
              </c:numCache>
            </c:numRef>
          </c:val>
          <c:extLst>
            <c:ext xmlns:c16="http://schemas.microsoft.com/office/drawing/2014/chart" uri="{C3380CC4-5D6E-409C-BE32-E72D297353CC}">
              <c16:uniqueId val="{00000001-1601-45E1-98CE-AC2F06084A35}"/>
            </c:ext>
          </c:extLst>
        </c:ser>
        <c:ser>
          <c:idx val="2"/>
          <c:order val="2"/>
          <c:tx>
            <c:strRef>
              <c:f>Sheet2!$E$25</c:f>
              <c:strCache>
                <c:ptCount val="1"/>
                <c:pt idx="0">
                  <c:v>2016-2021</c:v>
                </c:pt>
              </c:strCache>
            </c:strRef>
          </c:tx>
          <c:spPr>
            <a:solidFill>
              <a:schemeClr val="accent6"/>
            </a:solidFill>
            <a:ln>
              <a:noFill/>
            </a:ln>
            <a:effectLst/>
          </c:spPr>
          <c:invertIfNegative val="0"/>
          <c:cat>
            <c:strRef>
              <c:f>Sheet2!$B$26:$B$42</c:f>
              <c:strCache>
                <c:ptCount val="17"/>
                <c:pt idx="0">
                  <c:v>SDG 1</c:v>
                </c:pt>
                <c:pt idx="1">
                  <c:v>SDG 2</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pt idx="16">
                  <c:v>SDG 17</c:v>
                </c:pt>
              </c:strCache>
            </c:strRef>
          </c:cat>
          <c:val>
            <c:numRef>
              <c:f>Sheet2!$E$26:$E$42</c:f>
              <c:numCache>
                <c:formatCode>0%</c:formatCode>
                <c:ptCount val="17"/>
                <c:pt idx="0">
                  <c:v>0.54545454545454541</c:v>
                </c:pt>
                <c:pt idx="1">
                  <c:v>0.45454545454545453</c:v>
                </c:pt>
                <c:pt idx="2">
                  <c:v>0.81818181818181823</c:v>
                </c:pt>
                <c:pt idx="3">
                  <c:v>0.90909090909090906</c:v>
                </c:pt>
                <c:pt idx="4">
                  <c:v>0.63636363636363635</c:v>
                </c:pt>
                <c:pt idx="5">
                  <c:v>9.0909090909090912E-2</c:v>
                </c:pt>
                <c:pt idx="6">
                  <c:v>9.0909090909090912E-2</c:v>
                </c:pt>
                <c:pt idx="7">
                  <c:v>0.72727272727272729</c:v>
                </c:pt>
                <c:pt idx="8">
                  <c:v>0.18181818181818182</c:v>
                </c:pt>
                <c:pt idx="9">
                  <c:v>0.45454545454545453</c:v>
                </c:pt>
                <c:pt idx="10">
                  <c:v>0</c:v>
                </c:pt>
                <c:pt idx="11">
                  <c:v>0.54545454545454541</c:v>
                </c:pt>
                <c:pt idx="12">
                  <c:v>0.36363636363636365</c:v>
                </c:pt>
                <c:pt idx="13">
                  <c:v>0</c:v>
                </c:pt>
                <c:pt idx="14">
                  <c:v>0.18181818181818182</c:v>
                </c:pt>
                <c:pt idx="15">
                  <c:v>0.54545454545454541</c:v>
                </c:pt>
                <c:pt idx="16">
                  <c:v>0.54545454545454541</c:v>
                </c:pt>
              </c:numCache>
            </c:numRef>
          </c:val>
          <c:extLst>
            <c:ext xmlns:c16="http://schemas.microsoft.com/office/drawing/2014/chart" uri="{C3380CC4-5D6E-409C-BE32-E72D297353CC}">
              <c16:uniqueId val="{00000002-1601-45E1-98CE-AC2F06084A35}"/>
            </c:ext>
          </c:extLst>
        </c:ser>
        <c:dLbls>
          <c:showLegendKey val="0"/>
          <c:showVal val="0"/>
          <c:showCatName val="0"/>
          <c:showSerName val="0"/>
          <c:showPercent val="0"/>
          <c:showBubbleSize val="0"/>
        </c:dLbls>
        <c:gapWidth val="219"/>
        <c:overlap val="-27"/>
        <c:axId val="132223183"/>
        <c:axId val="132220271"/>
      </c:barChart>
      <c:catAx>
        <c:axId val="13222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220271"/>
        <c:crosses val="autoZero"/>
        <c:auto val="1"/>
        <c:lblAlgn val="ctr"/>
        <c:lblOffset val="100"/>
        <c:noMultiLvlLbl val="0"/>
      </c:catAx>
      <c:valAx>
        <c:axId val="1322202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223183"/>
        <c:crosses val="autoZero"/>
        <c:crossBetween val="between"/>
      </c:valAx>
      <c:spPr>
        <a:noFill/>
        <a:ln>
          <a:noFill/>
        </a:ln>
        <a:effectLst/>
      </c:spPr>
    </c:plotArea>
    <c:legend>
      <c:legendPos val="b"/>
      <c:layout>
        <c:manualLayout>
          <c:xMode val="edge"/>
          <c:yMode val="edge"/>
          <c:x val="0.66697862196102509"/>
          <c:y val="0.1170414111413884"/>
          <c:w val="0.26689407391645747"/>
          <c:h val="5.0021064424462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0521038726465534"/>
          <c:y val="0.27053895699501729"/>
          <c:w val="0.85265343457960208"/>
          <c:h val="0.5088248417687018"/>
        </c:manualLayout>
      </c:layout>
      <c:barChart>
        <c:barDir val="col"/>
        <c:grouping val="clustered"/>
        <c:varyColors val="0"/>
        <c:ser>
          <c:idx val="0"/>
          <c:order val="0"/>
          <c:tx>
            <c:strRef>
              <c:f>Sheet4!$L$10</c:f>
              <c:strCache>
                <c:ptCount val="1"/>
                <c:pt idx="0">
                  <c:v>フィンランド</c:v>
                </c:pt>
              </c:strCache>
            </c:strRef>
          </c:tx>
          <c:spPr>
            <a:solidFill>
              <a:schemeClr val="accent1"/>
            </a:solidFill>
            <a:ln>
              <a:noFill/>
            </a:ln>
            <a:effectLst/>
          </c:spPr>
          <c:invertIfNegative val="0"/>
          <c:cat>
            <c:strRef>
              <c:f>Sheet4!$K$11:$K$14</c:f>
              <c:strCache>
                <c:ptCount val="4"/>
                <c:pt idx="0">
                  <c:v>政府の取組 (2016)</c:v>
                </c:pt>
                <c:pt idx="1">
                  <c:v>政府の取組 (2020)</c:v>
                </c:pt>
                <c:pt idx="2">
                  <c:v>市民社会の取組 (2016)</c:v>
                </c:pt>
                <c:pt idx="3">
                  <c:v>市民社会の取組 (2020)</c:v>
                </c:pt>
              </c:strCache>
            </c:strRef>
          </c:cat>
          <c:val>
            <c:numRef>
              <c:f>Sheet4!$L$11:$L$14</c:f>
              <c:numCache>
                <c:formatCode>General</c:formatCode>
                <c:ptCount val="4"/>
                <c:pt idx="0">
                  <c:v>2</c:v>
                </c:pt>
                <c:pt idx="1">
                  <c:v>36</c:v>
                </c:pt>
                <c:pt idx="2">
                  <c:v>4</c:v>
                </c:pt>
                <c:pt idx="3">
                  <c:v>19</c:v>
                </c:pt>
              </c:numCache>
            </c:numRef>
          </c:val>
          <c:extLst>
            <c:ext xmlns:c16="http://schemas.microsoft.com/office/drawing/2014/chart" uri="{C3380CC4-5D6E-409C-BE32-E72D297353CC}">
              <c16:uniqueId val="{00000000-B5DA-4084-9DDB-C181169ED4FA}"/>
            </c:ext>
          </c:extLst>
        </c:ser>
        <c:dLbls>
          <c:showLegendKey val="0"/>
          <c:showVal val="0"/>
          <c:showCatName val="0"/>
          <c:showSerName val="0"/>
          <c:showPercent val="0"/>
          <c:showBubbleSize val="0"/>
        </c:dLbls>
        <c:gapWidth val="219"/>
        <c:overlap val="-27"/>
        <c:axId val="545912335"/>
        <c:axId val="545911919"/>
      </c:barChart>
      <c:catAx>
        <c:axId val="54591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45911919"/>
        <c:crosses val="autoZero"/>
        <c:auto val="1"/>
        <c:lblAlgn val="ctr"/>
        <c:lblOffset val="100"/>
        <c:noMultiLvlLbl val="0"/>
      </c:catAx>
      <c:valAx>
        <c:axId val="545911919"/>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591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col"/>
        <c:grouping val="clustered"/>
        <c:varyColors val="0"/>
        <c:ser>
          <c:idx val="0"/>
          <c:order val="0"/>
          <c:tx>
            <c:strRef>
              <c:f>Sheet4!$R$2</c:f>
              <c:strCache>
                <c:ptCount val="1"/>
                <c:pt idx="0">
                  <c:v>デンマーク</c:v>
                </c:pt>
              </c:strCache>
            </c:strRef>
          </c:tx>
          <c:spPr>
            <a:solidFill>
              <a:schemeClr val="accent2"/>
            </a:solidFill>
            <a:ln>
              <a:noFill/>
            </a:ln>
            <a:effectLst/>
          </c:spPr>
          <c:invertIfNegative val="0"/>
          <c:cat>
            <c:strRef>
              <c:f>Sheet4!$Q$3:$Q$6</c:f>
              <c:strCache>
                <c:ptCount val="4"/>
                <c:pt idx="0">
                  <c:v>政府の取組 (2017)</c:v>
                </c:pt>
                <c:pt idx="1">
                  <c:v>政府の取組 (2021)</c:v>
                </c:pt>
                <c:pt idx="2">
                  <c:v>市民社会の取組 (2017)</c:v>
                </c:pt>
                <c:pt idx="3">
                  <c:v>市民社会の取組 (2021)</c:v>
                </c:pt>
              </c:strCache>
            </c:strRef>
          </c:cat>
          <c:val>
            <c:numRef>
              <c:f>Sheet4!$R$3:$R$6</c:f>
              <c:numCache>
                <c:formatCode>General</c:formatCode>
                <c:ptCount val="4"/>
                <c:pt idx="0">
                  <c:v>7</c:v>
                </c:pt>
                <c:pt idx="1">
                  <c:v>25</c:v>
                </c:pt>
                <c:pt idx="2">
                  <c:v>20</c:v>
                </c:pt>
                <c:pt idx="3">
                  <c:v>47</c:v>
                </c:pt>
              </c:numCache>
            </c:numRef>
          </c:val>
          <c:extLst>
            <c:ext xmlns:c16="http://schemas.microsoft.com/office/drawing/2014/chart" uri="{C3380CC4-5D6E-409C-BE32-E72D297353CC}">
              <c16:uniqueId val="{00000000-EFC8-471D-85D3-DB1630F1E2E2}"/>
            </c:ext>
          </c:extLst>
        </c:ser>
        <c:dLbls>
          <c:showLegendKey val="0"/>
          <c:showVal val="0"/>
          <c:showCatName val="0"/>
          <c:showSerName val="0"/>
          <c:showPercent val="0"/>
          <c:showBubbleSize val="0"/>
        </c:dLbls>
        <c:gapWidth val="219"/>
        <c:overlap val="-27"/>
        <c:axId val="536868255"/>
        <c:axId val="536868671"/>
      </c:barChart>
      <c:catAx>
        <c:axId val="53686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36868671"/>
        <c:crosses val="autoZero"/>
        <c:auto val="1"/>
        <c:lblAlgn val="ctr"/>
        <c:lblOffset val="100"/>
        <c:noMultiLvlLbl val="0"/>
      </c:catAx>
      <c:valAx>
        <c:axId val="536868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6868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col"/>
        <c:grouping val="clustered"/>
        <c:varyColors val="0"/>
        <c:ser>
          <c:idx val="0"/>
          <c:order val="0"/>
          <c:tx>
            <c:strRef>
              <c:f>Sheet4!$O$2</c:f>
              <c:strCache>
                <c:ptCount val="1"/>
                <c:pt idx="0">
                  <c:v>ドイツ</c:v>
                </c:pt>
              </c:strCache>
            </c:strRef>
          </c:tx>
          <c:spPr>
            <a:solidFill>
              <a:schemeClr val="accent6"/>
            </a:solidFill>
            <a:ln>
              <a:noFill/>
            </a:ln>
            <a:effectLst/>
          </c:spPr>
          <c:invertIfNegative val="0"/>
          <c:cat>
            <c:strRef>
              <c:f>Sheet4!$N$3:$N$6</c:f>
              <c:strCache>
                <c:ptCount val="4"/>
                <c:pt idx="0">
                  <c:v>政府の取組 (2016)</c:v>
                </c:pt>
                <c:pt idx="1">
                  <c:v>政府の取組 (2021)</c:v>
                </c:pt>
                <c:pt idx="2">
                  <c:v>市民社会の取組 (2016)</c:v>
                </c:pt>
                <c:pt idx="3">
                  <c:v>市民社会の取組 (2021)</c:v>
                </c:pt>
              </c:strCache>
            </c:strRef>
          </c:cat>
          <c:val>
            <c:numRef>
              <c:f>Sheet4!$O$3:$O$6</c:f>
              <c:numCache>
                <c:formatCode>General</c:formatCode>
                <c:ptCount val="4"/>
                <c:pt idx="0">
                  <c:v>11</c:v>
                </c:pt>
                <c:pt idx="1">
                  <c:v>15</c:v>
                </c:pt>
                <c:pt idx="2">
                  <c:v>0</c:v>
                </c:pt>
                <c:pt idx="3">
                  <c:v>1</c:v>
                </c:pt>
              </c:numCache>
            </c:numRef>
          </c:val>
          <c:extLst>
            <c:ext xmlns:c16="http://schemas.microsoft.com/office/drawing/2014/chart" uri="{C3380CC4-5D6E-409C-BE32-E72D297353CC}">
              <c16:uniqueId val="{00000000-C51E-4271-9F81-BF033CB567A6}"/>
            </c:ext>
          </c:extLst>
        </c:ser>
        <c:dLbls>
          <c:showLegendKey val="0"/>
          <c:showVal val="0"/>
          <c:showCatName val="0"/>
          <c:showSerName val="0"/>
          <c:showPercent val="0"/>
          <c:showBubbleSize val="0"/>
        </c:dLbls>
        <c:gapWidth val="219"/>
        <c:overlap val="-27"/>
        <c:axId val="542086431"/>
        <c:axId val="542065215"/>
      </c:barChart>
      <c:catAx>
        <c:axId val="54208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42065215"/>
        <c:crosses val="autoZero"/>
        <c:auto val="1"/>
        <c:lblAlgn val="ctr"/>
        <c:lblOffset val="100"/>
        <c:noMultiLvlLbl val="0"/>
      </c:catAx>
      <c:valAx>
        <c:axId val="542065215"/>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208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col"/>
        <c:grouping val="clustered"/>
        <c:varyColors val="0"/>
        <c:ser>
          <c:idx val="0"/>
          <c:order val="0"/>
          <c:tx>
            <c:strRef>
              <c:f>Sheet4!$L$2</c:f>
              <c:strCache>
                <c:ptCount val="1"/>
                <c:pt idx="0">
                  <c:v>インドネシア</c:v>
                </c:pt>
              </c:strCache>
            </c:strRef>
          </c:tx>
          <c:spPr>
            <a:solidFill>
              <a:schemeClr val="accent3"/>
            </a:solidFill>
            <a:ln>
              <a:noFill/>
            </a:ln>
            <a:effectLst/>
          </c:spPr>
          <c:invertIfNegative val="0"/>
          <c:cat>
            <c:strRef>
              <c:f>Sheet4!$K$3:$K$8</c:f>
              <c:strCache>
                <c:ptCount val="6"/>
                <c:pt idx="0">
                  <c:v>政府の取組 (2016)</c:v>
                </c:pt>
                <c:pt idx="1">
                  <c:v>政府の取組 (2019)</c:v>
                </c:pt>
                <c:pt idx="2">
                  <c:v>政府の取組 (2021)</c:v>
                </c:pt>
                <c:pt idx="3">
                  <c:v>市民社会の取組 (2016)</c:v>
                </c:pt>
                <c:pt idx="4">
                  <c:v>市民社会の取組 (2019)</c:v>
                </c:pt>
                <c:pt idx="5">
                  <c:v>市民社会の取組 (2021)</c:v>
                </c:pt>
              </c:strCache>
            </c:strRef>
          </c:cat>
          <c:val>
            <c:numRef>
              <c:f>Sheet4!$L$3:$L$8</c:f>
              <c:numCache>
                <c:formatCode>General</c:formatCode>
                <c:ptCount val="6"/>
                <c:pt idx="0">
                  <c:v>11</c:v>
                </c:pt>
                <c:pt idx="1">
                  <c:v>13</c:v>
                </c:pt>
                <c:pt idx="2">
                  <c:v>24</c:v>
                </c:pt>
                <c:pt idx="3">
                  <c:v>3</c:v>
                </c:pt>
                <c:pt idx="4">
                  <c:v>8</c:v>
                </c:pt>
                <c:pt idx="5">
                  <c:v>10</c:v>
                </c:pt>
              </c:numCache>
            </c:numRef>
          </c:val>
          <c:extLst>
            <c:ext xmlns:c16="http://schemas.microsoft.com/office/drawing/2014/chart" uri="{C3380CC4-5D6E-409C-BE32-E72D297353CC}">
              <c16:uniqueId val="{00000000-8161-425C-955F-02A94784C4D4}"/>
            </c:ext>
          </c:extLst>
        </c:ser>
        <c:dLbls>
          <c:showLegendKey val="0"/>
          <c:showVal val="0"/>
          <c:showCatName val="0"/>
          <c:showSerName val="0"/>
          <c:showPercent val="0"/>
          <c:showBubbleSize val="0"/>
        </c:dLbls>
        <c:gapWidth val="219"/>
        <c:overlap val="-27"/>
        <c:axId val="56257695"/>
        <c:axId val="56263519"/>
      </c:barChart>
      <c:catAx>
        <c:axId val="5625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56263519"/>
        <c:crosses val="autoZero"/>
        <c:auto val="1"/>
        <c:lblAlgn val="ctr"/>
        <c:lblOffset val="100"/>
        <c:noMultiLvlLbl val="0"/>
      </c:catAx>
      <c:valAx>
        <c:axId val="56263519"/>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257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barChart>
        <c:barDir val="col"/>
        <c:grouping val="clustered"/>
        <c:varyColors val="0"/>
        <c:ser>
          <c:idx val="0"/>
          <c:order val="0"/>
          <c:tx>
            <c:strRef>
              <c:f>Sheet4!$O$10</c:f>
              <c:strCache>
                <c:ptCount val="1"/>
                <c:pt idx="0">
                  <c:v>日本</c:v>
                </c:pt>
              </c:strCache>
            </c:strRef>
          </c:tx>
          <c:spPr>
            <a:solidFill>
              <a:schemeClr val="accent4"/>
            </a:solidFill>
            <a:ln>
              <a:noFill/>
            </a:ln>
            <a:effectLst/>
          </c:spPr>
          <c:invertIfNegative val="0"/>
          <c:cat>
            <c:strRef>
              <c:f>Sheet4!$N$11:$N$14</c:f>
              <c:strCache>
                <c:ptCount val="4"/>
                <c:pt idx="0">
                  <c:v>政府の取組 (2016)</c:v>
                </c:pt>
                <c:pt idx="1">
                  <c:v>政府の取組 (2021)</c:v>
                </c:pt>
                <c:pt idx="2">
                  <c:v>市民社会の取組 (2016)</c:v>
                </c:pt>
                <c:pt idx="3">
                  <c:v>市民社会の取組 (2021)</c:v>
                </c:pt>
              </c:strCache>
            </c:strRef>
          </c:cat>
          <c:val>
            <c:numRef>
              <c:f>Sheet4!$O$11:$O$14</c:f>
              <c:numCache>
                <c:formatCode>General</c:formatCode>
                <c:ptCount val="4"/>
                <c:pt idx="0">
                  <c:v>2</c:v>
                </c:pt>
                <c:pt idx="1">
                  <c:v>6</c:v>
                </c:pt>
                <c:pt idx="2">
                  <c:v>3</c:v>
                </c:pt>
                <c:pt idx="3">
                  <c:v>8</c:v>
                </c:pt>
              </c:numCache>
            </c:numRef>
          </c:val>
          <c:extLst>
            <c:ext xmlns:c16="http://schemas.microsoft.com/office/drawing/2014/chart" uri="{C3380CC4-5D6E-409C-BE32-E72D297353CC}">
              <c16:uniqueId val="{00000000-1697-4DDC-A8D9-177738D2F2A1}"/>
            </c:ext>
          </c:extLst>
        </c:ser>
        <c:dLbls>
          <c:showLegendKey val="0"/>
          <c:showVal val="0"/>
          <c:showCatName val="0"/>
          <c:showSerName val="0"/>
          <c:showPercent val="0"/>
          <c:showBubbleSize val="0"/>
        </c:dLbls>
        <c:gapWidth val="219"/>
        <c:overlap val="-27"/>
        <c:axId val="640382447"/>
        <c:axId val="640389935"/>
      </c:barChart>
      <c:catAx>
        <c:axId val="640382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40389935"/>
        <c:crosses val="autoZero"/>
        <c:auto val="1"/>
        <c:lblAlgn val="ctr"/>
        <c:lblOffset val="100"/>
        <c:noMultiLvlLbl val="0"/>
      </c:catAx>
      <c:valAx>
        <c:axId val="640389935"/>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0382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0A8AD-3768-4DA5-981B-52B5E1DCB1BF}"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5E22-7B80-46D8-AA8B-1027AA37493A}" type="slidenum">
              <a:rPr kumimoji="1" lang="ja-JP" altLang="en-US" smtClean="0"/>
              <a:t>‹#›</a:t>
            </a:fld>
            <a:endParaRPr kumimoji="1" lang="ja-JP" altLang="en-US"/>
          </a:p>
        </p:txBody>
      </p:sp>
    </p:spTree>
    <p:extLst>
      <p:ext uri="{BB962C8B-B14F-4D97-AF65-F5344CB8AC3E}">
        <p14:creationId xmlns:p14="http://schemas.microsoft.com/office/powerpoint/2010/main" val="1504642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2</a:t>
            </a:fld>
            <a:endParaRPr kumimoji="1" lang="ja-JP" altLang="en-US"/>
          </a:p>
        </p:txBody>
      </p:sp>
    </p:spTree>
    <p:extLst>
      <p:ext uri="{BB962C8B-B14F-4D97-AF65-F5344CB8AC3E}">
        <p14:creationId xmlns:p14="http://schemas.microsoft.com/office/powerpoint/2010/main" val="361653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11</a:t>
            </a:fld>
            <a:endParaRPr kumimoji="1" lang="ja-JP" altLang="en-US"/>
          </a:p>
        </p:txBody>
      </p:sp>
    </p:spTree>
    <p:extLst>
      <p:ext uri="{BB962C8B-B14F-4D97-AF65-F5344CB8AC3E}">
        <p14:creationId xmlns:p14="http://schemas.microsoft.com/office/powerpoint/2010/main" val="266898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12</a:t>
            </a:fld>
            <a:endParaRPr kumimoji="1" lang="ja-JP" altLang="en-US"/>
          </a:p>
        </p:txBody>
      </p:sp>
    </p:spTree>
    <p:extLst>
      <p:ext uri="{BB962C8B-B14F-4D97-AF65-F5344CB8AC3E}">
        <p14:creationId xmlns:p14="http://schemas.microsoft.com/office/powerpoint/2010/main" val="263254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13</a:t>
            </a:fld>
            <a:endParaRPr kumimoji="1" lang="ja-JP" altLang="en-US"/>
          </a:p>
        </p:txBody>
      </p:sp>
    </p:spTree>
    <p:extLst>
      <p:ext uri="{BB962C8B-B14F-4D97-AF65-F5344CB8AC3E}">
        <p14:creationId xmlns:p14="http://schemas.microsoft.com/office/powerpoint/2010/main" val="137684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14</a:t>
            </a:fld>
            <a:endParaRPr kumimoji="1" lang="ja-JP" altLang="en-US"/>
          </a:p>
        </p:txBody>
      </p:sp>
    </p:spTree>
    <p:extLst>
      <p:ext uri="{BB962C8B-B14F-4D97-AF65-F5344CB8AC3E}">
        <p14:creationId xmlns:p14="http://schemas.microsoft.com/office/powerpoint/2010/main" val="334280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a:ea typeface="HGPｺﾞｼｯｸE" panose="020B0900000000000000" pitchFamily="50" charset="-128"/>
                <a:cs typeface="Segoe UI Bold" panose="020B0802040204020203" pitchFamily="34" charset="0"/>
              </a:rPr>
              <a:t>デンマーク：特に</a:t>
            </a:r>
            <a:r>
              <a:rPr lang="en-US" altLang="ja-JP" sz="1200" b="1" dirty="0">
                <a:ea typeface="HGPｺﾞｼｯｸE" panose="020B0900000000000000" pitchFamily="50" charset="-128"/>
                <a:cs typeface="Segoe UI Bold" panose="020B0802040204020203" pitchFamily="34" charset="0"/>
              </a:rPr>
              <a:t>2021</a:t>
            </a:r>
            <a:r>
              <a:rPr lang="ja-JP" altLang="en-US" sz="1200" b="1" dirty="0">
                <a:ea typeface="HGPｺﾞｼｯｸE" panose="020B0900000000000000" pitchFamily="50" charset="-128"/>
                <a:cs typeface="Segoe UI Bold" panose="020B0802040204020203" pitchFamily="34" charset="0"/>
              </a:rPr>
              <a:t>年の</a:t>
            </a:r>
            <a:r>
              <a:rPr lang="en-US" altLang="ja-JP" sz="1200" b="1" dirty="0">
                <a:ea typeface="HGPｺﾞｼｯｸE" panose="020B0900000000000000" pitchFamily="50" charset="-128"/>
                <a:cs typeface="Segoe UI Bold" panose="020B0802040204020203" pitchFamily="34" charset="0"/>
              </a:rPr>
              <a:t>VNR</a:t>
            </a:r>
            <a:r>
              <a:rPr lang="ja-JP" altLang="en-US" sz="1200" b="1" dirty="0">
                <a:ea typeface="HGPｺﾞｼｯｸE" panose="020B0900000000000000" pitchFamily="50" charset="-128"/>
                <a:cs typeface="Segoe UI Bold" panose="020B0802040204020203" pitchFamily="34" charset="0"/>
              </a:rPr>
              <a:t>では、程度の差はあれ、</a:t>
            </a:r>
            <a:r>
              <a:rPr lang="en-US" altLang="ja-JP" sz="1200" b="1" dirty="0">
                <a:ea typeface="HGPｺﾞｼｯｸE" panose="020B0900000000000000" pitchFamily="50" charset="-128"/>
                <a:cs typeface="Segoe UI Bold" panose="020B0802040204020203" pitchFamily="34" charset="0"/>
              </a:rPr>
              <a:t>SDGs</a:t>
            </a:r>
            <a:r>
              <a:rPr lang="ja-JP" altLang="en-US" sz="1200" b="1" dirty="0">
                <a:ea typeface="HGPｺﾞｼｯｸE" panose="020B0900000000000000" pitchFamily="50" charset="-128"/>
                <a:cs typeface="Segoe UI Bold" panose="020B0802040204020203" pitchFamily="34" charset="0"/>
              </a:rPr>
              <a:t>のほぼ全てのゴールとリンク。別途ユースに関して充実した頁を割いて。</a:t>
            </a:r>
            <a:endParaRPr lang="en-US" altLang="ja-JP" sz="1200" b="1" dirty="0">
              <a:ea typeface="HGPｺﾞｼｯｸE" panose="020B0900000000000000" pitchFamily="50" charset="-128"/>
              <a:cs typeface="Segoe UI Bold" panose="020B0802040204020203" pitchFamily="34" charset="0"/>
            </a:endParaRPr>
          </a:p>
          <a:p>
            <a:endParaRPr lang="en-US" altLang="ja-JP" sz="1200" b="1" dirty="0">
              <a:ea typeface="HGPｺﾞｼｯｸE" panose="020B0900000000000000" pitchFamily="50" charset="-128"/>
              <a:cs typeface="Segoe UI Bold" panose="020B0802040204020203" pitchFamily="34" charset="0"/>
            </a:endParaRPr>
          </a:p>
          <a:p>
            <a:r>
              <a:rPr lang="ja-JP" altLang="en-US" sz="1200" b="1" dirty="0">
                <a:ea typeface="HGPｺﾞｼｯｸE" panose="020B0900000000000000" pitchFamily="50" charset="-128"/>
                <a:cs typeface="Segoe UI Bold" panose="020B0802040204020203" pitchFamily="34" charset="0"/>
              </a:rPr>
              <a:t>どの国も、比較的ユースに対しての解像度が高かった。</a:t>
            </a:r>
            <a:endParaRPr lang="en-US" altLang="ja-JP" sz="1200" b="1" dirty="0">
              <a:ea typeface="HGPｺﾞｼｯｸE" panose="020B0900000000000000" pitchFamily="50" charset="-128"/>
              <a:cs typeface="Segoe UI Bold" panose="020B0802040204020203" pitchFamily="34" charset="0"/>
            </a:endParaRPr>
          </a:p>
          <a:p>
            <a:endParaRPr lang="en-US" altLang="ja-JP" sz="1200" b="1" dirty="0">
              <a:ea typeface="HGPｺﾞｼｯｸE" panose="020B0900000000000000" pitchFamily="50" charset="-128"/>
              <a:cs typeface="Segoe UI Bold" panose="020B0802040204020203" pitchFamily="34" charset="0"/>
            </a:endParaRPr>
          </a:p>
          <a:p>
            <a:endParaRPr lang="en-US" altLang="ja-JP" sz="1200" b="1" dirty="0">
              <a:ea typeface="HGPｺﾞｼｯｸE" panose="020B0900000000000000" pitchFamily="50" charset="-128"/>
              <a:cs typeface="Segoe UI Bold" panose="020B0802040204020203" pitchFamily="34" charset="0"/>
            </a:endParaRPr>
          </a:p>
          <a:p>
            <a:r>
              <a:rPr lang="en-US" altLang="ja-JP" sz="1200" b="1" dirty="0">
                <a:ea typeface="HGPｺﾞｼｯｸE" panose="020B0900000000000000" pitchFamily="50" charset="-128"/>
                <a:cs typeface="Segoe UI Bold" panose="020B0802040204020203" pitchFamily="34" charset="0"/>
              </a:rPr>
              <a:t>Most of the Member States highlight </a:t>
            </a:r>
            <a:r>
              <a:rPr lang="en-US" altLang="ja-JP" sz="1200" b="1" dirty="0">
                <a:solidFill>
                  <a:srgbClr val="FF0000"/>
                </a:solidFill>
                <a:ea typeface="HGPｺﾞｼｯｸE" panose="020B0900000000000000" pitchFamily="50" charset="-128"/>
                <a:cs typeface="Segoe UI Bold" panose="020B0802040204020203" pitchFamily="34" charset="0"/>
              </a:rPr>
              <a:t>Stakeholder Engagement</a:t>
            </a:r>
            <a:r>
              <a:rPr lang="en-US" altLang="ja-JP" sz="1200" b="1" dirty="0">
                <a:ea typeface="HGPｺﾞｼｯｸE" panose="020B0900000000000000" pitchFamily="50" charset="-128"/>
                <a:cs typeface="Segoe UI Bold" panose="020B0802040204020203" pitchFamily="34" charset="0"/>
              </a:rPr>
              <a:t> but seem to… </a:t>
            </a:r>
            <a:endParaRPr lang="en-US" altLang="ja-JP" sz="1200" dirty="0">
              <a:ea typeface="HGPｺﾞｼｯｸE" panose="020B0900000000000000" pitchFamily="50" charset="-128"/>
              <a:cs typeface="Segoe UI Bold" panose="020B0802040204020203" pitchFamily="34" charset="0"/>
            </a:endParaRPr>
          </a:p>
          <a:p>
            <a:endParaRPr lang="en-US" altLang="ja-JP" sz="1200" dirty="0">
              <a:ea typeface="HGPｺﾞｼｯｸE" panose="020B0900000000000000" pitchFamily="50" charset="-128"/>
              <a:cs typeface="Segoe UI Bold" panose="020B0802040204020203" pitchFamily="34" charset="0"/>
            </a:endParaRPr>
          </a:p>
          <a:p>
            <a:pPr marL="285750" indent="-285750">
              <a:buFont typeface="Arial" panose="020B0604020202020204" pitchFamily="34" charset="0"/>
              <a:buChar char="•"/>
            </a:pPr>
            <a:r>
              <a:rPr lang="en-US" altLang="ja-JP" sz="1200" b="1" dirty="0">
                <a:ea typeface="HGPｺﾞｼｯｸE" panose="020B0900000000000000" pitchFamily="50" charset="-128"/>
                <a:cs typeface="Segoe UI Bold" panose="020B0802040204020203" pitchFamily="34" charset="0"/>
              </a:rPr>
              <a:t>Struggle to set up </a:t>
            </a:r>
            <a:r>
              <a:rPr lang="en-US" altLang="ja-JP" sz="1200" dirty="0">
                <a:ea typeface="HGPｺﾞｼｯｸE" panose="020B0900000000000000" pitchFamily="50" charset="-128"/>
                <a:cs typeface="Segoe UI Bold" panose="020B0802040204020203" pitchFamily="34" charset="0"/>
              </a:rPr>
              <a:t>the mechanisms or </a:t>
            </a:r>
            <a:r>
              <a:rPr lang="en-US" altLang="ja-JP" sz="1200" b="1" dirty="0">
                <a:ea typeface="HGPｺﾞｼｯｸE" panose="020B0900000000000000" pitchFamily="50" charset="-128"/>
                <a:cs typeface="Segoe UI Bold" panose="020B0802040204020203" pitchFamily="34" charset="0"/>
              </a:rPr>
              <a:t>maintain </a:t>
            </a:r>
            <a:r>
              <a:rPr lang="en-US" altLang="ja-JP" sz="1200" dirty="0">
                <a:ea typeface="HGPｺﾞｼｯｸE" panose="020B0900000000000000" pitchFamily="50" charset="-128"/>
                <a:cs typeface="Segoe UI Bold" panose="020B0802040204020203" pitchFamily="34" charset="0"/>
              </a:rPr>
              <a:t>‘open, inclusive, participatory and transparent processes’ </a:t>
            </a:r>
          </a:p>
          <a:p>
            <a:pPr marL="285750" indent="-285750">
              <a:buFont typeface="Arial" panose="020B0604020202020204" pitchFamily="34" charset="0"/>
              <a:buChar char="•"/>
            </a:pPr>
            <a:endParaRPr lang="en-US" altLang="ja-JP" sz="1200" dirty="0">
              <a:ea typeface="HGPｺﾞｼｯｸE" panose="020B0900000000000000" pitchFamily="50" charset="-128"/>
              <a:cs typeface="Segoe UI Bold" panose="020B0802040204020203" pitchFamily="34" charset="0"/>
            </a:endParaRPr>
          </a:p>
          <a:p>
            <a:pPr marL="285750" indent="-285750">
              <a:buFont typeface="Arial" panose="020B0604020202020204" pitchFamily="34" charset="0"/>
              <a:buChar char="•"/>
            </a:pPr>
            <a:r>
              <a:rPr lang="en-US" altLang="ja-JP" sz="1200" dirty="0">
                <a:ea typeface="HGPｺﾞｼｯｸE" panose="020B0900000000000000" pitchFamily="50" charset="-128"/>
                <a:cs typeface="Segoe UI Bold" panose="020B0802040204020203" pitchFamily="34" charset="0"/>
              </a:rPr>
              <a:t>Tend to conduct stakeholder engagement only </a:t>
            </a:r>
            <a:r>
              <a:rPr lang="en-US" altLang="ja-JP" sz="1200" b="1" dirty="0">
                <a:ea typeface="HGPｺﾞｼｯｸE" panose="020B0900000000000000" pitchFamily="50" charset="-128"/>
                <a:cs typeface="Segoe UI Bold" panose="020B0802040204020203" pitchFamily="34" charset="0"/>
              </a:rPr>
              <a:t>at the early stages</a:t>
            </a:r>
            <a:r>
              <a:rPr lang="en-US" altLang="ja-JP" sz="1200" dirty="0">
                <a:ea typeface="HGPｺﾞｼｯｸE" panose="020B0900000000000000" pitchFamily="50" charset="-128"/>
                <a:cs typeface="Segoe UI Bold" panose="020B0802040204020203" pitchFamily="34" charset="0"/>
              </a:rPr>
              <a:t> of the SDGs implementation cycle </a:t>
            </a:r>
            <a:r>
              <a:rPr lang="en-US" altLang="ja-JP" sz="1200" b="1" dirty="0">
                <a:ea typeface="HGPｺﾞｼｯｸE" panose="020B0900000000000000" pitchFamily="50" charset="-128"/>
                <a:cs typeface="Segoe UI Bold" panose="020B0802040204020203" pitchFamily="34" charset="0"/>
              </a:rPr>
              <a:t>or the very end of the stage</a:t>
            </a:r>
            <a:endParaRPr lang="en-US" altLang="ja-JP" sz="1200" dirty="0">
              <a:ea typeface="HGPｺﾞｼｯｸE" panose="020B0900000000000000" pitchFamily="50" charset="-128"/>
              <a:cs typeface="Segoe UI Bold" panose="020B0802040204020203" pitchFamily="34" charset="0"/>
            </a:endParaRPr>
          </a:p>
          <a:p>
            <a:pPr marL="285750" indent="-285750">
              <a:buFont typeface="Arial" panose="020B0604020202020204" pitchFamily="34" charset="0"/>
              <a:buChar char="•"/>
            </a:pPr>
            <a:endParaRPr lang="en-US" altLang="ja-JP" sz="1200" dirty="0">
              <a:ea typeface="HGPｺﾞｼｯｸE" panose="020B0900000000000000" pitchFamily="50" charset="-128"/>
              <a:cs typeface="Segoe UI Bold" panose="020B0802040204020203" pitchFamily="34" charset="0"/>
            </a:endParaRPr>
          </a:p>
          <a:p>
            <a:pPr marL="285750" indent="-285750">
              <a:buFont typeface="Arial" panose="020B0604020202020204" pitchFamily="34" charset="0"/>
              <a:buChar char="•"/>
            </a:pPr>
            <a:r>
              <a:rPr lang="en-US" altLang="ja-JP" sz="1200" dirty="0">
                <a:ea typeface="HGPｺﾞｼｯｸE" panose="020B0900000000000000" pitchFamily="50" charset="-128"/>
                <a:cs typeface="Segoe UI Bold" panose="020B0802040204020203" pitchFamily="34" charset="0"/>
              </a:rPr>
              <a:t>Provide less details on </a:t>
            </a:r>
            <a:r>
              <a:rPr lang="en-US" altLang="ja-JP" sz="1200" b="1" dirty="0">
                <a:ea typeface="HGPｺﾞｼｯｸE" panose="020B0900000000000000" pitchFamily="50" charset="-128"/>
                <a:cs typeface="Segoe UI Bold" panose="020B0802040204020203" pitchFamily="34" charset="0"/>
              </a:rPr>
              <a:t>why, who, what, when, where and how</a:t>
            </a:r>
          </a:p>
          <a:p>
            <a:pPr marL="285750" indent="-285750">
              <a:buFont typeface="Arial" panose="020B0604020202020204" pitchFamily="34" charset="0"/>
              <a:buChar char="•"/>
            </a:pPr>
            <a:endParaRPr lang="en-US" altLang="ja-JP" sz="1200" dirty="0">
              <a:ea typeface="HGPｺﾞｼｯｸE" panose="020B0900000000000000" pitchFamily="50" charset="-128"/>
              <a:cs typeface="Segoe UI Bold" panose="020B0802040204020203" pitchFamily="34" charset="0"/>
            </a:endParaRPr>
          </a:p>
          <a:p>
            <a:pPr marL="285750" indent="-285750">
              <a:buFont typeface="Arial" panose="020B0604020202020204" pitchFamily="34" charset="0"/>
              <a:buChar char="•"/>
            </a:pPr>
            <a:r>
              <a:rPr lang="en-US" altLang="ja-JP" sz="1200" dirty="0">
                <a:ea typeface="HGPｺﾞｼｯｸE" panose="020B0900000000000000" pitchFamily="50" charset="-128"/>
                <a:cs typeface="Segoe UI Bold" panose="020B0802040204020203" pitchFamily="34" charset="0"/>
              </a:rPr>
              <a:t>Rarely report on the </a:t>
            </a:r>
            <a:r>
              <a:rPr lang="en-US" altLang="ja-JP" sz="1200" b="1" dirty="0">
                <a:solidFill>
                  <a:srgbClr val="FF0000"/>
                </a:solidFill>
                <a:ea typeface="HGPｺﾞｼｯｸE" panose="020B0900000000000000" pitchFamily="50" charset="-128"/>
                <a:cs typeface="Segoe UI Bold" panose="020B0802040204020203" pitchFamily="34" charset="0"/>
              </a:rPr>
              <a:t>quality</a:t>
            </a:r>
            <a:r>
              <a:rPr lang="en-US" altLang="ja-JP" sz="1200" dirty="0">
                <a:ea typeface="HGPｺﾞｼｯｸE" panose="020B0900000000000000" pitchFamily="50" charset="-128"/>
                <a:cs typeface="Segoe UI Bold" panose="020B0802040204020203" pitchFamily="34" charset="0"/>
              </a:rPr>
              <a:t> of the Stakeholder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Can be used around policy formulation, implementation, data collection, and monitoring &amp; reporting</a:t>
            </a:r>
          </a:p>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15</a:t>
            </a:fld>
            <a:endParaRPr kumimoji="1" lang="ja-JP" altLang="en-US"/>
          </a:p>
        </p:txBody>
      </p:sp>
    </p:spTree>
    <p:extLst>
      <p:ext uri="{BB962C8B-B14F-4D97-AF65-F5344CB8AC3E}">
        <p14:creationId xmlns:p14="http://schemas.microsoft.com/office/powerpoint/2010/main" val="838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日本：特に</a:t>
            </a:r>
            <a:r>
              <a:rPr kumimoji="1" lang="en-US" altLang="ja-JP" dirty="0"/>
              <a:t>Vulnerable Youth</a:t>
            </a:r>
            <a:r>
              <a:rPr kumimoji="1" lang="ja-JP" altLang="en-US" dirty="0"/>
              <a:t>への眼差し</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16</a:t>
            </a:fld>
            <a:endParaRPr kumimoji="1" lang="ja-JP" altLang="en-US"/>
          </a:p>
        </p:txBody>
      </p:sp>
    </p:spTree>
    <p:extLst>
      <p:ext uri="{BB962C8B-B14F-4D97-AF65-F5344CB8AC3E}">
        <p14:creationId xmlns:p14="http://schemas.microsoft.com/office/powerpoint/2010/main" val="145882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spcBef>
                <a:spcPts val="0"/>
              </a:spcBef>
              <a:spcAft>
                <a:spcPts val="0"/>
              </a:spcAft>
            </a:pPr>
            <a:r>
              <a:rPr lang="ja-JP" altLang="en-US" sz="1800" b="0" i="0" u="none" strike="noStrike" dirty="0">
                <a:solidFill>
                  <a:srgbClr val="000000"/>
                </a:solidFill>
                <a:effectLst/>
                <a:latin typeface="Arial" panose="020B0604020202020204" pitchFamily="34" charset="0"/>
              </a:rPr>
              <a:t>環境教育の観点から、子どもの権利。彼らが学びたい、と考えることを提供できているのか。</a:t>
            </a:r>
            <a:endParaRPr lang="en-US" altLang="ja-JP" sz="1800" b="0" i="0" u="none" strike="noStrike" dirty="0">
              <a:solidFill>
                <a:srgbClr val="000000"/>
              </a:solidFill>
              <a:effectLst/>
              <a:latin typeface="Arial" panose="020B0604020202020204" pitchFamily="34" charset="0"/>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彼らの意見を表明する。</a:t>
            </a:r>
            <a:r>
              <a:rPr lang="en-US" altLang="ja-JP" sz="1800" b="0" i="0" u="none" strike="noStrike" dirty="0">
                <a:solidFill>
                  <a:srgbClr val="000000"/>
                </a:solidFill>
                <a:effectLst/>
                <a:latin typeface="Arial" panose="020B0604020202020204" pitchFamily="34" charset="0"/>
              </a:rPr>
              <a:t>Awareness-raising</a:t>
            </a:r>
            <a:r>
              <a:rPr lang="ja-JP" altLang="en-US" sz="1800" b="0" i="0" u="none" strike="noStrike" dirty="0">
                <a:solidFill>
                  <a:srgbClr val="000000"/>
                </a:solidFill>
                <a:effectLst/>
                <a:latin typeface="Arial" panose="020B0604020202020204" pitchFamily="34" charset="0"/>
              </a:rPr>
              <a:t>の活動から、</a:t>
            </a:r>
            <a:r>
              <a:rPr lang="en-US" altLang="ja-JP" sz="1800" b="0" i="0" u="none" strike="noStrike" dirty="0">
                <a:solidFill>
                  <a:srgbClr val="000000"/>
                </a:solidFill>
                <a:effectLst/>
                <a:latin typeface="Arial" panose="020B0604020202020204" pitchFamily="34" charset="0"/>
              </a:rPr>
              <a:t>Partner</a:t>
            </a:r>
            <a:r>
              <a:rPr lang="ja-JP" altLang="en-US" sz="1800" b="0" i="0" u="none" strike="noStrike" dirty="0">
                <a:solidFill>
                  <a:srgbClr val="000000"/>
                </a:solidFill>
                <a:effectLst/>
                <a:latin typeface="Arial" panose="020B0604020202020204" pitchFamily="34" charset="0"/>
              </a:rPr>
              <a:t>というところ。</a:t>
            </a:r>
            <a:endParaRPr lang="ja-JP" altLang="en-US"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日本でも、ようやく子ども家庭庁が発足。子どもの権利「自分に関わる事象については意思表示をする」権利あるという観点が見えてきた。環境はどうだろうか。</a:t>
            </a:r>
            <a:endParaRPr lang="ja-JP" altLang="en-US" b="0" dirty="0">
              <a:effectLst/>
            </a:endParaRPr>
          </a:p>
          <a:p>
            <a:pPr rtl="0">
              <a:spcBef>
                <a:spcPts val="0"/>
              </a:spcBef>
              <a:spcAft>
                <a:spcPts val="0"/>
              </a:spcAft>
            </a:pPr>
            <a:r>
              <a:rPr lang="ja-JP" altLang="en-US" sz="1800" b="0" i="0" u="none" strike="noStrike" dirty="0">
                <a:solidFill>
                  <a:srgbClr val="000000"/>
                </a:solidFill>
                <a:effectLst/>
                <a:latin typeface="Arial" panose="020B0604020202020204" pitchFamily="34" charset="0"/>
              </a:rPr>
              <a:t>今回は</a:t>
            </a:r>
            <a:r>
              <a:rPr lang="en-US" altLang="ja-JP" sz="1800" b="0" i="0" u="none" strike="noStrike" dirty="0">
                <a:solidFill>
                  <a:srgbClr val="000000"/>
                </a:solidFill>
                <a:effectLst/>
                <a:latin typeface="Arial" panose="020B0604020202020204" pitchFamily="34" charset="0"/>
              </a:rPr>
              <a:t>SDGs</a:t>
            </a:r>
            <a:r>
              <a:rPr lang="ja-JP" altLang="en-US" sz="1800" b="0" i="0" u="none" strike="noStrike" dirty="0">
                <a:solidFill>
                  <a:srgbClr val="000000"/>
                </a:solidFill>
                <a:effectLst/>
                <a:latin typeface="Arial" panose="020B0604020202020204" pitchFamily="34" charset="0"/>
              </a:rPr>
              <a:t>に特化。グローバルな議論で、若者多い。例えば、</a:t>
            </a:r>
            <a:r>
              <a:rPr lang="en-US" altLang="ja-JP" sz="1800" b="0" i="0" u="none" strike="noStrike" dirty="0">
                <a:solidFill>
                  <a:srgbClr val="000000"/>
                </a:solidFill>
                <a:effectLst/>
                <a:latin typeface="Arial" panose="020B0604020202020204" pitchFamily="34" charset="0"/>
              </a:rPr>
              <a:t>Climate Change</a:t>
            </a:r>
            <a:r>
              <a:rPr lang="ja-JP" altLang="en-US" sz="1800" b="0" i="0" u="none" strike="noStrike" dirty="0">
                <a:solidFill>
                  <a:srgbClr val="000000"/>
                </a:solidFill>
                <a:effectLst/>
                <a:latin typeface="Arial" panose="020B0604020202020204" pitchFamily="34" charset="0"/>
              </a:rPr>
              <a:t>が多いが、若者を入れようとする議論が起きている。</a:t>
            </a:r>
            <a:r>
              <a:rPr lang="en-US" altLang="ja-JP" sz="1800" b="0" i="0" u="none" strike="noStrike" dirty="0">
                <a:solidFill>
                  <a:srgbClr val="000000"/>
                </a:solidFill>
                <a:effectLst/>
                <a:latin typeface="Arial" panose="020B0604020202020204" pitchFamily="34" charset="0"/>
              </a:rPr>
              <a:t>COP28</a:t>
            </a:r>
            <a:r>
              <a:rPr lang="ja-JP" altLang="en-US" sz="1800" b="0" i="0" u="none" strike="noStrike" dirty="0">
                <a:solidFill>
                  <a:srgbClr val="000000"/>
                </a:solidFill>
                <a:effectLst/>
                <a:latin typeface="Arial" panose="020B0604020202020204" pitchFamily="34" charset="0"/>
              </a:rPr>
              <a:t>など。</a:t>
            </a:r>
            <a:br>
              <a:rPr lang="ja-JP" altLang="en-US" dirty="0"/>
            </a:br>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17</a:t>
            </a:fld>
            <a:endParaRPr kumimoji="1" lang="ja-JP" altLang="en-US"/>
          </a:p>
        </p:txBody>
      </p:sp>
    </p:spTree>
    <p:extLst>
      <p:ext uri="{BB962C8B-B14F-4D97-AF65-F5344CB8AC3E}">
        <p14:creationId xmlns:p14="http://schemas.microsoft.com/office/powerpoint/2010/main" val="183657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18</a:t>
            </a:fld>
            <a:endParaRPr kumimoji="1" lang="ja-JP" altLang="en-US"/>
          </a:p>
        </p:txBody>
      </p:sp>
    </p:spTree>
    <p:extLst>
      <p:ext uri="{BB962C8B-B14F-4D97-AF65-F5344CB8AC3E}">
        <p14:creationId xmlns:p14="http://schemas.microsoft.com/office/powerpoint/2010/main" val="51502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3</a:t>
            </a:fld>
            <a:endParaRPr kumimoji="1" lang="ja-JP" altLang="en-US"/>
          </a:p>
        </p:txBody>
      </p:sp>
    </p:spTree>
    <p:extLst>
      <p:ext uri="{BB962C8B-B14F-4D97-AF65-F5344CB8AC3E}">
        <p14:creationId xmlns:p14="http://schemas.microsoft.com/office/powerpoint/2010/main" val="320026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4</a:t>
            </a:fld>
            <a:endParaRPr kumimoji="1" lang="ja-JP" altLang="en-US"/>
          </a:p>
        </p:txBody>
      </p:sp>
    </p:spTree>
    <p:extLst>
      <p:ext uri="{BB962C8B-B14F-4D97-AF65-F5344CB8AC3E}">
        <p14:creationId xmlns:p14="http://schemas.microsoft.com/office/powerpoint/2010/main" val="214274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5</a:t>
            </a:fld>
            <a:endParaRPr kumimoji="1" lang="ja-JP" altLang="en-US"/>
          </a:p>
        </p:txBody>
      </p:sp>
    </p:spTree>
    <p:extLst>
      <p:ext uri="{BB962C8B-B14F-4D97-AF65-F5344CB8AC3E}">
        <p14:creationId xmlns:p14="http://schemas.microsoft.com/office/powerpoint/2010/main" val="301057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VNR</a:t>
            </a:r>
            <a:r>
              <a:rPr lang="ja-JP" altLang="en-US"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の発表サイクルが近い。既に２回～３回出しているのは比較的フロントらんなー。</a:t>
            </a:r>
            <a:endPar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just"/>
            <a:endPar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just"/>
            <a:r>
              <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COP</a:t>
            </a:r>
            <a:r>
              <a:rPr lang="ja-JP"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の中でもユースの</a:t>
            </a:r>
            <a:r>
              <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inclusion</a:t>
            </a:r>
            <a:r>
              <a:rPr lang="ja-JP"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がいわれており、知識伝達の教育だけではなく、実際に意思決定の場への参加、そのためのエンパワーメントという観点が出てきている</a:t>
            </a:r>
            <a:r>
              <a:rPr lang="ja-JP" altLang="en-US"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6</a:t>
            </a:fld>
            <a:endParaRPr kumimoji="1" lang="ja-JP" altLang="en-US"/>
          </a:p>
        </p:txBody>
      </p:sp>
    </p:spTree>
    <p:extLst>
      <p:ext uri="{BB962C8B-B14F-4D97-AF65-F5344CB8AC3E}">
        <p14:creationId xmlns:p14="http://schemas.microsoft.com/office/powerpoint/2010/main" val="339240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COP</a:t>
            </a:r>
            <a:r>
              <a:rPr lang="ja-JP"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の中でもユースの</a:t>
            </a:r>
            <a:r>
              <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inclusion</a:t>
            </a:r>
            <a:r>
              <a:rPr lang="ja-JP"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がいわれており、知識伝達の教育だけではなく、実際に意思決定の場への参加、そのためのエンパワーメントという観点が出てきている</a:t>
            </a:r>
            <a:r>
              <a:rPr lang="ja-JP" altLang="en-US"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just"/>
            <a:r>
              <a:rPr lang="zh-TW" altLang="en-US" b="1" i="0" dirty="0">
                <a:solidFill>
                  <a:srgbClr val="111111"/>
                </a:solidFill>
                <a:effectLst/>
                <a:latin typeface="Roboto" panose="02000000000000000000" pitchFamily="2" charset="0"/>
              </a:rPr>
              <a:t>後発開発途上国</a:t>
            </a:r>
            <a:r>
              <a:rPr lang="zh-TW" altLang="en-US" b="0" i="0" dirty="0">
                <a:solidFill>
                  <a:srgbClr val="444444"/>
                </a:solidFill>
                <a:effectLst/>
                <a:latin typeface="Roboto" panose="02000000000000000000" pitchFamily="2" charset="0"/>
              </a:rPr>
              <a:t>（</a:t>
            </a:r>
            <a:r>
              <a:rPr lang="en-US" altLang="zh-TW" b="0" i="0" dirty="0">
                <a:solidFill>
                  <a:srgbClr val="444444"/>
                </a:solidFill>
                <a:effectLst/>
                <a:latin typeface="Roboto" panose="02000000000000000000" pitchFamily="2" charset="0"/>
              </a:rPr>
              <a:t>LDCs</a:t>
            </a:r>
            <a:r>
              <a:rPr lang="zh-TW" altLang="en-US" b="0" i="0" dirty="0">
                <a:solidFill>
                  <a:srgbClr val="444444"/>
                </a:solidFill>
                <a:effectLst/>
                <a:latin typeface="Roboto" panose="02000000000000000000" pitchFamily="2" charset="0"/>
              </a:rPr>
              <a:t>）、小島嶼開発途上国（</a:t>
            </a:r>
            <a:r>
              <a:rPr lang="en-US" altLang="zh-TW" b="0" i="0" dirty="0">
                <a:solidFill>
                  <a:srgbClr val="444444"/>
                </a:solidFill>
                <a:effectLst/>
                <a:latin typeface="Roboto" panose="02000000000000000000" pitchFamily="2" charset="0"/>
              </a:rPr>
              <a:t>SIDS</a:t>
            </a:r>
            <a:r>
              <a:rPr lang="zh-TW" altLang="en-US" b="0" i="0" dirty="0">
                <a:solidFill>
                  <a:srgbClr val="444444"/>
                </a:solidFill>
                <a:effectLst/>
                <a:latin typeface="Roboto" panose="02000000000000000000" pitchFamily="2" charset="0"/>
              </a:rPr>
              <a:t>）</a:t>
            </a:r>
            <a:endParaRPr kumimoji="1"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7</a:t>
            </a:fld>
            <a:endParaRPr kumimoji="1" lang="ja-JP" altLang="en-US"/>
          </a:p>
        </p:txBody>
      </p:sp>
    </p:spTree>
    <p:extLst>
      <p:ext uri="{BB962C8B-B14F-4D97-AF65-F5344CB8AC3E}">
        <p14:creationId xmlns:p14="http://schemas.microsoft.com/office/powerpoint/2010/main" val="116807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全体的にユースについて言及するパラグラフ数は、回数を経るごとに増えている。（そもそも、ページ数が圧倒的に違う。）充実する傾向。</a:t>
            </a:r>
            <a:endParaRPr kumimoji="1" lang="en-US" altLang="ja-JP" dirty="0"/>
          </a:p>
          <a:p>
            <a:r>
              <a:rPr kumimoji="1" lang="ja-JP" altLang="en-US" dirty="0"/>
              <a:t>いわゆるユースへの着目はトレンド。</a:t>
            </a:r>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8</a:t>
            </a:fld>
            <a:endParaRPr kumimoji="1" lang="ja-JP" altLang="en-US"/>
          </a:p>
        </p:txBody>
      </p:sp>
    </p:spTree>
    <p:extLst>
      <p:ext uri="{BB962C8B-B14F-4D97-AF65-F5344CB8AC3E}">
        <p14:creationId xmlns:p14="http://schemas.microsoft.com/office/powerpoint/2010/main" val="194420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環境分野が圧倒的に少ない。ただし気候変動を除く。</a:t>
            </a:r>
            <a:endParaRPr kumimoji="1" lang="en-US" altLang="ja-JP" dirty="0"/>
          </a:p>
          <a:p>
            <a:pPr marL="0" indent="0" algn="just">
              <a:buFont typeface="Arial" panose="020B0604020202020204" pitchFamily="34" charset="0"/>
              <a:buNone/>
            </a:pPr>
            <a:endPar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indent="0" algn="just">
              <a:buFont typeface="Arial" panose="020B0604020202020204" pitchFamily="34" charset="0"/>
              <a:buNone/>
            </a:pPr>
            <a:r>
              <a:rPr lang="en-US" alt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Almost a lack of environmental SDGs involving youth regarding marine and terrestrial ecosystems, water resources, energy, and resource efficiency (e.g., SDG 6, 7, 12, 14, 15), excluding climate change (SDG 13)</a:t>
            </a:r>
            <a:endParaRPr lang="ja-JP" altLang="en-US"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kumimoji="1" lang="en-US" altLang="ja-JP" dirty="0"/>
              <a:t>NOTE: </a:t>
            </a:r>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9</a:t>
            </a:fld>
            <a:endParaRPr kumimoji="1" lang="ja-JP" altLang="en-US"/>
          </a:p>
        </p:txBody>
      </p:sp>
    </p:spTree>
    <p:extLst>
      <p:ext uri="{BB962C8B-B14F-4D97-AF65-F5344CB8AC3E}">
        <p14:creationId xmlns:p14="http://schemas.microsoft.com/office/powerpoint/2010/main" val="241240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845E22-7B80-46D8-AA8B-1027AA37493A}" type="slidenum">
              <a:rPr kumimoji="1" lang="ja-JP" altLang="en-US" smtClean="0"/>
              <a:t>10</a:t>
            </a:fld>
            <a:endParaRPr kumimoji="1" lang="ja-JP" altLang="en-US"/>
          </a:p>
        </p:txBody>
      </p:sp>
    </p:spTree>
    <p:extLst>
      <p:ext uri="{BB962C8B-B14F-4D97-AF65-F5344CB8AC3E}">
        <p14:creationId xmlns:p14="http://schemas.microsoft.com/office/powerpoint/2010/main" val="3035907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cxnSp>
        <p:nvCxnSpPr>
          <p:cNvPr id="8" name="直線コネクタ 7"/>
          <p:cNvCxnSpPr/>
          <p:nvPr userDrawn="1"/>
        </p:nvCxnSpPr>
        <p:spPr>
          <a:xfrm>
            <a:off x="0" y="1779662"/>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3443" y="3939902"/>
            <a:ext cx="1700213"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31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244408" y="4767263"/>
            <a:ext cx="442392" cy="273844"/>
          </a:xfrm>
          <a:prstGeom prst="rect">
            <a:avLst/>
          </a:prstGeom>
        </p:spPr>
        <p:txBody>
          <a:bodyPr/>
          <a:lstStyle>
            <a:lvl1pPr algn="ctr">
              <a:defRPr sz="1200">
                <a:latin typeface="Segoe UI" panose="020B0502040204020203" pitchFamily="34" charset="0"/>
                <a:ea typeface="HGPｺﾞｼｯｸM" panose="020B0600000000000000" pitchFamily="50" charset="-128"/>
                <a:cs typeface="Segoe UI" panose="020B0502040204020203" pitchFamily="34" charset="0"/>
              </a:defRPr>
            </a:lvl1pPr>
          </a:lstStyle>
          <a:p>
            <a:fld id="{1E12D505-A33E-4C6C-8BE1-D5F3423A3E0A}" type="slidenum">
              <a:rPr lang="ja-JP" altLang="en-US" smtClean="0"/>
              <a:pPr/>
              <a:t>‹#›</a:t>
            </a:fld>
            <a:endParaRPr lang="ja-JP" altLang="en-US" dirty="0"/>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cxnSp>
        <p:nvCxnSpPr>
          <p:cNvPr id="8" name="直線コネクタ 7"/>
          <p:cNvCxnSpPr/>
          <p:nvPr userDrawn="1"/>
        </p:nvCxnSpPr>
        <p:spPr>
          <a:xfrm>
            <a:off x="0" y="4587974"/>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4803998"/>
            <a:ext cx="963168" cy="121920"/>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4767202"/>
            <a:ext cx="4176464" cy="195512"/>
          </a:xfrm>
          <a:prstGeom prst="rect">
            <a:avLst/>
          </a:prstGeom>
        </p:spPr>
      </p:pic>
    </p:spTree>
    <p:extLst>
      <p:ext uri="{BB962C8B-B14F-4D97-AF65-F5344CB8AC3E}">
        <p14:creationId xmlns:p14="http://schemas.microsoft.com/office/powerpoint/2010/main" val="22669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sp>
        <p:nvSpPr>
          <p:cNvPr id="9" name="スライド番号プレースホルダー 5"/>
          <p:cNvSpPr txBox="1">
            <a:spLocks/>
          </p:cNvSpPr>
          <p:nvPr userDrawn="1"/>
        </p:nvSpPr>
        <p:spPr>
          <a:xfrm>
            <a:off x="8604448" y="4787586"/>
            <a:ext cx="442392" cy="273844"/>
          </a:xfrm>
          <a:prstGeom prst="rect">
            <a:avLst/>
          </a:prstGeom>
        </p:spPr>
        <p:txBody>
          <a:bodyPr anchor="t"/>
          <a:lstStyle>
            <a:defPPr>
              <a:defRPr lang="ja-JP"/>
            </a:defPPr>
            <a:lvl1pPr marL="0" algn="ctr" defTabSz="914400" rtl="0" eaLnBrk="1" latinLnBrk="0" hangingPunct="1">
              <a:defRPr kumimoji="1" sz="1200" kern="1200">
                <a:solidFill>
                  <a:schemeClr val="bg1"/>
                </a:solidFill>
                <a:latin typeface="Segoe UI" panose="020B0502040204020203" pitchFamily="34" charset="0"/>
                <a:ea typeface="HGPｺﾞｼｯｸM" panose="020B0600000000000000" pitchFamily="50" charset="-128"/>
                <a:cs typeface="Segoe UI" panose="020B0502040204020203"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E12D505-A33E-4C6C-8BE1-D5F3423A3E0A}" type="slidenum">
              <a:rPr lang="ja-JP" altLang="en-US" smtClean="0"/>
              <a:pPr/>
              <a:t>‹#›</a:t>
            </a:fld>
            <a:endParaRPr lang="ja-JP" altLang="en-US" dirty="0"/>
          </a:p>
        </p:txBody>
      </p:sp>
      <p:sp>
        <p:nvSpPr>
          <p:cNvPr id="12" name="スライド番号プレースホルダー 5"/>
          <p:cNvSpPr>
            <a:spLocks noGrp="1"/>
          </p:cNvSpPr>
          <p:nvPr>
            <p:ph type="sldNum" sz="quarter" idx="12"/>
          </p:nvPr>
        </p:nvSpPr>
        <p:spPr>
          <a:xfrm>
            <a:off x="8604448" y="88868"/>
            <a:ext cx="442392" cy="273844"/>
          </a:xfrm>
          <a:prstGeom prst="rect">
            <a:avLst/>
          </a:prstGeom>
        </p:spPr>
        <p:txBody>
          <a:bodyPr anchor="b"/>
          <a:lstStyle>
            <a:lvl1pPr algn="ctr">
              <a:defRPr sz="1200">
                <a:solidFill>
                  <a:schemeClr val="bg1"/>
                </a:solidFill>
                <a:latin typeface="Segoe UI" panose="020B0502040204020203" pitchFamily="34" charset="0"/>
                <a:ea typeface="HGPｺﾞｼｯｸM" panose="020B0600000000000000" pitchFamily="50" charset="-128"/>
                <a:cs typeface="Segoe UI" panose="020B0502040204020203" pitchFamily="34" charset="0"/>
              </a:defRPr>
            </a:lvl1pPr>
          </a:lstStyle>
          <a:p>
            <a:fld id="{1E12D505-A33E-4C6C-8BE1-D5F3423A3E0A}" type="slidenum">
              <a:rPr lang="ja-JP" altLang="en-US" smtClean="0"/>
              <a:pPr/>
              <a:t>‹#›</a:t>
            </a:fld>
            <a:endParaRPr lang="ja-JP" altLang="en-US" dirty="0"/>
          </a:p>
        </p:txBody>
      </p:sp>
    </p:spTree>
    <p:extLst>
      <p:ext uri="{BB962C8B-B14F-4D97-AF65-F5344CB8AC3E}">
        <p14:creationId xmlns:p14="http://schemas.microsoft.com/office/powerpoint/2010/main" val="116381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87586"/>
            <a:ext cx="9144000" cy="362712"/>
          </a:xfrm>
          <a:prstGeom prst="rect">
            <a:avLst/>
          </a:prstGeom>
        </p:spPr>
      </p:pic>
      <p:sp>
        <p:nvSpPr>
          <p:cNvPr id="6" name="スライド番号プレースホルダー 5"/>
          <p:cNvSpPr>
            <a:spLocks noGrp="1"/>
          </p:cNvSpPr>
          <p:nvPr>
            <p:ph type="sldNum" sz="quarter" idx="12"/>
          </p:nvPr>
        </p:nvSpPr>
        <p:spPr>
          <a:xfrm>
            <a:off x="8604448" y="4832020"/>
            <a:ext cx="442392" cy="273844"/>
          </a:xfrm>
          <a:prstGeom prst="rect">
            <a:avLst/>
          </a:prstGeom>
        </p:spPr>
        <p:txBody>
          <a:bodyPr anchor="t"/>
          <a:lstStyle>
            <a:lvl1pPr algn="ctr">
              <a:defRPr sz="1200">
                <a:solidFill>
                  <a:schemeClr val="bg1"/>
                </a:solidFill>
                <a:latin typeface="Segoe UI" panose="020B0502040204020203" pitchFamily="34" charset="0"/>
                <a:ea typeface="HGPｺﾞｼｯｸM" panose="020B0600000000000000" pitchFamily="50" charset="-128"/>
                <a:cs typeface="Segoe UI" panose="020B0502040204020203" pitchFamily="34" charset="0"/>
              </a:defRPr>
            </a:lvl1pPr>
          </a:lstStyle>
          <a:p>
            <a:fld id="{1E12D505-A33E-4C6C-8BE1-D5F3423A3E0A}" type="slidenum">
              <a:rPr lang="ja-JP" altLang="en-US" smtClean="0"/>
              <a:pPr/>
              <a:t>‹#›</a:t>
            </a:fld>
            <a:endParaRPr lang="ja-JP" altLang="en-US" dirty="0"/>
          </a:p>
        </p:txBody>
      </p:sp>
    </p:spTree>
    <p:extLst>
      <p:ext uri="{BB962C8B-B14F-4D97-AF65-F5344CB8AC3E}">
        <p14:creationId xmlns:p14="http://schemas.microsoft.com/office/powerpoint/2010/main" val="380835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4785996"/>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37160"/>
          </a:xfrm>
          <a:prstGeom prst="rect">
            <a:avLst/>
          </a:prstGeom>
        </p:spPr>
      </p:pic>
      <p:sp>
        <p:nvSpPr>
          <p:cNvPr id="8" name="テキスト ボックス 7"/>
          <p:cNvSpPr txBox="1"/>
          <p:nvPr userDrawn="1"/>
        </p:nvSpPr>
        <p:spPr>
          <a:xfrm>
            <a:off x="8604448" y="4845060"/>
            <a:ext cx="539552" cy="323165"/>
          </a:xfrm>
          <a:prstGeom prst="rect">
            <a:avLst/>
          </a:prstGeom>
          <a:noFill/>
        </p:spPr>
        <p:txBody>
          <a:bodyPr wrap="square" rtlCol="0">
            <a:spAutoFit/>
          </a:bodyPr>
          <a:lstStyle/>
          <a:p>
            <a:fld id="{DBE1B6B2-3455-42D0-B4CA-93D2FB7BF612}" type="slidenum">
              <a:rPr kumimoji="1" lang="ja-JP" altLang="en-US" sz="1500" b="0" smtClean="0">
                <a:solidFill>
                  <a:schemeClr val="tx1"/>
                </a:solidFill>
                <a:latin typeface="Segoe UI" panose="020B0502040204020203" pitchFamily="34" charset="0"/>
                <a:ea typeface="HGPｺﾞｼｯｸM" panose="020B0600000000000000" pitchFamily="50" charset="-128"/>
                <a:cs typeface="Segoe UI" panose="020B0502040204020203" pitchFamily="34" charset="0"/>
              </a:rPr>
              <a:t>‹#›</a:t>
            </a:fld>
            <a:endParaRPr kumimoji="1" lang="ja-JP" altLang="en-US" sz="900" b="0" dirty="0">
              <a:solidFill>
                <a:schemeClr val="tx1"/>
              </a:solidFill>
              <a:latin typeface="Segoe UI" panose="020B0502040204020203" pitchFamily="34" charset="0"/>
              <a:ea typeface="HGPｺﾞｼｯｸM" panose="020B0600000000000000" pitchFamily="50" charset="-128"/>
              <a:cs typeface="Segoe UI" panose="020B0502040204020203" pitchFamily="34" charset="0"/>
            </a:endParaRPr>
          </a:p>
        </p:txBody>
      </p:sp>
      <p:sp>
        <p:nvSpPr>
          <p:cNvPr id="9" name="タイトル プレースホルダー 3"/>
          <p:cNvSpPr>
            <a:spLocks noGrp="1"/>
          </p:cNvSpPr>
          <p:nvPr>
            <p:ph type="title" hasCustomPrompt="1"/>
          </p:nvPr>
        </p:nvSpPr>
        <p:spPr>
          <a:xfrm>
            <a:off x="467544" y="195487"/>
            <a:ext cx="8229600" cy="421556"/>
          </a:xfrm>
          <a:prstGeom prst="rect">
            <a:avLst/>
          </a:prstGeom>
        </p:spPr>
        <p:txBody>
          <a:bodyPr vert="horz" lIns="91440" tIns="45720" rIns="91440" bIns="45720" rtlCol="0" anchor="ctr">
            <a:noAutofit/>
          </a:bodyPr>
          <a:lstStyle>
            <a:lvl1pPr>
              <a:defRPr sz="2700" b="1">
                <a:solidFill>
                  <a:srgbClr val="3D8438"/>
                </a:solidFill>
                <a:latin typeface="Meiryo UI" panose="020B0604030504040204" pitchFamily="50" charset="-128"/>
                <a:ea typeface="Meiryo UI" panose="020B0604030504040204" pitchFamily="50" charset="-128"/>
              </a:defRPr>
            </a:lvl1pPr>
          </a:lstStyle>
          <a:p>
            <a:r>
              <a:rPr kumimoji="1" lang="en-US" altLang="ja-JP" dirty="0"/>
              <a:t>Presentation Title here</a:t>
            </a:r>
            <a:endParaRPr kumimoji="1" lang="ja-JP" altLang="en-US" dirty="0"/>
          </a:p>
        </p:txBody>
      </p:sp>
      <p:sp>
        <p:nvSpPr>
          <p:cNvPr id="2" name="テキスト ボックス 1"/>
          <p:cNvSpPr txBox="1"/>
          <p:nvPr userDrawn="1"/>
        </p:nvSpPr>
        <p:spPr>
          <a:xfrm>
            <a:off x="457200" y="1059582"/>
            <a:ext cx="8147248" cy="3348372"/>
          </a:xfrm>
          <a:prstGeom prst="rect">
            <a:avLst/>
          </a:prstGeom>
          <a:noFill/>
        </p:spPr>
        <p:txBody>
          <a:bodyPr wrap="square" rtlCol="0">
            <a:noAutofit/>
          </a:bodyPr>
          <a:lstStyle/>
          <a:p>
            <a:pPr marL="214308" indent="-214308">
              <a:buFont typeface="Wingdings" panose="05000000000000000000" pitchFamily="2" charset="2"/>
              <a:buChar char="u"/>
            </a:pPr>
            <a:endParaRPr kumimoji="1" lang="ja-JP" altLang="en-US" sz="1800" dirty="0">
              <a:latin typeface="Segoe UI" panose="020B0502040204020203" pitchFamily="34" charset="0"/>
              <a:ea typeface="HGPｺﾞｼｯｸM" panose="020B0600000000000000" pitchFamily="50" charset="-128"/>
              <a:cs typeface="Segoe UI" panose="020B0502040204020203" pitchFamily="34" charset="0"/>
            </a:endParaRPr>
          </a:p>
        </p:txBody>
      </p:sp>
      <p:cxnSp>
        <p:nvCxnSpPr>
          <p:cNvPr id="11" name="直線コネクタ 10"/>
          <p:cNvCxnSpPr/>
          <p:nvPr userDrawn="1"/>
        </p:nvCxnSpPr>
        <p:spPr>
          <a:xfrm>
            <a:off x="0" y="6815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4912802"/>
            <a:ext cx="963168" cy="121920"/>
          </a:xfrm>
          <a:prstGeom prst="rect">
            <a:avLst/>
          </a:prstGeom>
        </p:spPr>
      </p:pic>
    </p:spTree>
    <p:extLst>
      <p:ext uri="{BB962C8B-B14F-4D97-AF65-F5344CB8AC3E}">
        <p14:creationId xmlns:p14="http://schemas.microsoft.com/office/powerpoint/2010/main" val="176396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8"/>
            <a:ext cx="8229600" cy="1141635"/>
          </a:xfrm>
          <a:prstGeom prst="rect">
            <a:avLst/>
          </a:prstGeom>
        </p:spPr>
        <p:txBody>
          <a:bodyPr vert="horz" lIns="91440" tIns="45720" rIns="91440" bIns="45720" rtlCol="0" anchor="ctr">
            <a:noAutofit/>
          </a:bodyPr>
          <a:lstStyle/>
          <a:p>
            <a:r>
              <a:rPr kumimoji="1" lang="en-US" altLang="ja-JP" dirty="0"/>
              <a:t>Presentation Title here</a:t>
            </a:r>
            <a:br>
              <a:rPr kumimoji="1" lang="en-US" altLang="ja-JP" dirty="0"/>
            </a:br>
            <a:r>
              <a:rPr kumimoji="1" lang="ja-JP" altLang="en-US" dirty="0"/>
              <a:t>マスター タイトルの書式設定</a:t>
            </a:r>
          </a:p>
        </p:txBody>
      </p:sp>
      <p:sp>
        <p:nvSpPr>
          <p:cNvPr id="3" name="テキスト プレースホルダー 2"/>
          <p:cNvSpPr>
            <a:spLocks noGrp="1"/>
          </p:cNvSpPr>
          <p:nvPr>
            <p:ph type="body" idx="1"/>
          </p:nvPr>
        </p:nvSpPr>
        <p:spPr>
          <a:xfrm>
            <a:off x="467544" y="1491631"/>
            <a:ext cx="8229600" cy="720080"/>
          </a:xfrm>
          <a:prstGeom prst="rect">
            <a:avLst/>
          </a:prstGeom>
        </p:spPr>
        <p:txBody>
          <a:bodyPr vert="horz" lIns="91440" tIns="45720" rIns="91440" bIns="45720" rtlCol="0">
            <a:normAutofit/>
          </a:bodyPr>
          <a:lstStyle/>
          <a:p>
            <a:pPr algn="ctr"/>
            <a:r>
              <a:rPr lang="en-US" altLang="ja-JP" dirty="0">
                <a:solidFill>
                  <a:schemeClr val="tx1"/>
                </a:solidFill>
              </a:rPr>
              <a:t>Title here</a:t>
            </a:r>
            <a:r>
              <a:rPr lang="ja-JP" altLang="en-US" dirty="0">
                <a:solidFill>
                  <a:schemeClr val="tx1"/>
                </a:solidFill>
              </a:rPr>
              <a:t>　</a:t>
            </a:r>
            <a:r>
              <a:rPr lang="ja-JP" altLang="en-US" b="1" dirty="0">
                <a:solidFill>
                  <a:schemeClr val="tx1"/>
                </a:solidFill>
                <a:latin typeface="HGPｺﾞｼｯｸM" panose="020B0600000000000000" pitchFamily="50" charset="-128"/>
                <a:ea typeface="HGPｺﾞｼｯｸM" panose="020B0600000000000000" pitchFamily="50" charset="-128"/>
              </a:rPr>
              <a:t>タイトルはこちら</a:t>
            </a:r>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909298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hf hdr="0" ftr="0" dt="0"/>
  <p:txStyles>
    <p:titleStyle>
      <a:lvl1pPr algn="l" defTabSz="914400" rtl="0" eaLnBrk="1" latinLnBrk="0" hangingPunct="1">
        <a:spcBef>
          <a:spcPct val="0"/>
        </a:spcBef>
        <a:buNone/>
        <a:defRPr kumimoji="1" sz="3600" kern="1200">
          <a:solidFill>
            <a:srgbClr val="5B8340"/>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oi.org/10.3390/su16156415" TargetMode="Externa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11/j.1467-9248.2007.00718.x"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hyperlink" Target="https://sustainabledevelopment.un.org/content/documents/26261VNR_Report_Finland_2020.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hlpf.un.org/sites/default/files/vnrs/2021/280892021_VNR_Report_Indonesia.pdf" TargetMode="External"/><Relationship Id="rId2" Type="http://schemas.openxmlformats.org/officeDocument/2006/relationships/hyperlink" Target="https://doi.org/10.13140/RG.2.2.20646.14409" TargetMode="External"/><Relationship Id="rId1" Type="http://schemas.openxmlformats.org/officeDocument/2006/relationships/slideLayout" Target="../slideLayouts/slideLayout5.xml"/><Relationship Id="rId5" Type="http://schemas.openxmlformats.org/officeDocument/2006/relationships/hyperlink" Target="https://sdgs.un.org/sites/default/files/2020-11/26012VNRStakeholdersResearch.pdf" TargetMode="External"/><Relationship Id="rId4" Type="http://schemas.openxmlformats.org/officeDocument/2006/relationships/hyperlink" Target="https://hlpf.un.org/sites/default/files/vnrs/2021/279522021_VNR_Report_German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unescap.org/kp/2022/asia-and-pacific-sdg-progress-report-202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nstats.un.org/sdgs/report/2024/The-Sustainable-Development-Goals-Report-202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2.xm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24780" y="2840835"/>
            <a:ext cx="5571356" cy="742479"/>
          </a:xfrm>
        </p:spPr>
        <p:txBody>
          <a:bodyPr anchor="b"/>
          <a:lstStyle/>
          <a:p>
            <a:pPr algn="ctr"/>
            <a:r>
              <a:rPr lang="ja-JP" altLang="en-US"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持続可能な開発目標（</a:t>
            </a:r>
            <a:r>
              <a:rPr lang="en-US" altLang="ja-JP"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SDGs</a:t>
            </a:r>
            <a:r>
              <a:rPr lang="ja-JP" altLang="en-US"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a:t>
            </a:r>
            <a:br>
              <a:rPr lang="en-US" altLang="ja-JP"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br>
            <a:r>
              <a:rPr lang="ja-JP" altLang="en-US"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実施プロセスにおける</a:t>
            </a:r>
            <a:br>
              <a:rPr lang="en-US" altLang="ja-JP"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br>
            <a:r>
              <a:rPr lang="ja-JP" altLang="en-US"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意義あるユースの参画</a:t>
            </a:r>
            <a:endParaRPr kumimoji="1" lang="ja-JP" altLang="en-US"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p:txBody>
      </p:sp>
      <p:sp>
        <p:nvSpPr>
          <p:cNvPr id="3" name="サブタイトル 2"/>
          <p:cNvSpPr>
            <a:spLocks noGrp="1"/>
          </p:cNvSpPr>
          <p:nvPr>
            <p:ph type="subTitle" idx="4294967295"/>
          </p:nvPr>
        </p:nvSpPr>
        <p:spPr>
          <a:xfrm>
            <a:off x="683568" y="2206733"/>
            <a:ext cx="6832848" cy="2753161"/>
          </a:xfrm>
        </p:spPr>
        <p:txBody>
          <a:bodyPr>
            <a:normAutofit/>
          </a:bodyPr>
          <a:lstStyle/>
          <a:p>
            <a:endParaRPr lang="en-US" altLang="ja-JP"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a:p>
            <a:endParaRPr lang="en-US" altLang="ja-JP"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a:p>
            <a:endParaRPr lang="en-US" altLang="ja-JP"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a:p>
            <a:endParaRPr lang="en-US" altLang="ja-JP"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a:p>
            <a:r>
              <a:rPr lang="ja-JP" altLang="en-US"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公益財団法人 地球環境戦略研究機関</a:t>
            </a:r>
            <a:endParaRPr lang="en-US" altLang="ja-JP"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サステイナビリティ統合センター　福田 </a:t>
            </a:r>
            <a:r>
              <a:rPr lang="ja-JP" altLang="en-US"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美紀</a:t>
            </a:r>
            <a:endParaRPr kumimoji="1" lang="en-US" altLang="ja-JP" sz="2400"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p:txBody>
      </p:sp>
      <p:sp>
        <p:nvSpPr>
          <p:cNvPr id="5" name="タイトル プレースホルダー 1"/>
          <p:cNvSpPr txBox="1">
            <a:spLocks/>
          </p:cNvSpPr>
          <p:nvPr/>
        </p:nvSpPr>
        <p:spPr>
          <a:xfrm>
            <a:off x="1124000" y="4047914"/>
            <a:ext cx="5104184" cy="3960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baseline="0">
                <a:solidFill>
                  <a:schemeClr val="tx1"/>
                </a:solidFill>
                <a:latin typeface="Segoe UI Semibold" panose="020B0702040204020203" pitchFamily="34" charset="0"/>
                <a:ea typeface="+mj-ea"/>
                <a:cs typeface="+mj-cs"/>
              </a:defRPr>
            </a:lvl1pPr>
          </a:lstStyle>
          <a:p>
            <a:endParaRPr lang="en-US" altLang="ja-JP" sz="1600" b="1" dirty="0">
              <a:latin typeface="Segoe UI" panose="020B0502040204020203" pitchFamily="34" charset="0"/>
            </a:endParaRPr>
          </a:p>
        </p:txBody>
      </p:sp>
      <p:pic>
        <p:nvPicPr>
          <p:cNvPr id="7" name="図 6">
            <a:extLst>
              <a:ext uri="{FF2B5EF4-FFF2-40B4-BE49-F238E27FC236}">
                <a16:creationId xmlns:a16="http://schemas.microsoft.com/office/drawing/2014/main" id="{A064F680-01C7-4599-BCA8-6C999C01C7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63" t="17870" r="2791"/>
          <a:stretch/>
        </p:blipFill>
        <p:spPr>
          <a:xfrm>
            <a:off x="5727786" y="989864"/>
            <a:ext cx="4030595" cy="2753161"/>
          </a:xfrm>
          <a:prstGeom prst="ellipse">
            <a:avLst/>
          </a:prstGeom>
          <a:ln w="63500" cap="rnd">
            <a:noFill/>
          </a:ln>
          <a:effectLst/>
        </p:spPr>
      </p:pic>
    </p:spTree>
    <p:extLst>
      <p:ext uri="{BB962C8B-B14F-4D97-AF65-F5344CB8AC3E}">
        <p14:creationId xmlns:p14="http://schemas.microsoft.com/office/powerpoint/2010/main" val="350732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25DA0F-3A21-4DA0-9645-6D6C1ECD44AE}"/>
              </a:ext>
            </a:extLst>
          </p:cNvPr>
          <p:cNvSpPr>
            <a:spLocks noGrp="1"/>
          </p:cNvSpPr>
          <p:nvPr>
            <p:ph type="sldNum" sz="quarter" idx="12"/>
          </p:nvPr>
        </p:nvSpPr>
        <p:spPr/>
        <p:txBody>
          <a:bodyPr/>
          <a:lstStyle/>
          <a:p>
            <a:fld id="{1E12D505-A33E-4C6C-8BE1-D5F3423A3E0A}" type="slidenum">
              <a:rPr lang="ja-JP" altLang="en-US" smtClean="0"/>
              <a:pPr/>
              <a:t>10</a:t>
            </a:fld>
            <a:endParaRPr lang="ja-JP" altLang="en-US" dirty="0"/>
          </a:p>
        </p:txBody>
      </p:sp>
      <p:sp>
        <p:nvSpPr>
          <p:cNvPr id="3" name="タイトル 1">
            <a:extLst>
              <a:ext uri="{FF2B5EF4-FFF2-40B4-BE49-F238E27FC236}">
                <a16:creationId xmlns:a16="http://schemas.microsoft.com/office/drawing/2014/main" id="{1FA99773-D1BA-420D-84CB-BB06C8F7761C}"/>
              </a:ext>
            </a:extLst>
          </p:cNvPr>
          <p:cNvSpPr txBox="1">
            <a:spLocks/>
          </p:cNvSpPr>
          <p:nvPr/>
        </p:nvSpPr>
        <p:spPr>
          <a:xfrm>
            <a:off x="0" y="411510"/>
            <a:ext cx="3707904"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endPar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p:txBody>
      </p:sp>
      <p:sp>
        <p:nvSpPr>
          <p:cNvPr id="5" name="タイトル 1">
            <a:extLst>
              <a:ext uri="{FF2B5EF4-FFF2-40B4-BE49-F238E27FC236}">
                <a16:creationId xmlns:a16="http://schemas.microsoft.com/office/drawing/2014/main" id="{CE680E56-A151-4F8B-918F-8B5658B9DD1D}"/>
              </a:ext>
            </a:extLst>
          </p:cNvPr>
          <p:cNvSpPr txBox="1">
            <a:spLocks/>
          </p:cNvSpPr>
          <p:nvPr/>
        </p:nvSpPr>
        <p:spPr>
          <a:xfrm>
            <a:off x="110272" y="418396"/>
            <a:ext cx="3707904"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endPar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p:txBody>
      </p:sp>
      <p:graphicFrame>
        <p:nvGraphicFramePr>
          <p:cNvPr id="8" name="グラフ 7">
            <a:extLst>
              <a:ext uri="{FF2B5EF4-FFF2-40B4-BE49-F238E27FC236}">
                <a16:creationId xmlns:a16="http://schemas.microsoft.com/office/drawing/2014/main" id="{06250FEC-B666-4A18-BCF6-C432593E23CE}"/>
              </a:ext>
            </a:extLst>
          </p:cNvPr>
          <p:cNvGraphicFramePr>
            <a:graphicFrameLocks/>
          </p:cNvGraphicFramePr>
          <p:nvPr>
            <p:extLst>
              <p:ext uri="{D42A27DB-BD31-4B8C-83A1-F6EECF244321}">
                <p14:modId xmlns:p14="http://schemas.microsoft.com/office/powerpoint/2010/main" val="152890582"/>
              </p:ext>
            </p:extLst>
          </p:nvPr>
        </p:nvGraphicFramePr>
        <p:xfrm>
          <a:off x="1" y="835449"/>
          <a:ext cx="3014037" cy="18803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E6019200-DEE2-4006-B6EE-FEE3AC751CC5}"/>
              </a:ext>
            </a:extLst>
          </p:cNvPr>
          <p:cNvGraphicFramePr>
            <a:graphicFrameLocks/>
          </p:cNvGraphicFramePr>
          <p:nvPr>
            <p:extLst>
              <p:ext uri="{D42A27DB-BD31-4B8C-83A1-F6EECF244321}">
                <p14:modId xmlns:p14="http://schemas.microsoft.com/office/powerpoint/2010/main" val="2632552991"/>
              </p:ext>
            </p:extLst>
          </p:nvPr>
        </p:nvGraphicFramePr>
        <p:xfrm>
          <a:off x="3014038" y="815209"/>
          <a:ext cx="3275747" cy="19725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1829C8D1-03F0-4E33-942F-971CEDCB4D16}"/>
              </a:ext>
            </a:extLst>
          </p:cNvPr>
          <p:cNvGraphicFramePr>
            <a:graphicFrameLocks/>
          </p:cNvGraphicFramePr>
          <p:nvPr>
            <p:extLst>
              <p:ext uri="{D42A27DB-BD31-4B8C-83A1-F6EECF244321}">
                <p14:modId xmlns:p14="http://schemas.microsoft.com/office/powerpoint/2010/main" val="4179075029"/>
              </p:ext>
            </p:extLst>
          </p:nvPr>
        </p:nvGraphicFramePr>
        <p:xfrm>
          <a:off x="6228184" y="815209"/>
          <a:ext cx="2965367" cy="1972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a:extLst>
              <a:ext uri="{FF2B5EF4-FFF2-40B4-BE49-F238E27FC236}">
                <a16:creationId xmlns:a16="http://schemas.microsoft.com/office/drawing/2014/main" id="{187430B4-7BA8-45A7-A53C-321F632E8C78}"/>
              </a:ext>
            </a:extLst>
          </p:cNvPr>
          <p:cNvGraphicFramePr>
            <a:graphicFrameLocks/>
          </p:cNvGraphicFramePr>
          <p:nvPr>
            <p:extLst>
              <p:ext uri="{D42A27DB-BD31-4B8C-83A1-F6EECF244321}">
                <p14:modId xmlns:p14="http://schemas.microsoft.com/office/powerpoint/2010/main" val="3476986417"/>
              </p:ext>
            </p:extLst>
          </p:nvPr>
        </p:nvGraphicFramePr>
        <p:xfrm>
          <a:off x="35496" y="2707657"/>
          <a:ext cx="4752528" cy="18803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グラフ 11">
            <a:extLst>
              <a:ext uri="{FF2B5EF4-FFF2-40B4-BE49-F238E27FC236}">
                <a16:creationId xmlns:a16="http://schemas.microsoft.com/office/drawing/2014/main" id="{4ED49F7D-1256-4D4F-88E0-7142EB6389BB}"/>
              </a:ext>
            </a:extLst>
          </p:cNvPr>
          <p:cNvGraphicFramePr>
            <a:graphicFrameLocks/>
          </p:cNvGraphicFramePr>
          <p:nvPr>
            <p:extLst>
              <p:ext uri="{D42A27DB-BD31-4B8C-83A1-F6EECF244321}">
                <p14:modId xmlns:p14="http://schemas.microsoft.com/office/powerpoint/2010/main" val="1266879845"/>
              </p:ext>
            </p:extLst>
          </p:nvPr>
        </p:nvGraphicFramePr>
        <p:xfrm>
          <a:off x="4810872" y="2707657"/>
          <a:ext cx="4081608" cy="1880317"/>
        </p:xfrm>
        <a:graphic>
          <a:graphicData uri="http://schemas.openxmlformats.org/drawingml/2006/chart">
            <c:chart xmlns:c="http://schemas.openxmlformats.org/drawingml/2006/chart" xmlns:r="http://schemas.openxmlformats.org/officeDocument/2006/relationships" r:id="rId7"/>
          </a:graphicData>
        </a:graphic>
      </p:graphicFrame>
      <p:sp>
        <p:nvSpPr>
          <p:cNvPr id="13" name="タイトル 1">
            <a:extLst>
              <a:ext uri="{FF2B5EF4-FFF2-40B4-BE49-F238E27FC236}">
                <a16:creationId xmlns:a16="http://schemas.microsoft.com/office/drawing/2014/main" id="{6B2950B3-8B5C-418C-899A-C88CC66941AE}"/>
              </a:ext>
            </a:extLst>
          </p:cNvPr>
          <p:cNvSpPr txBox="1">
            <a:spLocks/>
          </p:cNvSpPr>
          <p:nvPr/>
        </p:nvSpPr>
        <p:spPr>
          <a:xfrm>
            <a:off x="-29713" y="195486"/>
            <a:ext cx="9144001"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政府・市民社会の関連取組の記載国別推移</a:t>
            </a:r>
          </a:p>
        </p:txBody>
      </p:sp>
    </p:spTree>
    <p:extLst>
      <p:ext uri="{BB962C8B-B14F-4D97-AF65-F5344CB8AC3E}">
        <p14:creationId xmlns:p14="http://schemas.microsoft.com/office/powerpoint/2010/main" val="41411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771B3B-0345-45BE-BB27-1E6EA5406F69}"/>
              </a:ext>
            </a:extLst>
          </p:cNvPr>
          <p:cNvSpPr>
            <a:spLocks noGrp="1"/>
          </p:cNvSpPr>
          <p:nvPr>
            <p:ph type="sldNum" sz="quarter" idx="12"/>
          </p:nvPr>
        </p:nvSpPr>
        <p:spPr/>
        <p:txBody>
          <a:bodyPr/>
          <a:lstStyle/>
          <a:p>
            <a:fld id="{1E12D505-A33E-4C6C-8BE1-D5F3423A3E0A}" type="slidenum">
              <a:rPr lang="ja-JP" altLang="en-US" smtClean="0"/>
              <a:pPr/>
              <a:t>11</a:t>
            </a:fld>
            <a:endParaRPr lang="ja-JP" altLang="en-US" dirty="0"/>
          </a:p>
        </p:txBody>
      </p:sp>
      <p:sp>
        <p:nvSpPr>
          <p:cNvPr id="3" name="テキスト ボックス 2">
            <a:extLst>
              <a:ext uri="{FF2B5EF4-FFF2-40B4-BE49-F238E27FC236}">
                <a16:creationId xmlns:a16="http://schemas.microsoft.com/office/drawing/2014/main" id="{3686C0DF-5CE7-439C-B284-8516982EAFAF}"/>
              </a:ext>
            </a:extLst>
          </p:cNvPr>
          <p:cNvSpPr txBox="1"/>
          <p:nvPr/>
        </p:nvSpPr>
        <p:spPr>
          <a:xfrm>
            <a:off x="539552" y="555526"/>
            <a:ext cx="8262664" cy="3970318"/>
          </a:xfrm>
          <a:prstGeom prst="rect">
            <a:avLst/>
          </a:prstGeom>
          <a:noFill/>
        </p:spPr>
        <p:txBody>
          <a:bodyPr wrap="square">
            <a:spAutoFit/>
          </a:bodyPr>
          <a:lstStyle/>
          <a:p>
            <a:pPr marL="285750" indent="-285750" algn="just">
              <a:buFont typeface="Wingdings" panose="05000000000000000000" pitchFamily="2" charset="2"/>
              <a:buChar char="l"/>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サイクルを重ねるごとに、</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VNR</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の内容・量ともに充実化</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742950" lvl="1" indent="-285750" algn="just">
              <a:buFont typeface="Wingdings" panose="05000000000000000000" pitchFamily="2" charset="2"/>
              <a:buChar char="l"/>
            </a:pPr>
            <a:r>
              <a:rPr lang="ja-JP" altLang="en-US" dirty="0">
                <a:latin typeface="UD デジタル 教科書体 NK-B" panose="02020700000000000000" pitchFamily="18" charset="-128"/>
                <a:ea typeface="UD デジタル 教科書体 NK-B" panose="02020700000000000000" pitchFamily="18" charset="-128"/>
              </a:rPr>
              <a:t>調査対象国全てにおいて、ユース関連の記載（≒参加機会）は年々増加</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Wingdings" panose="05000000000000000000" pitchFamily="2" charset="2"/>
              <a:buChar char="l"/>
            </a:pP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Wingdings" panose="05000000000000000000" pitchFamily="2" charset="2"/>
              <a:buChar char="l"/>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第１サイクル（</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2016/17</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）：政府による自己評価や施策の概況が中心</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Wingdings" panose="05000000000000000000" pitchFamily="2" charset="2"/>
              <a:buChar char="l"/>
            </a:pP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Wingdings" panose="05000000000000000000" pitchFamily="2" charset="2"/>
              <a:buChar char="l"/>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第２サイクル</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(2020/21)</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：市民社会団体（ユース自身や関連団体含）による外部評価や好事例の紹介が増加</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Wingdings" panose="05000000000000000000" pitchFamily="2" charset="2"/>
              <a:buChar char="l"/>
            </a:pP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buFont typeface="Wingdings" panose="05000000000000000000" pitchFamily="2" charset="2"/>
              <a:buChar char="l"/>
            </a:pPr>
            <a:r>
              <a:rPr lang="ja-JP" altLang="en-US" dirty="0">
                <a:latin typeface="UD デジタル 教科書体 NK-B" panose="02020700000000000000" pitchFamily="18" charset="-128"/>
                <a:ea typeface="UD デジタル 教科書体 NK-B" panose="02020700000000000000" pitchFamily="18" charset="-128"/>
              </a:rPr>
              <a:t>社会的課題（健康、教育、雇用）との関連付けが多数を占める</a:t>
            </a: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buFont typeface="Wingdings" panose="05000000000000000000" pitchFamily="2" charset="2"/>
              <a:buChar char="l"/>
            </a:pP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buFont typeface="Wingdings" panose="05000000000000000000" pitchFamily="2" charset="2"/>
              <a:buChar char="l"/>
            </a:pPr>
            <a:r>
              <a:rPr lang="ja-JP" altLang="en-US" dirty="0">
                <a:latin typeface="UD デジタル 教科書体 NK-B" panose="02020700000000000000" pitchFamily="18" charset="-128"/>
                <a:ea typeface="UD デジタル 教科書体 NK-B" panose="02020700000000000000" pitchFamily="18" charset="-128"/>
              </a:rPr>
              <a:t>環境課題と関連した記載は、両サイクル通してほとんど見られない（</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ただし、気候変動分野を除く</a:t>
            </a:r>
            <a:r>
              <a:rPr lang="ja-JP" altLang="en-US" dirty="0">
                <a:latin typeface="UD デジタル 教科書体 NK-B" panose="02020700000000000000" pitchFamily="18" charset="-128"/>
                <a:ea typeface="UD デジタル 教科書体 NK-B" panose="02020700000000000000" pitchFamily="18" charset="-128"/>
              </a:rPr>
              <a:t>）</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buFont typeface="Wingdings" panose="05000000000000000000" pitchFamily="2" charset="2"/>
              <a:buChar char="l"/>
            </a:pP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Wingdings" panose="05000000000000000000" pitchFamily="2" charset="2"/>
              <a:buChar char="l"/>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国によって書きぶりに差がある（</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SDGs</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と関連付け </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and/or</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若者施策として）</a:t>
            </a:r>
            <a:endParaRPr lang="en-US" altLang="ja-JP"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Tree>
    <p:extLst>
      <p:ext uri="{BB962C8B-B14F-4D97-AF65-F5344CB8AC3E}">
        <p14:creationId xmlns:p14="http://schemas.microsoft.com/office/powerpoint/2010/main" val="156493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8EBDD5D-15A2-4AE4-9350-06A5A03F2C81}"/>
              </a:ext>
            </a:extLst>
          </p:cNvPr>
          <p:cNvPicPr>
            <a:picLocks noChangeAspect="1"/>
          </p:cNvPicPr>
          <p:nvPr/>
        </p:nvPicPr>
        <p:blipFill rotWithShape="1">
          <a:blip r:embed="rId3"/>
          <a:srcRect t="2401" r="2072"/>
          <a:stretch/>
        </p:blipFill>
        <p:spPr>
          <a:xfrm>
            <a:off x="5580112" y="1073067"/>
            <a:ext cx="3457865" cy="3370891"/>
          </a:xfrm>
          <a:prstGeom prst="rect">
            <a:avLst/>
          </a:prstGeom>
        </p:spPr>
      </p:pic>
      <p:sp>
        <p:nvSpPr>
          <p:cNvPr id="2" name="スライド番号プレースホルダー 1">
            <a:extLst>
              <a:ext uri="{FF2B5EF4-FFF2-40B4-BE49-F238E27FC236}">
                <a16:creationId xmlns:a16="http://schemas.microsoft.com/office/drawing/2014/main" id="{188ACB85-3065-4D95-A90D-A98D16A295B8}"/>
              </a:ext>
            </a:extLst>
          </p:cNvPr>
          <p:cNvSpPr>
            <a:spLocks noGrp="1"/>
          </p:cNvSpPr>
          <p:nvPr>
            <p:ph type="sldNum" sz="quarter" idx="12"/>
          </p:nvPr>
        </p:nvSpPr>
        <p:spPr/>
        <p:txBody>
          <a:bodyPr/>
          <a:lstStyle/>
          <a:p>
            <a:fld id="{1E12D505-A33E-4C6C-8BE1-D5F3423A3E0A}" type="slidenum">
              <a:rPr lang="ja-JP" altLang="en-US" smtClean="0"/>
              <a:pPr/>
              <a:t>12</a:t>
            </a:fld>
            <a:endParaRPr lang="ja-JP" altLang="en-US" dirty="0"/>
          </a:p>
        </p:txBody>
      </p:sp>
      <p:sp>
        <p:nvSpPr>
          <p:cNvPr id="3" name="タイトル 1">
            <a:extLst>
              <a:ext uri="{FF2B5EF4-FFF2-40B4-BE49-F238E27FC236}">
                <a16:creationId xmlns:a16="http://schemas.microsoft.com/office/drawing/2014/main" id="{5B146A5F-765D-49FF-9264-9893BB342006}"/>
              </a:ext>
            </a:extLst>
          </p:cNvPr>
          <p:cNvSpPr txBox="1">
            <a:spLocks/>
          </p:cNvSpPr>
          <p:nvPr/>
        </p:nvSpPr>
        <p:spPr>
          <a:xfrm>
            <a:off x="-108520" y="267494"/>
            <a:ext cx="9144001"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例１）</a:t>
            </a:r>
            <a:r>
              <a:rPr lang="en-US" altLang="ja-JP"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SDGs</a:t>
            </a: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に関する教育・普及啓発</a:t>
            </a:r>
          </a:p>
        </p:txBody>
      </p:sp>
      <p:sp>
        <p:nvSpPr>
          <p:cNvPr id="6" name="Text Placeholder 2">
            <a:extLst>
              <a:ext uri="{FF2B5EF4-FFF2-40B4-BE49-F238E27FC236}">
                <a16:creationId xmlns:a16="http://schemas.microsoft.com/office/drawing/2014/main" id="{9120DC40-9E1F-4CFF-8DA2-37FC837DD74E}"/>
              </a:ext>
            </a:extLst>
          </p:cNvPr>
          <p:cNvSpPr txBox="1">
            <a:spLocks/>
          </p:cNvSpPr>
          <p:nvPr/>
        </p:nvSpPr>
        <p:spPr>
          <a:xfrm>
            <a:off x="108519" y="987574"/>
            <a:ext cx="5328592" cy="295232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57175" indent="-257175">
              <a:buFont typeface="Wingdings" panose="05000000000000000000" pitchFamily="2" charset="2"/>
              <a:buChar char="u"/>
            </a:pP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持続可能な開発のための教育（</a:t>
            </a:r>
            <a:r>
              <a:rPr lang="en-US" altLang="ja-JP"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ESD</a:t>
            </a: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）の推進</a:t>
            </a:r>
            <a:r>
              <a:rPr lang="ja-JP" altLang="en-US"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（日本：２</a:t>
            </a:r>
            <a:r>
              <a:rPr lang="en-US" altLang="ja-JP"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016</a:t>
            </a:r>
            <a:r>
              <a:rPr lang="ja-JP" altLang="en-US"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2021</a:t>
            </a:r>
            <a:r>
              <a:rPr lang="ja-JP" altLang="en-US"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年、ドイツ：２０２１年）</a:t>
            </a:r>
            <a:endParaRPr lang="en-US" altLang="ja-JP"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1000125" lvl="1" indent="-257175">
              <a:buFont typeface="Wingdings" panose="05000000000000000000" pitchFamily="2" charset="2"/>
              <a:buChar char="u"/>
            </a:pPr>
            <a:r>
              <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SDG</a:t>
            </a:r>
            <a:r>
              <a:rPr lang="ja-JP" altLang="en-US"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センター（大学）・キャンパスアンバサダー（インドネシア：２０２１年）</a:t>
            </a:r>
            <a:endPar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1000125" lvl="1" indent="-257175">
              <a:buFont typeface="Wingdings" panose="05000000000000000000" pitchFamily="2" charset="2"/>
              <a:buChar char="u"/>
            </a:pPr>
            <a:r>
              <a:rPr lang="ja-JP" altLang="en-US"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企業と協働したユース向け職業訓練</a:t>
            </a:r>
            <a:endPar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lvl="1" indent="0">
              <a:buNone/>
            </a:pPr>
            <a:r>
              <a:rPr lang="ja-JP" altLang="en-US"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　　（インドネシア：</a:t>
            </a:r>
            <a:r>
              <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2019</a:t>
            </a:r>
            <a:r>
              <a:rPr lang="ja-JP" altLang="en-US"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・２０２１年）</a:t>
            </a:r>
            <a:endPar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1000125" lvl="1" indent="-257175">
              <a:buFont typeface="Wingdings" panose="05000000000000000000" pitchFamily="2" charset="2"/>
              <a:buChar char="u"/>
            </a:pPr>
            <a:r>
              <a:rPr lang="ja-JP" altLang="en-US"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若者協議会ユース団体による学校ワークショップ（デンマーク：２０２１年）</a:t>
            </a:r>
            <a:endPar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1000125" lvl="1" indent="-257175">
              <a:buFont typeface="Wingdings" panose="05000000000000000000" pitchFamily="2" charset="2"/>
              <a:buChar char="u"/>
            </a:pPr>
            <a:r>
              <a:rPr lang="ja-JP" altLang="en-US"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市民社会団体による学校・生涯学習施設での</a:t>
            </a:r>
            <a:endPar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lvl="1" indent="0">
              <a:buNone/>
            </a:pPr>
            <a:r>
              <a:rPr lang="ja-JP" altLang="en-US"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　　トレーニング（フィンランド：２０２１年）</a:t>
            </a:r>
            <a:endParaRPr lang="en-US" altLang="ja-JP" sz="16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98A09743-2E64-4447-9076-9E4FFA79A168}"/>
              </a:ext>
            </a:extLst>
          </p:cNvPr>
          <p:cNvSpPr txBox="1"/>
          <p:nvPr/>
        </p:nvSpPr>
        <p:spPr>
          <a:xfrm>
            <a:off x="106023" y="3880088"/>
            <a:ext cx="5831633" cy="707886"/>
          </a:xfrm>
          <a:prstGeom prst="rect">
            <a:avLst/>
          </a:prstGeom>
          <a:noFill/>
        </p:spPr>
        <p:txBody>
          <a:bodyPr wrap="square">
            <a:spAutoFit/>
          </a:bodyPr>
          <a:lstStyle/>
          <a:p>
            <a:pPr marL="257175" indent="-257175">
              <a:buFont typeface="Wingdings" panose="05000000000000000000" pitchFamily="2" charset="2"/>
              <a:buChar char="u"/>
            </a:pP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芸能人・インフルエンサーを活用した</a:t>
            </a:r>
            <a:r>
              <a:rPr lang="en-US" altLang="ja-JP"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SDGs</a:t>
            </a: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の普及啓発</a:t>
            </a:r>
            <a:r>
              <a:rPr lang="ja-JP" altLang="en-US"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（日本：</a:t>
            </a:r>
            <a:r>
              <a:rPr lang="en-US" altLang="ja-JP"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2016</a:t>
            </a:r>
            <a:r>
              <a:rPr lang="ja-JP" altLang="en-US"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年、フィンランド：</a:t>
            </a:r>
            <a:r>
              <a:rPr lang="en-US" altLang="ja-JP"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2021</a:t>
            </a:r>
            <a:r>
              <a:rPr lang="ja-JP" altLang="en-US"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a:t>
            </a:r>
            <a:endParaRPr lang="en-US" altLang="ja-JP"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339294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A1143F-9010-4D95-A9DE-DB27327158DB}"/>
              </a:ext>
            </a:extLst>
          </p:cNvPr>
          <p:cNvSpPr>
            <a:spLocks noGrp="1"/>
          </p:cNvSpPr>
          <p:nvPr>
            <p:ph type="sldNum" sz="quarter" idx="12"/>
          </p:nvPr>
        </p:nvSpPr>
        <p:spPr/>
        <p:txBody>
          <a:bodyPr/>
          <a:lstStyle/>
          <a:p>
            <a:fld id="{1E12D505-A33E-4C6C-8BE1-D5F3423A3E0A}" type="slidenum">
              <a:rPr lang="ja-JP" altLang="en-US" smtClean="0"/>
              <a:pPr/>
              <a:t>13</a:t>
            </a:fld>
            <a:endParaRPr lang="ja-JP" altLang="en-US" dirty="0"/>
          </a:p>
        </p:txBody>
      </p:sp>
      <p:sp>
        <p:nvSpPr>
          <p:cNvPr id="3" name="タイトル 1">
            <a:extLst>
              <a:ext uri="{FF2B5EF4-FFF2-40B4-BE49-F238E27FC236}">
                <a16:creationId xmlns:a16="http://schemas.microsoft.com/office/drawing/2014/main" id="{633B7460-9ABB-4532-A056-A3035A159F87}"/>
              </a:ext>
            </a:extLst>
          </p:cNvPr>
          <p:cNvSpPr txBox="1">
            <a:spLocks/>
          </p:cNvSpPr>
          <p:nvPr/>
        </p:nvSpPr>
        <p:spPr>
          <a:xfrm>
            <a:off x="-108520" y="306214"/>
            <a:ext cx="9144001"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例２）ユース自身・及びユース団体による</a:t>
            </a:r>
            <a:r>
              <a:rPr lang="en-US" altLang="ja-JP"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VNR</a:t>
            </a: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作成への貢献</a:t>
            </a:r>
          </a:p>
        </p:txBody>
      </p:sp>
      <p:sp>
        <p:nvSpPr>
          <p:cNvPr id="4" name="Text Placeholder 2">
            <a:extLst>
              <a:ext uri="{FF2B5EF4-FFF2-40B4-BE49-F238E27FC236}">
                <a16:creationId xmlns:a16="http://schemas.microsoft.com/office/drawing/2014/main" id="{60E97F3C-75AF-41F9-BEBB-821B4DF82179}"/>
              </a:ext>
            </a:extLst>
          </p:cNvPr>
          <p:cNvSpPr txBox="1">
            <a:spLocks/>
          </p:cNvSpPr>
          <p:nvPr/>
        </p:nvSpPr>
        <p:spPr>
          <a:xfrm>
            <a:off x="1476478" y="1395276"/>
            <a:ext cx="7560840" cy="302587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57175" indent="-257175">
              <a:buFont typeface="Wingdings" panose="05000000000000000000" pitchFamily="2" charset="2"/>
              <a:buChar char="u"/>
            </a:pP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ドイツ：国連持続可能な開発へのユース代表（２名）による政府の</a:t>
            </a:r>
            <a:r>
              <a:rPr lang="en-US" altLang="ja-JP"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SDGs</a:t>
            </a: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実施への取組を評価するポジションペーパー（</a:t>
            </a:r>
            <a:r>
              <a:rPr lang="en-US" altLang="ja-JP"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2021</a:t>
            </a: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a:t>
            </a:r>
            <a:endParaRPr lang="en-US" altLang="ja-JP"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257175" indent="-257175">
              <a:buFont typeface="Wingdings" panose="05000000000000000000" pitchFamily="2" charset="2"/>
              <a:buChar char="u"/>
            </a:pPr>
            <a:endParaRPr 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257175" indent="-257175">
              <a:buFont typeface="Wingdings" panose="05000000000000000000" pitchFamily="2" charset="2"/>
              <a:buChar char="u"/>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デンマーク：若者協議会による現状評価や傘下のユース団体等による</a:t>
            </a:r>
            <a:r>
              <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SDGs</a:t>
            </a: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関連活動の紹介（２０１７年、</a:t>
            </a:r>
            <a:r>
              <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2021</a:t>
            </a: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a:t>
            </a:r>
            <a:endPar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endParaRPr 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257175" indent="-257175">
              <a:buFont typeface="Wingdings" panose="05000000000000000000" pitchFamily="2" charset="2"/>
              <a:buChar char="u"/>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インドネシア：地方在住など、脆弱な立場に置かれたユースに対し、オンラインでの調査の実施と回答の活用（</a:t>
            </a:r>
            <a:r>
              <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2021</a:t>
            </a: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a:t>
            </a:r>
            <a:endParaRPr lang="en-US" dirty="0">
              <a:latin typeface="UD デジタル 教科書体 NK-B" panose="02020700000000000000" pitchFamily="18" charset="-128"/>
              <a:ea typeface="UD デジタル 教科書体 NK-B" panose="02020700000000000000" pitchFamily="18" charset="-128"/>
            </a:endParaRPr>
          </a:p>
        </p:txBody>
      </p:sp>
      <p:pic>
        <p:nvPicPr>
          <p:cNvPr id="5" name="Picture 2" descr="Banderas PNG">
            <a:extLst>
              <a:ext uri="{FF2B5EF4-FFF2-40B4-BE49-F238E27FC236}">
                <a16:creationId xmlns:a16="http://schemas.microsoft.com/office/drawing/2014/main" id="{1BB981CB-C88C-4526-B8FC-D9F52E024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76595"/>
            <a:ext cx="1080120" cy="675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Denmark Flags, Denmark Flag, Flag of Denmark">
            <a:extLst>
              <a:ext uri="{FF2B5EF4-FFF2-40B4-BE49-F238E27FC236}">
                <a16:creationId xmlns:a16="http://schemas.microsoft.com/office/drawing/2014/main" id="{E5C5B88E-111A-459A-8B3D-5518F59B1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054" y="2335207"/>
            <a:ext cx="1080120" cy="719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Info Top Indonesia Flag">
            <a:extLst>
              <a:ext uri="{FF2B5EF4-FFF2-40B4-BE49-F238E27FC236}">
                <a16:creationId xmlns:a16="http://schemas.microsoft.com/office/drawing/2014/main" id="{661BC9DD-4280-49A4-908B-AF2F6FCBAE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224" y="3563841"/>
            <a:ext cx="1116950" cy="7448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3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146880-0638-41F0-8A27-DD3695BF5D57}"/>
              </a:ext>
            </a:extLst>
          </p:cNvPr>
          <p:cNvSpPr>
            <a:spLocks noGrp="1"/>
          </p:cNvSpPr>
          <p:nvPr>
            <p:ph type="sldNum" sz="quarter" idx="12"/>
          </p:nvPr>
        </p:nvSpPr>
        <p:spPr/>
        <p:txBody>
          <a:bodyPr/>
          <a:lstStyle/>
          <a:p>
            <a:fld id="{1E12D505-A33E-4C6C-8BE1-D5F3423A3E0A}" type="slidenum">
              <a:rPr lang="ja-JP" altLang="en-US" smtClean="0"/>
              <a:pPr/>
              <a:t>14</a:t>
            </a:fld>
            <a:endParaRPr lang="ja-JP" altLang="en-US" dirty="0"/>
          </a:p>
        </p:txBody>
      </p:sp>
      <p:pic>
        <p:nvPicPr>
          <p:cNvPr id="5" name="Picture 6" descr="Finland Flag">
            <a:extLst>
              <a:ext uri="{FF2B5EF4-FFF2-40B4-BE49-F238E27FC236}">
                <a16:creationId xmlns:a16="http://schemas.microsoft.com/office/drawing/2014/main" id="{8A78C325-326D-47B5-826C-83472B45C9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19" y="1491630"/>
            <a:ext cx="1152128" cy="7027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3D5ADCD6-C7B9-427B-96E8-1F291D4C8AF7}"/>
              </a:ext>
            </a:extLst>
          </p:cNvPr>
          <p:cNvSpPr txBox="1">
            <a:spLocks/>
          </p:cNvSpPr>
          <p:nvPr/>
        </p:nvSpPr>
        <p:spPr>
          <a:xfrm>
            <a:off x="-29713" y="195486"/>
            <a:ext cx="9144001"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例３）</a:t>
            </a:r>
            <a:r>
              <a:rPr lang="en-US" altLang="ja-JP"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SDGs</a:t>
            </a: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実施に特化したユース参画の仕組みを構築</a:t>
            </a:r>
          </a:p>
        </p:txBody>
      </p:sp>
      <p:sp>
        <p:nvSpPr>
          <p:cNvPr id="7" name="Text Placeholder 2">
            <a:extLst>
              <a:ext uri="{FF2B5EF4-FFF2-40B4-BE49-F238E27FC236}">
                <a16:creationId xmlns:a16="http://schemas.microsoft.com/office/drawing/2014/main" id="{7D4824DE-D698-4D07-AE93-1566A8837F11}"/>
              </a:ext>
            </a:extLst>
          </p:cNvPr>
          <p:cNvSpPr txBox="1">
            <a:spLocks/>
          </p:cNvSpPr>
          <p:nvPr/>
        </p:nvSpPr>
        <p:spPr>
          <a:xfrm>
            <a:off x="1472452" y="1042258"/>
            <a:ext cx="7671548" cy="296965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57175" indent="-257175">
              <a:buFont typeface="Wingdings" panose="05000000000000000000" pitchFamily="2" charset="2"/>
              <a:buChar char="u"/>
            </a:pPr>
            <a:r>
              <a:rPr lang="ja-JP" altLang="en-US" sz="2000" dirty="0">
                <a:latin typeface="UD デジタル 教科書体 NK-B" panose="02020700000000000000" pitchFamily="18" charset="-128"/>
                <a:ea typeface="UD デジタル 教科書体 NK-B" panose="02020700000000000000" pitchFamily="18" charset="-128"/>
              </a:rPr>
              <a:t>フィンランド：「</a:t>
            </a: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アジェンダ</a:t>
            </a:r>
            <a:r>
              <a:rPr lang="en-US" altLang="ja-JP"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2030</a:t>
            </a:r>
            <a:r>
              <a:rPr lang="ja-JP" altLang="en-US"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ユースグループ」</a:t>
            </a:r>
            <a:r>
              <a:rPr lang="en-US" altLang="ja-JP" sz="20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(2020)</a:t>
            </a:r>
          </a:p>
          <a:p>
            <a:pPr marL="664369" lvl="1" indent="-321469">
              <a:buFont typeface="Arial" panose="020B0604020202020204" pitchFamily="34" charset="0"/>
              <a:buChar char="•"/>
            </a:pPr>
            <a:r>
              <a:rPr lang="en-US" altLang="ja-JP" sz="1800" b="1" dirty="0">
                <a:latin typeface="UD デジタル 教科書体 NK-B" panose="02020700000000000000" pitchFamily="18" charset="-128"/>
                <a:ea typeface="UD デジタル 教科書体 NK-B" panose="02020700000000000000" pitchFamily="18" charset="-128"/>
              </a:rPr>
              <a:t>15</a:t>
            </a:r>
            <a:r>
              <a:rPr lang="ja-JP" altLang="en-US" sz="1800" b="1" dirty="0">
                <a:latin typeface="UD デジタル 教科書体 NK-B" panose="02020700000000000000" pitchFamily="18" charset="-128"/>
                <a:ea typeface="UD デジタル 教科書体 NK-B" panose="02020700000000000000" pitchFamily="18" charset="-128"/>
              </a:rPr>
              <a:t>～</a:t>
            </a:r>
            <a:r>
              <a:rPr lang="en-US" altLang="ja-JP" sz="1800" b="1" dirty="0">
                <a:latin typeface="UD デジタル 教科書体 NK-B" panose="02020700000000000000" pitchFamily="18" charset="-128"/>
                <a:ea typeface="UD デジタル 教科書体 NK-B" panose="02020700000000000000" pitchFamily="18" charset="-128"/>
              </a:rPr>
              <a:t>29</a:t>
            </a:r>
            <a:r>
              <a:rPr lang="ja-JP" altLang="en-US" sz="1800" b="1" dirty="0">
                <a:latin typeface="UD デジタル 教科書体 NK-B" panose="02020700000000000000" pitchFamily="18" charset="-128"/>
                <a:ea typeface="UD デジタル 教科書体 NK-B" panose="02020700000000000000" pitchFamily="18" charset="-128"/>
              </a:rPr>
              <a:t>歳の選抜された</a:t>
            </a:r>
            <a:r>
              <a:rPr lang="en-US" altLang="ja-JP" sz="1800" b="1" dirty="0">
                <a:latin typeface="UD デジタル 教科書体 NK-B" panose="02020700000000000000" pitchFamily="18" charset="-128"/>
                <a:ea typeface="UD デジタル 教科書体 NK-B" panose="02020700000000000000" pitchFamily="18" charset="-128"/>
              </a:rPr>
              <a:t>14</a:t>
            </a:r>
            <a:r>
              <a:rPr lang="ja-JP" altLang="en-US" sz="1800" b="1" dirty="0">
                <a:latin typeface="UD デジタル 教科書体 NK-B" panose="02020700000000000000" pitchFamily="18" charset="-128"/>
                <a:ea typeface="UD デジタル 教科書体 NK-B" panose="02020700000000000000" pitchFamily="18" charset="-128"/>
              </a:rPr>
              <a:t>名が</a:t>
            </a:r>
            <a:r>
              <a:rPr lang="en-US" altLang="ja-JP" sz="1800" b="1" dirty="0">
                <a:latin typeface="UD デジタル 教科書体 NK-B" panose="02020700000000000000" pitchFamily="18" charset="-128"/>
                <a:ea typeface="UD デジタル 教科書体 NK-B" panose="02020700000000000000" pitchFamily="18" charset="-128"/>
              </a:rPr>
              <a:t>2</a:t>
            </a:r>
            <a:r>
              <a:rPr lang="ja-JP" altLang="en-US" sz="1800" b="1" dirty="0">
                <a:latin typeface="UD デジタル 教科書体 NK-B" panose="02020700000000000000" pitchFamily="18" charset="-128"/>
                <a:ea typeface="UD デジタル 教科書体 NK-B" panose="02020700000000000000" pitchFamily="18" charset="-128"/>
              </a:rPr>
              <a:t>年間の任期で活動</a:t>
            </a:r>
            <a:endParaRPr lang="en-US" altLang="ja-JP" sz="1800" b="1" dirty="0">
              <a:latin typeface="UD デジタル 教科書体 NK-B" panose="02020700000000000000" pitchFamily="18" charset="-128"/>
              <a:ea typeface="UD デジタル 教科書体 NK-B" panose="02020700000000000000" pitchFamily="18" charset="-128"/>
            </a:endParaRPr>
          </a:p>
          <a:p>
            <a:pPr marL="664369" lvl="1" indent="-321469">
              <a:buFont typeface="Arial" panose="020B0604020202020204" pitchFamily="34" charset="0"/>
              <a:buChar char="•"/>
            </a:pPr>
            <a:r>
              <a:rPr lang="ja-JP" altLang="en-US" sz="1800" b="1" dirty="0">
                <a:latin typeface="UD デジタル 教科書体 NK-B" panose="02020700000000000000" pitchFamily="18" charset="-128"/>
                <a:ea typeface="UD デジタル 教科書体 NK-B" panose="02020700000000000000" pitchFamily="18" charset="-128"/>
              </a:rPr>
              <a:t>持続可能な開発国家戦略等の起草、予算案審議、</a:t>
            </a:r>
            <a:r>
              <a:rPr lang="en-US" altLang="ja-JP" sz="1800" b="1" dirty="0">
                <a:latin typeface="UD デジタル 教科書体 NK-B" panose="02020700000000000000" pitchFamily="18" charset="-128"/>
                <a:ea typeface="UD デジタル 教科書体 NK-B" panose="02020700000000000000" pitchFamily="18" charset="-128"/>
              </a:rPr>
              <a:t>VNR</a:t>
            </a:r>
            <a:r>
              <a:rPr lang="ja-JP" altLang="en-US" sz="1800" b="1" dirty="0">
                <a:latin typeface="UD デジタル 教科書体 NK-B" panose="02020700000000000000" pitchFamily="18" charset="-128"/>
                <a:ea typeface="UD デジタル 教科書体 NK-B" panose="02020700000000000000" pitchFamily="18" charset="-128"/>
              </a:rPr>
              <a:t>作成への参加</a:t>
            </a:r>
            <a:endParaRPr lang="en-US" altLang="ja-JP" sz="1800" b="1" dirty="0">
              <a:latin typeface="UD デジタル 教科書体 NK-B" panose="02020700000000000000" pitchFamily="18" charset="-128"/>
              <a:ea typeface="UD デジタル 教科書体 NK-B" panose="02020700000000000000" pitchFamily="18" charset="-128"/>
            </a:endParaRPr>
          </a:p>
          <a:p>
            <a:pPr marL="664369" lvl="1" indent="-321469">
              <a:buFont typeface="Arial" panose="020B0604020202020204" pitchFamily="34" charset="0"/>
              <a:buChar char="•"/>
            </a:pPr>
            <a:r>
              <a:rPr lang="ja-JP" altLang="en-US"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その他イベントの自主企画・開催</a:t>
            </a:r>
            <a:endParaRPr lang="en-US" altLang="ja-JP" sz="18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342900" lvl="1" indent="0">
              <a:buNone/>
            </a:pPr>
            <a:endParaRPr lang="en-US" altLang="ja-JP" sz="14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57150" indent="-457200">
              <a:buFont typeface="Wingdings" panose="05000000000000000000" pitchFamily="2" charset="2"/>
              <a:buChar char="u"/>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日本：「次世代プラットフォーム」</a:t>
            </a:r>
            <a:r>
              <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(2021)</a:t>
            </a:r>
          </a:p>
          <a:p>
            <a:pPr marL="664369" lvl="1" indent="-321469">
              <a:buFont typeface="Arial" panose="020B0604020202020204" pitchFamily="34" charset="0"/>
              <a:buChar char="•"/>
            </a:pPr>
            <a:r>
              <a:rPr lang="ja-JP" altLang="en-US"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ステアリングコミッティの７団体から代表１名が</a:t>
            </a:r>
            <a:r>
              <a:rPr lang="en-US" altLang="ja-JP"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SDGs</a:t>
            </a:r>
            <a:r>
              <a:rPr lang="ja-JP" altLang="en-US"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円卓会議へ参加、</a:t>
            </a:r>
            <a:r>
              <a:rPr lang="en-US" altLang="ja-JP"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VNR</a:t>
            </a:r>
            <a:r>
              <a:rPr lang="ja-JP" altLang="en-US"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作成や</a:t>
            </a:r>
            <a:r>
              <a:rPr lang="en-US" altLang="ja-JP"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SDGs</a:t>
            </a:r>
            <a:r>
              <a:rPr lang="ja-JP" altLang="en-US"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実施指針の改訂の際ヒアリングを受ける</a:t>
            </a:r>
            <a:endParaRPr lang="en-US" altLang="ja-JP"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664369" lvl="1" indent="-321469">
              <a:buFont typeface="Arial" panose="020B0604020202020204" pitchFamily="34" charset="0"/>
              <a:buChar char="•"/>
            </a:pPr>
            <a:r>
              <a:rPr lang="ja-JP" altLang="en-US"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ユース関連外国来賓との懇談会等への参加</a:t>
            </a:r>
            <a:endParaRPr lang="en-US" altLang="ja-JP" sz="18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pic>
        <p:nvPicPr>
          <p:cNvPr id="8" name="Picture 2" descr="Banderas PNG">
            <a:extLst>
              <a:ext uri="{FF2B5EF4-FFF2-40B4-BE49-F238E27FC236}">
                <a16:creationId xmlns:a16="http://schemas.microsoft.com/office/drawing/2014/main" id="{61FCE600-0C57-46CB-B23C-E99114D83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17" y="3075806"/>
            <a:ext cx="1234435" cy="8640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C404CDE-5A58-4029-961F-A1A0A8D0150A}"/>
              </a:ext>
            </a:extLst>
          </p:cNvPr>
          <p:cNvSpPr txBox="1"/>
          <p:nvPr/>
        </p:nvSpPr>
        <p:spPr>
          <a:xfrm>
            <a:off x="1770178" y="4085079"/>
            <a:ext cx="7194310" cy="430887"/>
          </a:xfrm>
          <a:prstGeom prst="rect">
            <a:avLst/>
          </a:prstGeom>
          <a:noFill/>
        </p:spPr>
        <p:txBody>
          <a:bodyPr wrap="square">
            <a:spAutoFit/>
          </a:bodyPr>
          <a:lstStyle/>
          <a:p>
            <a:pPr marL="342900" lvl="1" indent="0">
              <a:buNone/>
            </a:pPr>
            <a:r>
              <a:rPr lang="en-US" altLang="ja-JP" sz="1100" b="1" dirty="0">
                <a:solidFill>
                  <a:srgbClr val="000000"/>
                </a:solidFill>
                <a:latin typeface="UD デジタル 教科書体 NK-B" panose="02020700000000000000" pitchFamily="18" charset="-128"/>
                <a:ea typeface="UD デジタル 教科書体 NK-B" panose="02020700000000000000" pitchFamily="18" charset="-128"/>
              </a:rPr>
              <a:t>Fukuda and </a:t>
            </a:r>
            <a:r>
              <a:rPr lang="en-US" altLang="ja-JP" sz="1100" b="1" dirty="0" err="1">
                <a:solidFill>
                  <a:srgbClr val="000000"/>
                </a:solidFill>
                <a:latin typeface="UD デジタル 教科書体 NK-B" panose="02020700000000000000" pitchFamily="18" charset="-128"/>
                <a:ea typeface="UD デジタル 教科書体 NK-B" panose="02020700000000000000" pitchFamily="18" charset="-128"/>
              </a:rPr>
              <a:t>Zusman</a:t>
            </a:r>
            <a:r>
              <a:rPr lang="en-US" altLang="ja-JP" sz="1100" b="1" dirty="0">
                <a:solidFill>
                  <a:srgbClr val="000000"/>
                </a:solidFill>
                <a:latin typeface="UD デジタル 教科書体 NK-B" panose="02020700000000000000" pitchFamily="18" charset="-128"/>
                <a:ea typeface="UD デジタル 教科書体 NK-B" panose="02020700000000000000" pitchFamily="18" charset="-128"/>
              </a:rPr>
              <a:t> (2023) “</a:t>
            </a:r>
            <a:r>
              <a:rPr lang="en-US" altLang="ja-JP" sz="1100" b="1" i="0" dirty="0">
                <a:solidFill>
                  <a:srgbClr val="000000"/>
                </a:solidFill>
                <a:effectLst/>
                <a:latin typeface="UD デジタル 教科書体 NK-B" panose="02020700000000000000" pitchFamily="18" charset="-128"/>
                <a:ea typeface="UD デジタル 教科書体 NK-B" panose="02020700000000000000" pitchFamily="18" charset="-128"/>
              </a:rPr>
              <a:t>Meaningful Youth Engagement in Sustainability Processes in Japan and Finland: A Comparative Assessment,” </a:t>
            </a:r>
            <a:r>
              <a:rPr lang="en-US" altLang="ja-JP" sz="1100" b="1" i="0" dirty="0">
                <a:solidFill>
                  <a:srgbClr val="000000"/>
                </a:solidFill>
                <a:effectLst/>
                <a:latin typeface="UD デジタル 教科書体 NK-B" panose="02020700000000000000" pitchFamily="18" charset="-128"/>
                <a:ea typeface="UD デジタル 教科書体 NK-B" panose="02020700000000000000" pitchFamily="18" charset="-128"/>
                <a:hlinkClick r:id="rId5"/>
              </a:rPr>
              <a:t>https://doi.org/10.3390/su16156415</a:t>
            </a:r>
            <a:r>
              <a:rPr lang="en-US" altLang="ja-JP" sz="1100" b="1" i="0" dirty="0">
                <a:solidFill>
                  <a:srgbClr val="000000"/>
                </a:solidFill>
                <a:effectLst/>
                <a:latin typeface="UD デジタル 教科書体 NK-B" panose="02020700000000000000" pitchFamily="18" charset="-128"/>
                <a:ea typeface="UD デジタル 教科書体 NK-B" panose="02020700000000000000" pitchFamily="18" charset="-128"/>
              </a:rPr>
              <a:t>   </a:t>
            </a:r>
          </a:p>
        </p:txBody>
      </p:sp>
    </p:spTree>
    <p:extLst>
      <p:ext uri="{BB962C8B-B14F-4D97-AF65-F5344CB8AC3E}">
        <p14:creationId xmlns:p14="http://schemas.microsoft.com/office/powerpoint/2010/main" val="327246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FF8918-B1DA-4C72-831C-5EF56D529E62}"/>
              </a:ext>
            </a:extLst>
          </p:cNvPr>
          <p:cNvSpPr>
            <a:spLocks noGrp="1"/>
          </p:cNvSpPr>
          <p:nvPr>
            <p:ph type="sldNum" sz="quarter" idx="12"/>
          </p:nvPr>
        </p:nvSpPr>
        <p:spPr/>
        <p:txBody>
          <a:bodyPr/>
          <a:lstStyle/>
          <a:p>
            <a:fld id="{1E12D505-A33E-4C6C-8BE1-D5F3423A3E0A}" type="slidenum">
              <a:rPr lang="ja-JP" altLang="en-US" smtClean="0"/>
              <a:pPr/>
              <a:t>15</a:t>
            </a:fld>
            <a:endParaRPr lang="ja-JP" altLang="en-US" dirty="0"/>
          </a:p>
        </p:txBody>
      </p:sp>
      <p:sp>
        <p:nvSpPr>
          <p:cNvPr id="5" name="タイトル 1">
            <a:extLst>
              <a:ext uri="{FF2B5EF4-FFF2-40B4-BE49-F238E27FC236}">
                <a16:creationId xmlns:a16="http://schemas.microsoft.com/office/drawing/2014/main" id="{DA0774DF-7C7D-43AD-905B-42BF9BC8B119}"/>
              </a:ext>
            </a:extLst>
          </p:cNvPr>
          <p:cNvSpPr txBox="1">
            <a:spLocks/>
          </p:cNvSpPr>
          <p:nvPr/>
        </p:nvSpPr>
        <p:spPr>
          <a:xfrm>
            <a:off x="-29713" y="195486"/>
            <a:ext cx="9144001"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ユース参加のディスコース・参加の「</a:t>
            </a:r>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質</a:t>
            </a:r>
            <a:r>
              <a:rPr lang="ja-JP" altLang="en-US" sz="24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」を問う</a:t>
            </a:r>
          </a:p>
        </p:txBody>
      </p:sp>
      <p:sp>
        <p:nvSpPr>
          <p:cNvPr id="7" name="テキスト ボックス 6">
            <a:extLst>
              <a:ext uri="{FF2B5EF4-FFF2-40B4-BE49-F238E27FC236}">
                <a16:creationId xmlns:a16="http://schemas.microsoft.com/office/drawing/2014/main" id="{DE770C91-3082-4039-A3EC-E595C80CCD5D}"/>
              </a:ext>
            </a:extLst>
          </p:cNvPr>
          <p:cNvSpPr txBox="1"/>
          <p:nvPr/>
        </p:nvSpPr>
        <p:spPr>
          <a:xfrm>
            <a:off x="287524" y="843558"/>
            <a:ext cx="8568951" cy="2774349"/>
          </a:xfrm>
          <a:prstGeom prst="rect">
            <a:avLst/>
          </a:prstGeom>
          <a:noFill/>
        </p:spPr>
        <p:txBody>
          <a:bodyPr wrap="square">
            <a:spAutoFit/>
          </a:bodyPr>
          <a:lstStyle/>
          <a:p>
            <a:pPr marL="257175" indent="-257175">
              <a:lnSpc>
                <a:spcPct val="150000"/>
              </a:lnSpc>
              <a:buFont typeface="Wingdings" panose="05000000000000000000" pitchFamily="2" charset="2"/>
              <a:buChar char="u"/>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好事例：デンマーク（２０２１）</a:t>
            </a:r>
            <a:endPar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800100" lvl="1" indent="-342900">
              <a:lnSpc>
                <a:spcPct val="150000"/>
              </a:lnSpc>
              <a:buFont typeface="Arial" panose="020B0604020202020204" pitchFamily="34" charset="0"/>
              <a:buChar char="•"/>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ほぼ全ての</a:t>
            </a:r>
            <a:r>
              <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SDGs</a:t>
            </a: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に関連記載あり、ユースの参加機会についても充実</a:t>
            </a:r>
            <a:endPar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800100" lvl="1" indent="-342900">
              <a:lnSpc>
                <a:spcPct val="150000"/>
              </a:lnSpc>
              <a:buFont typeface="Arial" panose="020B0604020202020204" pitchFamily="34" charset="0"/>
              <a:buChar char="•"/>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若者協議会：現状評価と共に、傘下のユース団体主体の活動を報告</a:t>
            </a:r>
            <a:endPar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lvl="2">
              <a:lnSpc>
                <a:spcPct val="150000"/>
              </a:lnSpc>
            </a:pPr>
            <a:r>
              <a:rPr lang="ja-JP" altLang="en-US"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　コア・バリュー：</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参加、対話、ボランティアリズム、統合、影響（民主主義）</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800100" lvl="1" indent="-342900">
              <a:lnSpc>
                <a:spcPct val="150000"/>
              </a:lnSpc>
              <a:buFont typeface="Arial" panose="020B0604020202020204" pitchFamily="34" charset="0"/>
              <a:buChar char="•"/>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政府・市民社会共に「</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脆弱な子ども・ユース</a:t>
            </a: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」を認識、支援へコミット</a:t>
            </a:r>
            <a:endPar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lvl="2">
              <a:lnSpc>
                <a:spcPct val="150000"/>
              </a:lnSpc>
            </a:pPr>
            <a:r>
              <a:rPr lang="ja-JP" altLang="en-US"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ja-JP" altLang="en-US"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貧困、障害・病気、ジェンダー、移民・難民、宗教・文化的マイノリティー </a:t>
            </a:r>
            <a:r>
              <a:rPr lang="en-US" altLang="ja-JP"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etc.</a:t>
            </a:r>
            <a:endParaRPr lang="en-US" altLang="ja-JP" sz="20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EB677330-F913-437F-BD2D-58621F38583D}"/>
              </a:ext>
            </a:extLst>
          </p:cNvPr>
          <p:cNvSpPr txBox="1"/>
          <p:nvPr/>
        </p:nvSpPr>
        <p:spPr>
          <a:xfrm>
            <a:off x="554661" y="3617907"/>
            <a:ext cx="8697858" cy="885755"/>
          </a:xfrm>
          <a:prstGeom prst="rect">
            <a:avLst/>
          </a:prstGeom>
          <a:noFill/>
        </p:spPr>
        <p:txBody>
          <a:bodyPr wrap="square">
            <a:spAutoFit/>
          </a:bodyPr>
          <a:lstStyle/>
          <a:p>
            <a:pPr>
              <a:lnSpc>
                <a:spcPct val="150000"/>
              </a:lnSpc>
            </a:pPr>
            <a:r>
              <a:rPr lang="ja-JP" altLang="en-US" sz="1800" i="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対して日本：ユースの中にある多様性・交差性に対して解像度が他国に比べて低く、</a:t>
            </a:r>
            <a:endParaRPr lang="en-US" altLang="ja-JP" sz="1800" i="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a:lnSpc>
                <a:spcPct val="150000"/>
              </a:lnSpc>
            </a:pPr>
            <a:r>
              <a:rPr lang="ja-JP" altLang="en-US" i="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ja-JP" altLang="en-US" sz="1800" i="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参加手法・影響力が限定的ではないか？</a:t>
            </a:r>
          </a:p>
        </p:txBody>
      </p:sp>
      <p:pic>
        <p:nvPicPr>
          <p:cNvPr id="6" name="図 5">
            <a:extLst>
              <a:ext uri="{FF2B5EF4-FFF2-40B4-BE49-F238E27FC236}">
                <a16:creationId xmlns:a16="http://schemas.microsoft.com/office/drawing/2014/main" id="{DDAB68D6-F195-4F3E-9B9E-84386BE4CFB5}"/>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554" r="9504"/>
          <a:stretch/>
        </p:blipFill>
        <p:spPr>
          <a:xfrm>
            <a:off x="-108520" y="2305067"/>
            <a:ext cx="4248472" cy="3002987"/>
          </a:xfrm>
          <a:prstGeom prst="ellipse">
            <a:avLst/>
          </a:prstGeom>
          <a:ln>
            <a:noFill/>
          </a:ln>
          <a:effectLst>
            <a:softEdge rad="112500"/>
          </a:effectLst>
        </p:spPr>
      </p:pic>
    </p:spTree>
    <p:extLst>
      <p:ext uri="{BB962C8B-B14F-4D97-AF65-F5344CB8AC3E}">
        <p14:creationId xmlns:p14="http://schemas.microsoft.com/office/powerpoint/2010/main" val="41442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AC8F846-8951-4353-B78F-DA8E5ACDD3C2}"/>
              </a:ext>
            </a:extLst>
          </p:cNvPr>
          <p:cNvPicPr>
            <a:picLocks noChangeAspect="1"/>
          </p:cNvPicPr>
          <p:nvPr/>
        </p:nvPicPr>
        <p:blipFill rotWithShape="1">
          <a:blip r:embed="rId3"/>
          <a:srcRect l="1588" t="2382" r="2087" b="1714"/>
          <a:stretch/>
        </p:blipFill>
        <p:spPr>
          <a:xfrm>
            <a:off x="5746329" y="1635646"/>
            <a:ext cx="3434183" cy="2232248"/>
          </a:xfrm>
          <a:prstGeom prst="rect">
            <a:avLst/>
          </a:prstGeom>
        </p:spPr>
      </p:pic>
      <p:sp>
        <p:nvSpPr>
          <p:cNvPr id="2" name="スライド番号プレースホルダー 1">
            <a:extLst>
              <a:ext uri="{FF2B5EF4-FFF2-40B4-BE49-F238E27FC236}">
                <a16:creationId xmlns:a16="http://schemas.microsoft.com/office/drawing/2014/main" id="{512698D5-4508-4FA0-8E3F-150C67D387AC}"/>
              </a:ext>
            </a:extLst>
          </p:cNvPr>
          <p:cNvSpPr>
            <a:spLocks noGrp="1"/>
          </p:cNvSpPr>
          <p:nvPr>
            <p:ph type="sldNum" sz="quarter" idx="12"/>
          </p:nvPr>
        </p:nvSpPr>
        <p:spPr/>
        <p:txBody>
          <a:bodyPr/>
          <a:lstStyle/>
          <a:p>
            <a:fld id="{1E12D505-A33E-4C6C-8BE1-D5F3423A3E0A}" type="slidenum">
              <a:rPr lang="ja-JP" altLang="en-US" smtClean="0"/>
              <a:pPr/>
              <a:t>16</a:t>
            </a:fld>
            <a:endParaRPr lang="ja-JP" altLang="en-US" dirty="0"/>
          </a:p>
        </p:txBody>
      </p:sp>
      <p:sp>
        <p:nvSpPr>
          <p:cNvPr id="5" name="AutoShape 2">
            <a:extLst>
              <a:ext uri="{FF2B5EF4-FFF2-40B4-BE49-F238E27FC236}">
                <a16:creationId xmlns:a16="http://schemas.microsoft.com/office/drawing/2014/main" id="{79181669-01D4-42AB-9966-827D02CC615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 name="タイトル 1">
            <a:extLst>
              <a:ext uri="{FF2B5EF4-FFF2-40B4-BE49-F238E27FC236}">
                <a16:creationId xmlns:a16="http://schemas.microsoft.com/office/drawing/2014/main" id="{E85BD991-A798-4C1F-A360-B97EE9E48CFE}"/>
              </a:ext>
            </a:extLst>
          </p:cNvPr>
          <p:cNvSpPr txBox="1">
            <a:spLocks/>
          </p:cNvSpPr>
          <p:nvPr/>
        </p:nvSpPr>
        <p:spPr>
          <a:xfrm>
            <a:off x="-55390" y="316632"/>
            <a:ext cx="5177310"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endParaRPr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p:txBody>
      </p:sp>
      <p:sp>
        <p:nvSpPr>
          <p:cNvPr id="10" name="テキスト ボックス 9">
            <a:extLst>
              <a:ext uri="{FF2B5EF4-FFF2-40B4-BE49-F238E27FC236}">
                <a16:creationId xmlns:a16="http://schemas.microsoft.com/office/drawing/2014/main" id="{C828E5D0-77E2-4B00-AD66-CD24E2AE5621}"/>
              </a:ext>
            </a:extLst>
          </p:cNvPr>
          <p:cNvSpPr txBox="1"/>
          <p:nvPr/>
        </p:nvSpPr>
        <p:spPr>
          <a:xfrm>
            <a:off x="251520" y="969093"/>
            <a:ext cx="5760640" cy="2862322"/>
          </a:xfrm>
          <a:prstGeom prst="rect">
            <a:avLst/>
          </a:prstGeom>
          <a:noFill/>
        </p:spPr>
        <p:txBody>
          <a:bodyPr wrap="square">
            <a:spAutoFit/>
          </a:bodyPr>
          <a:lstStyle/>
          <a:p>
            <a:pPr marL="285750" indent="-285750">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ユースの参加機会の増加はグローバルなトレンド</a:t>
            </a: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ユースの活躍が目立つ気候変動分野を除き、環境課題と関連した記載はほとんどない</a:t>
            </a:r>
            <a:endParaRPr lang="en-US" altLang="ja-JP" dirty="0">
              <a:latin typeface="UD デジタル 教科書体 NK-B" panose="02020700000000000000" pitchFamily="18" charset="-128"/>
              <a:ea typeface="UD デジタル 教科書体 NK-B" panose="02020700000000000000" pitchFamily="18" charset="-128"/>
            </a:endParaRPr>
          </a:p>
          <a:p>
            <a:pPr lvl="1"/>
            <a:r>
              <a:rPr lang="ja-JP" altLang="en-US" dirty="0">
                <a:latin typeface="UD デジタル 教科書体 NK-B" panose="02020700000000000000" pitchFamily="18" charset="-128"/>
                <a:ea typeface="UD デジタル 教科書体 NK-B" panose="02020700000000000000" pitchFamily="18" charset="-128"/>
              </a:rPr>
              <a:t>→若者の興味関心分野と施策のギャップ？</a:t>
            </a:r>
            <a:endParaRPr lang="en-US" altLang="ja-JP" dirty="0">
              <a:latin typeface="UD デジタル 教科書体 NK-B" panose="02020700000000000000" pitchFamily="18" charset="-128"/>
              <a:ea typeface="UD デジタル 教科書体 NK-B" panose="02020700000000000000" pitchFamily="18" charset="-128"/>
            </a:endParaRPr>
          </a:p>
          <a:p>
            <a:pPr lvl="1"/>
            <a:r>
              <a:rPr lang="ja-JP" altLang="en-US" dirty="0">
                <a:latin typeface="UD デジタル 教科書体 NK-B" panose="02020700000000000000" pitchFamily="18" charset="-128"/>
                <a:ea typeface="UD デジタル 教科書体 NK-B" panose="02020700000000000000" pitchFamily="18" charset="-128"/>
              </a:rPr>
              <a:t>　　　　　　　　　　　　　　　　　　　　（意見の反映の必要性）</a:t>
            </a: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若者観の変化：</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「教育」</a:t>
            </a:r>
            <a:r>
              <a:rPr lang="ja-JP" altLang="en-US" dirty="0">
                <a:latin typeface="UD デジタル 教科書体 NK-B" panose="02020700000000000000" pitchFamily="18" charset="-128"/>
                <a:ea typeface="UD デジタル 教科書体 NK-B" panose="02020700000000000000" pitchFamily="18" charset="-128"/>
              </a:rPr>
              <a:t>を授ける対象</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→未来を共に創造する対等な</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「パートナー」</a:t>
            </a:r>
            <a:r>
              <a:rPr lang="ja-JP" altLang="en-US" dirty="0">
                <a:latin typeface="UD デジタル 教科書体 NK-B" panose="02020700000000000000" pitchFamily="18" charset="-128"/>
                <a:ea typeface="UD デジタル 教科書体 NK-B" panose="02020700000000000000" pitchFamily="18" charset="-128"/>
              </a:rPr>
              <a:t>へ　　　　　　　　　　　　　　　　　　　　　　　　　　　　　　</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→参画を促す</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「エンパワーメント」</a:t>
            </a:r>
            <a:r>
              <a:rPr lang="ja-JP" altLang="en-US" dirty="0">
                <a:latin typeface="UD デジタル 教科書体 NK-B" panose="02020700000000000000" pitchFamily="18" charset="-128"/>
                <a:ea typeface="UD デジタル 教科書体 NK-B" panose="02020700000000000000" pitchFamily="18" charset="-128"/>
              </a:rPr>
              <a:t>の観点も</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12" name="タイトル 1">
            <a:extLst>
              <a:ext uri="{FF2B5EF4-FFF2-40B4-BE49-F238E27FC236}">
                <a16:creationId xmlns:a16="http://schemas.microsoft.com/office/drawing/2014/main" id="{6FAA9EE1-C533-4353-B3E3-6E0E2E888DF2}"/>
              </a:ext>
            </a:extLst>
          </p:cNvPr>
          <p:cNvSpPr txBox="1">
            <a:spLocks/>
          </p:cNvSpPr>
          <p:nvPr/>
        </p:nvSpPr>
        <p:spPr>
          <a:xfrm>
            <a:off x="395536" y="271374"/>
            <a:ext cx="8424936"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考察</a:t>
            </a:r>
          </a:p>
        </p:txBody>
      </p:sp>
      <p:sp>
        <p:nvSpPr>
          <p:cNvPr id="13" name="テキスト ボックス 12">
            <a:extLst>
              <a:ext uri="{FF2B5EF4-FFF2-40B4-BE49-F238E27FC236}">
                <a16:creationId xmlns:a16="http://schemas.microsoft.com/office/drawing/2014/main" id="{3745D17E-D2BD-4811-B0C5-53A9F42075B3}"/>
              </a:ext>
            </a:extLst>
          </p:cNvPr>
          <p:cNvSpPr txBox="1"/>
          <p:nvPr/>
        </p:nvSpPr>
        <p:spPr>
          <a:xfrm>
            <a:off x="251520" y="3939902"/>
            <a:ext cx="9001000" cy="646331"/>
          </a:xfrm>
          <a:prstGeom prst="rect">
            <a:avLst/>
          </a:prstGeom>
          <a:noFill/>
        </p:spPr>
        <p:txBody>
          <a:bodyPr wrap="square">
            <a:spAutoFit/>
          </a:bodyPr>
          <a:lstStyle/>
          <a:p>
            <a:pPr marL="285750" indent="-285750">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今後、ステークホルダー参加の「</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質</a:t>
            </a:r>
            <a:r>
              <a:rPr lang="ja-JP" altLang="en-US" dirty="0">
                <a:latin typeface="UD デジタル 教科書体 NK-B" panose="02020700000000000000" pitchFamily="18" charset="-128"/>
                <a:ea typeface="UD デジタル 教科書体 NK-B" panose="02020700000000000000" pitchFamily="18" charset="-128"/>
              </a:rPr>
              <a:t>」が問われる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a:t>
            </a:r>
            <a:r>
              <a:rPr lang="en-US" altLang="ja-JP" sz="1800" dirty="0">
                <a:latin typeface="UD デジタル 教科書体 NK-B" panose="02020700000000000000" pitchFamily="18" charset="-128"/>
                <a:ea typeface="UD デジタル 教科書体 NK-B" panose="02020700000000000000" pitchFamily="18" charset="-128"/>
              </a:rPr>
              <a:t>Why, What, Who, When, Where, How</a:t>
            </a:r>
            <a:r>
              <a:rPr lang="ja-JP" altLang="en-US" sz="1800" dirty="0">
                <a:latin typeface="UD デジタル 教科書体 NK-B" panose="02020700000000000000" pitchFamily="18" charset="-128"/>
                <a:ea typeface="UD デジタル 教科書体 NK-B" panose="02020700000000000000" pitchFamily="18" charset="-128"/>
              </a:rPr>
              <a:t>）</a:t>
            </a:r>
            <a:endParaRPr lang="ja-JP" altLang="en-US" dirty="0"/>
          </a:p>
        </p:txBody>
      </p:sp>
    </p:spTree>
    <p:extLst>
      <p:ext uri="{BB962C8B-B14F-4D97-AF65-F5344CB8AC3E}">
        <p14:creationId xmlns:p14="http://schemas.microsoft.com/office/powerpoint/2010/main" val="366030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45D52C-750C-4C41-9D90-B2A37DA12AEE}"/>
              </a:ext>
            </a:extLst>
          </p:cNvPr>
          <p:cNvSpPr>
            <a:spLocks noGrp="1"/>
          </p:cNvSpPr>
          <p:nvPr>
            <p:ph type="sldNum" sz="quarter" idx="12"/>
          </p:nvPr>
        </p:nvSpPr>
        <p:spPr/>
        <p:txBody>
          <a:bodyPr/>
          <a:lstStyle/>
          <a:p>
            <a:fld id="{1E12D505-A33E-4C6C-8BE1-D5F3423A3E0A}" type="slidenum">
              <a:rPr lang="ja-JP" altLang="en-US" smtClean="0"/>
              <a:pPr/>
              <a:t>17</a:t>
            </a:fld>
            <a:endParaRPr lang="ja-JP" altLang="en-US" dirty="0"/>
          </a:p>
        </p:txBody>
      </p:sp>
      <p:sp>
        <p:nvSpPr>
          <p:cNvPr id="4" name="タイトル 1">
            <a:extLst>
              <a:ext uri="{FF2B5EF4-FFF2-40B4-BE49-F238E27FC236}">
                <a16:creationId xmlns:a16="http://schemas.microsoft.com/office/drawing/2014/main" id="{9BB5181D-D2B9-44E0-9850-662093E277A2}"/>
              </a:ext>
            </a:extLst>
          </p:cNvPr>
          <p:cNvSpPr txBox="1">
            <a:spLocks/>
          </p:cNvSpPr>
          <p:nvPr/>
        </p:nvSpPr>
        <p:spPr>
          <a:xfrm>
            <a:off x="-206463" y="483518"/>
            <a:ext cx="4355976"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800" dirty="0">
                <a:latin typeface="UD デジタル 教科書体 NK-B" panose="02020700000000000000" pitchFamily="18" charset="-128"/>
                <a:ea typeface="UD デジタル 教科書体 NK-B" panose="02020700000000000000" pitchFamily="18" charset="-128"/>
              </a:rPr>
              <a:t>今後に向けて</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7" name="TextBox 2">
            <a:extLst>
              <a:ext uri="{FF2B5EF4-FFF2-40B4-BE49-F238E27FC236}">
                <a16:creationId xmlns:a16="http://schemas.microsoft.com/office/drawing/2014/main" id="{CD7DF0CF-C3EF-48F2-9AB7-740E06C9F031}"/>
              </a:ext>
            </a:extLst>
          </p:cNvPr>
          <p:cNvSpPr txBox="1"/>
          <p:nvPr/>
        </p:nvSpPr>
        <p:spPr>
          <a:xfrm>
            <a:off x="3995936" y="1365612"/>
            <a:ext cx="5181511" cy="3139321"/>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未来サミット（於：ニューヨーク国連本部、</a:t>
            </a:r>
            <a:r>
              <a:rPr lang="en-US" altLang="ja-JP" dirty="0">
                <a:latin typeface="UD デジタル 教科書体 NK-B" panose="02020700000000000000" pitchFamily="18" charset="-128"/>
                <a:ea typeface="UD デジタル 教科書体 NK-B" panose="02020700000000000000" pitchFamily="18" charset="-128"/>
              </a:rPr>
              <a:t> 9</a:t>
            </a:r>
            <a:r>
              <a:rPr lang="ja-JP" altLang="en-US" dirty="0">
                <a:latin typeface="UD デジタル 教科書体 NK-B" panose="02020700000000000000" pitchFamily="18" charset="-128"/>
                <a:ea typeface="UD デジタル 教科書体 NK-B" panose="02020700000000000000" pitchFamily="18" charset="-128"/>
              </a:rPr>
              <a:t>月）　→　未来世代の宣言（</a:t>
            </a:r>
            <a:r>
              <a:rPr lang="en-US" altLang="ja-JP" dirty="0">
                <a:solidFill>
                  <a:srgbClr val="FF0000"/>
                </a:solidFill>
                <a:latin typeface="UD デジタル 教科書体 NK-B" panose="02020700000000000000" pitchFamily="18" charset="-128"/>
                <a:ea typeface="UD デジタル 教科書体 NK-B" panose="02020700000000000000" pitchFamily="18" charset="-128"/>
              </a:rPr>
              <a:t>Declaration on Future Generations</a:t>
            </a:r>
            <a:r>
              <a:rPr lang="ja-JP" altLang="en-US" dirty="0">
                <a:latin typeface="UD デジタル 教科書体 NK-B" panose="02020700000000000000" pitchFamily="18" charset="-128"/>
                <a:ea typeface="UD デジタル 教科書体 NK-B" panose="02020700000000000000" pitchFamily="18" charset="-128"/>
              </a:rPr>
              <a:t>）の採択</a:t>
            </a:r>
            <a:endParaRPr lang="en-GB" dirty="0">
              <a:latin typeface="UD デジタル 教科書体 NK-B" panose="02020700000000000000" pitchFamily="18" charset="-128"/>
              <a:ea typeface="UD デジタル 教科書体 NK-B" panose="02020700000000000000" pitchFamily="18" charset="-128"/>
            </a:endParaRPr>
          </a:p>
          <a:p>
            <a:pPr marL="214313" indent="-214313">
              <a:buFont typeface="Arial" panose="020B0604020202020204" pitchFamily="34" charset="0"/>
              <a:buChar char="•"/>
            </a:pPr>
            <a:endParaRPr lang="en-GB" dirty="0">
              <a:latin typeface="UD デジタル 教科書体 NK-B" panose="02020700000000000000" pitchFamily="18" charset="-128"/>
              <a:ea typeface="UD デジタル 教科書体 NK-B" panose="02020700000000000000" pitchFamily="18" charset="-128"/>
            </a:endParaRPr>
          </a:p>
          <a:p>
            <a:pPr marL="214313" indent="-214313">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ハイレベル政治フォーラム（於：ニューヨーク国連本部、２０２</a:t>
            </a:r>
            <a:r>
              <a:rPr lang="en-US" altLang="ja-JP" dirty="0">
                <a:latin typeface="UD デジタル 教科書体 NK-B" panose="02020700000000000000" pitchFamily="18" charset="-128"/>
                <a:ea typeface="UD デジタル 教科書体 NK-B" panose="02020700000000000000" pitchFamily="18" charset="-128"/>
              </a:rPr>
              <a:t>5</a:t>
            </a:r>
            <a:r>
              <a:rPr lang="ja-JP" altLang="en-US" dirty="0">
                <a:latin typeface="UD デジタル 教科書体 NK-B" panose="02020700000000000000" pitchFamily="18" charset="-128"/>
                <a:ea typeface="UD デジタル 教科書体 NK-B" panose="02020700000000000000" pitchFamily="18" charset="-128"/>
              </a:rPr>
              <a:t>年</a:t>
            </a:r>
            <a:r>
              <a:rPr lang="en-US" altLang="ja-JP" dirty="0">
                <a:latin typeface="UD デジタル 教科書体 NK-B" panose="02020700000000000000" pitchFamily="18" charset="-128"/>
                <a:ea typeface="UD デジタル 教科書体 NK-B" panose="02020700000000000000" pitchFamily="18" charset="-128"/>
              </a:rPr>
              <a:t>7</a:t>
            </a:r>
            <a:r>
              <a:rPr lang="ja-JP" altLang="en-US" dirty="0">
                <a:latin typeface="UD デジタル 教科書体 NK-B" panose="02020700000000000000" pitchFamily="18" charset="-128"/>
                <a:ea typeface="UD デジタル 教科書体 NK-B" panose="02020700000000000000" pitchFamily="18" charset="-128"/>
              </a:rPr>
              <a:t>月）</a:t>
            </a:r>
            <a:endParaRPr lang="en-US" altLang="ja-JP" dirty="0">
              <a:latin typeface="UD デジタル 教科書体 NK-B" panose="02020700000000000000" pitchFamily="18" charset="-128"/>
              <a:ea typeface="UD デジタル 教科書体 NK-B" panose="02020700000000000000" pitchFamily="18" charset="-128"/>
            </a:endParaRPr>
          </a:p>
          <a:p>
            <a:pPr lvl="1"/>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日本・フィンランド </a:t>
            </a:r>
            <a:r>
              <a:rPr lang="ja-JP" altLang="en-US" dirty="0">
                <a:latin typeface="UD デジタル 教科書体 NK-B" panose="02020700000000000000" pitchFamily="18" charset="-128"/>
                <a:ea typeface="UD デジタル 教科書体 NK-B" panose="02020700000000000000" pitchFamily="18" charset="-128"/>
              </a:rPr>
              <a:t>第３回</a:t>
            </a:r>
            <a:r>
              <a:rPr lang="en-US" altLang="ja-JP" dirty="0">
                <a:latin typeface="UD デジタル 教科書体 NK-B" panose="02020700000000000000" pitchFamily="18" charset="-128"/>
                <a:ea typeface="UD デジタル 教科書体 NK-B" panose="02020700000000000000" pitchFamily="18" charset="-128"/>
              </a:rPr>
              <a:t>VNR</a:t>
            </a:r>
            <a:r>
              <a:rPr lang="ja-JP" altLang="en-US" dirty="0">
                <a:latin typeface="UD デジタル 教科書体 NK-B" panose="02020700000000000000" pitchFamily="18" charset="-128"/>
                <a:ea typeface="UD デジタル 教科書体 NK-B" panose="02020700000000000000" pitchFamily="18" charset="-128"/>
              </a:rPr>
              <a:t>提出予定</a:t>
            </a:r>
            <a:endParaRPr lang="en-GB"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次世代が意義ある形で</a:t>
            </a:r>
            <a:r>
              <a:rPr lang="en-US" altLang="ja-JP" dirty="0">
                <a:latin typeface="UD デジタル 教科書体 NK-B" panose="02020700000000000000" pitchFamily="18" charset="-128"/>
                <a:ea typeface="UD デジタル 教科書体 NK-B" panose="02020700000000000000" pitchFamily="18" charset="-128"/>
              </a:rPr>
              <a:t>SDGs</a:t>
            </a:r>
            <a:r>
              <a:rPr lang="ja-JP" altLang="en-US" dirty="0">
                <a:latin typeface="UD デジタル 教科書体 NK-B" panose="02020700000000000000" pitchFamily="18" charset="-128"/>
                <a:ea typeface="UD デジタル 教科書体 NK-B" panose="02020700000000000000" pitchFamily="18" charset="-128"/>
              </a:rPr>
              <a:t>実施に「参画」していくために、環境教育がすべきことは何か</a:t>
            </a:r>
            <a:endParaRPr lang="en-US" altLang="ja-JP" dirty="0">
              <a:latin typeface="UD デジタル 教科書体 NK-B" panose="02020700000000000000" pitchFamily="18" charset="-128"/>
              <a:ea typeface="UD デジタル 教科書体 NK-B" panose="02020700000000000000" pitchFamily="18" charset="-128"/>
            </a:endParaRPr>
          </a:p>
          <a:p>
            <a:pPr lvl="1"/>
            <a:r>
              <a:rPr lang="ja-JP" altLang="en-US" dirty="0">
                <a:latin typeface="UD デジタル 教科書体 NK-B" panose="02020700000000000000" pitchFamily="18" charset="-128"/>
                <a:ea typeface="UD デジタル 教科書体 NK-B" panose="02020700000000000000" pitchFamily="18" charset="-128"/>
              </a:rPr>
              <a:t>　→　「子どもの権利」への視点も含めて</a:t>
            </a: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5B711434-405B-4E9B-B925-8560C8B1AE61}"/>
              </a:ext>
            </a:extLst>
          </p:cNvPr>
          <p:cNvPicPr>
            <a:picLocks noChangeAspect="1"/>
          </p:cNvPicPr>
          <p:nvPr/>
        </p:nvPicPr>
        <p:blipFill>
          <a:blip r:embed="rId3"/>
          <a:stretch>
            <a:fillRect/>
          </a:stretch>
        </p:blipFill>
        <p:spPr>
          <a:xfrm>
            <a:off x="52885" y="1394919"/>
            <a:ext cx="3943051" cy="2616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965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06E6F-4EE9-4D9A-950C-194CA83F25DC}"/>
              </a:ext>
            </a:extLst>
          </p:cNvPr>
          <p:cNvSpPr>
            <a:spLocks noGrp="1"/>
          </p:cNvSpPr>
          <p:nvPr>
            <p:ph type="title"/>
          </p:nvPr>
        </p:nvSpPr>
        <p:spPr/>
        <p:txBody>
          <a:bodyPr/>
          <a:lstStyle/>
          <a:p>
            <a:r>
              <a:rPr kumimoji="1" lang="en-US" altLang="ja-JP" sz="2400" dirty="0"/>
              <a:t>Major References</a:t>
            </a:r>
            <a:endParaRPr kumimoji="1" lang="ja-JP" altLang="en-US" sz="2400" dirty="0"/>
          </a:p>
        </p:txBody>
      </p:sp>
      <p:sp>
        <p:nvSpPr>
          <p:cNvPr id="7" name="テキスト ボックス 6">
            <a:extLst>
              <a:ext uri="{FF2B5EF4-FFF2-40B4-BE49-F238E27FC236}">
                <a16:creationId xmlns:a16="http://schemas.microsoft.com/office/drawing/2014/main" id="{72722A54-EF33-441D-A90C-26FF4687A8B7}"/>
              </a:ext>
            </a:extLst>
          </p:cNvPr>
          <p:cNvSpPr txBox="1"/>
          <p:nvPr/>
        </p:nvSpPr>
        <p:spPr>
          <a:xfrm>
            <a:off x="-540568" y="-7816155"/>
            <a:ext cx="8568952" cy="3785652"/>
          </a:xfrm>
          <a:prstGeom prst="rect">
            <a:avLst/>
          </a:prstGeom>
          <a:noFill/>
        </p:spPr>
        <p:txBody>
          <a:bodyPr wrap="square">
            <a:spAutoFit/>
          </a:bodyPr>
          <a:lstStyle/>
          <a:p>
            <a:pPr marL="685800" indent="-685800">
              <a:buFont typeface="Arial" panose="020B0604020202020204" pitchFamily="34" charset="0"/>
              <a:buChar char="•"/>
            </a:pPr>
            <a:r>
              <a:rPr kumimoji="1" lang="en-US" altLang="ja-JP" sz="1000" dirty="0" err="1"/>
              <a:t>Arnstein</a:t>
            </a:r>
            <a:r>
              <a:rPr kumimoji="1" lang="en-US" altLang="ja-JP" sz="1000" dirty="0"/>
              <a:t>, S. (1969), “A Ladder Of Citizen Participation”, Journal of the American Institute of Planners, Vol. 35/4, pp. 216-224, https://doi.org/10.1080/01944366908977225 </a:t>
            </a:r>
          </a:p>
          <a:p>
            <a:pPr marL="685800" indent="-685800">
              <a:buFont typeface="Arial" panose="020B0604020202020204" pitchFamily="34" charset="0"/>
              <a:buChar char="•"/>
            </a:pPr>
            <a:r>
              <a:rPr kumimoji="1" lang="en-US" altLang="ja-JP" sz="1000" dirty="0" err="1"/>
              <a:t>Bárta</a:t>
            </a:r>
            <a:r>
              <a:rPr kumimoji="1" lang="en-US" altLang="ja-JP" sz="1000" dirty="0"/>
              <a:t>, O., Boldt, G. and </a:t>
            </a:r>
            <a:r>
              <a:rPr kumimoji="1" lang="en-US" altLang="ja-JP" sz="1000" dirty="0" err="1"/>
              <a:t>Lavizzari</a:t>
            </a:r>
            <a:r>
              <a:rPr kumimoji="1" lang="en-US" altLang="ja-JP" sz="1000" dirty="0"/>
              <a:t>, A. (2022), "Meaningful Political Participation in Europe: Concepts, Patterns and Policy Implications Research Study“</a:t>
            </a:r>
          </a:p>
          <a:p>
            <a:pPr marL="685800" indent="-685800">
              <a:buFont typeface="Arial" panose="020B0604020202020204" pitchFamily="34" charset="0"/>
              <a:buChar char="•"/>
            </a:pPr>
            <a:r>
              <a:rPr kumimoji="1" lang="en-US" altLang="ja-JP" sz="1000" dirty="0" err="1"/>
              <a:t>Brasof</a:t>
            </a:r>
            <a:r>
              <a:rPr kumimoji="1" lang="en-US" altLang="ja-JP" sz="1000" dirty="0"/>
              <a:t>, M. (2015), “Student Voice and School Governance: Distributing Leadership to Youth and Adults”, Routledge.  </a:t>
            </a:r>
          </a:p>
          <a:p>
            <a:pPr marL="685800" indent="-685800">
              <a:buFont typeface="Arial" panose="020B0604020202020204" pitchFamily="34" charset="0"/>
              <a:buChar char="•"/>
            </a:pPr>
            <a:r>
              <a:rPr kumimoji="1" lang="en-US" altLang="ja-JP" sz="1000" dirty="0"/>
              <a:t>Cockburn, G. (2000), “Meaningful youth participation in international conferences: A case study of the International conference on war-affected children”, Canadian International Development Agency.</a:t>
            </a:r>
          </a:p>
          <a:p>
            <a:pPr marL="685800" indent="-685800">
              <a:buFont typeface="Arial" panose="020B0604020202020204" pitchFamily="34" charset="0"/>
              <a:buChar char="•"/>
            </a:pPr>
            <a:r>
              <a:rPr kumimoji="1" lang="en-US" altLang="ja-JP" sz="1000" dirty="0" err="1"/>
              <a:t>Checkoway</a:t>
            </a:r>
            <a:r>
              <a:rPr kumimoji="1" lang="en-US" altLang="ja-JP" sz="1000" dirty="0"/>
              <a:t>, B. (2011), “What is youth participation?” Children and Youth Services Review 33: 340–345. DOI: https://doi.org/10.1016/j.childyouth.2010.09.017 </a:t>
            </a:r>
          </a:p>
          <a:p>
            <a:pPr marL="685800" indent="-685800">
              <a:buFont typeface="Arial" panose="020B0604020202020204" pitchFamily="34" charset="0"/>
              <a:buChar char="•"/>
            </a:pPr>
            <a:r>
              <a:rPr kumimoji="1" lang="en-US" altLang="ja-JP" sz="1000" dirty="0"/>
              <a:t>Dalton, R. J. (2008). Citizenship Norms and the Expansion of Political Participation. Political Studies, 56(1), 76–98. </a:t>
            </a:r>
            <a:r>
              <a:rPr kumimoji="1" lang="en-US" altLang="ja-JP" sz="1000" dirty="0">
                <a:hlinkClick r:id="rId3"/>
              </a:rPr>
              <a:t>https://doi.org/10.1111/j.1467-9248.2007.00718.x</a:t>
            </a:r>
            <a:endParaRPr kumimoji="1" lang="en-US" altLang="ja-JP" sz="1000" dirty="0"/>
          </a:p>
          <a:p>
            <a:pPr marL="685800" indent="-685800">
              <a:buFont typeface="Arial" panose="020B0604020202020204" pitchFamily="34" charset="0"/>
              <a:buChar char="•"/>
            </a:pPr>
            <a:r>
              <a:rPr kumimoji="1" lang="en-US" altLang="ja-JP" sz="1000" dirty="0"/>
              <a:t>Farthing R. (2012), “Why Youth Participation? Some Justifications and Critiques of Youth Participation Using New </a:t>
            </a:r>
            <a:r>
              <a:rPr kumimoji="1" lang="en-US" altLang="ja-JP" sz="1000" dirty="0" err="1"/>
              <a:t>Labour’s</a:t>
            </a:r>
            <a:r>
              <a:rPr kumimoji="1" lang="en-US" altLang="ja-JP" sz="1000" dirty="0"/>
              <a:t> Youth Policies as a Case Study” </a:t>
            </a:r>
            <a:r>
              <a:rPr kumimoji="1" lang="en-US" altLang="ja-JP" sz="1000" u="sng" dirty="0"/>
              <a:t>https://www.researchgate.net/publication/298745098_Why_Youth_Participation_Some_Justifications_and_Critiques_of_Youth_Participation_Using_New_Labour's_Youth_Policies_as_a_Case_Study  </a:t>
            </a:r>
          </a:p>
          <a:p>
            <a:pPr marL="685800" indent="-685800">
              <a:buFont typeface="Arial" panose="020B0604020202020204" pitchFamily="34" charset="0"/>
              <a:buChar char="•"/>
            </a:pPr>
            <a:r>
              <a:rPr kumimoji="1" lang="en-US" altLang="ja-JP" sz="1000" dirty="0"/>
              <a:t>Feldmann-</a:t>
            </a:r>
            <a:r>
              <a:rPr kumimoji="1" lang="en-US" altLang="ja-JP" sz="1000" dirty="0" err="1"/>
              <a:t>Wojtachnia</a:t>
            </a:r>
            <a:r>
              <a:rPr kumimoji="1" lang="en-US" altLang="ja-JP" sz="1000" dirty="0"/>
              <a:t> E., </a:t>
            </a:r>
            <a:r>
              <a:rPr kumimoji="1" lang="en-US" altLang="ja-JP" sz="1000" dirty="0" err="1"/>
              <a:t>Gretschel</a:t>
            </a:r>
            <a:r>
              <a:rPr kumimoji="1" lang="en-US" altLang="ja-JP" sz="1000" dirty="0"/>
              <a:t> A., </a:t>
            </a:r>
            <a:r>
              <a:rPr kumimoji="1" lang="en-US" altLang="ja-JP" sz="1000" dirty="0" err="1"/>
              <a:t>Helmisaari</a:t>
            </a:r>
            <a:r>
              <a:rPr kumimoji="1" lang="en-US" altLang="ja-JP" sz="1000" dirty="0"/>
              <a:t>, V. </a:t>
            </a:r>
            <a:r>
              <a:rPr kumimoji="1" lang="en-US" altLang="ja-JP" sz="1000" dirty="0" err="1"/>
              <a:t>Kiilakoski</a:t>
            </a:r>
            <a:r>
              <a:rPr kumimoji="1" lang="en-US" altLang="ja-JP" sz="1000" dirty="0"/>
              <a:t>, T., </a:t>
            </a:r>
            <a:r>
              <a:rPr kumimoji="1" lang="en-US" altLang="ja-JP" sz="1000" dirty="0" err="1"/>
              <a:t>Matthies,A</a:t>
            </a:r>
            <a:r>
              <a:rPr kumimoji="1" lang="en-US" altLang="ja-JP" sz="1000" dirty="0"/>
              <a:t>-L., Meinhold-Henschel, S. </a:t>
            </a:r>
            <a:r>
              <a:rPr kumimoji="1" lang="en-US" altLang="ja-JP" sz="1000" dirty="0" err="1"/>
              <a:t>Roth,R</a:t>
            </a:r>
            <a:r>
              <a:rPr kumimoji="1" lang="en-US" altLang="ja-JP" sz="1000" dirty="0"/>
              <a:t>. &amp; </a:t>
            </a:r>
            <a:r>
              <a:rPr kumimoji="1" lang="en-US" altLang="ja-JP" sz="1000" dirty="0" err="1"/>
              <a:t>Tasanko</a:t>
            </a:r>
            <a:r>
              <a:rPr kumimoji="1" lang="en-US" altLang="ja-JP" sz="1000" dirty="0"/>
              <a:t>, P. (2010), “Youth participation in Finland and in Germany. Status analysis and data based recommendations”, The Finnish Youth Research Network &amp; </a:t>
            </a:r>
            <a:r>
              <a:rPr kumimoji="1" lang="en-US" altLang="ja-JP" sz="1000" dirty="0" err="1"/>
              <a:t>Forschungsgruppe</a:t>
            </a:r>
            <a:r>
              <a:rPr kumimoji="1" lang="en-US" altLang="ja-JP" sz="1000" dirty="0"/>
              <a:t> </a:t>
            </a:r>
            <a:r>
              <a:rPr kumimoji="1" lang="en-US" altLang="ja-JP" sz="1000" dirty="0" err="1"/>
              <a:t>Jugend</a:t>
            </a:r>
            <a:r>
              <a:rPr kumimoji="1" lang="en-US" altLang="ja-JP" sz="1000" dirty="0"/>
              <a:t> &amp; Europa am CAP. http://www.nuorisotutkimusseura.fi/images/julkaisuja/youth_participation_in_fi nland_and_in_germany.pdf  </a:t>
            </a:r>
          </a:p>
          <a:p>
            <a:pPr marL="685800" indent="-685800">
              <a:buFont typeface="Arial" panose="020B0604020202020204" pitchFamily="34" charset="0"/>
              <a:buChar char="•"/>
            </a:pPr>
            <a:r>
              <a:rPr kumimoji="1" lang="en-US" altLang="ja-JP" sz="1000" dirty="0"/>
              <a:t>Fletcher, A. Guide to Students as Partners in School Change; 2005. https://www.researchgate.net/publication/274707207_Meaningful_Student_Involvement_Guide_to_Students_as_Partners_in_School_Change </a:t>
            </a:r>
          </a:p>
          <a:p>
            <a:pPr marL="685800" indent="-685800">
              <a:buFont typeface="Arial" panose="020B0604020202020204" pitchFamily="34" charset="0"/>
              <a:buChar char="•"/>
            </a:pPr>
            <a:r>
              <a:rPr kumimoji="1" lang="en-US" altLang="ja-JP" sz="1000" dirty="0"/>
              <a:t>Finland Prime Minister’s Office. FINLAND REPORT ON THE IMPLEMENTATION OF THE 2030 AGENDA FOR SUSTAINABLE DEVELOPMENT; Helsinki, 2020. </a:t>
            </a:r>
            <a:r>
              <a:rPr kumimoji="1" lang="en-US" altLang="ja-JP" sz="1000" u="sng" dirty="0">
                <a:hlinkClick r:id="rId4"/>
              </a:rPr>
              <a:t>https://sustainabledevelopment.un.org/content/documents/26261VNR_Report_Finland_2020.pdf</a:t>
            </a:r>
            <a:r>
              <a:rPr kumimoji="1" lang="en-US" altLang="ja-JP" sz="1000" u="sng" dirty="0"/>
              <a:t> </a:t>
            </a:r>
          </a:p>
          <a:p>
            <a:pPr marL="685800" indent="-685800">
              <a:buFont typeface="Arial" panose="020B0604020202020204" pitchFamily="34" charset="0"/>
              <a:buChar char="•"/>
            </a:pPr>
            <a:r>
              <a:rPr kumimoji="1" lang="en-US" altLang="ja-JP" sz="1000" dirty="0"/>
              <a:t>Government of Japan. Report on the Implementation of 2030 Agenda ~Toward Achieving the SDGs in the Post-COVID19 Era~; 2021. </a:t>
            </a:r>
            <a:r>
              <a:rPr kumimoji="1" lang="en-US" altLang="ja-JP" sz="1000" u="sng" dirty="0"/>
              <a:t>https://sustainabledevelopment.un.org/content/documents/28957210714_VNR_2021_Japan.pdf </a:t>
            </a:r>
          </a:p>
        </p:txBody>
      </p:sp>
      <p:pic>
        <p:nvPicPr>
          <p:cNvPr id="8" name="図 7">
            <a:extLst>
              <a:ext uri="{FF2B5EF4-FFF2-40B4-BE49-F238E27FC236}">
                <a16:creationId xmlns:a16="http://schemas.microsoft.com/office/drawing/2014/main" id="{9F43A124-10EC-4E84-8C58-430FA1E68B35}"/>
              </a:ext>
            </a:extLst>
          </p:cNvPr>
          <p:cNvPicPr>
            <a:picLocks noChangeAspect="1"/>
          </p:cNvPicPr>
          <p:nvPr/>
        </p:nvPicPr>
        <p:blipFill>
          <a:blip r:embed="rId5"/>
          <a:stretch>
            <a:fillRect/>
          </a:stretch>
        </p:blipFill>
        <p:spPr>
          <a:xfrm>
            <a:off x="248753" y="843558"/>
            <a:ext cx="8643727" cy="3817748"/>
          </a:xfrm>
          <a:prstGeom prst="rect">
            <a:avLst/>
          </a:prstGeom>
        </p:spPr>
      </p:pic>
    </p:spTree>
    <p:extLst>
      <p:ext uri="{BB962C8B-B14F-4D97-AF65-F5344CB8AC3E}">
        <p14:creationId xmlns:p14="http://schemas.microsoft.com/office/powerpoint/2010/main" val="132404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40988-788A-4BA0-89C9-B8A7F5EEE77C}"/>
              </a:ext>
            </a:extLst>
          </p:cNvPr>
          <p:cNvSpPr>
            <a:spLocks noGrp="1"/>
          </p:cNvSpPr>
          <p:nvPr>
            <p:ph type="title"/>
          </p:nvPr>
        </p:nvSpPr>
        <p:spPr/>
        <p:txBody>
          <a:bodyPr/>
          <a:lstStyle/>
          <a:p>
            <a:r>
              <a:rPr kumimoji="1" lang="en-US" altLang="ja-JP" sz="2400" dirty="0"/>
              <a:t>Major References</a:t>
            </a:r>
            <a:endParaRPr kumimoji="1" lang="ja-JP" altLang="en-US" sz="2400" dirty="0"/>
          </a:p>
        </p:txBody>
      </p:sp>
      <p:sp>
        <p:nvSpPr>
          <p:cNvPr id="11" name="テキスト ボックス 10">
            <a:extLst>
              <a:ext uri="{FF2B5EF4-FFF2-40B4-BE49-F238E27FC236}">
                <a16:creationId xmlns:a16="http://schemas.microsoft.com/office/drawing/2014/main" id="{F5E2F87A-3A22-41C9-A435-CA6385DFB045}"/>
              </a:ext>
            </a:extLst>
          </p:cNvPr>
          <p:cNvSpPr txBox="1"/>
          <p:nvPr/>
        </p:nvSpPr>
        <p:spPr>
          <a:xfrm>
            <a:off x="323528" y="843558"/>
            <a:ext cx="8064896" cy="3939540"/>
          </a:xfrm>
          <a:prstGeom prst="rect">
            <a:avLst/>
          </a:prstGeom>
          <a:noFill/>
        </p:spPr>
        <p:txBody>
          <a:bodyPr wrap="square">
            <a:spAutoFit/>
          </a:bodyPr>
          <a:lstStyle/>
          <a:p>
            <a:pPr marL="685800" indent="-685800">
              <a:buFont typeface="Arial" panose="020B0604020202020204" pitchFamily="34" charset="0"/>
              <a:buChar char="•"/>
            </a:pPr>
            <a:r>
              <a:rPr kumimoji="1" lang="en-US" altLang="ja-JP" sz="1000" dirty="0">
                <a:solidFill>
                  <a:schemeClr val="tx1"/>
                </a:solidFill>
              </a:rPr>
              <a:t>Hart, R. (1997), “Children’s Participation: The Theory and Practice of Involving Young Citizens in Community Development and Environmental Care”, Routledge, https://doi.org/10.4324/9781315070728 </a:t>
            </a:r>
          </a:p>
          <a:p>
            <a:pPr marL="685800" indent="-685800">
              <a:buFont typeface="Arial" panose="020B0604020202020204" pitchFamily="34" charset="0"/>
              <a:buChar char="•"/>
            </a:pPr>
            <a:r>
              <a:rPr kumimoji="1" lang="en-US" altLang="ja-JP" sz="1000" dirty="0">
                <a:solidFill>
                  <a:schemeClr val="tx1"/>
                </a:solidFill>
              </a:rPr>
              <a:t>Inglehart, R. (1997), “Modernization and </a:t>
            </a:r>
            <a:r>
              <a:rPr kumimoji="1" lang="en-US" altLang="ja-JP" sz="1000" dirty="0" err="1">
                <a:solidFill>
                  <a:schemeClr val="tx1"/>
                </a:solidFill>
              </a:rPr>
              <a:t>Postmodernization</a:t>
            </a:r>
            <a:r>
              <a:rPr kumimoji="1" lang="en-US" altLang="ja-JP" sz="1000" dirty="0">
                <a:solidFill>
                  <a:schemeClr val="tx1"/>
                </a:solidFill>
              </a:rPr>
              <a:t>: Cultural, Economic, and Political Change in 43 Societies”, Princeton, NJ: Princeton University Press.</a:t>
            </a:r>
          </a:p>
          <a:p>
            <a:pPr marL="685800" indent="-685800">
              <a:buFont typeface="Arial" panose="020B0604020202020204" pitchFamily="34" charset="0"/>
              <a:buChar char="•"/>
            </a:pPr>
            <a:r>
              <a:rPr kumimoji="1" lang="en-US" altLang="ja-JP" sz="1000" dirty="0">
                <a:solidFill>
                  <a:schemeClr val="tx1"/>
                </a:solidFill>
              </a:rPr>
              <a:t>Kellett, M. Three Children and Young People’s Participation. In Children and young people’s worlds: Developing frameworks for integrated practice; Montgomery, H., Kellett, M., Eds.; Bristol University Press, 2009; pp 43–60. https://doi.org/10.2307/j.ctt1t896bs.</a:t>
            </a:r>
          </a:p>
          <a:p>
            <a:pPr marL="685800" indent="-685800">
              <a:buFont typeface="Arial" panose="020B0604020202020204" pitchFamily="34" charset="0"/>
              <a:buChar char="•"/>
            </a:pPr>
            <a:r>
              <a:rPr kumimoji="1" lang="en-US" altLang="ja-JP" sz="1000" dirty="0">
                <a:solidFill>
                  <a:schemeClr val="tx1"/>
                </a:solidFill>
              </a:rPr>
              <a:t>Lansdown, G. Conceptual Framework for Measuring Outcomes of Adolescent Participation; 2019.</a:t>
            </a:r>
          </a:p>
          <a:p>
            <a:pPr marL="685800" indent="-685800">
              <a:buFont typeface="Arial" panose="020B0604020202020204" pitchFamily="34" charset="0"/>
              <a:buChar char="•"/>
            </a:pPr>
            <a:r>
              <a:rPr kumimoji="1" lang="en-US" altLang="ja-JP" sz="1000" dirty="0">
                <a:solidFill>
                  <a:schemeClr val="tx1"/>
                </a:solidFill>
              </a:rPr>
              <a:t>MacKinnon, MP , </a:t>
            </a:r>
            <a:r>
              <a:rPr kumimoji="1" lang="en-US" altLang="ja-JP" sz="1000" dirty="0" err="1">
                <a:solidFill>
                  <a:schemeClr val="tx1"/>
                </a:solidFill>
              </a:rPr>
              <a:t>Pittre</a:t>
            </a:r>
            <a:r>
              <a:rPr kumimoji="1" lang="en-US" altLang="ja-JP" sz="1000" dirty="0">
                <a:solidFill>
                  <a:schemeClr val="tx1"/>
                </a:solidFill>
              </a:rPr>
              <a:t>, S and Watling, J . (2007), “Lost in Translation: (Mis)Understanding Youth Engagement. Synthesis Report: Charting the Course for Youth Civic and Political Participation”, CPRN Research Report October 2007. Canadian Policy Research Networks.</a:t>
            </a:r>
          </a:p>
          <a:p>
            <a:pPr marL="685800" indent="-685800">
              <a:buFont typeface="Arial" panose="020B0604020202020204" pitchFamily="34" charset="0"/>
              <a:buChar char="•"/>
            </a:pPr>
            <a:r>
              <a:rPr kumimoji="1" lang="en-US" altLang="ja-JP" sz="1000" dirty="0" err="1">
                <a:solidFill>
                  <a:schemeClr val="tx1"/>
                </a:solidFill>
              </a:rPr>
              <a:t>Ndayala</a:t>
            </a:r>
            <a:r>
              <a:rPr kumimoji="1" lang="en-US" altLang="ja-JP" sz="1000" dirty="0">
                <a:solidFill>
                  <a:schemeClr val="tx1"/>
                </a:solidFill>
              </a:rPr>
              <a:t>, P.; </a:t>
            </a:r>
            <a:r>
              <a:rPr kumimoji="1" lang="en-US" altLang="ja-JP" sz="1000" dirty="0" err="1">
                <a:solidFill>
                  <a:schemeClr val="tx1"/>
                </a:solidFill>
              </a:rPr>
              <a:t>Kuya</a:t>
            </a:r>
            <a:r>
              <a:rPr kumimoji="1" lang="en-US" altLang="ja-JP" sz="1000" dirty="0">
                <a:solidFill>
                  <a:schemeClr val="tx1"/>
                </a:solidFill>
              </a:rPr>
              <a:t>, J. Exploring the Factors That Influence Meaningful Youth Involvement in the Health Care System Management in Western Kenya Final Report Empowering Young People for Access to Quality SRH Service in Kenya View Project Sexual and Reproductive Health and Rights among Adolescents and Youth View Project. 2016. </a:t>
            </a:r>
            <a:r>
              <a:rPr kumimoji="1" lang="en-US" altLang="ja-JP" sz="1000" dirty="0">
                <a:solidFill>
                  <a:schemeClr val="tx1"/>
                </a:solidFill>
                <a:hlinkClick r:id="rId2">
                  <a:extLst>
                    <a:ext uri="{A12FA001-AC4F-418D-AE19-62706E023703}">
                      <ahyp:hlinkClr xmlns:ahyp="http://schemas.microsoft.com/office/drawing/2018/hyperlinkcolor" val="tx"/>
                    </a:ext>
                  </a:extLst>
                </a:hlinkClick>
              </a:rPr>
              <a:t>https://doi.org/10.13140/RG.2.2.20646.14409</a:t>
            </a:r>
            <a:r>
              <a:rPr kumimoji="1" lang="en-US" altLang="ja-JP" sz="1000" dirty="0">
                <a:solidFill>
                  <a:schemeClr val="tx1"/>
                </a:solidFill>
              </a:rPr>
              <a:t>.</a:t>
            </a:r>
          </a:p>
          <a:p>
            <a:pPr marL="685800" indent="-685800">
              <a:buFont typeface="Arial" panose="020B0604020202020204" pitchFamily="34" charset="0"/>
              <a:buChar char="•"/>
            </a:pPr>
            <a:r>
              <a:rPr kumimoji="1" lang="en-US" altLang="ja-JP" sz="1000" dirty="0">
                <a:solidFill>
                  <a:schemeClr val="tx1"/>
                </a:solidFill>
              </a:rPr>
              <a:t>OECD (2018) “OECD Future of Education and Skills 2030 Conceptual learning framework: Student Agency for 2030”, https://www.oecd.org/education/2030-project/teaching-and-learning/learning/student-agency/Student_Agency_for_2030_concept_note.pdf </a:t>
            </a:r>
          </a:p>
          <a:p>
            <a:pPr marL="685800" indent="-685800">
              <a:buFont typeface="Arial" panose="020B0604020202020204" pitchFamily="34" charset="0"/>
              <a:buChar char="•"/>
            </a:pPr>
            <a:r>
              <a:rPr kumimoji="1" lang="en-US" altLang="ja-JP" sz="1000" dirty="0">
                <a:solidFill>
                  <a:schemeClr val="tx1"/>
                </a:solidFill>
              </a:rPr>
              <a:t>Van </a:t>
            </a:r>
            <a:r>
              <a:rPr kumimoji="1" lang="en-US" altLang="ja-JP" sz="1000" dirty="0" err="1">
                <a:solidFill>
                  <a:schemeClr val="tx1"/>
                </a:solidFill>
              </a:rPr>
              <a:t>Reeuwijk</a:t>
            </a:r>
            <a:r>
              <a:rPr kumimoji="1" lang="en-US" altLang="ja-JP" sz="1000" dirty="0">
                <a:solidFill>
                  <a:schemeClr val="tx1"/>
                </a:solidFill>
              </a:rPr>
              <a:t>, M.; Singh, A. Meaningful Youth Participation as a Way to Achieving Success. Canadian Journal of Children’s Rights / Revue </a:t>
            </a:r>
            <a:r>
              <a:rPr kumimoji="1" lang="en-US" altLang="ja-JP" sz="1000" dirty="0" err="1">
                <a:solidFill>
                  <a:schemeClr val="tx1"/>
                </a:solidFill>
              </a:rPr>
              <a:t>canadienne</a:t>
            </a:r>
            <a:r>
              <a:rPr kumimoji="1" lang="en-US" altLang="ja-JP" sz="1000" dirty="0">
                <a:solidFill>
                  <a:schemeClr val="tx1"/>
                </a:solidFill>
              </a:rPr>
              <a:t> des droits des enfants 2018, 5 (1), 200–222. https://doi.org/10.22215/cjcr.v5i1.1301.</a:t>
            </a:r>
          </a:p>
          <a:p>
            <a:pPr marL="685800" indent="-685800">
              <a:buFont typeface="Arial" panose="020B0604020202020204" pitchFamily="34" charset="0"/>
              <a:buChar char="•"/>
            </a:pPr>
            <a:r>
              <a:rPr kumimoji="1" lang="en-US" altLang="ja-JP" sz="1000" dirty="0">
                <a:solidFill>
                  <a:schemeClr val="tx1"/>
                </a:solidFill>
              </a:rPr>
              <a:t>Republic of Indonesia, Indonesia’s Voluntary National Review (VNR) 2021 Sustainable and Resilient Recovery from the COVID-19 Pandemic for the Achievement of the 2030 Agenda. </a:t>
            </a:r>
            <a:r>
              <a:rPr kumimoji="1" lang="en-US" altLang="ja-JP" sz="1000" dirty="0">
                <a:solidFill>
                  <a:schemeClr val="tx1"/>
                </a:solidFill>
                <a:hlinkClick r:id="rId3">
                  <a:extLst>
                    <a:ext uri="{A12FA001-AC4F-418D-AE19-62706E023703}">
                      <ahyp:hlinkClr xmlns:ahyp="http://schemas.microsoft.com/office/drawing/2018/hyperlinkcolor" val="tx"/>
                    </a:ext>
                  </a:extLst>
                </a:hlinkClick>
              </a:rPr>
              <a:t>https://hlpf.un.org/sites/default/files/vnrs/2021/280892021_VNR_Report_Indonesia.pdf</a:t>
            </a:r>
            <a:r>
              <a:rPr kumimoji="1" lang="en-US" altLang="ja-JP" sz="1000" dirty="0">
                <a:solidFill>
                  <a:schemeClr val="tx1"/>
                </a:solidFill>
              </a:rPr>
              <a:t>  </a:t>
            </a:r>
          </a:p>
          <a:p>
            <a:pPr marL="685800" indent="-685800">
              <a:buFont typeface="Arial" panose="020B0604020202020204" pitchFamily="34" charset="0"/>
              <a:buChar char="•"/>
            </a:pPr>
            <a:r>
              <a:rPr kumimoji="1" lang="en-US" altLang="ja-JP" sz="1000" dirty="0">
                <a:solidFill>
                  <a:schemeClr val="tx1"/>
                </a:solidFill>
              </a:rPr>
              <a:t>The Danish Government, Voluntary National Review 2021 Denmark. </a:t>
            </a:r>
            <a:r>
              <a:rPr kumimoji="1" lang="en-US" altLang="ja-JP" sz="1000" u="sng" dirty="0">
                <a:solidFill>
                  <a:schemeClr val="tx1"/>
                </a:solidFill>
              </a:rPr>
              <a:t>https://sustainabledevelopment.un.org/content/documents/279532021_VNR_Report_Denmark.pdf</a:t>
            </a:r>
          </a:p>
          <a:p>
            <a:pPr marL="685800" indent="-685800">
              <a:buFont typeface="Arial" panose="020B0604020202020204" pitchFamily="34" charset="0"/>
              <a:buChar char="•"/>
            </a:pPr>
            <a:r>
              <a:rPr kumimoji="1" lang="en-US" altLang="ja-JP" sz="1000" dirty="0">
                <a:solidFill>
                  <a:schemeClr val="tx1"/>
                </a:solidFill>
              </a:rPr>
              <a:t>The Federal Government, Report on the  implementation of the 2030 Agenda for sustainable development, </a:t>
            </a:r>
            <a:r>
              <a:rPr lang="en-US" altLang="ja-JP" sz="1000" dirty="0">
                <a:solidFill>
                  <a:schemeClr val="tx1"/>
                </a:solidFill>
              </a:rPr>
              <a:t>German Voluntary National Review to the HLPF 2021. </a:t>
            </a:r>
            <a:r>
              <a:rPr lang="en-US" altLang="ja-JP" sz="1000" dirty="0">
                <a:solidFill>
                  <a:schemeClr val="tx1"/>
                </a:solidFill>
                <a:hlinkClick r:id="rId4">
                  <a:extLst>
                    <a:ext uri="{A12FA001-AC4F-418D-AE19-62706E023703}">
                      <ahyp:hlinkClr xmlns:ahyp="http://schemas.microsoft.com/office/drawing/2018/hyperlinkcolor" val="tx"/>
                    </a:ext>
                  </a:extLst>
                </a:hlinkClick>
              </a:rPr>
              <a:t>https://hlpf.un.org/sites/default/files/vnrs/2021/279522021_VNR_Report_Germany.pdf</a:t>
            </a:r>
            <a:r>
              <a:rPr lang="en-US" altLang="ja-JP" sz="1000" dirty="0">
                <a:solidFill>
                  <a:schemeClr val="tx1"/>
                </a:solidFill>
              </a:rPr>
              <a:t> </a:t>
            </a:r>
            <a:endParaRPr kumimoji="1" lang="en-US" altLang="ja-JP" sz="1000" dirty="0">
              <a:solidFill>
                <a:schemeClr val="tx1"/>
              </a:solidFill>
            </a:endParaRPr>
          </a:p>
          <a:p>
            <a:pPr marL="685800" indent="-685800">
              <a:buFont typeface="Arial" panose="020B0604020202020204" pitchFamily="34" charset="0"/>
              <a:buChar char="•"/>
            </a:pPr>
            <a:r>
              <a:rPr kumimoji="1" lang="en-US" altLang="ja-JP" sz="1000" dirty="0">
                <a:solidFill>
                  <a:schemeClr val="tx1"/>
                </a:solidFill>
              </a:rPr>
              <a:t>UN DESA  (2020) “Multi-stakeholder engagement in 2030 Agenda implementation: A review of Voluntary National Review Reports (2016-2019)” </a:t>
            </a:r>
            <a:r>
              <a:rPr kumimoji="1" lang="en-US" altLang="ja-JP" sz="1000" u="sng" dirty="0">
                <a:solidFill>
                  <a:schemeClr val="tx1"/>
                </a:solidFill>
                <a:hlinkClick r:id="rId5">
                  <a:extLst>
                    <a:ext uri="{A12FA001-AC4F-418D-AE19-62706E023703}">
                      <ahyp:hlinkClr xmlns:ahyp="http://schemas.microsoft.com/office/drawing/2018/hyperlinkcolor" val="tx"/>
                    </a:ext>
                  </a:extLst>
                </a:hlinkClick>
              </a:rPr>
              <a:t>https://sdgs.un.org/sites/default/files/2020-11/26012VNRStakeholdersResearch.pdf</a:t>
            </a:r>
            <a:r>
              <a:rPr kumimoji="1" lang="en-US" altLang="ja-JP" sz="1000" u="sng" dirty="0">
                <a:solidFill>
                  <a:schemeClr val="tx1"/>
                </a:solidFill>
              </a:rPr>
              <a:t> </a:t>
            </a:r>
          </a:p>
        </p:txBody>
      </p:sp>
    </p:spTree>
    <p:extLst>
      <p:ext uri="{BB962C8B-B14F-4D97-AF65-F5344CB8AC3E}">
        <p14:creationId xmlns:p14="http://schemas.microsoft.com/office/powerpoint/2010/main" val="227908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256358"/>
            <a:ext cx="9144000" cy="742950"/>
          </a:xfrm>
        </p:spPr>
        <p:txBody>
          <a:bodyPr anchor="ctr"/>
          <a:lstStyle/>
          <a:p>
            <a:pPr algn="ctr"/>
            <a:r>
              <a:rPr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“We are on track to achieve SDGs by </a:t>
            </a:r>
            <a:r>
              <a:rPr lang="en-US" altLang="ja-JP" sz="2800" b="1"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2065</a:t>
            </a:r>
            <a:r>
              <a:rPr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  </a:t>
            </a:r>
          </a:p>
        </p:txBody>
      </p:sp>
      <p:sp>
        <p:nvSpPr>
          <p:cNvPr id="6" name="スライド番号プレースホルダー 5"/>
          <p:cNvSpPr>
            <a:spLocks noGrp="1"/>
          </p:cNvSpPr>
          <p:nvPr>
            <p:ph type="sldNum" sz="quarter" idx="12"/>
          </p:nvPr>
        </p:nvSpPr>
        <p:spPr/>
        <p:txBody>
          <a:bodyPr/>
          <a:lstStyle/>
          <a:p>
            <a:fld id="{1E12D505-A33E-4C6C-8BE1-D5F3423A3E0A}" type="slidenum">
              <a:rPr lang="ja-JP" altLang="en-US" smtClean="0"/>
              <a:pPr/>
              <a:t>2</a:t>
            </a:fld>
            <a:endParaRPr lang="ja-JP" altLang="en-US" dirty="0"/>
          </a:p>
        </p:txBody>
      </p:sp>
      <p:sp>
        <p:nvSpPr>
          <p:cNvPr id="3" name="テキスト ボックス 2">
            <a:extLst>
              <a:ext uri="{FF2B5EF4-FFF2-40B4-BE49-F238E27FC236}">
                <a16:creationId xmlns:a16="http://schemas.microsoft.com/office/drawing/2014/main" id="{864C1E14-8DDF-4084-8531-8AD7F48098CB}"/>
              </a:ext>
            </a:extLst>
          </p:cNvPr>
          <p:cNvSpPr txBox="1"/>
          <p:nvPr/>
        </p:nvSpPr>
        <p:spPr>
          <a:xfrm>
            <a:off x="107504" y="1203598"/>
            <a:ext cx="4680520" cy="3477875"/>
          </a:xfrm>
          <a:prstGeom prst="rect">
            <a:avLst/>
          </a:prstGeom>
          <a:noFill/>
        </p:spPr>
        <p:txBody>
          <a:bodyPr wrap="square" rtlCol="0">
            <a:spAutoFit/>
          </a:bodyPr>
          <a:lstStyle/>
          <a:p>
            <a:pPr marL="285750" indent="-285750" fontAlgn="base">
              <a:buFont typeface="Arial" panose="020B0604020202020204" pitchFamily="34" charset="0"/>
              <a:buChar char="•"/>
            </a:pPr>
            <a:r>
              <a:rPr lang="ja-JP" altLang="en-US" sz="2000" dirty="0">
                <a:latin typeface="UD デジタル 教科書体 NK-B" panose="02020700000000000000" pitchFamily="18" charset="-128"/>
                <a:ea typeface="UD デジタル 教科書体 NK-B" panose="02020700000000000000" pitchFamily="18" charset="-128"/>
              </a:rPr>
              <a:t>アジェンダ</a:t>
            </a:r>
            <a:r>
              <a:rPr lang="en-US" altLang="ja-JP" sz="2000" dirty="0">
                <a:latin typeface="UD デジタル 教科書体 NK-B" panose="02020700000000000000" pitchFamily="18" charset="-128"/>
                <a:ea typeface="UD デジタル 教科書体 NK-B" panose="02020700000000000000" pitchFamily="18" charset="-128"/>
              </a:rPr>
              <a:t>2030</a:t>
            </a:r>
            <a:r>
              <a:rPr lang="ja-JP" altLang="en-US" sz="2000" dirty="0">
                <a:latin typeface="UD デジタル 教科書体 NK-B" panose="02020700000000000000" pitchFamily="18" charset="-128"/>
                <a:ea typeface="UD デジタル 教科書体 NK-B" panose="02020700000000000000" pitchFamily="18" charset="-128"/>
              </a:rPr>
              <a:t>／パリ協定のいずれも達成する軌道には乗っていない</a:t>
            </a:r>
            <a:endParaRPr lang="en-US" altLang="ja-JP" sz="2000" dirty="0">
              <a:latin typeface="UD デジタル 教科書体 NK-B" panose="02020700000000000000" pitchFamily="18" charset="-128"/>
              <a:ea typeface="UD デジタル 教科書体 NK-B" panose="02020700000000000000" pitchFamily="18" charset="-128"/>
            </a:endParaRPr>
          </a:p>
          <a:p>
            <a:pPr marL="285750" indent="-285750" fontAlgn="base">
              <a:buFont typeface="Arial" panose="020B0604020202020204" pitchFamily="34" charset="0"/>
              <a:buChar char="•"/>
            </a:pPr>
            <a:endParaRPr lang="en-US" altLang="ja-JP" sz="2000" dirty="0">
              <a:latin typeface="UD デジタル 教科書体 NK-B" panose="02020700000000000000" pitchFamily="18" charset="-128"/>
              <a:ea typeface="UD デジタル 教科書体 NK-B" panose="02020700000000000000" pitchFamily="18" charset="-128"/>
            </a:endParaRPr>
          </a:p>
          <a:p>
            <a:pPr marL="285750" indent="-285750" fontAlgn="base">
              <a:buFont typeface="Arial" panose="020B0604020202020204" pitchFamily="34" charset="0"/>
              <a:buChar char="•"/>
            </a:pPr>
            <a:r>
              <a:rPr lang="ja-JP" altLang="en-US" sz="2000" dirty="0">
                <a:latin typeface="UD デジタル 教科書体 NK-B" panose="02020700000000000000" pitchFamily="18" charset="-128"/>
                <a:ea typeface="UD デジタル 教科書体 NK-B" panose="02020700000000000000" pitchFamily="18" charset="-128"/>
              </a:rPr>
              <a:t>「</a:t>
            </a:r>
            <a:r>
              <a:rPr lang="en-US" altLang="ja-JP" sz="2000" dirty="0">
                <a:latin typeface="UD デジタル 教科書体 NK-B" panose="02020700000000000000" pitchFamily="18" charset="-128"/>
                <a:ea typeface="UD デジタル 教科書体 NK-B" panose="02020700000000000000" pitchFamily="18" charset="-128"/>
              </a:rPr>
              <a:t>SDGs</a:t>
            </a:r>
            <a:r>
              <a:rPr lang="ja-JP" altLang="en-US" sz="2000" dirty="0">
                <a:latin typeface="UD デジタル 教科書体 NK-B" panose="02020700000000000000" pitchFamily="18" charset="-128"/>
                <a:ea typeface="UD デジタル 教科書体 NK-B" panose="02020700000000000000" pitchFamily="18" charset="-128"/>
              </a:rPr>
              <a:t>報告</a:t>
            </a:r>
            <a:r>
              <a:rPr lang="en-US" altLang="ja-JP" sz="2000" dirty="0">
                <a:latin typeface="UD デジタル 教科書体 NK-B" panose="02020700000000000000" pitchFamily="18" charset="-128"/>
                <a:ea typeface="UD デジタル 教科書体 NK-B" panose="02020700000000000000" pitchFamily="18" charset="-128"/>
              </a:rPr>
              <a:t>2024</a:t>
            </a:r>
            <a:r>
              <a:rPr lang="ja-JP" altLang="en-US" sz="2000" dirty="0">
                <a:latin typeface="UD デジタル 教科書体 NK-B" panose="02020700000000000000" pitchFamily="18" charset="-128"/>
                <a:ea typeface="UD デジタル 教科書体 NK-B" panose="02020700000000000000" pitchFamily="18" charset="-128"/>
              </a:rPr>
              <a:t>」：</a:t>
            </a:r>
            <a:r>
              <a:rPr lang="en-US" altLang="ja-JP" sz="2000" dirty="0">
                <a:latin typeface="UD デジタル 教科書体 NK-B" panose="02020700000000000000" pitchFamily="18" charset="-128"/>
                <a:ea typeface="UD デジタル 教科書体 NK-B" panose="02020700000000000000" pitchFamily="18" charset="-128"/>
              </a:rPr>
              <a:t>2030</a:t>
            </a:r>
            <a:r>
              <a:rPr lang="ja-JP" altLang="en-US" sz="2000" dirty="0">
                <a:latin typeface="UD デジタル 教科書体 NK-B" panose="02020700000000000000" pitchFamily="18" charset="-128"/>
                <a:ea typeface="UD デジタル 教科書体 NK-B" panose="02020700000000000000" pitchFamily="18" charset="-128"/>
              </a:rPr>
              <a:t>年までの中間地点を迎えた現在、達成への軌道に乗っているのはターゲットのうち</a:t>
            </a:r>
            <a:endParaRPr lang="en-US" altLang="ja-JP" sz="2000" dirty="0">
              <a:latin typeface="UD デジタル 教科書体 NK-B" panose="02020700000000000000" pitchFamily="18" charset="-128"/>
              <a:ea typeface="UD デジタル 教科書体 NK-B" panose="02020700000000000000" pitchFamily="18" charset="-128"/>
            </a:endParaRPr>
          </a:p>
          <a:p>
            <a:pPr fontAlgn="base"/>
            <a:r>
              <a:rPr lang="ja-JP" altLang="en-US" sz="2000" b="1" dirty="0">
                <a:solidFill>
                  <a:srgbClr val="FF0000"/>
                </a:solidFill>
                <a:latin typeface="UD デジタル 教科書体 NK-B" panose="02020700000000000000" pitchFamily="18" charset="-128"/>
                <a:ea typeface="UD デジタル 教科書体 NK-B" panose="02020700000000000000" pitchFamily="18" charset="-128"/>
              </a:rPr>
              <a:t>　　約</a:t>
            </a:r>
            <a:r>
              <a:rPr lang="en-US" altLang="ja-JP" sz="2000" b="1" dirty="0">
                <a:solidFill>
                  <a:srgbClr val="FF0000"/>
                </a:solidFill>
                <a:latin typeface="UD デジタル 教科書体 NK-B" panose="02020700000000000000" pitchFamily="18" charset="-128"/>
                <a:ea typeface="UD デジタル 教科書体 NK-B" panose="02020700000000000000" pitchFamily="18" charset="-128"/>
              </a:rPr>
              <a:t>17%</a:t>
            </a:r>
            <a:r>
              <a:rPr lang="ja-JP" altLang="en-US" sz="2000" dirty="0">
                <a:latin typeface="UD デジタル 教科書体 NK-B" panose="02020700000000000000" pitchFamily="18" charset="-128"/>
                <a:ea typeface="UD デジタル 教科書体 NK-B" panose="02020700000000000000" pitchFamily="18" charset="-128"/>
              </a:rPr>
              <a:t>に留まる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285750" indent="-285750" fontAlgn="base">
              <a:buFont typeface="Arial" panose="020B0604020202020204" pitchFamily="34" charset="0"/>
              <a:buChar char="•"/>
            </a:pPr>
            <a:endParaRPr lang="en-US" altLang="ja-JP" sz="2000" dirty="0">
              <a:latin typeface="UD デジタル 教科書体 NK-B" panose="02020700000000000000" pitchFamily="18" charset="-128"/>
              <a:ea typeface="UD デジタル 教科書体 NK-B" panose="02020700000000000000" pitchFamily="18" charset="-128"/>
            </a:endParaRPr>
          </a:p>
          <a:p>
            <a:pPr marL="285750" indent="-285750" fontAlgn="base">
              <a:buFont typeface="Arial" panose="020B0604020202020204" pitchFamily="34" charset="0"/>
              <a:buChar char="•"/>
            </a:pPr>
            <a:r>
              <a:rPr lang="ja-JP" altLang="en-US" sz="2000" dirty="0">
                <a:latin typeface="UD デジタル 教科書体 NK-B" panose="02020700000000000000" pitchFamily="18" charset="-128"/>
                <a:ea typeface="UD デジタル 教科書体 NK-B" panose="02020700000000000000" pitchFamily="18" charset="-128"/>
              </a:rPr>
              <a:t>アジア太平洋地域では他地域に比べて厳しい達成度とも</a:t>
            </a:r>
            <a:endParaRPr lang="en-US" altLang="ja-JP" sz="2000" dirty="0"/>
          </a:p>
          <a:p>
            <a:pPr marL="285750" indent="-285750" fontAlgn="base">
              <a:buFont typeface="Arial" panose="020B0604020202020204" pitchFamily="34" charset="0"/>
              <a:buChar char="•"/>
            </a:pPr>
            <a:endParaRPr lang="en-US" altLang="ja-JP" sz="2000" dirty="0">
              <a:latin typeface="UD デジタル 教科書体 NK-B" panose="02020700000000000000" pitchFamily="18" charset="-128"/>
              <a:ea typeface="UD デジタル 教科書体 NK-B" panose="02020700000000000000" pitchFamily="18" charset="-128"/>
            </a:endParaRPr>
          </a:p>
        </p:txBody>
      </p:sp>
      <p:pic>
        <p:nvPicPr>
          <p:cNvPr id="3074" name="Picture 2" descr="World Not On Track to Achieve Most Sustainable Development Goals by 2030: Report">
            <a:extLst>
              <a:ext uri="{FF2B5EF4-FFF2-40B4-BE49-F238E27FC236}">
                <a16:creationId xmlns:a16="http://schemas.microsoft.com/office/drawing/2014/main" id="{61900B49-8D7E-4E83-A932-683C450BB0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688" y="1347614"/>
            <a:ext cx="4114800" cy="2356301"/>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D1DD803C-65A6-4644-9D80-CA273844F1CC}"/>
              </a:ext>
            </a:extLst>
          </p:cNvPr>
          <p:cNvSpPr/>
          <p:nvPr/>
        </p:nvSpPr>
        <p:spPr>
          <a:xfrm>
            <a:off x="4860032" y="3795886"/>
            <a:ext cx="4320480" cy="769441"/>
          </a:xfrm>
          <a:prstGeom prst="rect">
            <a:avLst/>
          </a:prstGeom>
        </p:spPr>
        <p:txBody>
          <a:bodyPr wrap="square">
            <a:spAutoFit/>
          </a:bodyPr>
          <a:lstStyle/>
          <a:p>
            <a:r>
              <a:rPr lang="en-US" altLang="ja-JP" sz="1100" dirty="0">
                <a:latin typeface="UD デジタル 教科書体 NK-B" panose="02020700000000000000" pitchFamily="18" charset="-128"/>
                <a:ea typeface="UD デジタル 教科書体 NK-B" panose="02020700000000000000" pitchFamily="18" charset="-128"/>
              </a:rPr>
              <a:t>*UNESCAP, “Asia and the Pacific SDGs Progress Report 2024”</a:t>
            </a:r>
          </a:p>
          <a:p>
            <a:r>
              <a:rPr lang="en-US" altLang="ja-JP" sz="1100" dirty="0">
                <a:latin typeface="UD デジタル 教科書体 NK-B" panose="02020700000000000000" pitchFamily="18" charset="-128"/>
                <a:ea typeface="UD デジタル 教科書体 NK-B" panose="02020700000000000000" pitchFamily="18" charset="-128"/>
                <a:hlinkClick r:id="rId4"/>
              </a:rPr>
              <a:t>https://www.unescap.org/kp/2022/asia-and-pacific-sdg-progress-report-2022</a:t>
            </a:r>
            <a:r>
              <a:rPr lang="en-US" altLang="ja-JP" sz="1100" dirty="0">
                <a:latin typeface="UD デジタル 教科書体 NK-B" panose="02020700000000000000" pitchFamily="18" charset="-128"/>
                <a:ea typeface="UD デジタル 教科書体 NK-B" panose="02020700000000000000" pitchFamily="18" charset="-128"/>
              </a:rPr>
              <a:t> </a:t>
            </a:r>
            <a:endParaRPr lang="ja-JP" altLang="en-US" sz="11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88930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51520" y="244624"/>
            <a:ext cx="8640960" cy="742950"/>
          </a:xfrm>
        </p:spPr>
        <p:txBody>
          <a:bodyPr anchor="ctr"/>
          <a:lstStyle/>
          <a:p>
            <a:pPr algn="ct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謝辞：</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本研究は、環境省・（独）環境再生保全機構の環境研究総合推進費（</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JPMEERF20221M03</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）により実施しました。</a:t>
            </a:r>
          </a:p>
        </p:txBody>
      </p:sp>
      <p:sp>
        <p:nvSpPr>
          <p:cNvPr id="3" name="スライド番号プレースホルダー 2"/>
          <p:cNvSpPr>
            <a:spLocks noGrp="1"/>
          </p:cNvSpPr>
          <p:nvPr>
            <p:ph type="sldNum" sz="quarter" idx="12"/>
          </p:nvPr>
        </p:nvSpPr>
        <p:spPr/>
        <p:txBody>
          <a:bodyPr/>
          <a:lstStyle/>
          <a:p>
            <a:fld id="{1E12D505-A33E-4C6C-8BE1-D5F3423A3E0A}" type="slidenum">
              <a:rPr lang="ja-JP" altLang="en-US" smtClean="0"/>
              <a:pPr/>
              <a:t>20</a:t>
            </a:fld>
            <a:endParaRPr lang="ja-JP" altLang="en-US" dirty="0"/>
          </a:p>
        </p:txBody>
      </p:sp>
      <p:sp>
        <p:nvSpPr>
          <p:cNvPr id="8" name="AutoShape 2" descr="https://www.iges.or.jp/sites/default/files/styles/publication_cover_image/public/2022-07/Conference%20Background%20Note_13%20July%202022%20%281%29_Page_01.jpg?itok=eSEXf5vN">
            <a:extLst>
              <a:ext uri="{FF2B5EF4-FFF2-40B4-BE49-F238E27FC236}">
                <a16:creationId xmlns:a16="http://schemas.microsoft.com/office/drawing/2014/main" id="{6245D382-EA89-4926-A74C-3695CA4EB5D8}"/>
              </a:ext>
            </a:extLst>
          </p:cNvPr>
          <p:cNvSpPr>
            <a:spLocks noChangeAspect="1" noChangeArrowheads="1"/>
          </p:cNvSpPr>
          <p:nvPr/>
        </p:nvSpPr>
        <p:spPr bwMode="auto">
          <a:xfrm>
            <a:off x="8145760" y="40339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2" name="直線コネクタ 11">
            <a:extLst>
              <a:ext uri="{FF2B5EF4-FFF2-40B4-BE49-F238E27FC236}">
                <a16:creationId xmlns:a16="http://schemas.microsoft.com/office/drawing/2014/main" id="{52913FA5-B0C0-41CE-BAA0-A200D946C96B}"/>
              </a:ext>
            </a:extLst>
          </p:cNvPr>
          <p:cNvCxnSpPr>
            <a:cxnSpLocks/>
          </p:cNvCxnSpPr>
          <p:nvPr/>
        </p:nvCxnSpPr>
        <p:spPr>
          <a:xfrm>
            <a:off x="0" y="1099524"/>
            <a:ext cx="9144000" cy="0"/>
          </a:xfrm>
          <a:prstGeom prst="line">
            <a:avLst/>
          </a:prstGeom>
          <a:ln w="38100">
            <a:solidFill>
              <a:srgbClr val="A30D98"/>
            </a:solidFill>
          </a:ln>
        </p:spPr>
        <p:style>
          <a:lnRef idx="1">
            <a:schemeClr val="accent4"/>
          </a:lnRef>
          <a:fillRef idx="0">
            <a:schemeClr val="accent4"/>
          </a:fillRef>
          <a:effectRef idx="0">
            <a:schemeClr val="accent4"/>
          </a:effectRef>
          <a:fontRef idx="minor">
            <a:schemeClr val="tx1"/>
          </a:fontRef>
        </p:style>
      </p:cxnSp>
      <p:pic>
        <p:nvPicPr>
          <p:cNvPr id="15" name="図 14">
            <a:extLst>
              <a:ext uri="{FF2B5EF4-FFF2-40B4-BE49-F238E27FC236}">
                <a16:creationId xmlns:a16="http://schemas.microsoft.com/office/drawing/2014/main" id="{7175B621-3009-4E13-8928-036743404C5E}"/>
              </a:ext>
            </a:extLst>
          </p:cNvPr>
          <p:cNvPicPr>
            <a:picLocks noChangeAspect="1"/>
          </p:cNvPicPr>
          <p:nvPr/>
        </p:nvPicPr>
        <p:blipFill>
          <a:blip r:embed="rId2"/>
          <a:stretch>
            <a:fillRect/>
          </a:stretch>
        </p:blipFill>
        <p:spPr>
          <a:xfrm>
            <a:off x="0" y="1125059"/>
            <a:ext cx="9143999" cy="3668614"/>
          </a:xfrm>
          <a:prstGeom prst="rect">
            <a:avLst/>
          </a:prstGeom>
        </p:spPr>
      </p:pic>
    </p:spTree>
    <p:extLst>
      <p:ext uri="{BB962C8B-B14F-4D97-AF65-F5344CB8AC3E}">
        <p14:creationId xmlns:p14="http://schemas.microsoft.com/office/powerpoint/2010/main" val="77067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E1A0626-85DC-49A8-B7E0-0DF816223DE2}"/>
              </a:ext>
            </a:extLst>
          </p:cNvPr>
          <p:cNvPicPr>
            <a:picLocks noChangeAspect="1"/>
          </p:cNvPicPr>
          <p:nvPr/>
        </p:nvPicPr>
        <p:blipFill>
          <a:blip r:embed="rId3"/>
          <a:stretch>
            <a:fillRect/>
          </a:stretch>
        </p:blipFill>
        <p:spPr>
          <a:xfrm>
            <a:off x="229891" y="555526"/>
            <a:ext cx="4824536" cy="3573147"/>
          </a:xfrm>
          <a:prstGeom prst="rect">
            <a:avLst/>
          </a:prstGeom>
        </p:spPr>
      </p:pic>
      <p:sp>
        <p:nvSpPr>
          <p:cNvPr id="2" name="スライド番号プレースホルダー 1">
            <a:extLst>
              <a:ext uri="{FF2B5EF4-FFF2-40B4-BE49-F238E27FC236}">
                <a16:creationId xmlns:a16="http://schemas.microsoft.com/office/drawing/2014/main" id="{D58C45AD-8D0D-4751-B449-E88FF92507FC}"/>
              </a:ext>
            </a:extLst>
          </p:cNvPr>
          <p:cNvSpPr>
            <a:spLocks noGrp="1"/>
          </p:cNvSpPr>
          <p:nvPr>
            <p:ph type="sldNum" sz="quarter" idx="12"/>
          </p:nvPr>
        </p:nvSpPr>
        <p:spPr/>
        <p:txBody>
          <a:bodyPr/>
          <a:lstStyle/>
          <a:p>
            <a:fld id="{1E12D505-A33E-4C6C-8BE1-D5F3423A3E0A}" type="slidenum">
              <a:rPr lang="ja-JP" altLang="en-US" smtClean="0"/>
              <a:pPr/>
              <a:t>3</a:t>
            </a:fld>
            <a:endParaRPr lang="ja-JP" altLang="en-US" dirty="0"/>
          </a:p>
        </p:txBody>
      </p:sp>
      <p:sp>
        <p:nvSpPr>
          <p:cNvPr id="7" name="テキスト ボックス 6">
            <a:extLst>
              <a:ext uri="{FF2B5EF4-FFF2-40B4-BE49-F238E27FC236}">
                <a16:creationId xmlns:a16="http://schemas.microsoft.com/office/drawing/2014/main" id="{0F82F7EE-A25A-49A4-BF79-CA63A9142947}"/>
              </a:ext>
            </a:extLst>
          </p:cNvPr>
          <p:cNvSpPr txBox="1"/>
          <p:nvPr/>
        </p:nvSpPr>
        <p:spPr>
          <a:xfrm>
            <a:off x="4860032" y="1014827"/>
            <a:ext cx="3982069" cy="2585323"/>
          </a:xfrm>
          <a:prstGeom prst="rect">
            <a:avLst/>
          </a:prstGeom>
          <a:noFill/>
        </p:spPr>
        <p:txBody>
          <a:bodyPr wrap="square" rtlCol="0">
            <a:spAutoFit/>
          </a:bodyPr>
          <a:lstStyle/>
          <a:p>
            <a:pPr marL="285750" indent="-285750" fontAlgn="base">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１７のゴールの進捗状況を目標ごとに評価</a:t>
            </a: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fontAlgn="base">
              <a:buFont typeface="Arial" panose="020B0604020202020204" pitchFamily="34" charset="0"/>
              <a:buChar char="•"/>
            </a:pPr>
            <a:endParaRPr lang="en-US" altLang="ja-JP" dirty="0">
              <a:latin typeface="UD デジタル 教科書体 NK-B" panose="02020700000000000000" pitchFamily="18" charset="-128"/>
              <a:ea typeface="UD デジタル 教科書体 NK-B" panose="02020700000000000000" pitchFamily="18" charset="-128"/>
            </a:endParaRPr>
          </a:p>
          <a:p>
            <a:pPr marL="285750" indent="-285750" fontAlgn="base">
              <a:buFont typeface="Arial" panose="020B0604020202020204" pitchFamily="34" charset="0"/>
              <a:buChar char="•"/>
            </a:pPr>
            <a:r>
              <a:rPr lang="ja-JP" altLang="en-US" dirty="0">
                <a:latin typeface="UD デジタル 教科書体 NK-B" panose="02020700000000000000" pitchFamily="18" charset="-128"/>
                <a:ea typeface="UD デジタル 教科書体 NK-B" panose="02020700000000000000" pitchFamily="18" charset="-128"/>
              </a:rPr>
              <a:t>順調に進んでいる「緑」よりもピンクの「停滞」や赤の「後退」の方が目立つ</a:t>
            </a:r>
            <a:endParaRPr lang="en-US" altLang="ja-JP" dirty="0">
              <a:latin typeface="UD デジタル 教科書体 NK-B" panose="02020700000000000000" pitchFamily="18" charset="-128"/>
              <a:ea typeface="UD デジタル 教科書体 NK-B" panose="02020700000000000000" pitchFamily="18" charset="-128"/>
            </a:endParaRPr>
          </a:p>
          <a:p>
            <a:pPr fontAlgn="base"/>
            <a:endParaRPr lang="en-US" altLang="ja-JP" b="1" dirty="0">
              <a:solidFill>
                <a:srgbClr val="FF0000"/>
              </a:solidFill>
              <a:latin typeface="UD デジタル 教科書体 NK-B" panose="02020700000000000000" pitchFamily="18" charset="-128"/>
              <a:ea typeface="UD デジタル 教科書体 NK-B" panose="02020700000000000000" pitchFamily="18" charset="-128"/>
            </a:endParaRPr>
          </a:p>
          <a:p>
            <a:pPr marL="285750" indent="-285750" fontAlgn="base">
              <a:buFont typeface="Arial" panose="020B0604020202020204" pitchFamily="34" charset="0"/>
              <a:buChar char="•"/>
            </a:pPr>
            <a:r>
              <a:rPr lang="ja-JP" altLang="en-US" sz="1800" b="1" dirty="0">
                <a:latin typeface="UD デジタル 教科書体 NK-B" panose="02020700000000000000" pitchFamily="18" charset="-128"/>
                <a:ea typeface="UD デジタル 教科書体 NK-B" panose="02020700000000000000" pitchFamily="18" charset="-128"/>
              </a:rPr>
              <a:t>特に環境分野のゴール（</a:t>
            </a:r>
            <a:r>
              <a:rPr lang="en-US" altLang="ja-JP" sz="1800" b="1" dirty="0">
                <a:latin typeface="UD デジタル 教科書体 NK-B" panose="02020700000000000000" pitchFamily="18" charset="-128"/>
                <a:ea typeface="UD デジタル 教科書体 NK-B" panose="02020700000000000000" pitchFamily="18" charset="-128"/>
              </a:rPr>
              <a:t>6, 13, 14, 15</a:t>
            </a:r>
            <a:r>
              <a:rPr lang="ja-JP" altLang="en-US" sz="1800" b="1" dirty="0">
                <a:latin typeface="UD デジタル 教科書体 NK-B" panose="02020700000000000000" pitchFamily="18" charset="-128"/>
                <a:ea typeface="UD デジタル 教科書体 NK-B" panose="02020700000000000000" pitchFamily="18" charset="-128"/>
              </a:rPr>
              <a:t>）の進捗が芳しくない</a:t>
            </a:r>
            <a:endParaRPr lang="en-US" altLang="ja-JP" sz="1800" dirty="0">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7D136F71-5B60-4755-BCE0-DF6869D28481}"/>
              </a:ext>
            </a:extLst>
          </p:cNvPr>
          <p:cNvSpPr/>
          <p:nvPr/>
        </p:nvSpPr>
        <p:spPr>
          <a:xfrm>
            <a:off x="4951324" y="3817715"/>
            <a:ext cx="4370351" cy="877163"/>
          </a:xfrm>
          <a:prstGeom prst="rect">
            <a:avLst/>
          </a:prstGeom>
        </p:spPr>
        <p:txBody>
          <a:bodyPr wrap="square">
            <a:spAutoFit/>
          </a:bodyPr>
          <a:lstStyle/>
          <a:p>
            <a:r>
              <a:rPr lang="en-US" altLang="ja-JP" sz="1350" dirty="0">
                <a:latin typeface="UD デジタル 教科書体 NK-B" panose="02020700000000000000" pitchFamily="18" charset="-128"/>
                <a:ea typeface="UD デジタル 教科書体 NK-B" panose="02020700000000000000" pitchFamily="18" charset="-128"/>
              </a:rPr>
              <a:t>UNDESA (2024) “SDGs Report 2024”</a:t>
            </a:r>
          </a:p>
          <a:p>
            <a:r>
              <a:rPr lang="en-US" altLang="ja-JP" sz="1200" dirty="0">
                <a:hlinkClick r:id="rId4"/>
              </a:rPr>
              <a:t>https://unstats.un.org/sdgs/report/2024/The-Sustainable-Development-Goals-Report-2024.pdf</a:t>
            </a:r>
            <a:endParaRPr lang="en-US" altLang="ja-JP" sz="1200" i="1" dirty="0">
              <a:latin typeface="UD デジタル 教科書体 NK-B" panose="02020700000000000000" pitchFamily="18" charset="-128"/>
              <a:ea typeface="UD デジタル 教科書体 NK-B" panose="02020700000000000000" pitchFamily="18" charset="-128"/>
            </a:endParaRPr>
          </a:p>
          <a:p>
            <a:endParaRPr lang="en-US" altLang="ja-JP" sz="135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5748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4DE3E0-61E4-4E55-91B5-6C9517F20292}"/>
              </a:ext>
            </a:extLst>
          </p:cNvPr>
          <p:cNvSpPr>
            <a:spLocks noGrp="1"/>
          </p:cNvSpPr>
          <p:nvPr>
            <p:ph type="sldNum" sz="quarter" idx="12"/>
          </p:nvPr>
        </p:nvSpPr>
        <p:spPr/>
        <p:txBody>
          <a:bodyPr/>
          <a:lstStyle/>
          <a:p>
            <a:fld id="{1E12D505-A33E-4C6C-8BE1-D5F3423A3E0A}" type="slidenum">
              <a:rPr lang="ja-JP" altLang="en-US" smtClean="0"/>
              <a:pPr/>
              <a:t>4</a:t>
            </a:fld>
            <a:endParaRPr lang="ja-JP" altLang="en-US" dirty="0"/>
          </a:p>
        </p:txBody>
      </p:sp>
      <p:sp>
        <p:nvSpPr>
          <p:cNvPr id="3" name="タイトル 1">
            <a:extLst>
              <a:ext uri="{FF2B5EF4-FFF2-40B4-BE49-F238E27FC236}">
                <a16:creationId xmlns:a16="http://schemas.microsoft.com/office/drawing/2014/main" id="{E1DEC4DF-6DB4-40F4-884C-22999FEF72D7}"/>
              </a:ext>
            </a:extLst>
          </p:cNvPr>
          <p:cNvSpPr txBox="1">
            <a:spLocks/>
          </p:cNvSpPr>
          <p:nvPr/>
        </p:nvSpPr>
        <p:spPr>
          <a:xfrm>
            <a:off x="-72008" y="316632"/>
            <a:ext cx="9144000"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en-US" altLang="ja-JP"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SDGs</a:t>
            </a:r>
            <a:r>
              <a:rPr lang="ja-JP" altLang="en-US"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の達成に向けて：フォローアップ＆レビュー</a:t>
            </a:r>
            <a:endParaRPr lang="en-US" altLang="ja-JP"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p:txBody>
      </p:sp>
      <p:sp>
        <p:nvSpPr>
          <p:cNvPr id="7" name="テキスト ボックス 6">
            <a:extLst>
              <a:ext uri="{FF2B5EF4-FFF2-40B4-BE49-F238E27FC236}">
                <a16:creationId xmlns:a16="http://schemas.microsoft.com/office/drawing/2014/main" id="{36C5CC4C-215B-49EE-B53D-2A24FA7115B7}"/>
              </a:ext>
            </a:extLst>
          </p:cNvPr>
          <p:cNvSpPr txBox="1"/>
          <p:nvPr/>
        </p:nvSpPr>
        <p:spPr>
          <a:xfrm>
            <a:off x="93500" y="1059582"/>
            <a:ext cx="4406492" cy="3477875"/>
          </a:xfrm>
          <a:prstGeom prst="rect">
            <a:avLst/>
          </a:prstGeom>
          <a:noFill/>
        </p:spPr>
        <p:txBody>
          <a:bodyPr wrap="square">
            <a:spAutoFit/>
          </a:bodyPr>
          <a:lstStyle/>
          <a:p>
            <a:pPr marL="285750" indent="-285750">
              <a:buFont typeface="Arial" panose="020B0604020202020204" pitchFamily="34" charset="0"/>
              <a:buChar char="•"/>
            </a:pPr>
            <a:r>
              <a:rPr lang="ja-JP" altLang="en-US" sz="2000" dirty="0">
                <a:latin typeface="UD デジタル 教科書体 NK-B" panose="02020700000000000000" pitchFamily="18" charset="-128"/>
                <a:ea typeface="UD デジタル 教科書体 NK-B" panose="02020700000000000000" pitchFamily="18" charset="-128"/>
              </a:rPr>
              <a:t>進捗を評価・軌道修正を行うためのフォローアップとレビュー　</a:t>
            </a:r>
            <a:endParaRPr lang="en-US" altLang="ja-JP" sz="2000" dirty="0">
              <a:latin typeface="UD デジタル 教科書体 NK-B" panose="02020700000000000000" pitchFamily="18" charset="-128"/>
              <a:ea typeface="UD デジタル 教科書体 NK-B" panose="02020700000000000000" pitchFamily="18" charset="-128"/>
            </a:endParaRPr>
          </a:p>
          <a:p>
            <a:r>
              <a:rPr lang="ja-JP" altLang="en-US" sz="2000" dirty="0">
                <a:latin typeface="UD デジタル 教科書体 NK-B" panose="02020700000000000000" pitchFamily="18" charset="-128"/>
                <a:ea typeface="UD デジタル 教科書体 NK-B" panose="02020700000000000000" pitchFamily="18" charset="-128"/>
              </a:rPr>
              <a:t>　　→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持続可能な開発に関するハイ</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a:p>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　　　　　レベル政治フォーラム</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 (HLPF)</a:t>
            </a:r>
            <a:endParaRPr lang="en-US" altLang="ja-JP" sz="2000" i="0" dirty="0">
              <a:solidFill>
                <a:srgbClr val="FF0000"/>
              </a:solidFill>
              <a:effectLst/>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endParaRPr lang="en-US" altLang="ja-JP" sz="2000" dirty="0">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r>
              <a:rPr lang="en-US" altLang="ja-JP" sz="2000" i="0" dirty="0">
                <a:effectLst/>
                <a:latin typeface="UD デジタル 教科書体 NK-B" panose="02020700000000000000" pitchFamily="18" charset="-128"/>
                <a:ea typeface="UD デジタル 教科書体 NK-B" panose="02020700000000000000" pitchFamily="18" charset="-128"/>
              </a:rPr>
              <a:t>SDGs</a:t>
            </a:r>
            <a:r>
              <a:rPr lang="ja-JP" altLang="en-US" sz="2000" i="0" dirty="0">
                <a:effectLst/>
                <a:latin typeface="UD デジタル 教科書体 NK-B" panose="02020700000000000000" pitchFamily="18" charset="-128"/>
                <a:ea typeface="UD デジタル 教科書体 NK-B" panose="02020700000000000000" pitchFamily="18" charset="-128"/>
              </a:rPr>
              <a:t>のフォローアップとレビューを目的として国連で毎年</a:t>
            </a:r>
            <a:r>
              <a:rPr lang="en-US" altLang="ja-JP" sz="2000" i="0" dirty="0">
                <a:effectLst/>
                <a:latin typeface="UD デジタル 教科書体 NK-B" panose="02020700000000000000" pitchFamily="18" charset="-128"/>
                <a:ea typeface="UD デジタル 教科書体 NK-B" panose="02020700000000000000" pitchFamily="18" charset="-128"/>
              </a:rPr>
              <a:t>7</a:t>
            </a:r>
            <a:r>
              <a:rPr lang="ja-JP" altLang="en-US" sz="2000" i="0" dirty="0">
                <a:effectLst/>
                <a:latin typeface="UD デジタル 教科書体 NK-B" panose="02020700000000000000" pitchFamily="18" charset="-128"/>
                <a:ea typeface="UD デジタル 教科書体 NK-B" panose="02020700000000000000" pitchFamily="18" charset="-128"/>
              </a:rPr>
              <a:t>月に開催</a:t>
            </a:r>
            <a:endParaRPr lang="en-US" altLang="ja-JP" sz="2000" i="0" dirty="0">
              <a:effectLst/>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endParaRPr lang="en-US" altLang="ja-JP" sz="2000" dirty="0">
              <a:latin typeface="UD デジタル 教科書体 NK-B" panose="02020700000000000000" pitchFamily="18" charset="-128"/>
              <a:ea typeface="UD デジタル 教科書体 NK-B" panose="02020700000000000000" pitchFamily="18" charset="-128"/>
            </a:endParaRPr>
          </a:p>
          <a:p>
            <a:pPr marL="285750" indent="-285750">
              <a:buFont typeface="Arial" panose="020B0604020202020204" pitchFamily="34" charset="0"/>
              <a:buChar char="•"/>
            </a:pPr>
            <a:r>
              <a:rPr lang="en-US" altLang="ja-JP" sz="2000" i="0" dirty="0">
                <a:effectLst/>
                <a:latin typeface="UD デジタル 教科書体 NK-B" panose="02020700000000000000" pitchFamily="18" charset="-128"/>
                <a:ea typeface="UD デジタル 教科書体 NK-B" panose="02020700000000000000" pitchFamily="18" charset="-128"/>
              </a:rPr>
              <a:t>2024</a:t>
            </a:r>
            <a:r>
              <a:rPr lang="ja-JP" altLang="en-US" sz="2000" i="0" dirty="0">
                <a:effectLst/>
                <a:latin typeface="UD デジタル 教科書体 NK-B" panose="02020700000000000000" pitchFamily="18" charset="-128"/>
                <a:ea typeface="UD デジタル 教科書体 NK-B" panose="02020700000000000000" pitchFamily="18" charset="-128"/>
              </a:rPr>
              <a:t>年は、</a:t>
            </a:r>
            <a:r>
              <a:rPr lang="en-US" altLang="ja-JP" sz="2000" i="0" dirty="0">
                <a:effectLst/>
                <a:latin typeface="UD デジタル 教科書体 NK-B" panose="02020700000000000000" pitchFamily="18" charset="-128"/>
                <a:ea typeface="UD デジタル 教科書体 NK-B" panose="02020700000000000000" pitchFamily="18" charset="-128"/>
              </a:rPr>
              <a:t>37</a:t>
            </a:r>
            <a:r>
              <a:rPr lang="ja-JP" altLang="en-US" sz="2000" i="0" dirty="0">
                <a:effectLst/>
                <a:latin typeface="UD デジタル 教科書体 NK-B" panose="02020700000000000000" pitchFamily="18" charset="-128"/>
                <a:ea typeface="UD デジタル 教科書体 NK-B" panose="02020700000000000000" pitchFamily="18" charset="-128"/>
              </a:rPr>
              <a:t>の国と地域が</a:t>
            </a:r>
            <a:r>
              <a:rPr lang="en-US" altLang="ja-JP" sz="2000" i="0" dirty="0">
                <a:effectLst/>
                <a:latin typeface="UD デジタル 教科書体 NK-B" panose="02020700000000000000" pitchFamily="18" charset="-128"/>
                <a:ea typeface="UD デジタル 教科書体 NK-B" panose="02020700000000000000" pitchFamily="18" charset="-128"/>
              </a:rPr>
              <a:t>SDGs</a:t>
            </a:r>
            <a:r>
              <a:rPr lang="ja-JP" altLang="en-US" sz="2000" i="0" dirty="0">
                <a:effectLst/>
                <a:latin typeface="UD デジタル 教科書体 NK-B" panose="02020700000000000000" pitchFamily="18" charset="-128"/>
                <a:ea typeface="UD デジタル 教科書体 NK-B" panose="02020700000000000000" pitchFamily="18" charset="-128"/>
              </a:rPr>
              <a:t>の進捗を報告する自発的国家レビュー（</a:t>
            </a:r>
            <a:r>
              <a:rPr lang="en-US" altLang="ja-JP" sz="2000" i="0" dirty="0">
                <a:effectLst/>
                <a:latin typeface="UD デジタル 教科書体 NK-B" panose="02020700000000000000" pitchFamily="18" charset="-128"/>
                <a:ea typeface="UD デジタル 教科書体 NK-B" panose="02020700000000000000" pitchFamily="18" charset="-128"/>
              </a:rPr>
              <a:t>VNR</a:t>
            </a:r>
            <a:r>
              <a:rPr lang="ja-JP" altLang="en-US" sz="2000" i="0" dirty="0">
                <a:effectLst/>
                <a:latin typeface="UD デジタル 教科書体 NK-B" panose="02020700000000000000" pitchFamily="18" charset="-128"/>
                <a:ea typeface="UD デジタル 教科書体 NK-B" panose="02020700000000000000" pitchFamily="18" charset="-128"/>
              </a:rPr>
              <a:t>）を提出・発表</a:t>
            </a:r>
            <a:endParaRPr lang="en-US" altLang="ja-JP" sz="2000" dirty="0">
              <a:latin typeface="UD デジタル 教科書体 NK-B" panose="02020700000000000000" pitchFamily="18" charset="-128"/>
              <a:ea typeface="UD デジタル 教科書体 NK-B" panose="02020700000000000000" pitchFamily="18" charset="-128"/>
            </a:endParaRPr>
          </a:p>
        </p:txBody>
      </p:sp>
      <p:pic>
        <p:nvPicPr>
          <p:cNvPr id="9" name="図 8">
            <a:extLst>
              <a:ext uri="{FF2B5EF4-FFF2-40B4-BE49-F238E27FC236}">
                <a16:creationId xmlns:a16="http://schemas.microsoft.com/office/drawing/2014/main" id="{47B3658C-1945-49BD-AC24-4F3C79AF95F8}"/>
              </a:ext>
            </a:extLst>
          </p:cNvPr>
          <p:cNvPicPr>
            <a:picLocks noChangeAspect="1"/>
          </p:cNvPicPr>
          <p:nvPr/>
        </p:nvPicPr>
        <p:blipFill>
          <a:blip r:embed="rId3"/>
          <a:stretch>
            <a:fillRect/>
          </a:stretch>
        </p:blipFill>
        <p:spPr>
          <a:xfrm>
            <a:off x="4572000" y="1059582"/>
            <a:ext cx="4406492" cy="2068055"/>
          </a:xfrm>
          <a:prstGeom prst="rect">
            <a:avLst/>
          </a:prstGeom>
        </p:spPr>
      </p:pic>
      <p:pic>
        <p:nvPicPr>
          <p:cNvPr id="11" name="図 10">
            <a:extLst>
              <a:ext uri="{FF2B5EF4-FFF2-40B4-BE49-F238E27FC236}">
                <a16:creationId xmlns:a16="http://schemas.microsoft.com/office/drawing/2014/main" id="{59E4E002-47A3-4B2F-8AF7-2A20AE8FBDDE}"/>
              </a:ext>
            </a:extLst>
          </p:cNvPr>
          <p:cNvPicPr>
            <a:picLocks noChangeAspect="1"/>
          </p:cNvPicPr>
          <p:nvPr/>
        </p:nvPicPr>
        <p:blipFill rotWithShape="1">
          <a:blip r:embed="rId4"/>
          <a:srcRect l="2058" t="8223" r="1575"/>
          <a:stretch/>
        </p:blipFill>
        <p:spPr>
          <a:xfrm>
            <a:off x="4557996" y="3291830"/>
            <a:ext cx="4406492" cy="1101611"/>
          </a:xfrm>
          <a:prstGeom prst="rect">
            <a:avLst/>
          </a:prstGeom>
        </p:spPr>
      </p:pic>
      <p:pic>
        <p:nvPicPr>
          <p:cNvPr id="8" name="図 7">
            <a:extLst>
              <a:ext uri="{FF2B5EF4-FFF2-40B4-BE49-F238E27FC236}">
                <a16:creationId xmlns:a16="http://schemas.microsoft.com/office/drawing/2014/main" id="{D6B160C5-E846-46D7-94A2-7C02C4C3FDA0}"/>
              </a:ext>
            </a:extLst>
          </p:cNvPr>
          <p:cNvPicPr>
            <a:picLocks noChangeAspect="1"/>
          </p:cNvPicPr>
          <p:nvPr/>
        </p:nvPicPr>
        <p:blipFill>
          <a:blip r:embed="rId5"/>
          <a:stretch>
            <a:fillRect/>
          </a:stretch>
        </p:blipFill>
        <p:spPr>
          <a:xfrm>
            <a:off x="4499992" y="3401098"/>
            <a:ext cx="4675100" cy="1021924"/>
          </a:xfrm>
          <a:prstGeom prst="rect">
            <a:avLst/>
          </a:prstGeom>
        </p:spPr>
      </p:pic>
    </p:spTree>
    <p:extLst>
      <p:ext uri="{BB962C8B-B14F-4D97-AF65-F5344CB8AC3E}">
        <p14:creationId xmlns:p14="http://schemas.microsoft.com/office/powerpoint/2010/main" val="368347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F624FA-7C69-4495-826E-DEAEE9669180}"/>
              </a:ext>
            </a:extLst>
          </p:cNvPr>
          <p:cNvSpPr>
            <a:spLocks noGrp="1"/>
          </p:cNvSpPr>
          <p:nvPr>
            <p:ph type="sldNum" sz="quarter" idx="12"/>
          </p:nvPr>
        </p:nvSpPr>
        <p:spPr/>
        <p:txBody>
          <a:bodyPr/>
          <a:lstStyle/>
          <a:p>
            <a:fld id="{1E12D505-A33E-4C6C-8BE1-D5F3423A3E0A}" type="slidenum">
              <a:rPr lang="ja-JP" altLang="en-US" smtClean="0"/>
              <a:pPr/>
              <a:t>5</a:t>
            </a:fld>
            <a:endParaRPr lang="ja-JP" altLang="en-US" dirty="0"/>
          </a:p>
        </p:txBody>
      </p:sp>
      <p:pic>
        <p:nvPicPr>
          <p:cNvPr id="6" name="図 5">
            <a:extLst>
              <a:ext uri="{FF2B5EF4-FFF2-40B4-BE49-F238E27FC236}">
                <a16:creationId xmlns:a16="http://schemas.microsoft.com/office/drawing/2014/main" id="{B9673418-E9FC-41B9-9527-A530D42AD8D5}"/>
              </a:ext>
            </a:extLst>
          </p:cNvPr>
          <p:cNvPicPr>
            <a:picLocks noChangeAspect="1"/>
          </p:cNvPicPr>
          <p:nvPr/>
        </p:nvPicPr>
        <p:blipFill>
          <a:blip r:embed="rId3"/>
          <a:stretch>
            <a:fillRect/>
          </a:stretch>
        </p:blipFill>
        <p:spPr>
          <a:xfrm>
            <a:off x="-169165" y="1601986"/>
            <a:ext cx="4525141" cy="2436614"/>
          </a:xfrm>
          <a:prstGeom prst="rect">
            <a:avLst/>
          </a:prstGeom>
        </p:spPr>
      </p:pic>
      <p:sp>
        <p:nvSpPr>
          <p:cNvPr id="7" name="Text Placeholder 1">
            <a:extLst>
              <a:ext uri="{FF2B5EF4-FFF2-40B4-BE49-F238E27FC236}">
                <a16:creationId xmlns:a16="http://schemas.microsoft.com/office/drawing/2014/main" id="{9D87993D-A602-4F3A-AFDF-4621134F6A30}"/>
              </a:ext>
            </a:extLst>
          </p:cNvPr>
          <p:cNvSpPr txBox="1">
            <a:spLocks/>
          </p:cNvSpPr>
          <p:nvPr/>
        </p:nvSpPr>
        <p:spPr>
          <a:xfrm>
            <a:off x="3995936" y="1083753"/>
            <a:ext cx="5040559" cy="36004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1469" indent="-321469">
              <a:buFont typeface="Wingdings" panose="05000000000000000000" pitchFamily="2" charset="2"/>
              <a:buChar char="u"/>
            </a:pPr>
            <a:r>
              <a:rPr lang="en-US" sz="2000" dirty="0">
                <a:latin typeface="UD デジタル 教科書体 NK-B" panose="02020700000000000000" pitchFamily="18" charset="-128"/>
                <a:ea typeface="UD デジタル 教科書体 NK-B" panose="02020700000000000000" pitchFamily="18" charset="-128"/>
              </a:rPr>
              <a:t>SDG</a:t>
            </a:r>
            <a:r>
              <a:rPr lang="ja-JP" altLang="en-US" sz="2000" dirty="0">
                <a:latin typeface="UD デジタル 教科書体 NK-B" panose="02020700000000000000" pitchFamily="18" charset="-128"/>
                <a:ea typeface="UD デジタル 教科書体 NK-B" panose="02020700000000000000" pitchFamily="18" charset="-128"/>
              </a:rPr>
              <a:t>の基盤となる原則</a:t>
            </a:r>
            <a:r>
              <a:rPr lang="en-US"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誰一人取り残さない </a:t>
            </a:r>
            <a:r>
              <a:rPr lang="en-US" altLang="ja-JP" sz="2000" dirty="0">
                <a:latin typeface="UD デジタル 教科書体 NK-B" panose="02020700000000000000" pitchFamily="18" charset="-128"/>
                <a:ea typeface="UD デジタル 教科書体 NK-B" panose="02020700000000000000" pitchFamily="18" charset="-128"/>
              </a:rPr>
              <a:t>(</a:t>
            </a:r>
            <a:r>
              <a:rPr lang="en-US" sz="2000" dirty="0">
                <a:latin typeface="UD デジタル 教科書体 NK-B" panose="02020700000000000000" pitchFamily="18" charset="-128"/>
                <a:ea typeface="UD デジタル 教科書体 NK-B" panose="02020700000000000000" pitchFamily="18" charset="-128"/>
              </a:rPr>
              <a:t>Leave No One Left Behind)</a:t>
            </a:r>
            <a:r>
              <a:rPr lang="ja-JP" altLang="en-US" sz="2000" dirty="0">
                <a:latin typeface="UD デジタル 教科書体 NK-B" panose="02020700000000000000" pitchFamily="18" charset="-128"/>
                <a:ea typeface="UD デジタル 教科書体 NK-B" panose="02020700000000000000" pitchFamily="18" charset="-128"/>
              </a:rPr>
              <a:t>　</a:t>
            </a:r>
            <a:endParaRPr lang="en-US" altLang="ja-JP" sz="2000" dirty="0">
              <a:latin typeface="UD デジタル 教科書体 NK-B" panose="02020700000000000000" pitchFamily="18" charset="-128"/>
              <a:ea typeface="UD デジタル 教科書体 NK-B" panose="02020700000000000000" pitchFamily="18" charset="-128"/>
            </a:endParaRPr>
          </a:p>
          <a:p>
            <a:pPr marL="1064419" lvl="1" indent="-321469">
              <a:buFont typeface="Wingdings" panose="05000000000000000000" pitchFamily="2" charset="2"/>
              <a:buChar char="u"/>
            </a:pPr>
            <a:r>
              <a:rPr lang="ja-JP" altLang="en-US" sz="1800" dirty="0">
                <a:latin typeface="UD デジタル 教科書体 NK-B" panose="02020700000000000000" pitchFamily="18" charset="-128"/>
                <a:ea typeface="UD デジタル 教科書体 NK-B" panose="02020700000000000000" pitchFamily="18" charset="-128"/>
              </a:rPr>
              <a:t>世代間格差</a:t>
            </a:r>
            <a:endParaRPr lang="en-US" altLang="ja-JP" sz="1800" dirty="0">
              <a:latin typeface="UD デジタル 教科書体 NK-B" panose="02020700000000000000" pitchFamily="18" charset="-128"/>
              <a:ea typeface="UD デジタル 教科書体 NK-B" panose="02020700000000000000" pitchFamily="18" charset="-128"/>
            </a:endParaRPr>
          </a:p>
          <a:p>
            <a:endParaRPr lang="en-US" sz="2000" dirty="0">
              <a:latin typeface="UD デジタル 教科書体 NK-B" panose="02020700000000000000" pitchFamily="18" charset="-128"/>
              <a:ea typeface="UD デジタル 教科書体 NK-B" panose="02020700000000000000" pitchFamily="18" charset="-128"/>
            </a:endParaRPr>
          </a:p>
          <a:p>
            <a:pPr marL="321469" indent="-321469">
              <a:lnSpc>
                <a:spcPct val="120000"/>
              </a:lnSpc>
              <a:buFont typeface="Wingdings" panose="05000000000000000000" pitchFamily="2" charset="2"/>
              <a:buChar char="u"/>
            </a:pPr>
            <a:r>
              <a:rPr lang="ja-JP" altLang="en-US" sz="2000" dirty="0">
                <a:latin typeface="UD デジタル 教科書体 NK-B" panose="02020700000000000000" pitchFamily="18" charset="-128"/>
                <a:ea typeface="UD デジタル 教科書体 NK-B" panose="02020700000000000000" pitchFamily="18" charset="-128"/>
              </a:rPr>
              <a:t>ユース：</a:t>
            </a:r>
            <a:r>
              <a:rPr lang="en-US" altLang="ja-JP" sz="2000" dirty="0">
                <a:latin typeface="UD デジタル 教科書体 NK-B" panose="02020700000000000000" pitchFamily="18" charset="-128"/>
                <a:ea typeface="UD デジタル 教科書体 NK-B" panose="02020700000000000000" pitchFamily="18" charset="-128"/>
              </a:rPr>
              <a:t>SDGs</a:t>
            </a:r>
            <a:r>
              <a:rPr lang="ja-JP" altLang="en-US" sz="2000" dirty="0">
                <a:latin typeface="UD デジタル 教科書体 NK-B" panose="02020700000000000000" pitchFamily="18" charset="-128"/>
                <a:ea typeface="UD デジタル 教科書体 NK-B" panose="02020700000000000000" pitchFamily="18" charset="-128"/>
              </a:rPr>
              <a:t>実施の重要なステークホルダーの一つとして近年注目</a:t>
            </a:r>
            <a:endParaRPr lang="en-US" altLang="ja-JP" sz="2000" dirty="0">
              <a:latin typeface="UD デジタル 教科書体 NK-B" panose="02020700000000000000" pitchFamily="18" charset="-128"/>
              <a:ea typeface="UD デジタル 教科書体 NK-B" panose="02020700000000000000" pitchFamily="18" charset="-128"/>
            </a:endParaRPr>
          </a:p>
          <a:p>
            <a:pPr marL="1064419" lvl="1" indent="-321469">
              <a:lnSpc>
                <a:spcPct val="120000"/>
              </a:lnSpc>
              <a:buFont typeface="Wingdings" panose="05000000000000000000" pitchFamily="2" charset="2"/>
              <a:buChar char="u"/>
            </a:pPr>
            <a:r>
              <a:rPr lang="ja-JP" altLang="en-US" sz="1800" dirty="0">
                <a:latin typeface="UD デジタル 教科書体 NK-B" panose="02020700000000000000" pitchFamily="18" charset="-128"/>
                <a:ea typeface="UD デジタル 教科書体 NK-B" panose="02020700000000000000" pitchFamily="18" charset="-128"/>
              </a:rPr>
              <a:t>環境・気候変動問題に関する活動</a:t>
            </a:r>
            <a:endParaRPr lang="en-US" altLang="ja-JP" sz="1800" dirty="0">
              <a:latin typeface="UD デジタル 教科書体 NK-B" panose="02020700000000000000" pitchFamily="18" charset="-128"/>
              <a:ea typeface="UD デジタル 教科書体 NK-B" panose="02020700000000000000" pitchFamily="18" charset="-128"/>
            </a:endParaRPr>
          </a:p>
          <a:p>
            <a:pPr marL="1064419" lvl="1" indent="-321469">
              <a:lnSpc>
                <a:spcPct val="120000"/>
              </a:lnSpc>
              <a:buFont typeface="Wingdings" panose="05000000000000000000" pitchFamily="2" charset="2"/>
              <a:buChar char="u"/>
            </a:pPr>
            <a:r>
              <a:rPr lang="en-US" sz="1800" dirty="0">
                <a:latin typeface="UD デジタル 教科書体 NK-B" panose="02020700000000000000" pitchFamily="18" charset="-128"/>
                <a:ea typeface="UD デジタル 教科書体 NK-B" panose="02020700000000000000" pitchFamily="18" charset="-128"/>
              </a:rPr>
              <a:t>Summit of the Future (9</a:t>
            </a:r>
            <a:r>
              <a:rPr lang="ja-JP" altLang="en-US" sz="1800" dirty="0">
                <a:latin typeface="UD デジタル 教科書体 NK-B" panose="02020700000000000000" pitchFamily="18" charset="-128"/>
                <a:ea typeface="UD デジタル 教科書体 NK-B" panose="02020700000000000000" pitchFamily="18" charset="-128"/>
              </a:rPr>
              <a:t>月</a:t>
            </a:r>
            <a:r>
              <a:rPr lang="en-US" sz="1800" dirty="0">
                <a:latin typeface="UD デジタル 教科書体 NK-B" panose="02020700000000000000" pitchFamily="18" charset="-128"/>
                <a:ea typeface="UD デジタル 教科書体 NK-B" panose="02020700000000000000" pitchFamily="18" charset="-128"/>
              </a:rPr>
              <a:t>)</a:t>
            </a:r>
          </a:p>
          <a:p>
            <a:pPr lvl="1" indent="0">
              <a:lnSpc>
                <a:spcPct val="120000"/>
              </a:lnSpc>
              <a:buNone/>
            </a:pPr>
            <a:r>
              <a:rPr lang="ja-JP" altLang="en-US" sz="1800" dirty="0">
                <a:latin typeface="UD デジタル 教科書体 NK-B" panose="02020700000000000000" pitchFamily="18" charset="-128"/>
                <a:ea typeface="UD デジタル 教科書体 NK-B" panose="02020700000000000000" pitchFamily="18" charset="-128"/>
              </a:rPr>
              <a:t>　→　</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どのようにユースを参加させるのか</a:t>
            </a:r>
            <a:endParaRPr lang="en-US" sz="1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8" name="タイトル 1">
            <a:extLst>
              <a:ext uri="{FF2B5EF4-FFF2-40B4-BE49-F238E27FC236}">
                <a16:creationId xmlns:a16="http://schemas.microsoft.com/office/drawing/2014/main" id="{04C1B2D9-A00D-44EA-B37F-C95048E1F061}"/>
              </a:ext>
            </a:extLst>
          </p:cNvPr>
          <p:cNvSpPr txBox="1">
            <a:spLocks/>
          </p:cNvSpPr>
          <p:nvPr/>
        </p:nvSpPr>
        <p:spPr>
          <a:xfrm>
            <a:off x="35496" y="326151"/>
            <a:ext cx="9108504"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en-US" altLang="ja-JP"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SDGs</a:t>
            </a:r>
            <a:r>
              <a:rPr lang="ja-JP" altLang="en-US"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の達成に向けて：ユース（若者）の存在</a:t>
            </a:r>
            <a:endParaRPr lang="ja-JP" altLang="en-US" sz="32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endParaRPr>
          </a:p>
        </p:txBody>
      </p:sp>
    </p:spTree>
    <p:extLst>
      <p:ext uri="{BB962C8B-B14F-4D97-AF65-F5344CB8AC3E}">
        <p14:creationId xmlns:p14="http://schemas.microsoft.com/office/powerpoint/2010/main" val="274858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8664DC-20E3-4F5B-9219-60827655A12A}"/>
              </a:ext>
            </a:extLst>
          </p:cNvPr>
          <p:cNvSpPr>
            <a:spLocks noGrp="1"/>
          </p:cNvSpPr>
          <p:nvPr>
            <p:ph type="sldNum" sz="quarter" idx="12"/>
          </p:nvPr>
        </p:nvSpPr>
        <p:spPr/>
        <p:txBody>
          <a:bodyPr/>
          <a:lstStyle/>
          <a:p>
            <a:fld id="{1E12D505-A33E-4C6C-8BE1-D5F3423A3E0A}" type="slidenum">
              <a:rPr lang="ja-JP" altLang="en-US" smtClean="0"/>
              <a:pPr/>
              <a:t>6</a:t>
            </a:fld>
            <a:endParaRPr lang="ja-JP" altLang="en-US" dirty="0"/>
          </a:p>
        </p:txBody>
      </p:sp>
      <p:sp>
        <p:nvSpPr>
          <p:cNvPr id="3" name="タイトル 1">
            <a:extLst>
              <a:ext uri="{FF2B5EF4-FFF2-40B4-BE49-F238E27FC236}">
                <a16:creationId xmlns:a16="http://schemas.microsoft.com/office/drawing/2014/main" id="{7F23246D-4E67-4FDC-999E-C2684E7F4DAC}"/>
              </a:ext>
            </a:extLst>
          </p:cNvPr>
          <p:cNvSpPr txBox="1">
            <a:spLocks/>
          </p:cNvSpPr>
          <p:nvPr/>
        </p:nvSpPr>
        <p:spPr>
          <a:xfrm>
            <a:off x="359532" y="361657"/>
            <a:ext cx="8424936"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研究目的・概要</a:t>
            </a:r>
          </a:p>
        </p:txBody>
      </p:sp>
      <p:sp>
        <p:nvSpPr>
          <p:cNvPr id="4" name="テキスト ボックス 3">
            <a:extLst>
              <a:ext uri="{FF2B5EF4-FFF2-40B4-BE49-F238E27FC236}">
                <a16:creationId xmlns:a16="http://schemas.microsoft.com/office/drawing/2014/main" id="{592CD14B-392B-4F89-99CE-35B7FE401B3B}"/>
              </a:ext>
            </a:extLst>
          </p:cNvPr>
          <p:cNvSpPr txBox="1"/>
          <p:nvPr/>
        </p:nvSpPr>
        <p:spPr>
          <a:xfrm>
            <a:off x="261864" y="1104607"/>
            <a:ext cx="8424936" cy="3416320"/>
          </a:xfrm>
          <a:prstGeom prst="rect">
            <a:avLst/>
          </a:prstGeom>
          <a:noFill/>
        </p:spPr>
        <p:txBody>
          <a:bodyPr wrap="square" rtlCol="0">
            <a:spAutoFit/>
          </a:bodyPr>
          <a:lstStyle/>
          <a:p>
            <a:pPr marL="285750" indent="-285750" algn="just">
              <a:buFont typeface="Arial" panose="020B0604020202020204" pitchFamily="34" charset="0"/>
              <a:buChar char="•"/>
            </a:pP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５か国</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からこれまでに出された</a:t>
            </a:r>
            <a:r>
              <a:rPr lang="en-US" altLang="ja-JP"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VNR</a:t>
            </a: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を用いて、ユースの参画とその経年変化や傾向を見出</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し、今後のユース参画の在り方について示唆を得る</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just"/>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Arial" panose="020B0604020202020204" pitchFamily="34" charset="0"/>
              <a:buChar char="•"/>
            </a:pP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自発的国家レビュー（</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VNR</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）の発表サイクルが比較的近く、ヨーロッパ・アジア太平洋地域における</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SDSN</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のランキングが上位の国を選出</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1" algn="just"/>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en-US"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フィンランド、デンマーク、ドイツ、インドネシア、日本</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Arial" panose="020B0604020202020204" pitchFamily="34" charset="0"/>
              <a:buChar char="•"/>
            </a:pPr>
            <a:endParaRPr lang="en-US" altLang="ja-JP"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Arial" panose="020B0604020202020204" pitchFamily="34" charset="0"/>
              <a:buChar char="•"/>
            </a:pP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調査</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対象：フィンランド（</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2016</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2020</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）、デンマーク</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(2017</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2021)</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just"/>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ドイツ（２０１６・</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2021</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）、インドネシア（</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2017</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2019</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2021</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just"/>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日本（</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2016</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2021</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）が提出した</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VNR</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計</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11</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本</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just"/>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Arial" panose="020B0604020202020204" pitchFamily="34" charset="0"/>
              <a:buChar char="•"/>
            </a:pP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SDGs</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実施（環境分野に焦点）におけるユースの参画に注目し、比較調査</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Tree>
    <p:extLst>
      <p:ext uri="{BB962C8B-B14F-4D97-AF65-F5344CB8AC3E}">
        <p14:creationId xmlns:p14="http://schemas.microsoft.com/office/powerpoint/2010/main" val="267941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8664DC-20E3-4F5B-9219-60827655A12A}"/>
              </a:ext>
            </a:extLst>
          </p:cNvPr>
          <p:cNvSpPr>
            <a:spLocks noGrp="1"/>
          </p:cNvSpPr>
          <p:nvPr>
            <p:ph type="sldNum" sz="quarter" idx="12"/>
          </p:nvPr>
        </p:nvSpPr>
        <p:spPr/>
        <p:txBody>
          <a:bodyPr/>
          <a:lstStyle/>
          <a:p>
            <a:fld id="{1E12D505-A33E-4C6C-8BE1-D5F3423A3E0A}" type="slidenum">
              <a:rPr lang="ja-JP" altLang="en-US" smtClean="0"/>
              <a:pPr/>
              <a:t>7</a:t>
            </a:fld>
            <a:endParaRPr lang="ja-JP" altLang="en-US" dirty="0"/>
          </a:p>
        </p:txBody>
      </p:sp>
      <p:sp>
        <p:nvSpPr>
          <p:cNvPr id="3" name="タイトル 1">
            <a:extLst>
              <a:ext uri="{FF2B5EF4-FFF2-40B4-BE49-F238E27FC236}">
                <a16:creationId xmlns:a16="http://schemas.microsoft.com/office/drawing/2014/main" id="{7F23246D-4E67-4FDC-999E-C2684E7F4DAC}"/>
              </a:ext>
            </a:extLst>
          </p:cNvPr>
          <p:cNvSpPr txBox="1">
            <a:spLocks/>
          </p:cNvSpPr>
          <p:nvPr/>
        </p:nvSpPr>
        <p:spPr>
          <a:xfrm>
            <a:off x="-29713" y="296582"/>
            <a:ext cx="9144001" cy="74295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5B8340"/>
                </a:solidFill>
                <a:latin typeface="+mj-lt"/>
                <a:ea typeface="+mj-ea"/>
                <a:cs typeface="+mj-cs"/>
              </a:defRPr>
            </a:lvl1pPr>
          </a:lstStyle>
          <a:p>
            <a:pPr algn="ctr"/>
            <a:r>
              <a:rPr lang="ja-JP" altLang="en-US" sz="2800" b="1" dirty="0">
                <a:latin typeface="UD デジタル 教科書体 NK-B" panose="02020700000000000000" pitchFamily="18" charset="-128"/>
                <a:ea typeface="UD デジタル 教科書体 NK-B" panose="02020700000000000000" pitchFamily="18" charset="-128"/>
                <a:cs typeface="Segoe UI Bold" panose="020B0802040204020203" pitchFamily="34" charset="0"/>
              </a:rPr>
              <a:t>研究手法</a:t>
            </a:r>
          </a:p>
        </p:txBody>
      </p:sp>
      <p:sp>
        <p:nvSpPr>
          <p:cNvPr id="4" name="テキスト ボックス 3">
            <a:extLst>
              <a:ext uri="{FF2B5EF4-FFF2-40B4-BE49-F238E27FC236}">
                <a16:creationId xmlns:a16="http://schemas.microsoft.com/office/drawing/2014/main" id="{592CD14B-392B-4F89-99CE-35B7FE401B3B}"/>
              </a:ext>
            </a:extLst>
          </p:cNvPr>
          <p:cNvSpPr txBox="1"/>
          <p:nvPr/>
        </p:nvSpPr>
        <p:spPr>
          <a:xfrm>
            <a:off x="3979981" y="1039532"/>
            <a:ext cx="5086572" cy="3139321"/>
          </a:xfrm>
          <a:prstGeom prst="rect">
            <a:avLst/>
          </a:prstGeom>
          <a:noFill/>
        </p:spPr>
        <p:txBody>
          <a:bodyPr wrap="square" rtlCol="0">
            <a:spAutoFit/>
          </a:bodyPr>
          <a:lstStyle/>
          <a:p>
            <a:pPr marL="285750" indent="-285750" algn="just">
              <a:buFont typeface="Arial" panose="020B0604020202020204" pitchFamily="34" charset="0"/>
              <a:buChar char="•"/>
            </a:pP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VNR</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（計</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11</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本）</a:t>
            </a: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に対して、以下のキーワードを用い、ユースに関連する記載を抽出</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1"/>
            <a:r>
              <a:rPr lang="en-US" altLang="ja-JP" kern="1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Youth</a:t>
            </a:r>
            <a:r>
              <a:rPr lang="en-US" altLang="ja-JP"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kern="1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young (people), adolescents, next generation</a:t>
            </a:r>
          </a:p>
          <a:p>
            <a:pPr marL="285750" indent="-285750" algn="just">
              <a:buFont typeface="Arial" panose="020B0604020202020204" pitchFamily="34" charset="0"/>
              <a:buChar char="•"/>
            </a:pPr>
            <a:endParaRPr lang="en-US" altLang="ja-JP"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Arial" panose="020B0604020202020204" pitchFamily="34" charset="0"/>
              <a:buChar char="•"/>
            </a:pP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関連記載を該当する</a:t>
            </a:r>
            <a:r>
              <a:rPr lang="en-US" altLang="ja-JP"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SDGs</a:t>
            </a: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にマッピング</a:t>
            </a:r>
          </a:p>
          <a:p>
            <a:pPr marL="285750" indent="-285750" algn="just">
              <a:buFont typeface="Arial" panose="020B0604020202020204" pitchFamily="34" charset="0"/>
              <a:buChar char="•"/>
            </a:pPr>
            <a:endParaRPr lang="en-US" altLang="ja-JP"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85750" indent="-285750" algn="just">
              <a:buFont typeface="Arial" panose="020B0604020202020204" pitchFamily="34" charset="0"/>
              <a:buChar char="•"/>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更に</a:t>
            </a: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国別に次のカテゴリーに分け、分析</a:t>
            </a:r>
            <a:endPar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1" algn="just"/>
            <a:r>
              <a:rPr lang="ja-JP" altLang="en-US"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１）政府による自己評価、２）政府による取組、</a:t>
            </a:r>
            <a:endParaRPr lang="en-US" altLang="ja-JP"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1" algn="just"/>
            <a:r>
              <a:rPr lang="ja-JP" altLang="en-US"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３）市民社会による評価、</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４）</a:t>
            </a:r>
            <a:r>
              <a:rPr lang="ja-JP" altLang="en-US"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市民社会による取組、５）</a:t>
            </a:r>
            <a:r>
              <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その他：</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ユース参画の仕組みなど</a:t>
            </a:r>
            <a:endParaRPr lang="ja-JP" altLang="en-US" sz="1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pic>
        <p:nvPicPr>
          <p:cNvPr id="3074" name="Picture 2" descr="Voluntary National Review 2020 Finland: Report on the Implementation of ...">
            <a:extLst>
              <a:ext uri="{FF2B5EF4-FFF2-40B4-BE49-F238E27FC236}">
                <a16:creationId xmlns:a16="http://schemas.microsoft.com/office/drawing/2014/main" id="{0691AFBA-DA0F-4482-87C0-FEF62A788E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01" y="1132021"/>
            <a:ext cx="1164841" cy="16373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oluntary National Review - Denmark">
            <a:extLst>
              <a:ext uri="{FF2B5EF4-FFF2-40B4-BE49-F238E27FC236}">
                <a16:creationId xmlns:a16="http://schemas.microsoft.com/office/drawing/2014/main" id="{9FFDEA94-4F68-4EA0-A7A0-241E388DCB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894" y="1130628"/>
            <a:ext cx="1164841" cy="16380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port on the implementation of the 2030 Agenda for sustainable ...">
            <a:extLst>
              <a:ext uri="{FF2B5EF4-FFF2-40B4-BE49-F238E27FC236}">
                <a16:creationId xmlns:a16="http://schemas.microsoft.com/office/drawing/2014/main" id="{B39D27A0-006E-4D3E-9BB8-2695426ED5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7325" y="1101867"/>
            <a:ext cx="1152179" cy="16668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oluntary National Review 2021 Report on the implementation of 2030 ...">
            <a:extLst>
              <a:ext uri="{FF2B5EF4-FFF2-40B4-BE49-F238E27FC236}">
                <a16:creationId xmlns:a16="http://schemas.microsoft.com/office/drawing/2014/main" id="{C8CB6247-51EA-459B-A21B-1F525C91C3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2859782"/>
            <a:ext cx="1164841" cy="168513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donesia's Voluntary National Review (VNR) 2021: Sustainable and ...">
            <a:extLst>
              <a:ext uri="{FF2B5EF4-FFF2-40B4-BE49-F238E27FC236}">
                <a16:creationId xmlns:a16="http://schemas.microsoft.com/office/drawing/2014/main" id="{AED95B16-FE99-4033-9F70-9C6DBC625B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021" y="2859782"/>
            <a:ext cx="1164842" cy="168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6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6FC36E-05C3-4881-8B0D-8AFBEC04533F}"/>
              </a:ext>
            </a:extLst>
          </p:cNvPr>
          <p:cNvSpPr>
            <a:spLocks noGrp="1"/>
          </p:cNvSpPr>
          <p:nvPr>
            <p:ph type="sldNum" sz="quarter" idx="12"/>
          </p:nvPr>
        </p:nvSpPr>
        <p:spPr/>
        <p:txBody>
          <a:bodyPr/>
          <a:lstStyle/>
          <a:p>
            <a:fld id="{1E12D505-A33E-4C6C-8BE1-D5F3423A3E0A}" type="slidenum">
              <a:rPr lang="ja-JP" altLang="en-US" smtClean="0"/>
              <a:pPr/>
              <a:t>8</a:t>
            </a:fld>
            <a:endParaRPr lang="ja-JP" altLang="en-US" dirty="0"/>
          </a:p>
        </p:txBody>
      </p:sp>
      <p:graphicFrame>
        <p:nvGraphicFramePr>
          <p:cNvPr id="4" name="グラフ 3">
            <a:extLst>
              <a:ext uri="{FF2B5EF4-FFF2-40B4-BE49-F238E27FC236}">
                <a16:creationId xmlns:a16="http://schemas.microsoft.com/office/drawing/2014/main" id="{E1E9A2DF-DF7D-4224-BFEB-482743FC23E2}"/>
              </a:ext>
            </a:extLst>
          </p:cNvPr>
          <p:cNvGraphicFramePr>
            <a:graphicFrameLocks/>
          </p:cNvGraphicFramePr>
          <p:nvPr>
            <p:extLst>
              <p:ext uri="{D42A27DB-BD31-4B8C-83A1-F6EECF244321}">
                <p14:modId xmlns:p14="http://schemas.microsoft.com/office/powerpoint/2010/main" val="2156870390"/>
              </p:ext>
            </p:extLst>
          </p:nvPr>
        </p:nvGraphicFramePr>
        <p:xfrm>
          <a:off x="251520" y="411510"/>
          <a:ext cx="8640960"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279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0108BD-C119-44FA-811B-5C8ABAD875E2}"/>
              </a:ext>
            </a:extLst>
          </p:cNvPr>
          <p:cNvSpPr>
            <a:spLocks noGrp="1"/>
          </p:cNvSpPr>
          <p:nvPr>
            <p:ph type="sldNum" sz="quarter" idx="12"/>
          </p:nvPr>
        </p:nvSpPr>
        <p:spPr/>
        <p:txBody>
          <a:bodyPr/>
          <a:lstStyle/>
          <a:p>
            <a:fld id="{1E12D505-A33E-4C6C-8BE1-D5F3423A3E0A}" type="slidenum">
              <a:rPr lang="ja-JP" altLang="en-US" smtClean="0"/>
              <a:pPr/>
              <a:t>9</a:t>
            </a:fld>
            <a:endParaRPr lang="ja-JP" altLang="en-US" dirty="0"/>
          </a:p>
        </p:txBody>
      </p:sp>
      <p:graphicFrame>
        <p:nvGraphicFramePr>
          <p:cNvPr id="7" name="グラフ 6">
            <a:extLst>
              <a:ext uri="{FF2B5EF4-FFF2-40B4-BE49-F238E27FC236}">
                <a16:creationId xmlns:a16="http://schemas.microsoft.com/office/drawing/2014/main" id="{BD45C1BB-E6AF-4A02-B27A-5DD26C65BCF3}"/>
              </a:ext>
            </a:extLst>
          </p:cNvPr>
          <p:cNvGraphicFramePr>
            <a:graphicFrameLocks/>
          </p:cNvGraphicFramePr>
          <p:nvPr>
            <p:extLst>
              <p:ext uri="{D42A27DB-BD31-4B8C-83A1-F6EECF244321}">
                <p14:modId xmlns:p14="http://schemas.microsoft.com/office/powerpoint/2010/main" val="2686165694"/>
              </p:ext>
            </p:extLst>
          </p:nvPr>
        </p:nvGraphicFramePr>
        <p:xfrm>
          <a:off x="107504" y="267494"/>
          <a:ext cx="8928992" cy="4284475"/>
        </p:xfrm>
        <a:graphic>
          <a:graphicData uri="http://schemas.openxmlformats.org/drawingml/2006/chart">
            <c:chart xmlns:c="http://schemas.openxmlformats.org/drawingml/2006/chart" xmlns:r="http://schemas.openxmlformats.org/officeDocument/2006/relationships" r:id="rId3"/>
          </a:graphicData>
        </a:graphic>
      </p:graphicFrame>
      <p:pic>
        <p:nvPicPr>
          <p:cNvPr id="4102" name="Picture 6" descr="6 安全な水とトイレを世界中に">
            <a:extLst>
              <a:ext uri="{FF2B5EF4-FFF2-40B4-BE49-F238E27FC236}">
                <a16:creationId xmlns:a16="http://schemas.microsoft.com/office/drawing/2014/main" id="{DF7EAD1B-54F4-42F8-9EDB-304E27CB70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4155926"/>
            <a:ext cx="360039" cy="3600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13 気候変動に具体的な対策を">
            <a:extLst>
              <a:ext uri="{FF2B5EF4-FFF2-40B4-BE49-F238E27FC236}">
                <a16:creationId xmlns:a16="http://schemas.microsoft.com/office/drawing/2014/main" id="{901F5885-5398-47B6-BF52-E9D878E4CE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4119556"/>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7 エネルギーをみんなに そしてクリーンに">
            <a:extLst>
              <a:ext uri="{FF2B5EF4-FFF2-40B4-BE49-F238E27FC236}">
                <a16:creationId xmlns:a16="http://schemas.microsoft.com/office/drawing/2014/main" id="{99D77222-A1DF-494D-9D76-F1AF695004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4149110"/>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14 海の豊かさを守ろう">
            <a:extLst>
              <a:ext uri="{FF2B5EF4-FFF2-40B4-BE49-F238E27FC236}">
                <a16:creationId xmlns:a16="http://schemas.microsoft.com/office/drawing/2014/main" id="{5E21A1C7-F1ED-4411-9B06-7C7B30B5A8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3" y="4119556"/>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15 陸の豊かさも守ろう">
            <a:extLst>
              <a:ext uri="{FF2B5EF4-FFF2-40B4-BE49-F238E27FC236}">
                <a16:creationId xmlns:a16="http://schemas.microsoft.com/office/drawing/2014/main" id="{6B1818C2-ABDD-4D78-8E59-31966BE2A2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327" y="4119556"/>
            <a:ext cx="360041" cy="36004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11 住み続けられるまちづくりを">
            <a:extLst>
              <a:ext uri="{FF2B5EF4-FFF2-40B4-BE49-F238E27FC236}">
                <a16:creationId xmlns:a16="http://schemas.microsoft.com/office/drawing/2014/main" id="{2AA3F7BA-13B0-474F-AB1D-07982A13C9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0464" y="4119555"/>
            <a:ext cx="360041" cy="3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8198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POT_A_16_9</Template>
  <TotalTime>14098</TotalTime>
  <Words>3186</Words>
  <Application>Microsoft Office PowerPoint</Application>
  <PresentationFormat>画面に合わせる (16:9)</PresentationFormat>
  <Paragraphs>225</Paragraphs>
  <Slides>20</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HGPｺﾞｼｯｸM</vt:lpstr>
      <vt:lpstr>Meiryo UI</vt:lpstr>
      <vt:lpstr>UD デジタル 教科書体 NK-B</vt:lpstr>
      <vt:lpstr>Arial</vt:lpstr>
      <vt:lpstr>Calibri</vt:lpstr>
      <vt:lpstr>Roboto</vt:lpstr>
      <vt:lpstr>Segoe UI</vt:lpstr>
      <vt:lpstr>Wingdings</vt:lpstr>
      <vt:lpstr>Office ​​テーマ</vt:lpstr>
      <vt:lpstr>持続可能な開発目標（SDGs） 実施プロセスにおける 意義あるユースの参画</vt:lpstr>
      <vt:lpstr>“We are on track to achieve SDGs by 2065”?*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Major References</vt:lpstr>
      <vt:lpstr>Major References</vt:lpstr>
      <vt:lpstr>謝辞：本研究は、環境省・（独）環境再生保全機構の環境研究総合推進費（JPMEERF20221M03）により実施しました。</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Sustainable Development                 and Climate Action</dc:title>
  <dc:creator>miki.fukuda</dc:creator>
  <cp:lastModifiedBy>iges</cp:lastModifiedBy>
  <cp:revision>271</cp:revision>
  <dcterms:created xsi:type="dcterms:W3CDTF">2022-11-11T00:59:13Z</dcterms:created>
  <dcterms:modified xsi:type="dcterms:W3CDTF">2024-09-13T01:47:53Z</dcterms:modified>
</cp:coreProperties>
</file>