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85" r:id="rId1"/>
    <p:sldMasterId id="2147483698" r:id="rId2"/>
  </p:sldMasterIdLst>
  <p:notesMasterIdLst>
    <p:notesMasterId r:id="rId31"/>
  </p:notesMasterIdLst>
  <p:handoutMasterIdLst>
    <p:handoutMasterId r:id="rId32"/>
  </p:handoutMasterIdLst>
  <p:sldIdLst>
    <p:sldId id="385" r:id="rId3"/>
    <p:sldId id="570" r:id="rId4"/>
    <p:sldId id="474" r:id="rId5"/>
    <p:sldId id="469" r:id="rId6"/>
    <p:sldId id="471" r:id="rId7"/>
    <p:sldId id="458" r:id="rId8"/>
    <p:sldId id="459" r:id="rId9"/>
    <p:sldId id="555" r:id="rId10"/>
    <p:sldId id="569" r:id="rId11"/>
    <p:sldId id="420" r:id="rId12"/>
    <p:sldId id="475" r:id="rId13"/>
    <p:sldId id="476" r:id="rId14"/>
    <p:sldId id="435" r:id="rId15"/>
    <p:sldId id="423" r:id="rId16"/>
    <p:sldId id="439" r:id="rId17"/>
    <p:sldId id="452" r:id="rId18"/>
    <p:sldId id="462" r:id="rId19"/>
    <p:sldId id="429" r:id="rId20"/>
    <p:sldId id="466" r:id="rId21"/>
    <p:sldId id="427" r:id="rId22"/>
    <p:sldId id="432" r:id="rId23"/>
    <p:sldId id="433" r:id="rId24"/>
    <p:sldId id="425" r:id="rId25"/>
    <p:sldId id="571" r:id="rId26"/>
    <p:sldId id="456" r:id="rId27"/>
    <p:sldId id="468" r:id="rId28"/>
    <p:sldId id="467" r:id="rId29"/>
    <p:sldId id="473" r:id="rId3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DF8E21"/>
    <a:srgbClr val="E69D1A"/>
    <a:srgbClr val="DC7724"/>
    <a:srgbClr val="D4782C"/>
    <a:srgbClr val="FF99E4"/>
    <a:srgbClr val="CFFEC4"/>
    <a:srgbClr val="FFE07D"/>
    <a:srgbClr val="FFD03B"/>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5394" autoAdjust="0"/>
  </p:normalViewPr>
  <p:slideViewPr>
    <p:cSldViewPr>
      <p:cViewPr varScale="1">
        <p:scale>
          <a:sx n="114" d="100"/>
          <a:sy n="114" d="100"/>
        </p:scale>
        <p:origin x="1536" y="84"/>
      </p:cViewPr>
      <p:guideLst>
        <p:guide orient="horz" pos="2160"/>
        <p:guide pos="2880"/>
      </p:guideLst>
    </p:cSldViewPr>
  </p:slideViewPr>
  <p:outlineViewPr>
    <p:cViewPr>
      <p:scale>
        <a:sx n="33" d="100"/>
        <a:sy n="33" d="100"/>
      </p:scale>
      <p:origin x="0" y="-4142"/>
    </p:cViewPr>
  </p:outlineViewPr>
  <p:notesTextViewPr>
    <p:cViewPr>
      <p:scale>
        <a:sx n="3" d="2"/>
        <a:sy n="3" d="2"/>
      </p:scale>
      <p:origin x="0" y="0"/>
    </p:cViewPr>
  </p:notesTextViewPr>
  <p:sorterViewPr>
    <p:cViewPr>
      <p:scale>
        <a:sx n="100" d="100"/>
        <a:sy n="100" d="100"/>
      </p:scale>
      <p:origin x="0" y="18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7"/>
            <a:ext cx="2919413" cy="493713"/>
          </a:xfrm>
          <a:prstGeom prst="rect">
            <a:avLst/>
          </a:prstGeom>
        </p:spPr>
        <p:txBody>
          <a:bodyPr vert="horz" lIns="91368" tIns="45687" rIns="91368" bIns="45687" rtlCol="0"/>
          <a:lstStyle>
            <a:lvl1pPr algn="l">
              <a:defRPr sz="1100"/>
            </a:lvl1pPr>
          </a:lstStyle>
          <a:p>
            <a:endParaRPr lang="en-US" dirty="0"/>
          </a:p>
        </p:txBody>
      </p:sp>
      <p:sp>
        <p:nvSpPr>
          <p:cNvPr id="3" name="日付プレースホルダ 2"/>
          <p:cNvSpPr>
            <a:spLocks noGrp="1"/>
          </p:cNvSpPr>
          <p:nvPr>
            <p:ph type="dt" sz="quarter" idx="1"/>
          </p:nvPr>
        </p:nvSpPr>
        <p:spPr>
          <a:xfrm>
            <a:off x="3814763" y="7"/>
            <a:ext cx="2919412" cy="493713"/>
          </a:xfrm>
          <a:prstGeom prst="rect">
            <a:avLst/>
          </a:prstGeom>
        </p:spPr>
        <p:txBody>
          <a:bodyPr vert="horz" lIns="91368" tIns="45687" rIns="91368" bIns="45687" rtlCol="0"/>
          <a:lstStyle>
            <a:lvl1pPr algn="r">
              <a:defRPr sz="1100"/>
            </a:lvl1pPr>
          </a:lstStyle>
          <a:p>
            <a:fld id="{FC96B6FB-EF85-4BC0-B427-C0838AEB78D2}" type="datetimeFigureOut">
              <a:rPr lang="en-US" smtClean="0"/>
              <a:pPr/>
              <a:t>10/18/2022</a:t>
            </a:fld>
            <a:endParaRPr lang="en-US" dirty="0"/>
          </a:p>
        </p:txBody>
      </p:sp>
      <p:sp>
        <p:nvSpPr>
          <p:cNvPr id="4" name="フッター プレースホルダ 3"/>
          <p:cNvSpPr>
            <a:spLocks noGrp="1"/>
          </p:cNvSpPr>
          <p:nvPr>
            <p:ph type="ftr" sz="quarter" idx="2"/>
          </p:nvPr>
        </p:nvSpPr>
        <p:spPr>
          <a:xfrm>
            <a:off x="6" y="9371013"/>
            <a:ext cx="2919413" cy="493712"/>
          </a:xfrm>
          <a:prstGeom prst="rect">
            <a:avLst/>
          </a:prstGeom>
        </p:spPr>
        <p:txBody>
          <a:bodyPr vert="horz" lIns="91368" tIns="45687" rIns="91368" bIns="45687" rtlCol="0" anchor="b"/>
          <a:lstStyle>
            <a:lvl1pPr algn="l">
              <a:defRPr sz="1100"/>
            </a:lvl1pPr>
          </a:lstStyle>
          <a:p>
            <a:endParaRPr lang="en-US" dirty="0"/>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368" tIns="45687" rIns="91368" bIns="45687" rtlCol="0" anchor="b"/>
          <a:lstStyle>
            <a:lvl1pPr algn="r">
              <a:defRPr sz="1100"/>
            </a:lvl1pPr>
          </a:lstStyle>
          <a:p>
            <a:fld id="{CCC35C3B-5E78-4245-9689-92483D48B71F}" type="slidenum">
              <a:rPr lang="en-US" smtClean="0"/>
              <a:pPr/>
              <a:t>‹#›</a:t>
            </a:fld>
            <a:endParaRPr lang="en-US" dirty="0"/>
          </a:p>
        </p:txBody>
      </p:sp>
    </p:spTree>
    <p:extLst>
      <p:ext uri="{BB962C8B-B14F-4D97-AF65-F5344CB8AC3E}">
        <p14:creationId xmlns:p14="http://schemas.microsoft.com/office/powerpoint/2010/main" val="309391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7"/>
            <a:ext cx="2919413" cy="493713"/>
          </a:xfrm>
          <a:prstGeom prst="rect">
            <a:avLst/>
          </a:prstGeom>
        </p:spPr>
        <p:txBody>
          <a:bodyPr vert="horz" lIns="91368" tIns="45687" rIns="91368" bIns="45687" rtlCol="0"/>
          <a:lstStyle>
            <a:lvl1pPr algn="l">
              <a:defRPr sz="1100"/>
            </a:lvl1pPr>
          </a:lstStyle>
          <a:p>
            <a:endParaRPr lang="en-US" dirty="0"/>
          </a:p>
        </p:txBody>
      </p:sp>
      <p:sp>
        <p:nvSpPr>
          <p:cNvPr id="3" name="日付プレースホルダ 2"/>
          <p:cNvSpPr>
            <a:spLocks noGrp="1"/>
          </p:cNvSpPr>
          <p:nvPr>
            <p:ph type="dt" idx="1"/>
          </p:nvPr>
        </p:nvSpPr>
        <p:spPr>
          <a:xfrm>
            <a:off x="3814763" y="7"/>
            <a:ext cx="2919412" cy="493713"/>
          </a:xfrm>
          <a:prstGeom prst="rect">
            <a:avLst/>
          </a:prstGeom>
        </p:spPr>
        <p:txBody>
          <a:bodyPr vert="horz" lIns="91368" tIns="45687" rIns="91368" bIns="45687" rtlCol="0"/>
          <a:lstStyle>
            <a:lvl1pPr algn="r">
              <a:defRPr sz="1100"/>
            </a:lvl1pPr>
          </a:lstStyle>
          <a:p>
            <a:fld id="{B8E16F01-AC98-4F44-A98B-E66D597D88A9}" type="datetimeFigureOut">
              <a:rPr lang="en-US" smtClean="0"/>
              <a:pPr/>
              <a:t>10/18/2022</a:t>
            </a:fld>
            <a:endParaRPr lang="en-US" dirty="0"/>
          </a:p>
        </p:txBody>
      </p:sp>
      <p:sp>
        <p:nvSpPr>
          <p:cNvPr id="4" name="スライド イメージ プレースホルダ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1368" tIns="45687" rIns="91368" bIns="45687" rtlCol="0" anchor="ctr"/>
          <a:lstStyle/>
          <a:p>
            <a:endParaRPr lang="en-US" dirty="0"/>
          </a:p>
        </p:txBody>
      </p:sp>
      <p:sp>
        <p:nvSpPr>
          <p:cNvPr id="5" name="ノート プレースホルダ 4"/>
          <p:cNvSpPr>
            <a:spLocks noGrp="1"/>
          </p:cNvSpPr>
          <p:nvPr>
            <p:ph type="body" sz="quarter" idx="3"/>
          </p:nvPr>
        </p:nvSpPr>
        <p:spPr>
          <a:xfrm>
            <a:off x="673107" y="4686300"/>
            <a:ext cx="5389563" cy="4440238"/>
          </a:xfrm>
          <a:prstGeom prst="rect">
            <a:avLst/>
          </a:prstGeom>
        </p:spPr>
        <p:txBody>
          <a:bodyPr vert="horz" lIns="91368" tIns="45687" rIns="91368" bIns="45687"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 5"/>
          <p:cNvSpPr>
            <a:spLocks noGrp="1"/>
          </p:cNvSpPr>
          <p:nvPr>
            <p:ph type="ftr" sz="quarter" idx="4"/>
          </p:nvPr>
        </p:nvSpPr>
        <p:spPr>
          <a:xfrm>
            <a:off x="6" y="9371013"/>
            <a:ext cx="2919413" cy="493712"/>
          </a:xfrm>
          <a:prstGeom prst="rect">
            <a:avLst/>
          </a:prstGeom>
        </p:spPr>
        <p:txBody>
          <a:bodyPr vert="horz" lIns="91368" tIns="45687" rIns="91368" bIns="45687" rtlCol="0" anchor="b"/>
          <a:lstStyle>
            <a:lvl1pPr algn="l">
              <a:defRPr sz="1100"/>
            </a:lvl1pPr>
          </a:lstStyle>
          <a:p>
            <a:endParaRPr lang="en-US" dirty="0"/>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368" tIns="45687" rIns="91368" bIns="45687" rtlCol="0" anchor="b"/>
          <a:lstStyle>
            <a:lvl1pPr algn="r">
              <a:defRPr sz="1100"/>
            </a:lvl1pPr>
          </a:lstStyle>
          <a:p>
            <a:fld id="{2B1DB46D-2FDB-4894-A0BA-EBD215A8BEB1}" type="slidenum">
              <a:rPr lang="en-US" smtClean="0"/>
              <a:pPr/>
              <a:t>‹#›</a:t>
            </a:fld>
            <a:endParaRPr lang="en-US" dirty="0"/>
          </a:p>
        </p:txBody>
      </p:sp>
    </p:spTree>
    <p:extLst>
      <p:ext uri="{BB962C8B-B14F-4D97-AF65-F5344CB8AC3E}">
        <p14:creationId xmlns:p14="http://schemas.microsoft.com/office/powerpoint/2010/main" val="119669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5" name="Rectangle 19"/>
          <p:cNvSpPr>
            <a:spLocks noChangeArrowheads="1"/>
          </p:cNvSpPr>
          <p:nvPr userDrawn="1"/>
        </p:nvSpPr>
        <p:spPr bwMode="auto">
          <a:xfrm>
            <a:off x="0" y="0"/>
            <a:ext cx="9144000" cy="1219200"/>
          </a:xfrm>
          <a:prstGeom prst="rect">
            <a:avLst/>
          </a:prstGeom>
          <a:solidFill>
            <a:srgbClr val="597D37"/>
          </a:solidFill>
          <a:ln w="9525">
            <a:noFill/>
            <a:miter lim="800000"/>
            <a:headEnd/>
            <a:tailEnd/>
          </a:ln>
          <a:effectLst/>
        </p:spPr>
        <p:txBody>
          <a:bodyPr tIns="0" anchor="ctr"/>
          <a:lstStyle/>
          <a:p>
            <a:pPr marL="101600" algn="l">
              <a:spcBef>
                <a:spcPct val="0"/>
              </a:spcBef>
              <a:defRPr/>
            </a:pPr>
            <a:r>
              <a:rPr lang="en-US" altLang="ja-JP" sz="2800" b="0" dirty="0">
                <a:solidFill>
                  <a:schemeClr val="bg1"/>
                </a:solidFill>
                <a:latin typeface="Century Gothic" panose="020B0502020202020204" pitchFamily="34" charset="0"/>
                <a:ea typeface="ＭＳ Ｐゴシック" pitchFamily="50" charset="-128"/>
              </a:rPr>
              <a:t>Institute for Global Environmental Strategies</a:t>
            </a: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307451"/>
            <a:ext cx="1259632" cy="604297"/>
          </a:xfrm>
          <a:prstGeom prst="rect">
            <a:avLst/>
          </a:prstGeom>
          <a:solidFill>
            <a:srgbClr val="597D37"/>
          </a:solidFill>
        </p:spPr>
      </p:pic>
      <p:sp>
        <p:nvSpPr>
          <p:cNvPr id="2" name="正方形/長方形 1"/>
          <p:cNvSpPr/>
          <p:nvPr userDrawn="1"/>
        </p:nvSpPr>
        <p:spPr bwMode="auto">
          <a:xfrm>
            <a:off x="0" y="6597352"/>
            <a:ext cx="9144000" cy="504056"/>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ja-JP" altLang="en-US" sz="1800" b="1" i="0" u="none" strike="noStrike" cap="none" normalizeH="0" baseline="0" dirty="0">
              <a:ln>
                <a:noFill/>
              </a:ln>
              <a:solidFill>
                <a:schemeClr val="tx1"/>
              </a:solidFill>
              <a:effectLst/>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vl1p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9850" y="1008063"/>
            <a:ext cx="2114550" cy="5300662"/>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6200" y="1008063"/>
            <a:ext cx="6191250" cy="5300662"/>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4191000"/>
            <a:ext cx="6858000" cy="15392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62A9CA6-93E8-42BA-AC47-EE64F9546286}" type="datetimeFigureOut">
              <a:rPr kumimoji="1" lang="ja-JP" altLang="en-US" smtClean="0"/>
              <a:t>2022/10/18</a:t>
            </a:fld>
            <a:endParaRPr kumimoji="1"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a:xfrm>
            <a:off x="8423920" y="6624736"/>
            <a:ext cx="720080" cy="260648"/>
          </a:xfrm>
          <a:prstGeom prst="rect">
            <a:avLst/>
          </a:prstGeom>
        </p:spPr>
        <p:txBody>
          <a:bodyPr/>
          <a:lstStyle/>
          <a:p>
            <a:fld id="{F445AC15-7273-416C-8353-4C3A49FF4509}" type="slidenum">
              <a:rPr kumimoji="1" lang="ja-JP" altLang="en-US" smtClean="0"/>
              <a:t>‹#›</a:t>
            </a:fld>
            <a:endParaRPr kumimoji="1" lang="ja-JP" altLang="en-US" dirty="0"/>
          </a:p>
        </p:txBody>
      </p:sp>
    </p:spTree>
    <p:extLst>
      <p:ext uri="{BB962C8B-B14F-4D97-AF65-F5344CB8AC3E}">
        <p14:creationId xmlns:p14="http://schemas.microsoft.com/office/powerpoint/2010/main" val="733093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5" name="Rectangle 19"/>
          <p:cNvSpPr>
            <a:spLocks noChangeArrowheads="1"/>
          </p:cNvSpPr>
          <p:nvPr userDrawn="1"/>
        </p:nvSpPr>
        <p:spPr bwMode="auto">
          <a:xfrm>
            <a:off x="0" y="0"/>
            <a:ext cx="9144000" cy="1219200"/>
          </a:xfrm>
          <a:prstGeom prst="rect">
            <a:avLst/>
          </a:prstGeom>
          <a:solidFill>
            <a:srgbClr val="597D37"/>
          </a:solidFill>
          <a:ln w="9525">
            <a:noFill/>
            <a:miter lim="800000"/>
            <a:headEnd/>
            <a:tailEnd/>
          </a:ln>
          <a:effectLst/>
        </p:spPr>
        <p:txBody>
          <a:bodyPr tIns="0" anchor="ctr"/>
          <a:lstStyle/>
          <a:p>
            <a:pPr marL="101600">
              <a:spcBef>
                <a:spcPct val="0"/>
              </a:spcBef>
              <a:defRPr/>
            </a:pPr>
            <a:r>
              <a:rPr kumimoji="0" lang="en-US" altLang="ja-JP" sz="2800" dirty="0">
                <a:solidFill>
                  <a:srgbClr val="FFFFFF"/>
                </a:solidFill>
                <a:latin typeface="Century Gothic" panose="020B0502020202020204" pitchFamily="34" charset="0"/>
                <a:ea typeface="ＭＳ Ｐゴシック" pitchFamily="50" charset="-128"/>
              </a:rPr>
              <a:t>Institute for Global Environmental Strategies</a:t>
            </a: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307451"/>
            <a:ext cx="1259632" cy="604297"/>
          </a:xfrm>
          <a:prstGeom prst="rect">
            <a:avLst/>
          </a:prstGeom>
          <a:solidFill>
            <a:srgbClr val="597D37"/>
          </a:solidFill>
        </p:spPr>
      </p:pic>
      <p:sp>
        <p:nvSpPr>
          <p:cNvPr id="2" name="正方形/長方形 1"/>
          <p:cNvSpPr/>
          <p:nvPr userDrawn="1"/>
        </p:nvSpPr>
        <p:spPr bwMode="auto">
          <a:xfrm>
            <a:off x="0" y="6597352"/>
            <a:ext cx="9144000" cy="504056"/>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ja-JP" altLang="en-US" b="1" dirty="0">
              <a:solidFill>
                <a:srgbClr val="000000"/>
              </a:solidFill>
            </a:endParaRPr>
          </a:p>
        </p:txBody>
      </p:sp>
    </p:spTree>
    <p:extLst>
      <p:ext uri="{BB962C8B-B14F-4D97-AF65-F5344CB8AC3E}">
        <p14:creationId xmlns:p14="http://schemas.microsoft.com/office/powerpoint/2010/main" val="2744835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504032"/>
            <a:ext cx="8458200" cy="620712"/>
          </a:xfrm>
        </p:spPr>
        <p:txBody>
          <a:bodyPr/>
          <a:lstStyle>
            <a:lvl1pPr algn="ctr">
              <a:defRPr sz="3600">
                <a:latin typeface="Calibri" pitchFamily="34" charset="0"/>
              </a:defRPr>
            </a:lvl1pPr>
          </a:lstStyle>
          <a:p>
            <a:r>
              <a:rPr lang="ja-JP" altLang="en-US" dirty="0"/>
              <a:t>マスタ タイトルの書式設定</a:t>
            </a:r>
          </a:p>
        </p:txBody>
      </p:sp>
      <p:sp>
        <p:nvSpPr>
          <p:cNvPr id="3" name="コンテンツ プレースホルダ 2"/>
          <p:cNvSpPr>
            <a:spLocks noGrp="1"/>
          </p:cNvSpPr>
          <p:nvPr>
            <p:ph idx="1"/>
          </p:nvPr>
        </p:nvSpPr>
        <p:spPr>
          <a:xfrm>
            <a:off x="685800" y="1412776"/>
            <a:ext cx="7772400" cy="5184576"/>
          </a:xfrm>
        </p:spPr>
        <p:txBody>
          <a:bodyPr>
            <a:normAutofit/>
          </a:bodyPr>
          <a:lstStyle>
            <a:lvl1pPr>
              <a:lnSpc>
                <a:spcPct val="100000"/>
              </a:lnSpc>
              <a:spcBef>
                <a:spcPts val="600"/>
              </a:spcBef>
              <a:spcAft>
                <a:spcPts val="300"/>
              </a:spcAft>
              <a:defRPr>
                <a:solidFill>
                  <a:schemeClr val="tx1"/>
                </a:solidFill>
                <a:latin typeface="Calibri" pitchFamily="34" charset="0"/>
              </a:defRPr>
            </a:lvl1pPr>
            <a:lvl2pPr>
              <a:lnSpc>
                <a:spcPct val="100000"/>
              </a:lnSpc>
              <a:spcBef>
                <a:spcPts val="600"/>
              </a:spcBef>
              <a:spcAft>
                <a:spcPts val="300"/>
              </a:spcAft>
              <a:defRPr>
                <a:solidFill>
                  <a:schemeClr val="bg1">
                    <a:lumMod val="50000"/>
                  </a:schemeClr>
                </a:solidFill>
                <a:latin typeface="Calibri" pitchFamily="34" charset="0"/>
              </a:defRPr>
            </a:lvl2pPr>
            <a:lvl3pPr>
              <a:lnSpc>
                <a:spcPct val="100000"/>
              </a:lnSpc>
              <a:spcBef>
                <a:spcPts val="600"/>
              </a:spcBef>
              <a:spcAft>
                <a:spcPts val="300"/>
              </a:spcAft>
              <a:defRPr>
                <a:solidFill>
                  <a:schemeClr val="bg1">
                    <a:lumMod val="50000"/>
                  </a:schemeClr>
                </a:solidFill>
                <a:latin typeface="Calibri" pitchFamily="34" charset="0"/>
              </a:defRPr>
            </a:lvl3pPr>
            <a:lvl4pPr>
              <a:lnSpc>
                <a:spcPct val="100000"/>
              </a:lnSpc>
              <a:spcBef>
                <a:spcPts val="600"/>
              </a:spcBef>
              <a:spcAft>
                <a:spcPts val="300"/>
              </a:spcAft>
              <a:defRPr>
                <a:solidFill>
                  <a:schemeClr val="bg1">
                    <a:lumMod val="50000"/>
                  </a:schemeClr>
                </a:solidFill>
                <a:latin typeface="Calibri" pitchFamily="34" charset="0"/>
              </a:defRPr>
            </a:lvl4pPr>
            <a:lvl5pPr>
              <a:lnSpc>
                <a:spcPct val="100000"/>
              </a:lnSpc>
              <a:spcBef>
                <a:spcPts val="600"/>
              </a:spcBef>
              <a:spcAft>
                <a:spcPts val="300"/>
              </a:spcAft>
              <a:defRPr>
                <a:solidFill>
                  <a:schemeClr val="bg1">
                    <a:lumMod val="50000"/>
                  </a:schemeClr>
                </a:solidFill>
                <a:latin typeface="Calibri" pitchFamily="34" charset="0"/>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137075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ormAutofit/>
          </a:bodyPr>
          <a:lstStyle>
            <a:lvl1pPr algn="ctr">
              <a:lnSpc>
                <a:spcPct val="150000"/>
              </a:lnSpc>
              <a:spcAft>
                <a:spcPts val="600"/>
              </a:spcAft>
              <a:defRPr sz="3600" b="1" cap="all">
                <a:latin typeface="Calibri" pitchFamily="34" charset="0"/>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normAutofit/>
          </a:bodyPr>
          <a:lstStyle>
            <a:lvl1pPr marL="0" indent="0" algn="ctr">
              <a:buNone/>
              <a:defRPr sz="4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atin typeface="Calibri" pitchFamily="34" charset="0"/>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
        <p:nvSpPr>
          <p:cNvPr id="5" name="正方形/長方形 4"/>
          <p:cNvSpPr/>
          <p:nvPr userDrawn="1"/>
        </p:nvSpPr>
        <p:spPr bwMode="auto">
          <a:xfrm>
            <a:off x="0" y="836712"/>
            <a:ext cx="9144000" cy="792088"/>
          </a:xfrm>
          <a:prstGeom prst="rect">
            <a:avLst/>
          </a:prstGeom>
          <a:solidFill>
            <a:schemeClr val="bg1"/>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algn="ctr" eaLnBrk="0" fontAlgn="base" hangingPunct="0">
              <a:spcBef>
                <a:spcPct val="50000"/>
              </a:spcBef>
              <a:spcAft>
                <a:spcPct val="0"/>
              </a:spcAft>
            </a:pPr>
            <a:endParaRPr kumimoji="0" lang="ja-JP" altLang="en-US" b="1" dirty="0">
              <a:solidFill>
                <a:srgbClr val="000000"/>
              </a:solidFill>
            </a:endParaRPr>
          </a:p>
        </p:txBody>
      </p:sp>
    </p:spTree>
    <p:extLst>
      <p:ext uri="{BB962C8B-B14F-4D97-AF65-F5344CB8AC3E}">
        <p14:creationId xmlns:p14="http://schemas.microsoft.com/office/powerpoint/2010/main" val="3574434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76672"/>
            <a:ext cx="8458200" cy="584775"/>
          </a:xfrm>
        </p:spPr>
        <p:txBody>
          <a:bodyPr>
            <a:noAutofit/>
          </a:bodyPr>
          <a:lstStyle>
            <a:lvl1pPr algn="ctr">
              <a:defRPr sz="3600"/>
            </a:lvl1pPr>
          </a:lstStyle>
          <a:p>
            <a:r>
              <a:rPr lang="ja-JP" altLang="en-US"/>
              <a:t>マスタ タイトルの書式設定</a:t>
            </a:r>
          </a:p>
        </p:txBody>
      </p:sp>
      <p:sp>
        <p:nvSpPr>
          <p:cNvPr id="3" name="コンテンツ プレースホルダ 2"/>
          <p:cNvSpPr>
            <a:spLocks noGrp="1"/>
          </p:cNvSpPr>
          <p:nvPr>
            <p:ph sz="half" idx="1"/>
          </p:nvPr>
        </p:nvSpPr>
        <p:spPr>
          <a:xfrm>
            <a:off x="6858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32893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 6"/>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510698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atin typeface="Calibri" pitchFamily="34" charset="0"/>
              </a:defRPr>
            </a:lvl1pPr>
          </a:lstStyle>
          <a:p>
            <a:r>
              <a:rPr lang="ja-JP" altLang="en-US"/>
              <a:t>マスタ タイトルの書式設定</a:t>
            </a:r>
          </a:p>
        </p:txBody>
      </p:sp>
      <p:sp>
        <p:nvSpPr>
          <p:cNvPr id="3" name="スライド番号プレースホルダ 2"/>
          <p:cNvSpPr>
            <a:spLocks noGrp="1"/>
          </p:cNvSpPr>
          <p:nvPr>
            <p:ph type="sldNum" sz="quarter" idx="10"/>
          </p:nvPr>
        </p:nvSpPr>
        <p:spPr>
          <a:xfrm>
            <a:off x="8423920" y="6624736"/>
            <a:ext cx="720080" cy="260648"/>
          </a:xfrm>
          <a:prstGeom prst="rect">
            <a:avLst/>
          </a:prstGeom>
        </p:spPr>
        <p:txBody>
          <a:bodyPr/>
          <a:lstStyle>
            <a:lvl1pPr>
              <a:defRPr>
                <a:latin typeface="Calibri" pitchFamily="34" charset="0"/>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3992236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299364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504032"/>
            <a:ext cx="8458200" cy="620712"/>
          </a:xfrm>
        </p:spPr>
        <p:txBody>
          <a:bodyPr/>
          <a:lstStyle>
            <a:lvl1pPr algn="ctr">
              <a:defRPr sz="3600">
                <a:latin typeface="Calibri" pitchFamily="34" charset="0"/>
              </a:defRPr>
            </a:lvl1pPr>
          </a:lstStyle>
          <a:p>
            <a:r>
              <a:rPr lang="ja-JP" altLang="en-US" dirty="0"/>
              <a:t>マスタ タイトルの書式設定</a:t>
            </a:r>
          </a:p>
        </p:txBody>
      </p:sp>
      <p:sp>
        <p:nvSpPr>
          <p:cNvPr id="3" name="コンテンツ プレースホルダ 2"/>
          <p:cNvSpPr>
            <a:spLocks noGrp="1"/>
          </p:cNvSpPr>
          <p:nvPr>
            <p:ph idx="1"/>
          </p:nvPr>
        </p:nvSpPr>
        <p:spPr>
          <a:xfrm>
            <a:off x="685800" y="1412776"/>
            <a:ext cx="7772400" cy="5184576"/>
          </a:xfrm>
        </p:spPr>
        <p:txBody>
          <a:bodyPr>
            <a:normAutofit/>
          </a:bodyPr>
          <a:lstStyle>
            <a:lvl1pPr>
              <a:lnSpc>
                <a:spcPct val="100000"/>
              </a:lnSpc>
              <a:spcBef>
                <a:spcPts val="600"/>
              </a:spcBef>
              <a:spcAft>
                <a:spcPts val="300"/>
              </a:spcAft>
              <a:defRPr>
                <a:solidFill>
                  <a:schemeClr val="tx1"/>
                </a:solidFill>
                <a:latin typeface="Calibri" pitchFamily="34" charset="0"/>
              </a:defRPr>
            </a:lvl1pPr>
            <a:lvl2pPr>
              <a:lnSpc>
                <a:spcPct val="100000"/>
              </a:lnSpc>
              <a:spcBef>
                <a:spcPts val="600"/>
              </a:spcBef>
              <a:spcAft>
                <a:spcPts val="300"/>
              </a:spcAft>
              <a:defRPr>
                <a:solidFill>
                  <a:schemeClr val="bg1">
                    <a:lumMod val="50000"/>
                  </a:schemeClr>
                </a:solidFill>
                <a:latin typeface="Calibri" pitchFamily="34" charset="0"/>
              </a:defRPr>
            </a:lvl2pPr>
            <a:lvl3pPr>
              <a:lnSpc>
                <a:spcPct val="100000"/>
              </a:lnSpc>
              <a:spcBef>
                <a:spcPts val="600"/>
              </a:spcBef>
              <a:spcAft>
                <a:spcPts val="300"/>
              </a:spcAft>
              <a:defRPr>
                <a:solidFill>
                  <a:schemeClr val="bg1">
                    <a:lumMod val="50000"/>
                  </a:schemeClr>
                </a:solidFill>
                <a:latin typeface="Calibri" pitchFamily="34" charset="0"/>
              </a:defRPr>
            </a:lvl3pPr>
            <a:lvl4pPr>
              <a:lnSpc>
                <a:spcPct val="100000"/>
              </a:lnSpc>
              <a:spcBef>
                <a:spcPts val="600"/>
              </a:spcBef>
              <a:spcAft>
                <a:spcPts val="300"/>
              </a:spcAft>
              <a:defRPr>
                <a:solidFill>
                  <a:schemeClr val="bg1">
                    <a:lumMod val="50000"/>
                  </a:schemeClr>
                </a:solidFill>
                <a:latin typeface="Calibri" pitchFamily="34" charset="0"/>
              </a:defRPr>
            </a:lvl4pPr>
            <a:lvl5pPr>
              <a:lnSpc>
                <a:spcPct val="100000"/>
              </a:lnSpc>
              <a:spcBef>
                <a:spcPts val="600"/>
              </a:spcBef>
              <a:spcAft>
                <a:spcPts val="300"/>
              </a:spcAft>
              <a:defRPr>
                <a:solidFill>
                  <a:schemeClr val="bg1">
                    <a:lumMod val="50000"/>
                  </a:schemeClr>
                </a:solidFill>
                <a:latin typeface="Calibri" pitchFamily="34" charset="0"/>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スライド番号プレースホルダ 4"/>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760954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ctr">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スライド番号プレースホルダ 4"/>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328313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vl1p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4151537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9850" y="1008063"/>
            <a:ext cx="2114550" cy="5300662"/>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6200" y="1008063"/>
            <a:ext cx="6191250" cy="5300662"/>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192215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ormAutofit/>
          </a:bodyPr>
          <a:lstStyle>
            <a:lvl1pPr algn="ctr">
              <a:lnSpc>
                <a:spcPct val="150000"/>
              </a:lnSpc>
              <a:spcAft>
                <a:spcPts val="600"/>
              </a:spcAft>
              <a:defRPr sz="3600" b="1" cap="all">
                <a:latin typeface="Calibri" pitchFamily="34" charset="0"/>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normAutofit/>
          </a:bodyPr>
          <a:lstStyle>
            <a:lvl1pPr marL="0" indent="0" algn="ctr">
              <a:buNone/>
              <a:defRPr sz="4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スライド番号プレースホルダ 3"/>
          <p:cNvSpPr>
            <a:spLocks noGrp="1"/>
          </p:cNvSpPr>
          <p:nvPr>
            <p:ph type="sldNum" sz="quarter" idx="10"/>
          </p:nvPr>
        </p:nvSpPr>
        <p:spPr>
          <a:xfrm>
            <a:off x="8423920" y="6624736"/>
            <a:ext cx="720080" cy="260648"/>
          </a:xfrm>
          <a:prstGeom prst="rect">
            <a:avLst/>
          </a:prstGeom>
        </p:spPr>
        <p:txBody>
          <a:bodyPr/>
          <a:lstStyle>
            <a:lvl1pPr>
              <a:defRPr>
                <a:latin typeface="Calibri" pitchFamily="34" charset="0"/>
              </a:defRPr>
            </a:lvl1pPr>
          </a:lstStyle>
          <a:p>
            <a:fld id="{FD12691E-E4AD-489E-A37C-6EB3CB6F20D4}" type="slidenum">
              <a:rPr lang="en-US" smtClean="0"/>
              <a:pPr/>
              <a:t>‹#›</a:t>
            </a:fld>
            <a:endParaRPr lang="en-US" dirty="0"/>
          </a:p>
        </p:txBody>
      </p:sp>
      <p:sp>
        <p:nvSpPr>
          <p:cNvPr id="5" name="正方形/長方形 4"/>
          <p:cNvSpPr/>
          <p:nvPr userDrawn="1"/>
        </p:nvSpPr>
        <p:spPr bwMode="auto">
          <a:xfrm>
            <a:off x="0" y="836712"/>
            <a:ext cx="9144000" cy="792088"/>
          </a:xfrm>
          <a:prstGeom prst="rect">
            <a:avLst/>
          </a:prstGeom>
          <a:solidFill>
            <a:schemeClr val="bg1"/>
          </a:solid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ja-JP" altLang="en-US" sz="1800" b="1" i="0" u="none" strike="noStrike" cap="none" normalizeH="0" baseline="0" dirty="0">
              <a:ln>
                <a:noFill/>
              </a:ln>
              <a:solidFill>
                <a:schemeClr val="tx1"/>
              </a:solidFill>
              <a:effectLst/>
              <a:latin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76672"/>
            <a:ext cx="8458200" cy="584775"/>
          </a:xfrm>
        </p:spPr>
        <p:txBody>
          <a:bodyPr>
            <a:noAutofit/>
          </a:bodyPr>
          <a:lstStyle>
            <a:lvl1pPr algn="ctr">
              <a:defRPr sz="3600"/>
            </a:lvl1pPr>
          </a:lstStyle>
          <a:p>
            <a:r>
              <a:rPr lang="ja-JP" altLang="en-US"/>
              <a:t>マスタ タイトルの書式設定</a:t>
            </a:r>
          </a:p>
        </p:txBody>
      </p:sp>
      <p:sp>
        <p:nvSpPr>
          <p:cNvPr id="3" name="コンテンツ プレースホルダ 2"/>
          <p:cNvSpPr>
            <a:spLocks noGrp="1"/>
          </p:cNvSpPr>
          <p:nvPr>
            <p:ph sz="half" idx="1"/>
          </p:nvPr>
        </p:nvSpPr>
        <p:spPr>
          <a:xfrm>
            <a:off x="6858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412776"/>
            <a:ext cx="3810000" cy="4895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 6"/>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ctr">
              <a:defRPr>
                <a:latin typeface="Calibri" pitchFamily="34" charset="0"/>
              </a:defRPr>
            </a:lvl1pPr>
          </a:lstStyle>
          <a:p>
            <a:r>
              <a:rPr lang="ja-JP" altLang="en-US"/>
              <a:t>マスタ タイトルの書式設定</a:t>
            </a:r>
          </a:p>
        </p:txBody>
      </p:sp>
      <p:sp>
        <p:nvSpPr>
          <p:cNvPr id="3" name="スライド番号プレースホルダ 2"/>
          <p:cNvSpPr>
            <a:spLocks noGrp="1"/>
          </p:cNvSpPr>
          <p:nvPr>
            <p:ph type="sldNum" sz="quarter" idx="10"/>
          </p:nvPr>
        </p:nvSpPr>
        <p:spPr>
          <a:xfrm>
            <a:off x="8423920" y="6624736"/>
            <a:ext cx="720080" cy="260648"/>
          </a:xfrm>
          <a:prstGeom prst="rect">
            <a:avLst/>
          </a:prstGeom>
        </p:spPr>
        <p:txBody>
          <a:bodyPr/>
          <a:lstStyle>
            <a:lvl1pPr>
              <a:defRPr>
                <a:latin typeface="Calibri" pitchFamily="34" charset="0"/>
              </a:defRPr>
            </a:lvl1pPr>
          </a:lstStyle>
          <a:p>
            <a:fld id="{FD12691E-E4AD-489E-A37C-6EB3CB6F20D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スライド番号プレースホルダ 4"/>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ctr">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スライド番号プレースホルダ 4"/>
          <p:cNvSpPr>
            <a:spLocks noGrp="1"/>
          </p:cNvSpPr>
          <p:nvPr>
            <p:ph type="sldNum" sz="quarter" idx="10"/>
          </p:nvPr>
        </p:nvSpPr>
        <p:spPr>
          <a:xfrm>
            <a:off x="8423920" y="6624736"/>
            <a:ext cx="720080" cy="260648"/>
          </a:xfrm>
          <a:prstGeom prst="rect">
            <a:avLst/>
          </a:prstGeom>
        </p:spPr>
        <p:txBody>
          <a:bodyPr/>
          <a:lstStyle>
            <a:lvl1pPr>
              <a:defRPr/>
            </a:lvl1pPr>
          </a:lstStyle>
          <a:p>
            <a:fld id="{FD12691E-E4AD-489E-A37C-6EB3CB6F20D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body" idx="1"/>
          </p:nvPr>
        </p:nvSpPr>
        <p:spPr bwMode="auto">
          <a:xfrm>
            <a:off x="685800" y="1412776"/>
            <a:ext cx="77724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ja-JP" dirty="0"/>
              <a:t>Master text setting</a:t>
            </a:r>
          </a:p>
          <a:p>
            <a:pPr lvl="1"/>
            <a:r>
              <a:rPr lang="en-GB" altLang="ja-JP" dirty="0"/>
              <a:t>2nd level</a:t>
            </a:r>
          </a:p>
          <a:p>
            <a:pPr lvl="2"/>
            <a:r>
              <a:rPr lang="en-GB" altLang="ja-JP" dirty="0"/>
              <a:t>3rd level</a:t>
            </a:r>
          </a:p>
          <a:p>
            <a:pPr lvl="3"/>
            <a:r>
              <a:rPr lang="en-GB" altLang="ja-JP" dirty="0"/>
              <a:t>4th level</a:t>
            </a:r>
          </a:p>
          <a:p>
            <a:pPr lvl="3"/>
            <a:r>
              <a:rPr lang="en-GB" altLang="ja-JP" dirty="0"/>
              <a:t>5th level</a:t>
            </a:r>
          </a:p>
        </p:txBody>
      </p:sp>
      <p:sp>
        <p:nvSpPr>
          <p:cNvPr id="379924" name="Line 20"/>
          <p:cNvSpPr>
            <a:spLocks noChangeShapeType="1"/>
          </p:cNvSpPr>
          <p:nvPr/>
        </p:nvSpPr>
        <p:spPr bwMode="auto">
          <a:xfrm>
            <a:off x="0" y="1196752"/>
            <a:ext cx="9144000" cy="0"/>
          </a:xfrm>
          <a:prstGeom prst="line">
            <a:avLst/>
          </a:prstGeom>
          <a:noFill/>
          <a:ln w="19050">
            <a:solidFill>
              <a:srgbClr val="638430"/>
            </a:solidFill>
            <a:round/>
            <a:headEnd/>
            <a:tailEnd/>
          </a:ln>
          <a:effectLst/>
        </p:spPr>
        <p:txBody>
          <a:bodyPr wrap="none" anchor="ctr">
            <a:normAutofit fontScale="25000" lnSpcReduction="20000"/>
          </a:bodyPr>
          <a:lstStyle/>
          <a:p>
            <a:pPr>
              <a:defRPr/>
            </a:pPr>
            <a:endParaRPr lang="ja-JP" altLang="en-US" dirty="0">
              <a:latin typeface="Calibri" pitchFamily="34" charset="0"/>
            </a:endParaRPr>
          </a:p>
        </p:txBody>
      </p:sp>
      <p:sp>
        <p:nvSpPr>
          <p:cNvPr id="1035" name="Rectangle 11"/>
          <p:cNvSpPr>
            <a:spLocks noGrp="1" noChangeArrowheads="1"/>
          </p:cNvSpPr>
          <p:nvPr>
            <p:ph type="title"/>
          </p:nvPr>
        </p:nvSpPr>
        <p:spPr bwMode="auto">
          <a:xfrm>
            <a:off x="179512" y="476672"/>
            <a:ext cx="84582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ltLang="ja-JP"/>
              <a:t>Chapter title</a:t>
            </a:r>
            <a:endParaRPr lang="en-GB" altLang="ja-JP"/>
          </a:p>
        </p:txBody>
      </p:sp>
      <p:sp>
        <p:nvSpPr>
          <p:cNvPr id="379937" name="Rectangle 33"/>
          <p:cNvSpPr>
            <a:spLocks noChangeArrowheads="1"/>
          </p:cNvSpPr>
          <p:nvPr/>
        </p:nvSpPr>
        <p:spPr bwMode="auto">
          <a:xfrm>
            <a:off x="0" y="0"/>
            <a:ext cx="9144000" cy="349417"/>
          </a:xfrm>
          <a:prstGeom prst="rect">
            <a:avLst/>
          </a:prstGeom>
          <a:solidFill>
            <a:srgbClr val="597D37"/>
          </a:solidFill>
          <a:ln w="9525">
            <a:noFill/>
            <a:miter lim="800000"/>
            <a:headEnd/>
            <a:tailEnd/>
          </a:ln>
          <a:effectLst/>
        </p:spPr>
        <p:txBody>
          <a:bodyPr tIns="0" anchor="ctr">
            <a:normAutofit/>
          </a:bodyPr>
          <a:lstStyle/>
          <a:p>
            <a:pPr marL="101600" algn="l">
              <a:spcBef>
                <a:spcPct val="0"/>
              </a:spcBef>
              <a:defRPr/>
            </a:pPr>
            <a:endParaRPr lang="ja-JP" altLang="en-US" sz="1200" b="0" dirty="0">
              <a:solidFill>
                <a:schemeClr val="bg1"/>
              </a:solidFill>
              <a:latin typeface="Calibri" pitchFamily="34" charset="0"/>
              <a:ea typeface="ＭＳ Ｐゴシック" pitchFamily="50" charset="-128"/>
            </a:endParaRPr>
          </a:p>
        </p:txBody>
      </p:sp>
      <p:pic>
        <p:nvPicPr>
          <p:cNvPr id="15" name="図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23920" y="1"/>
            <a:ext cx="728343" cy="349416"/>
          </a:xfrm>
          <a:prstGeom prst="rect">
            <a:avLst/>
          </a:prstGeom>
          <a:solidFill>
            <a:srgbClr val="597D37"/>
          </a:solidFill>
        </p:spPr>
      </p:pic>
      <p:sp>
        <p:nvSpPr>
          <p:cNvPr id="14" name="テキスト ボックス 1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Segoe UI" panose="020B0502040204020203" pitchFamily="34" charset="0"/>
                <a:cs typeface="Segoe UI" panose="020B0502040204020203" pitchFamily="34" charset="0"/>
              </a:rPr>
              <a:t>‹#›</a:t>
            </a:fld>
            <a:endParaRPr kumimoji="1" lang="ja-JP" altLang="en-US" sz="1200" dirty="0">
              <a:solidFill>
                <a:schemeClr val="bg1"/>
              </a:solidFill>
              <a:latin typeface="Segoe UI" panose="020B0502040204020203" pitchFamily="34" charset="0"/>
              <a:cs typeface="Segoe UI" panose="020B0502040204020203" pitchFamily="34" charset="0"/>
            </a:endParaRPr>
          </a:p>
        </p:txBody>
      </p:sp>
      <p:pic>
        <p:nvPicPr>
          <p:cNvPr id="16" name="図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54" y="6633355"/>
            <a:ext cx="9148568" cy="360220"/>
          </a:xfrm>
          <a:prstGeom prst="rect">
            <a:avLst/>
          </a:prstGeom>
        </p:spPr>
      </p:pic>
      <p:sp>
        <p:nvSpPr>
          <p:cNvPr id="17" name="テキスト ボックス 16"/>
          <p:cNvSpPr txBox="1"/>
          <p:nvPr userDrawn="1"/>
        </p:nvSpPr>
        <p:spPr>
          <a:xfrm>
            <a:off x="8710066" y="6633137"/>
            <a:ext cx="432048"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ＭＳ ゴシック" panose="020B0609070205080204" pitchFamily="49" charset="-128"/>
                <a:ea typeface="ＭＳ ゴシック" panose="020B0609070205080204" pitchFamily="49" charset="-128"/>
                <a:cs typeface="Segoe UI" panose="020B0502040204020203" pitchFamily="34" charset="0"/>
              </a:rPr>
              <a:t>‹#›</a:t>
            </a:fld>
            <a:endParaRPr kumimoji="1" lang="ja-JP" altLang="en-US" sz="1200" dirty="0">
              <a:solidFill>
                <a:schemeClr val="bg1"/>
              </a:solidFill>
              <a:latin typeface="ＭＳ ゴシック" panose="020B0609070205080204" pitchFamily="49" charset="-128"/>
              <a:ea typeface="ＭＳ ゴシック" panose="020B0609070205080204" pitchFamily="49" charset="-128"/>
              <a:cs typeface="Segoe UI" panose="020B0502040204020203" pitchFamily="34"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rtl="0" eaLnBrk="1" fontAlgn="base" hangingPunct="1">
        <a:spcBef>
          <a:spcPct val="0"/>
        </a:spcBef>
        <a:spcAft>
          <a:spcPct val="0"/>
        </a:spcAft>
        <a:defRPr sz="4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p:titleStyle>
    <p:bodyStyle>
      <a:lvl1pPr marL="342900" indent="-342900" algn="l" rtl="0" eaLnBrk="1" fontAlgn="base" hangingPunct="1">
        <a:lnSpc>
          <a:spcPct val="150000"/>
        </a:lnSpc>
        <a:spcBef>
          <a:spcPts val="0"/>
        </a:spcBef>
        <a:spcAft>
          <a:spcPts val="300"/>
        </a:spcAft>
        <a:buClr>
          <a:srgbClr val="964B77"/>
        </a:buClr>
        <a:buChar char="•"/>
        <a:defRPr sz="2400">
          <a:solidFill>
            <a:schemeClr val="tx1"/>
          </a:solidFill>
          <a:latin typeface="Calibri" pitchFamily="34" charset="0"/>
          <a:ea typeface="+mn-ea"/>
          <a:cs typeface="+mn-cs"/>
        </a:defRPr>
      </a:lvl1pPr>
      <a:lvl2pPr marL="742950" indent="-285750" algn="l" rtl="0" eaLnBrk="1" fontAlgn="base" hangingPunct="1">
        <a:lnSpc>
          <a:spcPct val="150000"/>
        </a:lnSpc>
        <a:spcBef>
          <a:spcPts val="0"/>
        </a:spcBef>
        <a:spcAft>
          <a:spcPts val="300"/>
        </a:spcAft>
        <a:buChar char="–"/>
        <a:defRPr sz="2000">
          <a:solidFill>
            <a:schemeClr val="bg1">
              <a:lumMod val="50000"/>
            </a:schemeClr>
          </a:solidFill>
          <a:latin typeface="Calibri" pitchFamily="34" charset="0"/>
          <a:ea typeface="ＭＳ Ｐゴシック" pitchFamily="50" charset="-128"/>
        </a:defRPr>
      </a:lvl2pPr>
      <a:lvl3pPr marL="1143000" indent="-228600" algn="l" rtl="0" eaLnBrk="1" fontAlgn="base" hangingPunct="1">
        <a:lnSpc>
          <a:spcPct val="150000"/>
        </a:lnSpc>
        <a:spcBef>
          <a:spcPts val="0"/>
        </a:spcBef>
        <a:spcAft>
          <a:spcPts val="300"/>
        </a:spcAft>
        <a:buClr>
          <a:srgbClr val="964B77"/>
        </a:buClr>
        <a:buChar char="•"/>
        <a:defRPr>
          <a:solidFill>
            <a:schemeClr val="bg1">
              <a:lumMod val="50000"/>
            </a:schemeClr>
          </a:solidFill>
          <a:latin typeface="Calibri" pitchFamily="34" charset="0"/>
          <a:ea typeface="ＭＳ Ｐゴシック" pitchFamily="50" charset="-128"/>
        </a:defRPr>
      </a:lvl3pPr>
      <a:lvl4pPr marL="1600200" indent="-228600" algn="l" rtl="0" eaLnBrk="1" fontAlgn="base" hangingPunct="1">
        <a:lnSpc>
          <a:spcPct val="150000"/>
        </a:lnSpc>
        <a:spcBef>
          <a:spcPts val="0"/>
        </a:spcBef>
        <a:spcAft>
          <a:spcPts val="300"/>
        </a:spcAft>
        <a:buChar char="–"/>
        <a:defRPr sz="1600">
          <a:solidFill>
            <a:schemeClr val="bg1">
              <a:lumMod val="50000"/>
            </a:schemeClr>
          </a:solidFill>
          <a:latin typeface="Calibri" pitchFamily="34" charset="0"/>
          <a:ea typeface="ＭＳ Ｐゴシック" pitchFamily="50" charset="-128"/>
        </a:defRPr>
      </a:lvl4pPr>
      <a:lvl5pPr marL="20574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5pPr>
      <a:lvl6pPr marL="25146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6pPr>
      <a:lvl7pPr marL="29718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7pPr>
      <a:lvl8pPr marL="34290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8pPr>
      <a:lvl9pPr marL="38862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body" idx="1"/>
          </p:nvPr>
        </p:nvSpPr>
        <p:spPr bwMode="auto">
          <a:xfrm>
            <a:off x="685800" y="1412776"/>
            <a:ext cx="77724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ja-JP" dirty="0"/>
              <a:t>Master text setting</a:t>
            </a:r>
          </a:p>
          <a:p>
            <a:pPr lvl="1"/>
            <a:r>
              <a:rPr lang="en-GB" altLang="ja-JP" dirty="0"/>
              <a:t>2nd level</a:t>
            </a:r>
          </a:p>
          <a:p>
            <a:pPr lvl="2"/>
            <a:r>
              <a:rPr lang="en-GB" altLang="ja-JP" dirty="0"/>
              <a:t>3rd level</a:t>
            </a:r>
          </a:p>
          <a:p>
            <a:pPr lvl="3"/>
            <a:r>
              <a:rPr lang="en-GB" altLang="ja-JP" dirty="0"/>
              <a:t>4th level</a:t>
            </a:r>
          </a:p>
          <a:p>
            <a:pPr lvl="3"/>
            <a:r>
              <a:rPr lang="en-GB" altLang="ja-JP" dirty="0"/>
              <a:t>5th level</a:t>
            </a:r>
          </a:p>
        </p:txBody>
      </p:sp>
      <p:sp>
        <p:nvSpPr>
          <p:cNvPr id="379924" name="Line 20"/>
          <p:cNvSpPr>
            <a:spLocks noChangeShapeType="1"/>
          </p:cNvSpPr>
          <p:nvPr/>
        </p:nvSpPr>
        <p:spPr bwMode="auto">
          <a:xfrm>
            <a:off x="0" y="1196752"/>
            <a:ext cx="9144000" cy="0"/>
          </a:xfrm>
          <a:prstGeom prst="line">
            <a:avLst/>
          </a:prstGeom>
          <a:noFill/>
          <a:ln w="19050">
            <a:solidFill>
              <a:srgbClr val="638430"/>
            </a:solidFill>
            <a:round/>
            <a:headEnd/>
            <a:tailEnd/>
          </a:ln>
          <a:effectLst/>
        </p:spPr>
        <p:txBody>
          <a:bodyPr wrap="none" anchor="ctr">
            <a:normAutofit fontScale="25000" lnSpcReduction="20000"/>
          </a:bodyPr>
          <a:lstStyle/>
          <a:p>
            <a:pPr>
              <a:defRPr/>
            </a:pPr>
            <a:endParaRPr kumimoji="0" lang="ja-JP" altLang="en-US" dirty="0">
              <a:solidFill>
                <a:srgbClr val="000000"/>
              </a:solidFill>
              <a:latin typeface="Calibri" pitchFamily="34" charset="0"/>
            </a:endParaRPr>
          </a:p>
        </p:txBody>
      </p:sp>
      <p:sp>
        <p:nvSpPr>
          <p:cNvPr id="1035" name="Rectangle 11"/>
          <p:cNvSpPr>
            <a:spLocks noGrp="1" noChangeArrowheads="1"/>
          </p:cNvSpPr>
          <p:nvPr>
            <p:ph type="title"/>
          </p:nvPr>
        </p:nvSpPr>
        <p:spPr bwMode="auto">
          <a:xfrm>
            <a:off x="179512" y="476672"/>
            <a:ext cx="8458200"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ltLang="ja-JP"/>
              <a:t>Chapter title</a:t>
            </a:r>
            <a:endParaRPr lang="en-GB" altLang="ja-JP"/>
          </a:p>
        </p:txBody>
      </p:sp>
      <p:sp>
        <p:nvSpPr>
          <p:cNvPr id="379937" name="Rectangle 33"/>
          <p:cNvSpPr>
            <a:spLocks noChangeArrowheads="1"/>
          </p:cNvSpPr>
          <p:nvPr/>
        </p:nvSpPr>
        <p:spPr bwMode="auto">
          <a:xfrm>
            <a:off x="0" y="0"/>
            <a:ext cx="9144000" cy="349417"/>
          </a:xfrm>
          <a:prstGeom prst="rect">
            <a:avLst/>
          </a:prstGeom>
          <a:solidFill>
            <a:srgbClr val="597D37"/>
          </a:solidFill>
          <a:ln w="9525">
            <a:noFill/>
            <a:miter lim="800000"/>
            <a:headEnd/>
            <a:tailEnd/>
          </a:ln>
          <a:effectLst/>
        </p:spPr>
        <p:txBody>
          <a:bodyPr tIns="0" anchor="ctr">
            <a:normAutofit/>
          </a:bodyPr>
          <a:lstStyle/>
          <a:p>
            <a:pPr marL="101600">
              <a:spcBef>
                <a:spcPct val="0"/>
              </a:spcBef>
              <a:defRPr/>
            </a:pPr>
            <a:endParaRPr kumimoji="0" lang="ja-JP" altLang="en-US" sz="1200" dirty="0">
              <a:solidFill>
                <a:srgbClr val="FFFFFF"/>
              </a:solidFill>
              <a:latin typeface="Calibri" pitchFamily="34" charset="0"/>
              <a:ea typeface="ＭＳ Ｐゴシック" pitchFamily="50" charset="-128"/>
            </a:endParaRPr>
          </a:p>
        </p:txBody>
      </p:sp>
      <p:pic>
        <p:nvPicPr>
          <p:cNvPr id="15" name="図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23920" y="1"/>
            <a:ext cx="728343" cy="349416"/>
          </a:xfrm>
          <a:prstGeom prst="rect">
            <a:avLst/>
          </a:prstGeom>
          <a:solidFill>
            <a:srgbClr val="597D37"/>
          </a:solidFill>
        </p:spPr>
      </p:pic>
      <p:sp>
        <p:nvSpPr>
          <p:cNvPr id="14" name="テキスト ボックス 1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lang="ja-JP" altLang="en-US" sz="1200" smtClean="0">
                <a:solidFill>
                  <a:srgbClr val="FFFFFF"/>
                </a:solidFill>
                <a:latin typeface="Segoe UI" panose="020B0502040204020203" pitchFamily="34" charset="0"/>
                <a:cs typeface="Segoe UI" panose="020B0502040204020203" pitchFamily="34" charset="0"/>
              </a:rPr>
              <a:pPr/>
              <a:t>‹#›</a:t>
            </a:fld>
            <a:endParaRPr lang="ja-JP" altLang="en-US" sz="1200" dirty="0">
              <a:solidFill>
                <a:srgbClr val="FFFFFF"/>
              </a:solidFill>
              <a:latin typeface="Segoe UI" panose="020B0502040204020203" pitchFamily="34" charset="0"/>
              <a:cs typeface="Segoe UI" panose="020B0502040204020203" pitchFamily="34" charset="0"/>
            </a:endParaRPr>
          </a:p>
        </p:txBody>
      </p:sp>
      <p:pic>
        <p:nvPicPr>
          <p:cNvPr id="16" name="図 1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454" y="6633355"/>
            <a:ext cx="9148568" cy="360220"/>
          </a:xfrm>
          <a:prstGeom prst="rect">
            <a:avLst/>
          </a:prstGeom>
        </p:spPr>
      </p:pic>
      <p:sp>
        <p:nvSpPr>
          <p:cNvPr id="17" name="テキスト ボックス 16"/>
          <p:cNvSpPr txBox="1"/>
          <p:nvPr userDrawn="1"/>
        </p:nvSpPr>
        <p:spPr>
          <a:xfrm>
            <a:off x="8710066" y="6633137"/>
            <a:ext cx="432048" cy="276999"/>
          </a:xfrm>
          <a:prstGeom prst="rect">
            <a:avLst/>
          </a:prstGeom>
          <a:noFill/>
        </p:spPr>
        <p:txBody>
          <a:bodyPr wrap="square" rtlCol="0">
            <a:spAutoFit/>
          </a:bodyPr>
          <a:lstStyle/>
          <a:p>
            <a:fld id="{DBE1B6B2-3455-42D0-B4CA-93D2FB7BF612}" type="slidenum">
              <a:rPr lang="ja-JP" altLang="en-US" sz="1200" smtClean="0">
                <a:solidFill>
                  <a:srgbClr val="FFFFFF"/>
                </a:solidFill>
                <a:latin typeface="ＭＳ ゴシック" panose="020B0609070205080204" pitchFamily="49" charset="-128"/>
                <a:ea typeface="ＭＳ ゴシック" panose="020B0609070205080204" pitchFamily="49" charset="-128"/>
                <a:cs typeface="Segoe UI" panose="020B0502040204020203" pitchFamily="34" charset="0"/>
              </a:rPr>
              <a:pPr/>
              <a:t>‹#›</a:t>
            </a:fld>
            <a:endParaRPr lang="ja-JP" altLang="en-US" sz="1200" dirty="0">
              <a:solidFill>
                <a:srgbClr val="FFFFFF"/>
              </a:solidFill>
              <a:latin typeface="ＭＳ ゴシック" panose="020B0609070205080204" pitchFamily="49" charset="-128"/>
              <a:ea typeface="ＭＳ ゴシック" panose="020B0609070205080204" pitchFamily="49" charset="-128"/>
              <a:cs typeface="Segoe UI" panose="020B0502040204020203" pitchFamily="34" charset="0"/>
            </a:endParaRPr>
          </a:p>
        </p:txBody>
      </p:sp>
    </p:spTree>
    <p:extLst>
      <p:ext uri="{BB962C8B-B14F-4D97-AF65-F5344CB8AC3E}">
        <p14:creationId xmlns:p14="http://schemas.microsoft.com/office/powerpoint/2010/main" val="36679285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1" fontAlgn="base" hangingPunct="1">
        <a:spcBef>
          <a:spcPct val="0"/>
        </a:spcBef>
        <a:spcAft>
          <a:spcPct val="0"/>
        </a:spcAft>
        <a:defRPr sz="4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p:titleStyle>
    <p:bodyStyle>
      <a:lvl1pPr marL="342900" indent="-342900" algn="l" rtl="0" eaLnBrk="1" fontAlgn="base" hangingPunct="1">
        <a:lnSpc>
          <a:spcPct val="150000"/>
        </a:lnSpc>
        <a:spcBef>
          <a:spcPts val="0"/>
        </a:spcBef>
        <a:spcAft>
          <a:spcPts val="300"/>
        </a:spcAft>
        <a:buClr>
          <a:srgbClr val="964B77"/>
        </a:buClr>
        <a:buChar char="•"/>
        <a:defRPr sz="2400">
          <a:solidFill>
            <a:schemeClr val="tx1"/>
          </a:solidFill>
          <a:latin typeface="Calibri" pitchFamily="34" charset="0"/>
          <a:ea typeface="+mn-ea"/>
          <a:cs typeface="+mn-cs"/>
        </a:defRPr>
      </a:lvl1pPr>
      <a:lvl2pPr marL="742950" indent="-285750" algn="l" rtl="0" eaLnBrk="1" fontAlgn="base" hangingPunct="1">
        <a:lnSpc>
          <a:spcPct val="150000"/>
        </a:lnSpc>
        <a:spcBef>
          <a:spcPts val="0"/>
        </a:spcBef>
        <a:spcAft>
          <a:spcPts val="300"/>
        </a:spcAft>
        <a:buChar char="–"/>
        <a:defRPr sz="2000">
          <a:solidFill>
            <a:schemeClr val="bg1">
              <a:lumMod val="50000"/>
            </a:schemeClr>
          </a:solidFill>
          <a:latin typeface="Calibri" pitchFamily="34" charset="0"/>
          <a:ea typeface="ＭＳ Ｐゴシック" pitchFamily="50" charset="-128"/>
        </a:defRPr>
      </a:lvl2pPr>
      <a:lvl3pPr marL="1143000" indent="-228600" algn="l" rtl="0" eaLnBrk="1" fontAlgn="base" hangingPunct="1">
        <a:lnSpc>
          <a:spcPct val="150000"/>
        </a:lnSpc>
        <a:spcBef>
          <a:spcPts val="0"/>
        </a:spcBef>
        <a:spcAft>
          <a:spcPts val="300"/>
        </a:spcAft>
        <a:buClr>
          <a:srgbClr val="964B77"/>
        </a:buClr>
        <a:buChar char="•"/>
        <a:defRPr>
          <a:solidFill>
            <a:schemeClr val="bg1">
              <a:lumMod val="50000"/>
            </a:schemeClr>
          </a:solidFill>
          <a:latin typeface="Calibri" pitchFamily="34" charset="0"/>
          <a:ea typeface="ＭＳ Ｐゴシック" pitchFamily="50" charset="-128"/>
        </a:defRPr>
      </a:lvl3pPr>
      <a:lvl4pPr marL="1600200" indent="-228600" algn="l" rtl="0" eaLnBrk="1" fontAlgn="base" hangingPunct="1">
        <a:lnSpc>
          <a:spcPct val="150000"/>
        </a:lnSpc>
        <a:spcBef>
          <a:spcPts val="0"/>
        </a:spcBef>
        <a:spcAft>
          <a:spcPts val="300"/>
        </a:spcAft>
        <a:buChar char="–"/>
        <a:defRPr sz="1600">
          <a:solidFill>
            <a:schemeClr val="bg1">
              <a:lumMod val="50000"/>
            </a:schemeClr>
          </a:solidFill>
          <a:latin typeface="Calibri" pitchFamily="34" charset="0"/>
          <a:ea typeface="ＭＳ Ｐゴシック" pitchFamily="50" charset="-128"/>
        </a:defRPr>
      </a:lvl4pPr>
      <a:lvl5pPr marL="20574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5pPr>
      <a:lvl6pPr marL="25146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6pPr>
      <a:lvl7pPr marL="29718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7pPr>
      <a:lvl8pPr marL="34290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8pPr>
      <a:lvl9pPr marL="3886200" indent="-228600" algn="l" rtl="0" eaLnBrk="1" fontAlgn="base" hangingPunct="1">
        <a:spcBef>
          <a:spcPct val="20000"/>
        </a:spcBef>
        <a:spcAft>
          <a:spcPct val="0"/>
        </a:spcAft>
        <a:buChar char="»"/>
        <a:defRPr sz="1200">
          <a:solidFill>
            <a:schemeClr val="bg2"/>
          </a:solidFill>
          <a:latin typeface="+mn-lt"/>
          <a:ea typeface="ＭＳ Ｐゴシック" pitchFamily="50"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un.org/development/desa/dpad/wp-content/uploads/sites/45/PB97_2021-Apr_fig1.png"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greenfinanceportal.env.go.jp/en/loan/guideline/guideline.html" TargetMode="External"/><Relationship Id="rId2" Type="http://schemas.openxmlformats.org/officeDocument/2006/relationships/hyperlink" Target="http://greenbondplatform.env.go.jp/en/policies-data/japan.html" TargetMode="External"/><Relationship Id="rId1" Type="http://schemas.openxmlformats.org/officeDocument/2006/relationships/slideLayout" Target="../slideLayouts/slideLayout12.xml"/><Relationship Id="rId4" Type="http://schemas.openxmlformats.org/officeDocument/2006/relationships/hyperlink" Target="http://greenfinanceportal.env.go.jp/en/loan/sll_guideline/sll_guideline.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greenfinanceportal.env.go.jp/en/loan/issuance_data/market_status.html" TargetMode="External"/><Relationship Id="rId2" Type="http://schemas.openxmlformats.org/officeDocument/2006/relationships/hyperlink" Target="http://greenfinanceportal.env.go.jp/en/bond/issuance_data/market_status.html" TargetMode="Externa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hyperlink" Target="http://greenfinanceportal.env.go.jp/en/policy_budget/other_project/" TargetMode="External"/><Relationship Id="rId3" Type="http://schemas.openxmlformats.org/officeDocument/2006/relationships/hyperlink" Target="https://www.env.go.jp/policy/PracticalGuide.pdf" TargetMode="External"/><Relationship Id="rId7" Type="http://schemas.openxmlformats.org/officeDocument/2006/relationships/hyperlink" Target="http://www.env.go.jp/en/focus/photo_report/archive_202003.html" TargetMode="External"/><Relationship Id="rId2" Type="http://schemas.openxmlformats.org/officeDocument/2006/relationships/hyperlink" Target="https://www.fsb-tcfd.org/" TargetMode="External"/><Relationship Id="rId1" Type="http://schemas.openxmlformats.org/officeDocument/2006/relationships/slideLayout" Target="../slideLayouts/slideLayout12.xml"/><Relationship Id="rId6" Type="http://schemas.openxmlformats.org/officeDocument/2006/relationships/hyperlink" Target="http://greenfinanceportal.env.go.jp/en/policy_budget/esg/about.html" TargetMode="External"/><Relationship Id="rId5" Type="http://schemas.openxmlformats.org/officeDocument/2006/relationships/hyperlink" Target="http://www.env.go.jp/policy/01_Recommendation(full).pdf" TargetMode="External"/><Relationship Id="rId4" Type="http://schemas.openxmlformats.org/officeDocument/2006/relationships/hyperlink" Target="http://greenfinanceportal.env.go.jp/en/policy_budget/esg_highlevelpanel/about.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hyperlink" Target="https://www.fsb-tcfd.org/" TargetMode="External"/><Relationship Id="rId4" Type="http://schemas.openxmlformats.org/officeDocument/2006/relationships/hyperlink" Target="https://fincity.tokyo/wp-content/uploads/2021/01/1611888973-1308ad97907fdffa4fc05be7690f6114.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eti.go.jp/english/press/2020/1225_001.html" TargetMode="External"/><Relationship Id="rId2" Type="http://schemas.openxmlformats.org/officeDocument/2006/relationships/hyperlink" Target="https://www.meti.go.jp/english/press/2020/0916_001.html" TargetMode="Externa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s://www.meti.go.jp/english/press/2019/0521_001.html" TargetMode="External"/><Relationship Id="rId2" Type="http://schemas.openxmlformats.org/officeDocument/2006/relationships/hyperlink" Target="https://www.meti.go.jp/english/press/2020/0731_002.html"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sa.go.jp/en/refer/councils/stewardship/20200324.html" TargetMode="External"/><Relationship Id="rId2" Type="http://schemas.openxmlformats.org/officeDocument/2006/relationships/hyperlink" Target="https://www.fsa.go.jp/en/news/2018/follow-up/20180601.html" TargetMode="External"/><Relationship Id="rId1" Type="http://schemas.openxmlformats.org/officeDocument/2006/relationships/slideLayout" Target="../slideLayouts/slideLayout12.xml"/><Relationship Id="rId6" Type="http://schemas.openxmlformats.org/officeDocument/2006/relationships/hyperlink" Target="https://www.fsa.go.jp/en/news/2021/20210618.html" TargetMode="External"/><Relationship Id="rId5" Type="http://schemas.openxmlformats.org/officeDocument/2006/relationships/hyperlink" Target="https://www.fsa.go.jp/en/news/2020/20201225-2/20201225-2.html" TargetMode="External"/><Relationship Id="rId4" Type="http://schemas.openxmlformats.org/officeDocument/2006/relationships/hyperlink" Target="https://www.fsa.go.jp/en/news/2021/20210406.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meti.go.jp/press/2021/05/20210507001/20210507001-3.pdf" TargetMode="External"/><Relationship Id="rId2" Type="http://schemas.openxmlformats.org/officeDocument/2006/relationships/hyperlink" Target="https://www.meti.go.jp/english/press/2020/1225_004.html" TargetMode="External"/><Relationship Id="rId1" Type="http://schemas.openxmlformats.org/officeDocument/2006/relationships/slideLayout" Target="../slideLayouts/slideLayout12.xml"/><Relationship Id="rId4" Type="http://schemas.openxmlformats.org/officeDocument/2006/relationships/hyperlink" Target="https://www.meti.go.jp/english/press/2021/pdf/20210528001_aetieng.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hyperlink" Target="https://www.iges.or.jp/en/about/staff/morishita-maiko?page=%2C1" TargetMode="External"/><Relationship Id="rId13" Type="http://schemas.openxmlformats.org/officeDocument/2006/relationships/hyperlink" Target="https://www.meti.go.jp/press/2021/02/20220204001/20220204001.html" TargetMode="External"/><Relationship Id="rId18" Type="http://schemas.openxmlformats.org/officeDocument/2006/relationships/hyperlink" Target="https://www.fsa.go.jp/news/r3/ginkou/20220425/20220425.html" TargetMode="External"/><Relationship Id="rId3" Type="http://schemas.openxmlformats.org/officeDocument/2006/relationships/hyperlink" Target="https://www.adb.org/publications/sustainable-finance-japan" TargetMode="External"/><Relationship Id="rId7" Type="http://schemas.openxmlformats.org/officeDocument/2006/relationships/hyperlink" Target="https://www.iges.or.jp/en/pub/japan-sustainable-finance-policy-update-mar21-may21/en" TargetMode="External"/><Relationship Id="rId12" Type="http://schemas.openxmlformats.org/officeDocument/2006/relationships/hyperlink" Target="https://www.meti.go.jp/english/press/2021/1210_003.html" TargetMode="External"/><Relationship Id="rId17" Type="http://schemas.openxmlformats.org/officeDocument/2006/relationships/hyperlink" Target="https://www.jal.com/en/sustainability/transitionbond/" TargetMode="External"/><Relationship Id="rId2" Type="http://schemas.openxmlformats.org/officeDocument/2006/relationships/hyperlink" Target="https://japansif.com/wp-content/uploads/2021/06/wp2020en.pdf" TargetMode="External"/><Relationship Id="rId16" Type="http://schemas.openxmlformats.org/officeDocument/2006/relationships/hyperlink" Target="https://www.mlit.go.jp/common/001445923.pdf" TargetMode="External"/><Relationship Id="rId1" Type="http://schemas.openxmlformats.org/officeDocument/2006/relationships/slideLayout" Target="../slideLayouts/slideLayout12.xml"/><Relationship Id="rId6" Type="http://schemas.openxmlformats.org/officeDocument/2006/relationships/hyperlink" Target="https://www.iges.or.jp/en/pub/japan-sustainable-finance-policy-update-feb22-apr22/en" TargetMode="External"/><Relationship Id="rId11" Type="http://schemas.openxmlformats.org/officeDocument/2006/relationships/hyperlink" Target="https://www.meti.go.jp/english/press/2021/1027_002.html" TargetMode="External"/><Relationship Id="rId5" Type="http://schemas.openxmlformats.org/officeDocument/2006/relationships/hyperlink" Target="https://www.gpif.go.jp/en/about/philosophy.html" TargetMode="External"/><Relationship Id="rId15" Type="http://schemas.openxmlformats.org/officeDocument/2006/relationships/hyperlink" Target="https://www.mlit.go.jp/en/maritime/GHG_roadmap_en.html" TargetMode="External"/><Relationship Id="rId10" Type="http://schemas.openxmlformats.org/officeDocument/2006/relationships/hyperlink" Target="https://www.meti.go.jp/english/press/2021/0507_001.html" TargetMode="External"/><Relationship Id="rId4" Type="http://schemas.openxmlformats.org/officeDocument/2006/relationships/hyperlink" Target="https://www.seisakukikaku.metro.tokyo.lg.jp/pgs/2021/07/images/TGFI_overview.pdf" TargetMode="External"/><Relationship Id="rId9" Type="http://schemas.openxmlformats.org/officeDocument/2006/relationships/hyperlink" Target="https://www.meti.go.jp/english/press/2020/0916_001.html" TargetMode="External"/><Relationship Id="rId14" Type="http://schemas.openxmlformats.org/officeDocument/2006/relationships/hyperlink" Target="https://www.meti.go.jp/english/press/2022/0324_003.htm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f.panda.org/wwf_news/?264013/100%2Ddays%2Dsince%2DParis%2D3%2Dmissed%2DEU%2Dclimate%2Dopportunities" TargetMode="Externa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c.europa.eu/eurostat/statistics-explained/index.php?title=SDG_-_Introduction" TargetMode="Externa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nnip.com/en-INT/professional/insights/articles/chart-sustainable-loans-set-to-rise-up-to-80-to-usd-400-billion-this-year" TargetMode="External"/><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078" y="2563675"/>
            <a:ext cx="8424936" cy="2736304"/>
          </a:xfrm>
        </p:spPr>
        <p:txBody>
          <a:bodyPr>
            <a:normAutofit/>
          </a:bodyPr>
          <a:lstStyle/>
          <a:p>
            <a:r>
              <a:rPr lang="en-GB" sz="3100" b="1" dirty="0">
                <a:solidFill>
                  <a:srgbClr val="006600"/>
                </a:solidFill>
              </a:rPr>
              <a:t>Japan’s Efforts in Green Investment </a:t>
            </a:r>
          </a:p>
          <a:p>
            <a:r>
              <a:rPr lang="en-GB" sz="2000" dirty="0"/>
              <a:t>-27 Jul. 2022 (13:30 – 14:40 SST)-</a:t>
            </a:r>
          </a:p>
          <a:p>
            <a:endParaRPr lang="en-GB" dirty="0"/>
          </a:p>
          <a:p>
            <a:r>
              <a:rPr lang="en-GB" sz="2000" dirty="0"/>
              <a:t>Dr. Abdessalem RABHI, Senior Programme Coordinator, IGES</a:t>
            </a:r>
          </a:p>
          <a:p>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ctangle 1"/>
          <p:cNvSpPr/>
          <p:nvPr/>
        </p:nvSpPr>
        <p:spPr>
          <a:xfrm>
            <a:off x="0" y="329438"/>
            <a:ext cx="8892480" cy="909480"/>
          </a:xfrm>
          <a:prstGeom prst="rect">
            <a:avLst/>
          </a:prstGeom>
        </p:spPr>
        <p:txBody>
          <a:bodyPr wrap="square">
            <a:spAutoFit/>
          </a:bodyPr>
          <a:lstStyle/>
          <a:p>
            <a:pPr algn="ctr">
              <a:lnSpc>
                <a:spcPts val="3360"/>
              </a:lnSpc>
            </a:pPr>
            <a:r>
              <a:rPr lang="en-SG" sz="1600" b="1" cap="small" dirty="0">
                <a:latin typeface="Calibri" panose="020F0502020204030204" pitchFamily="34" charset="0"/>
                <a:ea typeface="MS Mincho" panose="02020609040205080304" pitchFamily="49" charset="-128"/>
                <a:cs typeface="Calibri" panose="020F0502020204030204" pitchFamily="34" charset="0"/>
              </a:rPr>
              <a:t>Japan Singapore Partnership Programme for the 21st Century (JSPP21)</a:t>
            </a:r>
            <a:endParaRPr lang="en-US" sz="1600" dirty="0">
              <a:latin typeface="Calibri" panose="020F0502020204030204" pitchFamily="34" charset="0"/>
              <a:ea typeface="DengXian" panose="02010600030101010101" pitchFamily="2" charset="-122"/>
              <a:cs typeface="Arial" panose="020B0604020202020204" pitchFamily="34" charset="0"/>
            </a:endParaRPr>
          </a:p>
          <a:p>
            <a:pPr marR="16510" algn="ctr">
              <a:lnSpc>
                <a:spcPts val="3360"/>
              </a:lnSpc>
            </a:pPr>
            <a:r>
              <a:rPr lang="en-SG" sz="1600" b="1" cap="small" dirty="0">
                <a:latin typeface="Calibri" panose="020F0502020204030204" pitchFamily="34" charset="0"/>
                <a:ea typeface="MS Mincho" panose="02020609040205080304" pitchFamily="49" charset="-128"/>
                <a:cs typeface="Calibri" panose="020F0502020204030204" pitchFamily="34" charset="0"/>
              </a:rPr>
              <a:t>Green economy  (</a:t>
            </a:r>
            <a:r>
              <a:rPr lang="en-SG" sz="1600" b="1" cap="small" dirty="0">
                <a:latin typeface="Calibri" panose="020F0502020204030204" pitchFamily="34" charset="0"/>
                <a:ea typeface="Calibri" panose="020F0502020204030204" pitchFamily="34" charset="0"/>
                <a:cs typeface="Calibri" panose="020F0502020204030204" pitchFamily="34" charset="0"/>
              </a:rPr>
              <a:t>25 – 29 July 2022)</a:t>
            </a:r>
            <a:endParaRPr lang="en-US" sz="1600" dirty="0">
              <a:effectLst/>
              <a:latin typeface="Calibri" panose="020F0502020204030204" pitchFamily="34" charset="0"/>
              <a:ea typeface="DengXian" panose="02010600030101010101" pitchFamily="2" charset="-122"/>
              <a:cs typeface="Arial" panose="020B060402020202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60142"/>
            <a:ext cx="792088" cy="648072"/>
          </a:xfrm>
          <a:prstGeom prst="rect">
            <a:avLst/>
          </a:prstGeom>
          <a:noFill/>
          <a:ln>
            <a:noFill/>
          </a:ln>
        </p:spPr>
      </p:pic>
      <p:pic>
        <p:nvPicPr>
          <p:cNvPr id="6" name="Picture 5">
            <a:extLst>
              <a:ext uri="{FF2B5EF4-FFF2-40B4-BE49-F238E27FC236}">
                <a16:creationId xmlns:a16="http://schemas.microsoft.com/office/drawing/2014/main" id="{BAF12E27-D664-4AA6-BE68-04DD0FDD8D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35628" y="449063"/>
            <a:ext cx="792088" cy="659151"/>
          </a:xfrm>
          <a:prstGeom prst="rect">
            <a:avLst/>
          </a:prstGeom>
        </p:spPr>
      </p:pic>
    </p:spTree>
    <p:extLst>
      <p:ext uri="{BB962C8B-B14F-4D97-AF65-F5344CB8AC3E}">
        <p14:creationId xmlns:p14="http://schemas.microsoft.com/office/powerpoint/2010/main" val="283454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45AC15-7273-416C-8353-4C3A49FF4509}" type="slidenum">
              <a:rPr kumimoji="1" lang="ja-JP" altLang="en-US" smtClean="0"/>
              <a:t>10</a:t>
            </a:fld>
            <a:endParaRPr kumimoji="1" lang="ja-JP" altLang="en-US" dirty="0"/>
          </a:p>
        </p:txBody>
      </p:sp>
      <p:sp>
        <p:nvSpPr>
          <p:cNvPr id="5" name="Title 1"/>
          <p:cNvSpPr>
            <a:spLocks noGrp="1"/>
          </p:cNvSpPr>
          <p:nvPr>
            <p:ph type="ctrTitle"/>
          </p:nvPr>
        </p:nvSpPr>
        <p:spPr>
          <a:xfrm>
            <a:off x="467544" y="404664"/>
            <a:ext cx="7772400" cy="794469"/>
          </a:xfrm>
        </p:spPr>
        <p:txBody>
          <a:bodyPr/>
          <a:lstStyle/>
          <a:p>
            <a:pPr lvl="0">
              <a:lnSpc>
                <a:spcPct val="150000"/>
              </a:lnSpc>
              <a:spcBef>
                <a:spcPts val="0"/>
              </a:spcBef>
              <a:spcAft>
                <a:spcPts val="300"/>
              </a:spcAft>
            </a:pPr>
            <a:r>
              <a:rPr lang="en-GB" sz="1700" dirty="0">
                <a:solidFill>
                  <a:srgbClr val="006600"/>
                </a:solidFill>
                <a:ea typeface="+mn-ea"/>
                <a:cs typeface="+mn-cs"/>
              </a:rPr>
              <a:t>I. Green Investment: Related contexts and scope </a:t>
            </a:r>
            <a:br>
              <a:rPr lang="en-GB" sz="1700" dirty="0">
                <a:solidFill>
                  <a:srgbClr val="006600"/>
                </a:solidFill>
                <a:ea typeface="+mn-ea"/>
                <a:cs typeface="+mn-cs"/>
              </a:rPr>
            </a:br>
            <a:r>
              <a:rPr lang="en-GB" sz="1700" b="0" dirty="0">
                <a:solidFill>
                  <a:srgbClr val="0070C0"/>
                </a:solidFill>
                <a:ea typeface="+mn-ea"/>
                <a:cs typeface="+mn-cs"/>
              </a:rPr>
              <a:t>I.5. Key actors in the green investment ecosystem</a:t>
            </a:r>
          </a:p>
        </p:txBody>
      </p:sp>
      <p:sp>
        <p:nvSpPr>
          <p:cNvPr id="9" name="Rectangle 8"/>
          <p:cNvSpPr/>
          <p:nvPr/>
        </p:nvSpPr>
        <p:spPr>
          <a:xfrm>
            <a:off x="179512" y="6347737"/>
            <a:ext cx="8964488" cy="276999"/>
          </a:xfrm>
          <a:prstGeom prst="rect">
            <a:avLst/>
          </a:prstGeom>
        </p:spPr>
        <p:txBody>
          <a:bodyPr wrap="square">
            <a:spAutoFit/>
          </a:bodyPr>
          <a:lstStyle/>
          <a:p>
            <a:r>
              <a:rPr lang="en-US" sz="1200" i="1" dirty="0"/>
              <a:t>Source: </a:t>
            </a:r>
            <a:r>
              <a:rPr lang="en-US" sz="1200" i="1" dirty="0">
                <a:hlinkClick r:id="rId2"/>
              </a:rPr>
              <a:t>https://www.un.org/development/desa/dpad/wp-content/uploads/sites/45/PB97_2021-Apr_fig1.png</a:t>
            </a:r>
            <a:r>
              <a:rPr lang="en-US" sz="1200" i="1" dirty="0"/>
              <a:t> </a:t>
            </a:r>
            <a:r>
              <a:rPr lang="en-US" sz="1000" i="1" dirty="0"/>
              <a:t>(with author’s minor editing) </a:t>
            </a:r>
          </a:p>
        </p:txBody>
      </p:sp>
      <p:grpSp>
        <p:nvGrpSpPr>
          <p:cNvPr id="42" name="Group 41">
            <a:extLst>
              <a:ext uri="{FF2B5EF4-FFF2-40B4-BE49-F238E27FC236}">
                <a16:creationId xmlns:a16="http://schemas.microsoft.com/office/drawing/2014/main" id="{144D4B08-58C6-4905-8452-1DC39EFBC144}"/>
              </a:ext>
            </a:extLst>
          </p:cNvPr>
          <p:cNvGrpSpPr/>
          <p:nvPr/>
        </p:nvGrpSpPr>
        <p:grpSpPr>
          <a:xfrm>
            <a:off x="172349" y="1233602"/>
            <a:ext cx="8799302" cy="5130486"/>
            <a:chOff x="172349" y="1233602"/>
            <a:chExt cx="8799302" cy="5130486"/>
          </a:xfrm>
        </p:grpSpPr>
        <p:grpSp>
          <p:nvGrpSpPr>
            <p:cNvPr id="6" name="Group 5"/>
            <p:cNvGrpSpPr/>
            <p:nvPr/>
          </p:nvGrpSpPr>
          <p:grpSpPr>
            <a:xfrm>
              <a:off x="172349" y="1233602"/>
              <a:ext cx="8799302" cy="5130486"/>
              <a:chOff x="99270" y="1245095"/>
              <a:chExt cx="8799302" cy="5130486"/>
            </a:xfrm>
          </p:grpSpPr>
          <p:grpSp>
            <p:nvGrpSpPr>
              <p:cNvPr id="31" name="Group 30"/>
              <p:cNvGrpSpPr/>
              <p:nvPr/>
            </p:nvGrpSpPr>
            <p:grpSpPr>
              <a:xfrm>
                <a:off x="99270" y="1245095"/>
                <a:ext cx="8799302" cy="5130486"/>
                <a:chOff x="171278" y="1228744"/>
                <a:chExt cx="8799302" cy="5130486"/>
              </a:xfrm>
            </p:grpSpPr>
            <p:pic>
              <p:nvPicPr>
                <p:cNvPr id="8" name="Picture 7"/>
                <p:cNvPicPr/>
                <p:nvPr/>
              </p:nvPicPr>
              <p:blipFill rotWithShape="1">
                <a:blip r:embed="rId3"/>
                <a:srcRect l="20193" t="17665" r="19391" b="4843"/>
                <a:stretch/>
              </p:blipFill>
              <p:spPr bwMode="auto">
                <a:xfrm>
                  <a:off x="171278" y="1228744"/>
                  <a:ext cx="8784976" cy="5130486"/>
                </a:xfrm>
                <a:prstGeom prst="rect">
                  <a:avLst/>
                </a:prstGeom>
                <a:ln w="12700">
                  <a:solidFill>
                    <a:srgbClr val="0070C0"/>
                  </a:solidFill>
                </a:ln>
                <a:extLst>
                  <a:ext uri="{53640926-AAD7-44D8-BBD7-CCE9431645EC}">
                    <a14:shadowObscured xmlns:a14="http://schemas.microsoft.com/office/drawing/2010/main"/>
                  </a:ext>
                </a:extLst>
              </p:spPr>
            </p:pic>
            <p:sp>
              <p:nvSpPr>
                <p:cNvPr id="10" name="Rectangle 9"/>
                <p:cNvSpPr/>
                <p:nvPr/>
              </p:nvSpPr>
              <p:spPr bwMode="auto">
                <a:xfrm>
                  <a:off x="7020272" y="3212976"/>
                  <a:ext cx="1800200" cy="1008112"/>
                </a:xfrm>
                <a:prstGeom prst="rect">
                  <a:avLst/>
                </a:prstGeom>
                <a:solidFill>
                  <a:srgbClr val="00B050"/>
                </a:solidFill>
                <a:ln w="19050" cap="flat" cmpd="sng" algn="ctr">
                  <a:solidFill>
                    <a:schemeClr val="accent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Real Investment</a:t>
                  </a:r>
                </a:p>
              </p:txBody>
            </p:sp>
            <p:sp>
              <p:nvSpPr>
                <p:cNvPr id="11" name="Rectangle 10"/>
                <p:cNvSpPr/>
                <p:nvPr/>
              </p:nvSpPr>
              <p:spPr bwMode="auto">
                <a:xfrm>
                  <a:off x="5148064" y="5805264"/>
                  <a:ext cx="936104" cy="216023"/>
                </a:xfrm>
                <a:prstGeom prst="rect">
                  <a:avLst/>
                </a:prstGeom>
                <a:no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171450" marR="0" indent="-171450" algn="ctr"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1000" i="0" u="none" strike="noStrike" cap="none" normalizeH="0" baseline="0" dirty="0">
                      <a:ln>
                        <a:noFill/>
                      </a:ln>
                      <a:solidFill>
                        <a:schemeClr val="bg1"/>
                      </a:solidFill>
                      <a:effectLst/>
                      <a:latin typeface="Arial" charset="0"/>
                    </a:rPr>
                    <a:t>Regulators</a:t>
                  </a:r>
                </a:p>
              </p:txBody>
            </p:sp>
            <p:sp>
              <p:nvSpPr>
                <p:cNvPr id="13" name="Oval 12"/>
                <p:cNvSpPr/>
                <p:nvPr/>
              </p:nvSpPr>
              <p:spPr bwMode="auto">
                <a:xfrm>
                  <a:off x="3563888" y="2310938"/>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a:ln>
                        <a:noFill/>
                      </a:ln>
                      <a:solidFill>
                        <a:srgbClr val="FF0000"/>
                      </a:solidFill>
                      <a:effectLst/>
                      <a:latin typeface="Arial" charset="0"/>
                    </a:rPr>
                    <a:t>1</a:t>
                  </a:r>
                </a:p>
              </p:txBody>
            </p:sp>
            <p:sp>
              <p:nvSpPr>
                <p:cNvPr id="14" name="Oval 13"/>
                <p:cNvSpPr/>
                <p:nvPr/>
              </p:nvSpPr>
              <p:spPr bwMode="auto">
                <a:xfrm>
                  <a:off x="3533871" y="5102455"/>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a:ln>
                        <a:noFill/>
                      </a:ln>
                      <a:solidFill>
                        <a:srgbClr val="FF0000"/>
                      </a:solidFill>
                      <a:effectLst/>
                      <a:latin typeface="Arial" charset="0"/>
                    </a:rPr>
                    <a:t>1</a:t>
                  </a:r>
                </a:p>
              </p:txBody>
            </p:sp>
            <p:sp>
              <p:nvSpPr>
                <p:cNvPr id="15" name="Oval 14"/>
                <p:cNvSpPr/>
                <p:nvPr/>
              </p:nvSpPr>
              <p:spPr bwMode="auto">
                <a:xfrm>
                  <a:off x="5744304" y="5045151"/>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100" b="1" dirty="0">
                      <a:solidFill>
                        <a:srgbClr val="FF0000"/>
                      </a:solidFill>
                      <a:latin typeface="Arial" charset="0"/>
                    </a:rPr>
                    <a:t>2</a:t>
                  </a:r>
                  <a:endParaRPr kumimoji="0" lang="en-US" sz="1100" b="1" i="0" u="none" strike="noStrike" cap="none" normalizeH="0" baseline="0" dirty="0">
                    <a:ln>
                      <a:noFill/>
                    </a:ln>
                    <a:solidFill>
                      <a:srgbClr val="FF0000"/>
                    </a:solidFill>
                    <a:effectLst/>
                    <a:latin typeface="Arial" charset="0"/>
                  </a:endParaRPr>
                </a:p>
              </p:txBody>
            </p:sp>
            <p:sp>
              <p:nvSpPr>
                <p:cNvPr id="16" name="Oval 15"/>
                <p:cNvSpPr/>
                <p:nvPr/>
              </p:nvSpPr>
              <p:spPr bwMode="auto">
                <a:xfrm>
                  <a:off x="4462249" y="4881311"/>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100" b="1" dirty="0">
                      <a:solidFill>
                        <a:srgbClr val="FF0000"/>
                      </a:solidFill>
                      <a:latin typeface="Arial" charset="0"/>
                    </a:rPr>
                    <a:t>4</a:t>
                  </a:r>
                  <a:endParaRPr kumimoji="0" lang="en-US" sz="1100" b="1" i="0" u="none" strike="noStrike" cap="none" normalizeH="0" baseline="0" dirty="0">
                    <a:ln>
                      <a:noFill/>
                    </a:ln>
                    <a:solidFill>
                      <a:srgbClr val="FF0000"/>
                    </a:solidFill>
                    <a:effectLst/>
                    <a:latin typeface="Arial" charset="0"/>
                  </a:endParaRPr>
                </a:p>
              </p:txBody>
            </p:sp>
            <p:sp>
              <p:nvSpPr>
                <p:cNvPr id="17" name="Oval 16"/>
                <p:cNvSpPr/>
                <p:nvPr/>
              </p:nvSpPr>
              <p:spPr bwMode="auto">
                <a:xfrm>
                  <a:off x="5724128" y="2385802"/>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100" b="1" dirty="0">
                      <a:solidFill>
                        <a:srgbClr val="FF0000"/>
                      </a:solidFill>
                      <a:latin typeface="Arial" charset="0"/>
                    </a:rPr>
                    <a:t>3</a:t>
                  </a:r>
                  <a:endParaRPr kumimoji="0" lang="en-US" sz="1100" b="1" i="0" u="none" strike="noStrike" cap="none" normalizeH="0" baseline="0" dirty="0">
                    <a:ln>
                      <a:noFill/>
                    </a:ln>
                    <a:solidFill>
                      <a:srgbClr val="FF0000"/>
                    </a:solidFill>
                    <a:effectLst/>
                    <a:latin typeface="Arial" charset="0"/>
                  </a:endParaRPr>
                </a:p>
              </p:txBody>
            </p:sp>
            <p:sp>
              <p:nvSpPr>
                <p:cNvPr id="18" name="Oval 17"/>
                <p:cNvSpPr/>
                <p:nvPr/>
              </p:nvSpPr>
              <p:spPr bwMode="auto">
                <a:xfrm>
                  <a:off x="6782433" y="4881311"/>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100" b="1" dirty="0">
                      <a:solidFill>
                        <a:srgbClr val="FF0000"/>
                      </a:solidFill>
                      <a:latin typeface="Arial" charset="0"/>
                    </a:rPr>
                    <a:t>2</a:t>
                  </a:r>
                  <a:endParaRPr kumimoji="0" lang="en-US" sz="1100" b="1" i="0" u="none" strike="noStrike" cap="none" normalizeH="0" baseline="0" dirty="0">
                    <a:ln>
                      <a:noFill/>
                    </a:ln>
                    <a:solidFill>
                      <a:srgbClr val="FF0000"/>
                    </a:solidFill>
                    <a:effectLst/>
                    <a:latin typeface="Arial" charset="0"/>
                  </a:endParaRPr>
                </a:p>
              </p:txBody>
            </p:sp>
            <p:sp>
              <p:nvSpPr>
                <p:cNvPr id="19" name="Oval 18"/>
                <p:cNvSpPr/>
                <p:nvPr/>
              </p:nvSpPr>
              <p:spPr bwMode="auto">
                <a:xfrm>
                  <a:off x="6782433" y="4604312"/>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100" b="1" i="0" u="none" strike="noStrike" cap="none" normalizeH="0" baseline="0" dirty="0">
                      <a:ln>
                        <a:noFill/>
                      </a:ln>
                      <a:solidFill>
                        <a:srgbClr val="FF0000"/>
                      </a:solidFill>
                      <a:effectLst/>
                      <a:latin typeface="Arial" charset="0"/>
                    </a:rPr>
                    <a:t>1</a:t>
                  </a:r>
                </a:p>
              </p:txBody>
            </p:sp>
            <p:sp>
              <p:nvSpPr>
                <p:cNvPr id="20" name="Oval 19"/>
                <p:cNvSpPr/>
                <p:nvPr/>
              </p:nvSpPr>
              <p:spPr bwMode="auto">
                <a:xfrm>
                  <a:off x="6782433" y="5142459"/>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100" b="1" dirty="0">
                      <a:solidFill>
                        <a:srgbClr val="FF0000"/>
                      </a:solidFill>
                      <a:latin typeface="Arial" charset="0"/>
                    </a:rPr>
                    <a:t>3</a:t>
                  </a:r>
                  <a:endParaRPr kumimoji="0" lang="en-US" sz="1100" b="1" i="0" u="none" strike="noStrike" cap="none" normalizeH="0" baseline="0" dirty="0">
                    <a:ln>
                      <a:noFill/>
                    </a:ln>
                    <a:solidFill>
                      <a:srgbClr val="FF0000"/>
                    </a:solidFill>
                    <a:effectLst/>
                    <a:latin typeface="Arial" charset="0"/>
                  </a:endParaRPr>
                </a:p>
              </p:txBody>
            </p:sp>
            <p:sp>
              <p:nvSpPr>
                <p:cNvPr id="21" name="Oval 20"/>
                <p:cNvSpPr/>
                <p:nvPr/>
              </p:nvSpPr>
              <p:spPr bwMode="auto">
                <a:xfrm>
                  <a:off x="6782433" y="5396614"/>
                  <a:ext cx="176839" cy="181958"/>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100" b="1" dirty="0">
                      <a:solidFill>
                        <a:srgbClr val="FF0000"/>
                      </a:solidFill>
                      <a:latin typeface="Arial" charset="0"/>
                    </a:rPr>
                    <a:t>4</a:t>
                  </a:r>
                  <a:endParaRPr kumimoji="0" lang="en-US" sz="1100" b="1" i="0" u="none" strike="noStrike" cap="none" normalizeH="0" baseline="0" dirty="0">
                    <a:ln>
                      <a:noFill/>
                    </a:ln>
                    <a:solidFill>
                      <a:srgbClr val="FF0000"/>
                    </a:solidFill>
                    <a:effectLst/>
                    <a:latin typeface="Arial" charset="0"/>
                  </a:endParaRPr>
                </a:p>
              </p:txBody>
            </p:sp>
            <p:sp>
              <p:nvSpPr>
                <p:cNvPr id="22" name="Rectangle 21"/>
                <p:cNvSpPr/>
                <p:nvPr/>
              </p:nvSpPr>
              <p:spPr bwMode="auto">
                <a:xfrm>
                  <a:off x="6899563" y="4572551"/>
                  <a:ext cx="1524357" cy="216023"/>
                </a:xfrm>
                <a:prstGeom prst="rect">
                  <a:avLst/>
                </a:prstGeom>
                <a:no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tabLst/>
                  </a:pPr>
                  <a:r>
                    <a:rPr kumimoji="0" lang="en-US" sz="1000" i="0" u="none" strike="noStrike" cap="none" normalizeH="0" baseline="0" dirty="0">
                      <a:ln>
                        <a:noFill/>
                      </a:ln>
                      <a:effectLst/>
                      <a:latin typeface="Arial" charset="0"/>
                    </a:rPr>
                    <a:t>e.g. Stewardship Code</a:t>
                  </a:r>
                  <a:endParaRPr kumimoji="0" lang="en-US" sz="1000" i="0" u="none" strike="noStrike" cap="none" normalizeH="0" baseline="0" dirty="0">
                    <a:ln>
                      <a:noFill/>
                    </a:ln>
                    <a:solidFill>
                      <a:schemeClr val="bg1"/>
                    </a:solidFill>
                    <a:effectLst/>
                    <a:latin typeface="Arial" charset="0"/>
                  </a:endParaRPr>
                </a:p>
              </p:txBody>
            </p:sp>
            <p:sp>
              <p:nvSpPr>
                <p:cNvPr id="23" name="Rectangle 22"/>
                <p:cNvSpPr/>
                <p:nvPr/>
              </p:nvSpPr>
              <p:spPr bwMode="auto">
                <a:xfrm>
                  <a:off x="6954356" y="4829128"/>
                  <a:ext cx="2016224" cy="216023"/>
                </a:xfrm>
                <a:prstGeom prst="rect">
                  <a:avLst/>
                </a:prstGeom>
                <a:no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tabLst/>
                  </a:pPr>
                  <a:r>
                    <a:rPr kumimoji="0" lang="en-US" sz="1000" i="0" u="none" strike="noStrike" cap="none" normalizeH="0" baseline="0" dirty="0">
                      <a:ln>
                        <a:noFill/>
                      </a:ln>
                      <a:effectLst/>
                      <a:latin typeface="Arial" charset="0"/>
                    </a:rPr>
                    <a:t>e.g. Corporate</a:t>
                  </a:r>
                  <a:r>
                    <a:rPr kumimoji="0" lang="en-US" sz="1000" i="0" u="none" strike="noStrike" cap="none" normalizeH="0" dirty="0">
                      <a:ln>
                        <a:noFill/>
                      </a:ln>
                      <a:effectLst/>
                      <a:latin typeface="Arial" charset="0"/>
                    </a:rPr>
                    <a:t> Governance Code</a:t>
                  </a:r>
                  <a:endParaRPr kumimoji="0" lang="en-US" sz="1000" i="0" u="none" strike="noStrike" cap="none" normalizeH="0" baseline="0" dirty="0">
                    <a:ln>
                      <a:noFill/>
                    </a:ln>
                    <a:solidFill>
                      <a:schemeClr val="bg1"/>
                    </a:solidFill>
                    <a:effectLst/>
                    <a:latin typeface="Arial" charset="0"/>
                  </a:endParaRPr>
                </a:p>
              </p:txBody>
            </p:sp>
            <p:sp>
              <p:nvSpPr>
                <p:cNvPr id="24" name="Rectangle 23"/>
                <p:cNvSpPr/>
                <p:nvPr/>
              </p:nvSpPr>
              <p:spPr bwMode="auto">
                <a:xfrm>
                  <a:off x="6954356" y="5099104"/>
                  <a:ext cx="1794108" cy="216023"/>
                </a:xfrm>
                <a:prstGeom prst="rect">
                  <a:avLst/>
                </a:prstGeom>
                <a:no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tabLst/>
                  </a:pPr>
                  <a:r>
                    <a:rPr kumimoji="0" lang="en-US" sz="1000" i="0" u="none" strike="noStrike" cap="none" normalizeH="0" baseline="0" dirty="0">
                      <a:ln>
                        <a:noFill/>
                      </a:ln>
                      <a:effectLst/>
                      <a:latin typeface="Arial" charset="0"/>
                    </a:rPr>
                    <a:t>e.g. Green</a:t>
                  </a:r>
                  <a:r>
                    <a:rPr kumimoji="0" lang="en-US" sz="1000" i="0" u="none" strike="noStrike" cap="none" normalizeH="0" dirty="0">
                      <a:ln>
                        <a:noFill/>
                      </a:ln>
                      <a:effectLst/>
                      <a:latin typeface="Arial" charset="0"/>
                    </a:rPr>
                    <a:t> Bonds Guidelines</a:t>
                  </a:r>
                  <a:endParaRPr kumimoji="0" lang="en-US" sz="1000" i="0" u="none" strike="noStrike" cap="none" normalizeH="0" baseline="0" dirty="0">
                    <a:ln>
                      <a:noFill/>
                    </a:ln>
                    <a:solidFill>
                      <a:schemeClr val="bg1"/>
                    </a:solidFill>
                    <a:effectLst/>
                    <a:latin typeface="Arial" charset="0"/>
                  </a:endParaRPr>
                </a:p>
              </p:txBody>
            </p:sp>
            <p:sp>
              <p:nvSpPr>
                <p:cNvPr id="25" name="Rectangle 24"/>
                <p:cNvSpPr/>
                <p:nvPr/>
              </p:nvSpPr>
              <p:spPr bwMode="auto">
                <a:xfrm>
                  <a:off x="6990360" y="5367772"/>
                  <a:ext cx="1722100" cy="216023"/>
                </a:xfrm>
                <a:prstGeom prst="rect">
                  <a:avLst/>
                </a:prstGeom>
                <a:no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tabLst/>
                  </a:pPr>
                  <a:r>
                    <a:rPr kumimoji="0" lang="en-US" sz="1000" i="0" u="none" strike="noStrike" cap="none" normalizeH="0" baseline="0" dirty="0">
                      <a:ln>
                        <a:noFill/>
                      </a:ln>
                      <a:effectLst/>
                      <a:latin typeface="Arial" charset="0"/>
                    </a:rPr>
                    <a:t>e.g. Green</a:t>
                  </a:r>
                  <a:r>
                    <a:rPr kumimoji="0" lang="en-US" sz="1000" i="0" u="none" strike="noStrike" cap="none" normalizeH="0" dirty="0">
                      <a:ln>
                        <a:noFill/>
                      </a:ln>
                      <a:effectLst/>
                      <a:latin typeface="Arial" charset="0"/>
                    </a:rPr>
                    <a:t> Loans Guidelines</a:t>
                  </a:r>
                  <a:endParaRPr kumimoji="0" lang="en-US" sz="1000" i="0" u="none" strike="noStrike" cap="none" normalizeH="0" baseline="0" dirty="0">
                    <a:ln>
                      <a:noFill/>
                    </a:ln>
                    <a:solidFill>
                      <a:schemeClr val="bg1"/>
                    </a:solidFill>
                    <a:effectLst/>
                    <a:latin typeface="Arial" charset="0"/>
                  </a:endParaRPr>
                </a:p>
              </p:txBody>
            </p:sp>
            <p:cxnSp>
              <p:nvCxnSpPr>
                <p:cNvPr id="27" name="Straight Connector 26"/>
                <p:cNvCxnSpPr/>
                <p:nvPr/>
              </p:nvCxnSpPr>
              <p:spPr bwMode="auto">
                <a:xfrm>
                  <a:off x="3096565" y="1994347"/>
                  <a:ext cx="864096"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28" name="Straight Connector 27"/>
                <p:cNvCxnSpPr/>
                <p:nvPr/>
              </p:nvCxnSpPr>
              <p:spPr bwMode="auto">
                <a:xfrm>
                  <a:off x="5206466" y="1988840"/>
                  <a:ext cx="864096"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29" name="Straight Connector 28"/>
                <p:cNvCxnSpPr/>
                <p:nvPr/>
              </p:nvCxnSpPr>
              <p:spPr bwMode="auto">
                <a:xfrm>
                  <a:off x="5266606" y="6021287"/>
                  <a:ext cx="864096"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30" name="Straight Connector 29"/>
                <p:cNvCxnSpPr/>
                <p:nvPr/>
              </p:nvCxnSpPr>
              <p:spPr bwMode="auto">
                <a:xfrm>
                  <a:off x="3019898" y="5833075"/>
                  <a:ext cx="864096"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9B6A80B1-FE95-49C3-9B41-2E7D622C3CEB}"/>
                    </a:ext>
                  </a:extLst>
                </p:cNvPr>
                <p:cNvSpPr/>
                <p:nvPr/>
              </p:nvSpPr>
              <p:spPr bwMode="auto">
                <a:xfrm>
                  <a:off x="4251360" y="4489606"/>
                  <a:ext cx="612598" cy="237602"/>
                </a:xfrm>
                <a:prstGeom prst="ellipse">
                  <a:avLst/>
                </a:prstGeom>
                <a:solidFill>
                  <a:srgbClr val="DF8E21"/>
                </a:solidFill>
                <a:ln w="19050" cap="flat" cmpd="sng" algn="ctr">
                  <a:solidFill>
                    <a:srgbClr val="7030A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900" i="0" u="none" strike="noStrike" cap="none" normalizeH="0" baseline="0" dirty="0">
                      <a:ln>
                        <a:noFill/>
                      </a:ln>
                      <a:solidFill>
                        <a:schemeClr val="bg1"/>
                      </a:solidFill>
                      <a:effectLst/>
                      <a:latin typeface="Arial" charset="0"/>
                    </a:rPr>
                    <a:t>Loans</a:t>
                  </a:r>
                </a:p>
              </p:txBody>
            </p:sp>
            <p:sp>
              <p:nvSpPr>
                <p:cNvPr id="41" name="Rectangle 40">
                  <a:extLst>
                    <a:ext uri="{FF2B5EF4-FFF2-40B4-BE49-F238E27FC236}">
                      <a16:creationId xmlns:a16="http://schemas.microsoft.com/office/drawing/2014/main" id="{E04260F5-9474-4A7F-B1CD-E689DD1B8777}"/>
                    </a:ext>
                  </a:extLst>
                </p:cNvPr>
                <p:cNvSpPr/>
                <p:nvPr/>
              </p:nvSpPr>
              <p:spPr bwMode="auto">
                <a:xfrm>
                  <a:off x="6732240" y="4343665"/>
                  <a:ext cx="2231176" cy="238970"/>
                </a:xfrm>
                <a:prstGeom prst="rect">
                  <a:avLst/>
                </a:prstGeom>
                <a:noFill/>
                <a:ln w="19050"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tabLst/>
                  </a:pPr>
                  <a:r>
                    <a:rPr kumimoji="0" lang="en-US" sz="1000" b="1" i="0" u="sng" strike="noStrike" cap="none" normalizeH="0" baseline="0" dirty="0">
                      <a:ln>
                        <a:noFill/>
                      </a:ln>
                      <a:effectLst/>
                      <a:latin typeface="Arial" charset="0"/>
                    </a:rPr>
                    <a:t>Regulators' interventions</a:t>
                  </a:r>
                  <a:endParaRPr kumimoji="0" lang="en-US" sz="1000" b="1" i="0" u="sng" strike="noStrike" cap="none" normalizeH="0" baseline="0" dirty="0">
                    <a:ln>
                      <a:noFill/>
                    </a:ln>
                    <a:solidFill>
                      <a:schemeClr val="bg1"/>
                    </a:solidFill>
                    <a:effectLst/>
                    <a:latin typeface="Arial" charset="0"/>
                  </a:endParaRPr>
                </a:p>
              </p:txBody>
            </p:sp>
            <p:sp>
              <p:nvSpPr>
                <p:cNvPr id="45" name="Oval 44">
                  <a:extLst>
                    <a:ext uri="{FF2B5EF4-FFF2-40B4-BE49-F238E27FC236}">
                      <a16:creationId xmlns:a16="http://schemas.microsoft.com/office/drawing/2014/main" id="{D5A32CA8-3683-4DBB-820E-23BD1E454981}"/>
                    </a:ext>
                  </a:extLst>
                </p:cNvPr>
                <p:cNvSpPr/>
                <p:nvPr/>
              </p:nvSpPr>
              <p:spPr bwMode="auto">
                <a:xfrm>
                  <a:off x="5082031" y="2920968"/>
                  <a:ext cx="642097" cy="224948"/>
                </a:xfrm>
                <a:prstGeom prst="ellipse">
                  <a:avLst/>
                </a:prstGeom>
                <a:noFill/>
                <a:ln w="19050" cap="flat" cmpd="sng" algn="ctr">
                  <a:solidFill>
                    <a:srgbClr val="7030A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defTabSz="914400" rtl="0" eaLnBrk="0" fontAlgn="base" latinLnBrk="0" hangingPunct="0">
                    <a:lnSpc>
                      <a:spcPct val="100000"/>
                    </a:lnSpc>
                    <a:spcBef>
                      <a:spcPct val="50000"/>
                    </a:spcBef>
                    <a:spcAft>
                      <a:spcPct val="0"/>
                    </a:spcAft>
                    <a:buClrTx/>
                    <a:buSzTx/>
                    <a:buFontTx/>
                    <a:buNone/>
                    <a:tabLst/>
                  </a:pPr>
                  <a:endParaRPr kumimoji="0" lang="en-US" sz="900" i="0" u="none" strike="noStrike" cap="none" normalizeH="0" baseline="0" dirty="0">
                    <a:ln>
                      <a:noFill/>
                    </a:ln>
                    <a:solidFill>
                      <a:schemeClr val="bg1"/>
                    </a:solidFill>
                    <a:effectLst/>
                    <a:latin typeface="Arial" charset="0"/>
                  </a:endParaRPr>
                </a:p>
              </p:txBody>
            </p:sp>
            <p:cxnSp>
              <p:nvCxnSpPr>
                <p:cNvPr id="47" name="Straight Connector 46">
                  <a:extLst>
                    <a:ext uri="{FF2B5EF4-FFF2-40B4-BE49-F238E27FC236}">
                      <a16:creationId xmlns:a16="http://schemas.microsoft.com/office/drawing/2014/main" id="{30266F4C-996E-495D-9BAC-48E0151B6221}"/>
                    </a:ext>
                  </a:extLst>
                </p:cNvPr>
                <p:cNvCxnSpPr/>
                <p:nvPr/>
              </p:nvCxnSpPr>
              <p:spPr bwMode="auto">
                <a:xfrm>
                  <a:off x="610489" y="4220283"/>
                  <a:ext cx="864096"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grpSp>
          <p:sp>
            <p:nvSpPr>
              <p:cNvPr id="3" name="Rectangle 2"/>
              <p:cNvSpPr/>
              <p:nvPr/>
            </p:nvSpPr>
            <p:spPr bwMode="auto">
              <a:xfrm>
                <a:off x="4738171" y="3976247"/>
                <a:ext cx="1720734" cy="1083226"/>
              </a:xfrm>
              <a:prstGeom prst="rect">
                <a:avLst/>
              </a:prstGeom>
              <a:noFill/>
              <a:ln w="31750" cap="flat" cmpd="sng" algn="ctr">
                <a:solidFill>
                  <a:srgbClr val="7030A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cxnSp>
          <p:nvCxnSpPr>
            <p:cNvPr id="7" name="Straight Arrow Connector 6">
              <a:extLst>
                <a:ext uri="{FF2B5EF4-FFF2-40B4-BE49-F238E27FC236}">
                  <a16:creationId xmlns:a16="http://schemas.microsoft.com/office/drawing/2014/main" id="{58BA8FDB-7F14-4752-AC61-FA8A576B7D3C}"/>
                </a:ext>
              </a:extLst>
            </p:cNvPr>
            <p:cNvCxnSpPr>
              <a:cxnSpLocks/>
            </p:cNvCxnSpPr>
            <p:nvPr/>
          </p:nvCxnSpPr>
          <p:spPr bwMode="auto">
            <a:xfrm>
              <a:off x="4353744" y="3281189"/>
              <a:ext cx="457506" cy="0"/>
            </a:xfrm>
            <a:prstGeom prst="straightConnector1">
              <a:avLst/>
            </a:prstGeom>
            <a:solidFill>
              <a:schemeClr val="accent1"/>
            </a:solidFill>
            <a:ln w="50800" cap="flat" cmpd="sng" algn="ctr">
              <a:solidFill>
                <a:srgbClr val="0070C0"/>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4A7CBDD1-6ADA-4C2A-9AA0-690D8B5A0753}"/>
                </a:ext>
              </a:extLst>
            </p:cNvPr>
            <p:cNvCxnSpPr>
              <a:cxnSpLocks/>
              <a:stCxn id="32" idx="1"/>
            </p:cNvCxnSpPr>
            <p:nvPr/>
          </p:nvCxnSpPr>
          <p:spPr bwMode="auto">
            <a:xfrm flipV="1">
              <a:off x="4342144" y="3529748"/>
              <a:ext cx="479680" cy="999512"/>
            </a:xfrm>
            <a:prstGeom prst="straightConnector1">
              <a:avLst/>
            </a:prstGeom>
            <a:solidFill>
              <a:schemeClr val="accent1"/>
            </a:solidFill>
            <a:ln w="63500" cap="flat" cmpd="sng" algn="ctr">
              <a:solidFill>
                <a:srgbClr val="0070C0"/>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F6811F54-D15B-41D8-B7BA-277050A5925C}"/>
                </a:ext>
              </a:extLst>
            </p:cNvPr>
            <p:cNvCxnSpPr>
              <a:cxnSpLocks/>
            </p:cNvCxnSpPr>
            <p:nvPr/>
          </p:nvCxnSpPr>
          <p:spPr bwMode="auto">
            <a:xfrm>
              <a:off x="4353896" y="3578737"/>
              <a:ext cx="511132" cy="924528"/>
            </a:xfrm>
            <a:prstGeom prst="straightConnector1">
              <a:avLst/>
            </a:prstGeom>
            <a:solidFill>
              <a:schemeClr val="accent1"/>
            </a:solidFill>
            <a:ln w="63500" cap="flat" cmpd="sng" algn="ctr">
              <a:solidFill>
                <a:srgbClr val="0070C0"/>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DCA336CB-6BED-4AF6-ADCB-8BD88C883DB3}"/>
                </a:ext>
              </a:extLst>
            </p:cNvPr>
            <p:cNvCxnSpPr>
              <a:cxnSpLocks/>
            </p:cNvCxnSpPr>
            <p:nvPr/>
          </p:nvCxnSpPr>
          <p:spPr bwMode="auto">
            <a:xfrm>
              <a:off x="4357650" y="4791128"/>
              <a:ext cx="457506" cy="0"/>
            </a:xfrm>
            <a:prstGeom prst="straightConnector1">
              <a:avLst/>
            </a:prstGeom>
            <a:solidFill>
              <a:schemeClr val="accent1"/>
            </a:solidFill>
            <a:ln w="50800" cap="flat" cmpd="sng" algn="ctr">
              <a:solidFill>
                <a:srgbClr val="0070C0"/>
              </a:solidFill>
              <a:prstDash val="solid"/>
              <a:round/>
              <a:headEnd type="none" w="med" len="med"/>
              <a:tailEnd type="triangle"/>
            </a:ln>
            <a:effectLst/>
          </p:spPr>
        </p:cxnSp>
      </p:grpSp>
      <p:cxnSp>
        <p:nvCxnSpPr>
          <p:cNvPr id="49" name="Straight Arrow Connector 48">
            <a:extLst>
              <a:ext uri="{FF2B5EF4-FFF2-40B4-BE49-F238E27FC236}">
                <a16:creationId xmlns:a16="http://schemas.microsoft.com/office/drawing/2014/main" id="{3349BF11-2CF9-4644-8615-ACB9ACDBFA37}"/>
              </a:ext>
            </a:extLst>
          </p:cNvPr>
          <p:cNvCxnSpPr>
            <a:cxnSpLocks/>
          </p:cNvCxnSpPr>
          <p:nvPr/>
        </p:nvCxnSpPr>
        <p:spPr bwMode="auto">
          <a:xfrm flipV="1">
            <a:off x="5652120" y="3772516"/>
            <a:ext cx="0" cy="319730"/>
          </a:xfrm>
          <a:prstGeom prst="straightConnector1">
            <a:avLst/>
          </a:prstGeom>
          <a:solidFill>
            <a:schemeClr val="accent1"/>
          </a:solidFill>
          <a:ln w="476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666953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B4F058-329E-455A-8697-984155716D4C}"/>
              </a:ext>
            </a:extLst>
          </p:cNvPr>
          <p:cNvSpPr>
            <a:spLocks noGrp="1"/>
          </p:cNvSpPr>
          <p:nvPr>
            <p:ph type="sldNum" sz="quarter" idx="12"/>
          </p:nvPr>
        </p:nvSpPr>
        <p:spPr/>
        <p:txBody>
          <a:bodyPr/>
          <a:lstStyle/>
          <a:p>
            <a:fld id="{F445AC15-7273-416C-8353-4C3A49FF4509}" type="slidenum">
              <a:rPr kumimoji="1" lang="ja-JP" altLang="en-US" smtClean="0"/>
              <a:t>11</a:t>
            </a:fld>
            <a:endParaRPr kumimoji="1" lang="ja-JP" altLang="en-US" dirty="0"/>
          </a:p>
        </p:txBody>
      </p:sp>
      <p:sp>
        <p:nvSpPr>
          <p:cNvPr id="5" name="Rectangle 4">
            <a:extLst>
              <a:ext uri="{FF2B5EF4-FFF2-40B4-BE49-F238E27FC236}">
                <a16:creationId xmlns:a16="http://schemas.microsoft.com/office/drawing/2014/main" id="{9F47FF25-9202-479C-A48D-C3774A6E188D}"/>
              </a:ext>
            </a:extLst>
          </p:cNvPr>
          <p:cNvSpPr/>
          <p:nvPr/>
        </p:nvSpPr>
        <p:spPr>
          <a:xfrm>
            <a:off x="323528" y="1412776"/>
            <a:ext cx="8496944" cy="1477328"/>
          </a:xfrm>
          <a:prstGeom prst="rect">
            <a:avLst/>
          </a:prstGeom>
        </p:spPr>
        <p:txBody>
          <a:bodyPr wrap="square">
            <a:spAutoFit/>
          </a:bodyPr>
          <a:lstStyle/>
          <a:p>
            <a:r>
              <a:rPr lang="en-GB" dirty="0"/>
              <a:t>Try to identify a few key differences and/or similarities between the following:</a:t>
            </a:r>
          </a:p>
          <a:p>
            <a:r>
              <a:rPr lang="en-GB" dirty="0"/>
              <a:t> </a:t>
            </a:r>
          </a:p>
          <a:p>
            <a:pPr marL="342900" indent="-342900">
              <a:buAutoNum type="arabicParenR"/>
            </a:pPr>
            <a:r>
              <a:rPr lang="en-GB" dirty="0"/>
              <a:t>Green loan and Green Bond</a:t>
            </a:r>
          </a:p>
          <a:p>
            <a:pPr marL="342900" indent="-342900">
              <a:buAutoNum type="arabicParenR"/>
            </a:pPr>
            <a:endParaRPr lang="en-GB" dirty="0"/>
          </a:p>
          <a:p>
            <a:pPr marL="342900" indent="-342900">
              <a:buAutoNum type="arabicParenR"/>
            </a:pPr>
            <a:r>
              <a:rPr lang="en-GB" dirty="0"/>
              <a:t>Green loan and Sustainability-Linked-Loan</a:t>
            </a:r>
          </a:p>
        </p:txBody>
      </p:sp>
      <p:sp>
        <p:nvSpPr>
          <p:cNvPr id="6" name="Rectangle 5">
            <a:extLst>
              <a:ext uri="{FF2B5EF4-FFF2-40B4-BE49-F238E27FC236}">
                <a16:creationId xmlns:a16="http://schemas.microsoft.com/office/drawing/2014/main" id="{68C0C6BC-8F57-4DC0-89CB-1FDD900F4A13}"/>
              </a:ext>
            </a:extLst>
          </p:cNvPr>
          <p:cNvSpPr/>
          <p:nvPr/>
        </p:nvSpPr>
        <p:spPr>
          <a:xfrm>
            <a:off x="2591780" y="404664"/>
            <a:ext cx="388843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638430"/>
                </a:solidFill>
                <a:effectLst/>
                <a:uLnTx/>
                <a:uFillTx/>
                <a:latin typeface="Calibri" pitchFamily="34" charset="0"/>
                <a:ea typeface="+mn-ea"/>
                <a:cs typeface="+mn-cs"/>
              </a:rPr>
              <a:t>Q&amp;A and/or Exercise</a:t>
            </a: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7047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itle 1">
            <a:extLst>
              <a:ext uri="{FF2B5EF4-FFF2-40B4-BE49-F238E27FC236}">
                <a16:creationId xmlns:a16="http://schemas.microsoft.com/office/drawing/2014/main" id="{78766836-919A-4EA9-8EB0-6D1FCF349C35}"/>
              </a:ext>
            </a:extLst>
          </p:cNvPr>
          <p:cNvSpPr txBox="1">
            <a:spLocks/>
          </p:cNvSpPr>
          <p:nvPr/>
        </p:nvSpPr>
        <p:spPr bwMode="auto">
          <a:xfrm>
            <a:off x="251520" y="1484784"/>
            <a:ext cx="8769631" cy="45437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6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a:lstStyle>
          <a:p>
            <a:pPr marL="342900" marR="0" lvl="0" indent="-342900" algn="l" defTabSz="914400" rtl="0" eaLnBrk="1" fontAlgn="base" latinLnBrk="0" hangingPunct="1">
              <a:lnSpc>
                <a:spcPct val="150000"/>
              </a:lnSpc>
              <a:spcBef>
                <a:spcPts val="0"/>
              </a:spcBef>
              <a:spcAft>
                <a:spcPts val="300"/>
              </a:spcAft>
              <a:buClrTx/>
              <a:buSzTx/>
              <a:buFont typeface="Wingdings" panose="05000000000000000000" pitchFamily="2" charset="2"/>
              <a:buChar char="q"/>
              <a:tabLst/>
              <a:defRPr/>
            </a:pPr>
            <a:r>
              <a:rPr kumimoji="0" lang="en-GB" sz="2400" b="0" i="0" u="none" strike="noStrike" kern="0" cap="none" spc="0" normalizeH="0" baseline="0" noProof="0" dirty="0">
                <a:ln>
                  <a:noFill/>
                </a:ln>
                <a:solidFill>
                  <a:srgbClr val="0070C0"/>
                </a:solidFill>
                <a:effectLst/>
                <a:uLnTx/>
                <a:uFillTx/>
                <a:latin typeface="Calibri" pitchFamily="34" charset="0"/>
                <a:ea typeface="+mj-ea"/>
                <a:cs typeface="Calibri" panose="020F0502020204030204" pitchFamily="34" charset="0"/>
              </a:rPr>
              <a:t>Example of answers</a:t>
            </a:r>
          </a:p>
        </p:txBody>
      </p:sp>
      <p:graphicFrame>
        <p:nvGraphicFramePr>
          <p:cNvPr id="14" name="Table 13">
            <a:extLst>
              <a:ext uri="{FF2B5EF4-FFF2-40B4-BE49-F238E27FC236}">
                <a16:creationId xmlns:a16="http://schemas.microsoft.com/office/drawing/2014/main" id="{7E7AC237-6FE9-4E2A-9C84-B37BE055C083}"/>
              </a:ext>
            </a:extLst>
          </p:cNvPr>
          <p:cNvGraphicFramePr>
            <a:graphicFrameLocks noGrp="1"/>
          </p:cNvGraphicFramePr>
          <p:nvPr>
            <p:extLst>
              <p:ext uri="{D42A27DB-BD31-4B8C-83A1-F6EECF244321}">
                <p14:modId xmlns:p14="http://schemas.microsoft.com/office/powerpoint/2010/main" val="2041735018"/>
              </p:ext>
            </p:extLst>
          </p:nvPr>
        </p:nvGraphicFramePr>
        <p:xfrm>
          <a:off x="395536" y="2229725"/>
          <a:ext cx="8274681" cy="1493520"/>
        </p:xfrm>
        <a:graphic>
          <a:graphicData uri="http://schemas.openxmlformats.org/drawingml/2006/table">
            <a:tbl>
              <a:tblPr firstRow="1" bandRow="1"/>
              <a:tblGrid>
                <a:gridCol w="2960666">
                  <a:extLst>
                    <a:ext uri="{9D8B030D-6E8A-4147-A177-3AD203B41FA5}">
                      <a16:colId xmlns:a16="http://schemas.microsoft.com/office/drawing/2014/main" val="799945614"/>
                    </a:ext>
                  </a:extLst>
                </a:gridCol>
                <a:gridCol w="2732922">
                  <a:extLst>
                    <a:ext uri="{9D8B030D-6E8A-4147-A177-3AD203B41FA5}">
                      <a16:colId xmlns:a16="http://schemas.microsoft.com/office/drawing/2014/main" val="1083474142"/>
                    </a:ext>
                  </a:extLst>
                </a:gridCol>
                <a:gridCol w="2581093">
                  <a:extLst>
                    <a:ext uri="{9D8B030D-6E8A-4147-A177-3AD203B41FA5}">
                      <a16:colId xmlns:a16="http://schemas.microsoft.com/office/drawing/2014/main" val="2351362978"/>
                    </a:ext>
                  </a:extLst>
                </a:gridCol>
              </a:tblGrid>
              <a:tr h="310707">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en-US" sz="1600" b="0" dirty="0">
                          <a:latin typeface="Calibri" panose="020F0502020204030204" pitchFamily="34" charset="0"/>
                          <a:cs typeface="Calibri" panose="020F0502020204030204" pitchFamily="34" charset="0"/>
                        </a:rPr>
                        <a:t>Brand</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en-US" sz="1600" b="0" dirty="0">
                          <a:latin typeface="Calibri" panose="020F0502020204030204" pitchFamily="34" charset="0"/>
                          <a:cs typeface="Calibri" panose="020F0502020204030204" pitchFamily="34" charset="0"/>
                        </a:rPr>
                        <a:t>Bonds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en-US" sz="1600" b="0" dirty="0">
                          <a:latin typeface="Calibri" panose="020F0502020204030204" pitchFamily="34" charset="0"/>
                          <a:cs typeface="Calibri" panose="020F0502020204030204" pitchFamily="34" charset="0"/>
                        </a:rPr>
                        <a:t>Loans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4173819903"/>
                  </a:ext>
                </a:extLst>
              </a:tr>
              <a:tr h="536675">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lang="en-US" sz="1600" b="0" dirty="0">
                          <a:solidFill>
                            <a:srgbClr val="FF0000"/>
                          </a:solidFill>
                          <a:latin typeface="Calibri" panose="020F0502020204030204" pitchFamily="34" charset="0"/>
                          <a:cs typeface="Calibri" panose="020F0502020204030204" pitchFamily="34" charset="0"/>
                        </a:rPr>
                        <a:t>Green  Investment</a:t>
                      </a:r>
                    </a:p>
                    <a:p>
                      <a:r>
                        <a:rPr lang="en-US" sz="1600" b="0" dirty="0">
                          <a:solidFill>
                            <a:srgbClr val="006600"/>
                          </a:solidFill>
                          <a:latin typeface="Calibri" panose="020F0502020204030204" pitchFamily="34" charset="0"/>
                          <a:cs typeface="Calibri" panose="020F0502020204030204" pitchFamily="34" charset="0"/>
                        </a:rPr>
                        <a:t>(Use-of-proceed-based)</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600" b="0" dirty="0">
                          <a:latin typeface="Calibri" panose="020F0502020204030204" pitchFamily="34" charset="0"/>
                          <a:cs typeface="Calibri" panose="020F0502020204030204" pitchFamily="34" charset="0"/>
                        </a:rPr>
                        <a:t>Green</a:t>
                      </a:r>
                      <a:r>
                        <a:rPr lang="en-US" sz="1600" b="0" baseline="0" dirty="0">
                          <a:latin typeface="Calibri" panose="020F0502020204030204" pitchFamily="34" charset="0"/>
                          <a:cs typeface="Calibri" panose="020F0502020204030204" pitchFamily="34" charset="0"/>
                        </a:rPr>
                        <a:t> b</a:t>
                      </a:r>
                      <a:r>
                        <a:rPr lang="en-US" sz="1600" b="0" dirty="0">
                          <a:latin typeface="Calibri" panose="020F0502020204030204" pitchFamily="34" charset="0"/>
                          <a:cs typeface="Calibri" panose="020F0502020204030204" pitchFamily="34" charset="0"/>
                        </a:rPr>
                        <a:t>onds</a:t>
                      </a:r>
                      <a:endParaRPr lang="en-GB" sz="1600" b="0" dirty="0">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600" b="0" dirty="0">
                          <a:solidFill>
                            <a:schemeClr val="tx1"/>
                          </a:solidFill>
                          <a:latin typeface="Calibri" panose="020F0502020204030204" pitchFamily="34" charset="0"/>
                          <a:cs typeface="Calibri" panose="020F0502020204030204" pitchFamily="34" charset="0"/>
                        </a:rPr>
                        <a:t>Green Loan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972837679"/>
                  </a:ext>
                </a:extLst>
              </a:tr>
              <a:tr h="536675">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lang="en-US" sz="1600" b="0" dirty="0">
                          <a:solidFill>
                            <a:srgbClr val="FF0000"/>
                          </a:solidFill>
                          <a:latin typeface="Calibri" panose="020F0502020204030204" pitchFamily="34" charset="0"/>
                          <a:cs typeface="Calibri" panose="020F0502020204030204" pitchFamily="34" charset="0"/>
                        </a:rPr>
                        <a:t>Sustainability-Linked investment</a:t>
                      </a:r>
                    </a:p>
                    <a:p>
                      <a:r>
                        <a:rPr lang="en-US" sz="1600" b="0" dirty="0">
                          <a:solidFill>
                            <a:srgbClr val="006600"/>
                          </a:solidFill>
                          <a:latin typeface="Calibri" panose="020F0502020204030204" pitchFamily="34" charset="0"/>
                          <a:cs typeface="Calibri" panose="020F0502020204030204" pitchFamily="34" charset="0"/>
                        </a:rPr>
                        <a:t>(Corporate general-purpose)</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en-US" sz="1600" b="0" dirty="0">
                          <a:latin typeface="Calibri" panose="020F0502020204030204" pitchFamily="34" charset="0"/>
                          <a:cs typeface="Calibri" panose="020F0502020204030204" pitchFamily="34" charset="0"/>
                        </a:rPr>
                        <a:t>Sustainability Linked Bonds</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Sustainability-Linked Loans</a:t>
                      </a:r>
                    </a:p>
                    <a:p>
                      <a:pPr algn="ctr"/>
                      <a:endParaRPr lang="en-US" sz="1600" b="0" dirty="0">
                        <a:solidFill>
                          <a:schemeClr val="tx1"/>
                        </a:solidFill>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466980498"/>
                  </a:ext>
                </a:extLst>
              </a:tr>
            </a:tbl>
          </a:graphicData>
        </a:graphic>
      </p:graphicFrame>
      <p:sp>
        <p:nvSpPr>
          <p:cNvPr id="7" name="Rectangle 6">
            <a:extLst>
              <a:ext uri="{FF2B5EF4-FFF2-40B4-BE49-F238E27FC236}">
                <a16:creationId xmlns:a16="http://schemas.microsoft.com/office/drawing/2014/main" id="{6F256948-C7F2-439C-AE01-3939EE01B62E}"/>
              </a:ext>
            </a:extLst>
          </p:cNvPr>
          <p:cNvSpPr/>
          <p:nvPr/>
        </p:nvSpPr>
        <p:spPr>
          <a:xfrm>
            <a:off x="2591780" y="404664"/>
            <a:ext cx="388843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638430"/>
                </a:solidFill>
                <a:effectLst/>
                <a:uLnTx/>
                <a:uFillTx/>
                <a:latin typeface="Calibri" pitchFamily="34" charset="0"/>
                <a:ea typeface="+mn-ea"/>
                <a:cs typeface="+mn-cs"/>
              </a:rPr>
              <a:t>Q&amp;A and/or Exercise</a:t>
            </a: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8" name="Table 7">
            <a:extLst>
              <a:ext uri="{FF2B5EF4-FFF2-40B4-BE49-F238E27FC236}">
                <a16:creationId xmlns:a16="http://schemas.microsoft.com/office/drawing/2014/main" id="{2D08ABED-0D1F-4E96-9DAC-0C687F2C97EE}"/>
              </a:ext>
            </a:extLst>
          </p:cNvPr>
          <p:cNvGraphicFramePr>
            <a:graphicFrameLocks noGrp="1"/>
          </p:cNvGraphicFramePr>
          <p:nvPr>
            <p:extLst>
              <p:ext uri="{D42A27DB-BD31-4B8C-83A1-F6EECF244321}">
                <p14:modId xmlns:p14="http://schemas.microsoft.com/office/powerpoint/2010/main" val="2543835151"/>
              </p:ext>
            </p:extLst>
          </p:nvPr>
        </p:nvGraphicFramePr>
        <p:xfrm>
          <a:off x="398999" y="3890930"/>
          <a:ext cx="8274681" cy="679314"/>
        </p:xfrm>
        <a:graphic>
          <a:graphicData uri="http://schemas.openxmlformats.org/drawingml/2006/table">
            <a:tbl>
              <a:tblPr firstRow="1" bandRow="1"/>
              <a:tblGrid>
                <a:gridCol w="2960666">
                  <a:extLst>
                    <a:ext uri="{9D8B030D-6E8A-4147-A177-3AD203B41FA5}">
                      <a16:colId xmlns:a16="http://schemas.microsoft.com/office/drawing/2014/main" val="4273290206"/>
                    </a:ext>
                  </a:extLst>
                </a:gridCol>
                <a:gridCol w="2732922">
                  <a:extLst>
                    <a:ext uri="{9D8B030D-6E8A-4147-A177-3AD203B41FA5}">
                      <a16:colId xmlns:a16="http://schemas.microsoft.com/office/drawing/2014/main" val="2193182296"/>
                    </a:ext>
                  </a:extLst>
                </a:gridCol>
                <a:gridCol w="2581093">
                  <a:extLst>
                    <a:ext uri="{9D8B030D-6E8A-4147-A177-3AD203B41FA5}">
                      <a16:colId xmlns:a16="http://schemas.microsoft.com/office/drawing/2014/main" val="3311814594"/>
                    </a:ext>
                  </a:extLst>
                </a:gridCol>
              </a:tblGrid>
              <a:tr h="679314">
                <a:tc>
                  <a:txBody>
                    <a:bodyPr/>
                    <a:lstStyle/>
                    <a:p>
                      <a:r>
                        <a:rPr lang="en-US" sz="1600" b="0" dirty="0">
                          <a:solidFill>
                            <a:srgbClr val="006600"/>
                          </a:solidFill>
                          <a:latin typeface="Calibri" panose="020F0502020204030204" pitchFamily="34" charset="0"/>
                          <a:cs typeface="Calibri" panose="020F0502020204030204" pitchFamily="34" charset="0"/>
                        </a:rPr>
                        <a:t>Source of Funding</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GB" sz="1600" b="0" dirty="0">
                          <a:latin typeface="Calibri" panose="020F0502020204030204" pitchFamily="34" charset="0"/>
                          <a:cs typeface="Calibri" panose="020F0502020204030204" pitchFamily="34" charset="0"/>
                        </a:rPr>
                        <a:t>From Capital Market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GB" sz="1600" b="0" dirty="0">
                          <a:solidFill>
                            <a:schemeClr val="tx1"/>
                          </a:solidFill>
                          <a:latin typeface="Calibri" panose="020F0502020204030204" pitchFamily="34" charset="0"/>
                          <a:cs typeface="Calibri" panose="020F0502020204030204" pitchFamily="34" charset="0"/>
                        </a:rPr>
                        <a:t>From a bank</a:t>
                      </a:r>
                      <a:endParaRPr lang="en-US" sz="1600" b="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465785041"/>
                  </a:ext>
                </a:extLst>
              </a:tr>
            </a:tbl>
          </a:graphicData>
        </a:graphic>
      </p:graphicFrame>
    </p:spTree>
    <p:extLst>
      <p:ext uri="{BB962C8B-B14F-4D97-AF65-F5344CB8AC3E}">
        <p14:creationId xmlns:p14="http://schemas.microsoft.com/office/powerpoint/2010/main" val="2641568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3" name="Group 2"/>
          <p:cNvGrpSpPr/>
          <p:nvPr/>
        </p:nvGrpSpPr>
        <p:grpSpPr>
          <a:xfrm>
            <a:off x="323528" y="1780380"/>
            <a:ext cx="7632848" cy="4824536"/>
            <a:chOff x="323528" y="1556792"/>
            <a:chExt cx="7632848" cy="4824536"/>
          </a:xfrm>
        </p:grpSpPr>
        <p:pic>
          <p:nvPicPr>
            <p:cNvPr id="5" name="Picture 4"/>
            <p:cNvPicPr>
              <a:picLocks noChangeAspect="1"/>
            </p:cNvPicPr>
            <p:nvPr/>
          </p:nvPicPr>
          <p:blipFill rotWithShape="1">
            <a:blip r:embed="rId2"/>
            <a:srcRect l="15356" t="21000" r="40151" b="6901"/>
            <a:stretch/>
          </p:blipFill>
          <p:spPr>
            <a:xfrm>
              <a:off x="323528" y="1556792"/>
              <a:ext cx="7416824" cy="4824536"/>
            </a:xfrm>
            <a:prstGeom prst="rect">
              <a:avLst/>
            </a:prstGeom>
          </p:spPr>
        </p:pic>
        <p:sp>
          <p:nvSpPr>
            <p:cNvPr id="7" name="Oval 6"/>
            <p:cNvSpPr/>
            <p:nvPr/>
          </p:nvSpPr>
          <p:spPr bwMode="auto">
            <a:xfrm>
              <a:off x="2843808" y="4249950"/>
              <a:ext cx="5112568" cy="360040"/>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Oval 8"/>
            <p:cNvSpPr/>
            <p:nvPr/>
          </p:nvSpPr>
          <p:spPr bwMode="auto">
            <a:xfrm>
              <a:off x="2735796" y="2852936"/>
              <a:ext cx="5112568" cy="360040"/>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Oval 9"/>
            <p:cNvSpPr/>
            <p:nvPr/>
          </p:nvSpPr>
          <p:spPr bwMode="auto">
            <a:xfrm>
              <a:off x="2809785" y="5085184"/>
              <a:ext cx="5112568" cy="360040"/>
            </a:xfrm>
            <a:prstGeom prst="ellips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 name="Rectangle 1"/>
          <p:cNvSpPr/>
          <p:nvPr/>
        </p:nvSpPr>
        <p:spPr>
          <a:xfrm>
            <a:off x="1187624" y="349699"/>
            <a:ext cx="6264696" cy="646331"/>
          </a:xfrm>
          <a:prstGeom prst="rect">
            <a:avLst/>
          </a:prstGeom>
        </p:spPr>
        <p:txBody>
          <a:bodyPr wrap="square">
            <a:spAutoFit/>
          </a:bodyPr>
          <a:lstStyle/>
          <a:p>
            <a:pPr lvl="0" fontAlgn="base">
              <a:lnSpc>
                <a:spcPct val="150000"/>
              </a:lnSpc>
              <a:spcAft>
                <a:spcPts val="300"/>
              </a:spcAft>
              <a:buClr>
                <a:srgbClr val="964B77"/>
              </a:buClr>
            </a:pPr>
            <a:r>
              <a:rPr lang="en-GB" sz="2400" b="1" kern="0" dirty="0">
                <a:solidFill>
                  <a:srgbClr val="006600"/>
                </a:solidFill>
                <a:latin typeface="Calibri" pitchFamily="34" charset="0"/>
              </a:rPr>
              <a:t>II. Japan’s effort in green investment </a:t>
            </a:r>
          </a:p>
        </p:txBody>
      </p:sp>
      <p:sp>
        <p:nvSpPr>
          <p:cNvPr id="11" name="Rectangle 10"/>
          <p:cNvSpPr/>
          <p:nvPr/>
        </p:nvSpPr>
        <p:spPr>
          <a:xfrm>
            <a:off x="251520" y="1148058"/>
            <a:ext cx="6264696" cy="646331"/>
          </a:xfrm>
          <a:prstGeom prst="rect">
            <a:avLst/>
          </a:prstGeom>
        </p:spPr>
        <p:txBody>
          <a:bodyPr wrap="square">
            <a:spAutoFit/>
          </a:bodyPr>
          <a:lstStyle/>
          <a:p>
            <a:pPr lvl="0" fontAlgn="base">
              <a:lnSpc>
                <a:spcPct val="150000"/>
              </a:lnSpc>
              <a:spcAft>
                <a:spcPts val="300"/>
              </a:spcAft>
              <a:buClr>
                <a:srgbClr val="964B77"/>
              </a:buClr>
            </a:pPr>
            <a:r>
              <a:rPr lang="en-GB" sz="2400" b="1" kern="0" dirty="0">
                <a:solidFill>
                  <a:srgbClr val="006600"/>
                </a:solidFill>
                <a:latin typeface="Calibri" pitchFamily="34" charset="0"/>
              </a:rPr>
              <a:t>II. Japan government structure</a:t>
            </a:r>
          </a:p>
        </p:txBody>
      </p:sp>
    </p:spTree>
    <p:extLst>
      <p:ext uri="{BB962C8B-B14F-4D97-AF65-F5344CB8AC3E}">
        <p14:creationId xmlns:p14="http://schemas.microsoft.com/office/powerpoint/2010/main" val="2418461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701" y="1122363"/>
            <a:ext cx="8784976" cy="468054"/>
          </a:xfrm>
        </p:spPr>
        <p:txBody>
          <a:bodyPr>
            <a:normAutofit fontScale="70000" lnSpcReduction="20000"/>
          </a:bodyPr>
          <a:lstStyle/>
          <a:p>
            <a:pPr algn="l"/>
            <a:r>
              <a:rPr lang="en-GB" dirty="0"/>
              <a:t>II.1.1 Promoting Green Finance (Green Bonds and Green Loans)</a:t>
            </a:r>
          </a:p>
          <a:p>
            <a:pPr algn="l"/>
            <a:endParaRPr lang="en-GB" dirty="0"/>
          </a:p>
          <a:p>
            <a:pPr algn="l"/>
            <a:endParaRPr lang="en-GB" dirty="0"/>
          </a:p>
          <a:p>
            <a:pPr algn="l"/>
            <a:endParaRPr lang="en-GB" dirty="0"/>
          </a:p>
        </p:txBody>
      </p:sp>
      <p:sp>
        <p:nvSpPr>
          <p:cNvPr id="4" name="Slide Number Placeholder 3"/>
          <p:cNvSpPr>
            <a:spLocks noGrp="1"/>
          </p:cNvSpPr>
          <p:nvPr>
            <p:ph type="sldNum" sz="quarter" idx="12"/>
          </p:nvPr>
        </p:nvSpPr>
        <p:spPr/>
        <p:txBody>
          <a:bodyPr/>
          <a:lstStyle/>
          <a:p>
            <a:fld id="{F445AC15-7273-416C-8353-4C3A49FF4509}" type="slidenum">
              <a:rPr kumimoji="1" lang="ja-JP" altLang="en-US" smtClean="0"/>
              <a:t>14</a:t>
            </a:fld>
            <a:endParaRPr kumimoji="1" lang="ja-JP" altLang="en-US" dirty="0"/>
          </a:p>
        </p:txBody>
      </p:sp>
      <p:sp>
        <p:nvSpPr>
          <p:cNvPr id="5" name="Rectangle 4"/>
          <p:cNvSpPr/>
          <p:nvPr/>
        </p:nvSpPr>
        <p:spPr>
          <a:xfrm>
            <a:off x="2771800" y="299061"/>
            <a:ext cx="4896544" cy="787523"/>
          </a:xfrm>
          <a:prstGeom prst="rect">
            <a:avLst/>
          </a:prstGeom>
        </p:spPr>
        <p:txBody>
          <a:bodyPr wrap="square">
            <a:spAutoFit/>
          </a:bodyPr>
          <a:lstStyle/>
          <a:p>
            <a:pPr lvl="0" fontAlgn="base">
              <a:lnSpc>
                <a:spcPct val="150000"/>
              </a:lnSpc>
              <a:spcAft>
                <a:spcPts val="300"/>
              </a:spcAft>
              <a:buClr>
                <a:srgbClr val="964B77"/>
              </a:buClr>
            </a:pPr>
            <a:r>
              <a:rPr lang="en-GB" sz="1500" b="1" kern="0" dirty="0">
                <a:solidFill>
                  <a:srgbClr val="006600"/>
                </a:solidFill>
                <a:latin typeface="Calibri" pitchFamily="34" charset="0"/>
              </a:rPr>
              <a:t>II. Japan’s effort in green investment</a:t>
            </a:r>
          </a:p>
          <a:p>
            <a:pPr lvl="0" fontAlgn="base">
              <a:lnSpc>
                <a:spcPct val="150000"/>
              </a:lnSpc>
              <a:spcAft>
                <a:spcPts val="300"/>
              </a:spcAft>
              <a:buClr>
                <a:srgbClr val="964B77"/>
              </a:buClr>
            </a:pPr>
            <a:r>
              <a:rPr lang="en-GB" sz="1500" kern="0" dirty="0">
                <a:solidFill>
                  <a:srgbClr val="000000"/>
                </a:solidFill>
                <a:latin typeface="Calibri" pitchFamily="34" charset="0"/>
              </a:rPr>
              <a:t>	</a:t>
            </a:r>
            <a:r>
              <a:rPr lang="en-GB" sz="1500" kern="0" dirty="0">
                <a:solidFill>
                  <a:srgbClr val="0070C0"/>
                </a:solidFill>
                <a:latin typeface="Calibri" pitchFamily="34" charset="0"/>
              </a:rPr>
              <a:t>I.1. MOE’s key efforts</a:t>
            </a:r>
          </a:p>
        </p:txBody>
      </p:sp>
      <p:graphicFrame>
        <p:nvGraphicFramePr>
          <p:cNvPr id="7" name="Table 6"/>
          <p:cNvGraphicFramePr>
            <a:graphicFrameLocks noGrp="1"/>
          </p:cNvGraphicFramePr>
          <p:nvPr>
            <p:extLst>
              <p:ext uri="{D42A27DB-BD31-4B8C-83A1-F6EECF244321}">
                <p14:modId xmlns:p14="http://schemas.microsoft.com/office/powerpoint/2010/main" val="3923295299"/>
              </p:ext>
            </p:extLst>
          </p:nvPr>
        </p:nvGraphicFramePr>
        <p:xfrm>
          <a:off x="383427" y="1501150"/>
          <a:ext cx="8424937" cy="2504151"/>
        </p:xfrm>
        <a:graphic>
          <a:graphicData uri="http://schemas.openxmlformats.org/drawingml/2006/table">
            <a:tbl>
              <a:tblPr firstRow="1" firstCol="1" bandRow="1"/>
              <a:tblGrid>
                <a:gridCol w="509620">
                  <a:extLst>
                    <a:ext uri="{9D8B030D-6E8A-4147-A177-3AD203B41FA5}">
                      <a16:colId xmlns:a16="http://schemas.microsoft.com/office/drawing/2014/main" val="893940242"/>
                    </a:ext>
                  </a:extLst>
                </a:gridCol>
                <a:gridCol w="5119113">
                  <a:extLst>
                    <a:ext uri="{9D8B030D-6E8A-4147-A177-3AD203B41FA5}">
                      <a16:colId xmlns:a16="http://schemas.microsoft.com/office/drawing/2014/main" val="3830668018"/>
                    </a:ext>
                  </a:extLst>
                </a:gridCol>
                <a:gridCol w="1260140">
                  <a:extLst>
                    <a:ext uri="{9D8B030D-6E8A-4147-A177-3AD203B41FA5}">
                      <a16:colId xmlns:a16="http://schemas.microsoft.com/office/drawing/2014/main" val="1447063583"/>
                    </a:ext>
                  </a:extLst>
                </a:gridCol>
                <a:gridCol w="386267">
                  <a:extLst>
                    <a:ext uri="{9D8B030D-6E8A-4147-A177-3AD203B41FA5}">
                      <a16:colId xmlns:a16="http://schemas.microsoft.com/office/drawing/2014/main" val="815616140"/>
                    </a:ext>
                  </a:extLst>
                </a:gridCol>
                <a:gridCol w="383566">
                  <a:extLst>
                    <a:ext uri="{9D8B030D-6E8A-4147-A177-3AD203B41FA5}">
                      <a16:colId xmlns:a16="http://schemas.microsoft.com/office/drawing/2014/main" val="1514428565"/>
                    </a:ext>
                  </a:extLst>
                </a:gridCol>
                <a:gridCol w="383566">
                  <a:extLst>
                    <a:ext uri="{9D8B030D-6E8A-4147-A177-3AD203B41FA5}">
                      <a16:colId xmlns:a16="http://schemas.microsoft.com/office/drawing/2014/main" val="747260289"/>
                    </a:ext>
                  </a:extLst>
                </a:gridCol>
                <a:gridCol w="382665">
                  <a:extLst>
                    <a:ext uri="{9D8B030D-6E8A-4147-A177-3AD203B41FA5}">
                      <a16:colId xmlns:a16="http://schemas.microsoft.com/office/drawing/2014/main" val="1282936686"/>
                    </a:ext>
                  </a:extLst>
                </a:gridCol>
              </a:tblGrid>
              <a:tr h="204413">
                <a:tc gridSpan="7">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MOE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FAFE"/>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7821994"/>
                  </a:ext>
                </a:extLst>
              </a:tr>
              <a:tr h="167296">
                <a:tc rowSpan="2">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Initiative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Date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(M/Y)</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4">
                  <a:txBody>
                    <a:bodyPr/>
                    <a:lstStyle/>
                    <a:p>
                      <a:pPr algn="ctr">
                        <a:lnSpc>
                          <a:spcPct val="107000"/>
                        </a:lnSpc>
                        <a:spcAft>
                          <a:spcPts val="0"/>
                        </a:spcAft>
                      </a:pPr>
                      <a:r>
                        <a:rPr lang="en-US" sz="900" b="1">
                          <a:effectLst/>
                          <a:latin typeface="Calibri" panose="020F0502020204030204" pitchFamily="34" charset="0"/>
                          <a:ea typeface="HGPGothicM" panose="020B0600000000000000" pitchFamily="50" charset="-128"/>
                          <a:cs typeface="Arial" panose="020B0604020202020204" pitchFamily="34" charset="0"/>
                        </a:rPr>
                        <a:t>Type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2031046"/>
                  </a:ext>
                </a:extLst>
              </a:tr>
              <a:tr h="70155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07000"/>
                        </a:lnSpc>
                        <a:spcAft>
                          <a:spcPts val="0"/>
                        </a:spcAft>
                      </a:pPr>
                      <a:r>
                        <a:rPr lang="en-US" sz="900">
                          <a:effectLst/>
                          <a:latin typeface="Calibri" panose="020F0502020204030204" pitchFamily="34" charset="0"/>
                          <a:ea typeface="HGPGothicM" panose="020B0600000000000000" pitchFamily="50" charset="-128"/>
                          <a:cs typeface="Arial" panose="020B0604020202020204" pitchFamily="34" charset="0"/>
                        </a:rPr>
                        <a:t>Strategy</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900">
                          <a:effectLst/>
                          <a:latin typeface="Calibri" panose="020F0502020204030204" pitchFamily="34" charset="0"/>
                          <a:ea typeface="HGPGothicM" panose="020B0600000000000000" pitchFamily="50" charset="-128"/>
                          <a:cs typeface="Arial" panose="020B0604020202020204" pitchFamily="34" charset="0"/>
                        </a:rPr>
                        <a:t>Guidance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900">
                          <a:effectLst/>
                          <a:latin typeface="Calibri" panose="020F0502020204030204" pitchFamily="34" charset="0"/>
                          <a:ea typeface="HGPGothicM" panose="020B0600000000000000" pitchFamily="50" charset="-128"/>
                          <a:cs typeface="Arial" panose="020B0604020202020204" pitchFamily="34" charset="0"/>
                        </a:rPr>
                        <a:t>Support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900">
                          <a:effectLst/>
                          <a:latin typeface="Calibri" panose="020F0502020204030204" pitchFamily="34" charset="0"/>
                          <a:ea typeface="HGPGothicM" panose="020B0600000000000000" pitchFamily="50" charset="-128"/>
                          <a:cs typeface="Arial" panose="020B0604020202020204" pitchFamily="34" charset="0"/>
                        </a:rPr>
                        <a:t>Expert/WG</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26614450"/>
                  </a:ext>
                </a:extLst>
              </a:tr>
              <a:tr h="204413">
                <a:tc>
                  <a:txBody>
                    <a:bodyPr/>
                    <a:lstStyle/>
                    <a:p>
                      <a:pPr>
                        <a:lnSpc>
                          <a:spcPct val="107000"/>
                        </a:lnSpc>
                        <a:spcAft>
                          <a:spcPts val="0"/>
                        </a:spcAft>
                      </a:pPr>
                      <a:r>
                        <a:rPr lang="en-US" sz="1100" dirty="0">
                          <a:effectLst/>
                          <a:latin typeface="Segoe UI" panose="020B0502040204020203" pitchFamily="34" charset="0"/>
                          <a:ea typeface="HGPGothicM" panose="020B0600000000000000" pitchFamily="50" charset="-128"/>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GB" sz="1100" dirty="0">
                          <a:effectLst/>
                          <a:latin typeface="Segoe UI" panose="020B0502040204020203" pitchFamily="34" charset="0"/>
                          <a:ea typeface="HGPGothicM" panose="020B0600000000000000" pitchFamily="50" charset="-128"/>
                          <a:cs typeface="Arial" panose="020B0604020202020204" pitchFamily="34" charset="0"/>
                        </a:rPr>
                        <a:t>Green Bonds Guidelines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Calibri" panose="020F0502020204030204" pitchFamily="34" charset="0"/>
                        </a:rPr>
                        <a:t>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1" lang="zh-CN" altLang="en-US" sz="1000" b="0" i="0" u="none" strike="noStrike" kern="1200" cap="none" spc="0" normalizeH="0" baseline="0" noProof="0" dirty="0">
                          <a:ln>
                            <a:noFill/>
                          </a:ln>
                          <a:solidFill>
                            <a:srgbClr val="000000"/>
                          </a:solidFill>
                          <a:effectLst/>
                          <a:uLnTx/>
                          <a:uFillTx/>
                          <a:latin typeface="Segoe UI" panose="020B0502040204020203" pitchFamily="34" charset="0"/>
                          <a:ea typeface="MS Mincho" panose="02020609040205080304" pitchFamily="49" charset="-128"/>
                          <a:cs typeface="MS Mincho" panose="02020609040205080304" pitchFamily="49" charset="-128"/>
                        </a:rPr>
                        <a:t>✓</a:t>
                      </a:r>
                      <a:endParaRPr kumimoji="1" lang="en-US" sz="1100" b="0" i="0" u="none" strike="noStrike" kern="1200" cap="none" spc="0" normalizeH="0" baseline="0" noProof="0" dirty="0">
                        <a:ln>
                          <a:noFill/>
                        </a:ln>
                        <a:solidFill>
                          <a:srgbClr val="000000"/>
                        </a:solidFill>
                        <a:effectLst/>
                        <a:uLnTx/>
                        <a:uFillTx/>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1" lang="en-US" sz="1100" b="0" i="0" u="none" strike="noStrike" kern="1200" cap="none" spc="0" normalizeH="0" baseline="0" noProof="0" dirty="0">
                        <a:ln>
                          <a:noFill/>
                        </a:ln>
                        <a:solidFill>
                          <a:srgbClr val="000000"/>
                        </a:solidFill>
                        <a:effectLst/>
                        <a:uLnTx/>
                        <a:uFillTx/>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2416589330"/>
                  </a:ext>
                </a:extLst>
              </a:tr>
              <a:tr h="204413">
                <a:tc>
                  <a:txBody>
                    <a:bodyPr/>
                    <a:lstStyle/>
                    <a:p>
                      <a:pPr>
                        <a:lnSpc>
                          <a:spcPct val="107000"/>
                        </a:lnSpc>
                        <a:spcAft>
                          <a:spcPts val="0"/>
                        </a:spcAft>
                      </a:pPr>
                      <a:r>
                        <a:rPr lang="en-US" sz="1100" dirty="0">
                          <a:effectLst/>
                          <a:latin typeface="Segoe UI" panose="020B0502040204020203" pitchFamily="34" charset="0"/>
                          <a:ea typeface="HGPGothicM" panose="020B0600000000000000" pitchFamily="50" charset="-128"/>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GB" sz="1100" dirty="0">
                          <a:effectLst/>
                          <a:latin typeface="Segoe UI" panose="020B0502040204020203" pitchFamily="34" charset="0"/>
                          <a:ea typeface="HGPGothicM" panose="020B0600000000000000" pitchFamily="50" charset="-128"/>
                          <a:cs typeface="Arial" panose="020B0604020202020204" pitchFamily="34" charset="0"/>
                        </a:rPr>
                        <a:t>Pilot Projects for Green Bond Issuance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Calibri" panose="020F0502020204030204" pitchFamily="34" charset="0"/>
                        </a:rPr>
                        <a:t>4/2017 – 3/2018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1" lang="zh-CN" altLang="en-US" sz="1000" b="0" i="0" u="none" strike="noStrike" kern="1200" cap="none" spc="0" normalizeH="0" baseline="0" noProof="0" dirty="0">
                          <a:ln>
                            <a:noFill/>
                          </a:ln>
                          <a:solidFill>
                            <a:srgbClr val="000000"/>
                          </a:solidFill>
                          <a:effectLst/>
                          <a:uLnTx/>
                          <a:uFillTx/>
                          <a:latin typeface="Segoe UI" panose="020B0502040204020203" pitchFamily="34" charset="0"/>
                          <a:ea typeface="MS Mincho" panose="02020609040205080304" pitchFamily="49" charset="-128"/>
                          <a:cs typeface="MS Mincho" panose="02020609040205080304" pitchFamily="49" charset="-128"/>
                        </a:rPr>
                        <a:t>✓</a:t>
                      </a:r>
                      <a:endParaRPr kumimoji="1" lang="en-US" sz="1100" b="0" i="0" u="none" strike="noStrike" kern="1200" cap="none" spc="0" normalizeH="0" baseline="0" noProof="0" dirty="0">
                        <a:ln>
                          <a:noFill/>
                        </a:ln>
                        <a:solidFill>
                          <a:srgbClr val="000000"/>
                        </a:solidFill>
                        <a:effectLst/>
                        <a:uLnTx/>
                        <a:uFillTx/>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3313024532"/>
                  </a:ext>
                </a:extLst>
              </a:tr>
              <a:tr h="204413">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3</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GB" sz="1100" dirty="0">
                          <a:effectLst/>
                          <a:latin typeface="Segoe UI" panose="020B0502040204020203" pitchFamily="34" charset="0"/>
                          <a:ea typeface="HGPGothicM" panose="020B0600000000000000" pitchFamily="50" charset="-128"/>
                          <a:cs typeface="Arial" panose="020B0604020202020204" pitchFamily="34" charset="0"/>
                        </a:rPr>
                        <a:t>The</a:t>
                      </a:r>
                      <a:r>
                        <a:rPr lang="en-GB" sz="1100" baseline="0" dirty="0">
                          <a:effectLst/>
                          <a:latin typeface="Segoe UI" panose="020B0502040204020203" pitchFamily="34" charset="0"/>
                          <a:ea typeface="HGPGothicM" panose="020B0600000000000000" pitchFamily="50" charset="-128"/>
                          <a:cs typeface="Arial" panose="020B0604020202020204" pitchFamily="34" charset="0"/>
                        </a:rPr>
                        <a:t> Green Bond Issuance Promotion Platform</a:t>
                      </a:r>
                      <a:endParaRPr lang="en-GB"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Calibri" panose="020F0502020204030204" pitchFamily="34" charset="0"/>
                        </a:rPr>
                        <a:t>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1" lang="zh-CN" altLang="en-US" sz="1000" b="0" i="0" u="none" strike="noStrike" kern="1200" cap="none" spc="0" normalizeH="0" baseline="0" noProof="0" dirty="0">
                          <a:ln>
                            <a:noFill/>
                          </a:ln>
                          <a:solidFill>
                            <a:srgbClr val="000000"/>
                          </a:solidFill>
                          <a:effectLst/>
                          <a:uLnTx/>
                          <a:uFillTx/>
                          <a:latin typeface="Segoe UI" panose="020B0502040204020203" pitchFamily="34" charset="0"/>
                          <a:ea typeface="MS Mincho" panose="02020609040205080304" pitchFamily="49" charset="-128"/>
                          <a:cs typeface="MS Mincho" panose="02020609040205080304" pitchFamily="49" charset="-128"/>
                        </a:rPr>
                        <a:t>✓</a:t>
                      </a:r>
                      <a:endParaRPr kumimoji="1" lang="en-US" sz="1100" b="0" i="0" u="none" strike="noStrike" kern="1200" cap="none" spc="0" normalizeH="0" baseline="0" noProof="0" dirty="0">
                        <a:ln>
                          <a:noFill/>
                        </a:ln>
                        <a:solidFill>
                          <a:srgbClr val="000000"/>
                        </a:solidFill>
                        <a:effectLst/>
                        <a:uLnTx/>
                        <a:uFillTx/>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338112181"/>
                  </a:ext>
                </a:extLst>
              </a:tr>
              <a:tr h="204413">
                <a:tc>
                  <a:txBody>
                    <a:bodyPr/>
                    <a:lstStyle/>
                    <a:p>
                      <a:pPr>
                        <a:lnSpc>
                          <a:spcPct val="107000"/>
                        </a:lnSpc>
                        <a:spcAft>
                          <a:spcPts val="0"/>
                        </a:spcAft>
                      </a:pPr>
                      <a:r>
                        <a:rPr lang="en-GB" sz="1100" dirty="0">
                          <a:effectLst/>
                          <a:latin typeface="Calibri" panose="020F0502020204030204" pitchFamily="34" charset="0"/>
                          <a:ea typeface="HGPGothicM" panose="020B0600000000000000" pitchFamily="50" charset="-128"/>
                          <a:cs typeface="Arial" panose="020B0604020202020204" pitchFamily="34" charset="0"/>
                        </a:rPr>
                        <a:t>4</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Financial Support Program for Green Bond Issuance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Calibri" panose="020F0502020204030204" pitchFamily="34" charset="0"/>
                        </a:rPr>
                        <a:t>4/2018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2241643306"/>
                  </a:ext>
                </a:extLst>
              </a:tr>
              <a:tr h="204413">
                <a:tc>
                  <a:txBody>
                    <a:bodyPr/>
                    <a:lstStyle/>
                    <a:p>
                      <a:pPr>
                        <a:lnSpc>
                          <a:spcPct val="107000"/>
                        </a:lnSpc>
                        <a:spcAft>
                          <a:spcPts val="0"/>
                        </a:spcAft>
                      </a:pPr>
                      <a:r>
                        <a:rPr lang="en-US" sz="1100" dirty="0">
                          <a:effectLst/>
                          <a:latin typeface="Segoe UI" panose="020B0502040204020203" pitchFamily="34" charset="0"/>
                          <a:ea typeface="HGPGothicM" panose="020B0600000000000000" pitchFamily="50" charset="-128"/>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Japan Green Bond Awards</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Calibri" panose="020F0502020204030204" pitchFamily="34" charset="0"/>
                        </a:rPr>
                        <a:t>3/2019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796272003"/>
                  </a:ext>
                </a:extLst>
              </a:tr>
              <a:tr h="204413">
                <a:tc>
                  <a:txBody>
                    <a:bodyPr/>
                    <a:lstStyle/>
                    <a:p>
                      <a:pPr>
                        <a:lnSpc>
                          <a:spcPct val="107000"/>
                        </a:lnSpc>
                        <a:spcAft>
                          <a:spcPts val="0"/>
                        </a:spcAft>
                      </a:pPr>
                      <a:r>
                        <a:rPr lang="en-GB" sz="1100" dirty="0">
                          <a:effectLst/>
                          <a:latin typeface="Segoe UI" panose="020B0502040204020203" pitchFamily="34" charset="0"/>
                          <a:ea typeface="HGPGothicM" panose="020B0600000000000000" pitchFamily="50" charset="-128"/>
                          <a:cs typeface="Arial" panose="020B0604020202020204" pitchFamily="34" charset="0"/>
                        </a:rPr>
                        <a:t>6</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GB" sz="1100" dirty="0">
                          <a:effectLst/>
                          <a:latin typeface="Segoe UI" panose="020B0502040204020203" pitchFamily="34" charset="0"/>
                          <a:ea typeface="HGPGothicM" panose="020B0600000000000000" pitchFamily="50" charset="-128"/>
                          <a:cs typeface="Arial" panose="020B0604020202020204" pitchFamily="34" charset="0"/>
                        </a:rPr>
                        <a:t>Green Bonds Guidelines (revised in 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Calibri" panose="020F0502020204030204" pitchFamily="34" charset="0"/>
                        </a:rPr>
                        <a:t>3/2020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1" lang="zh-CN" altLang="en-US" sz="1000" b="0" i="0" u="none" strike="noStrike" kern="1200" cap="none" spc="0" normalizeH="0" baseline="0" noProof="0" dirty="0">
                          <a:ln>
                            <a:noFill/>
                          </a:ln>
                          <a:solidFill>
                            <a:srgbClr val="000000"/>
                          </a:solidFill>
                          <a:effectLst/>
                          <a:uLnTx/>
                          <a:uFillTx/>
                          <a:latin typeface="Segoe UI" panose="020B0502040204020203" pitchFamily="34" charset="0"/>
                          <a:ea typeface="MS Mincho" panose="02020609040205080304" pitchFamily="49" charset="-128"/>
                          <a:cs typeface="MS Mincho" panose="02020609040205080304" pitchFamily="49" charset="-128"/>
                        </a:rPr>
                        <a:t>✓</a:t>
                      </a:r>
                      <a:endParaRPr kumimoji="1" lang="en-US" sz="1100" b="0" i="0" u="none" strike="noStrike" kern="1200" cap="none" spc="0" normalizeH="0" baseline="0" noProof="0" dirty="0">
                        <a:ln>
                          <a:noFill/>
                        </a:ln>
                        <a:solidFill>
                          <a:srgbClr val="000000"/>
                        </a:solidFill>
                        <a:effectLst/>
                        <a:uLnTx/>
                        <a:uFillTx/>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715349077"/>
                  </a:ext>
                </a:extLst>
              </a:tr>
              <a:tr h="204413">
                <a:tc>
                  <a:txBody>
                    <a:bodyPr/>
                    <a:lstStyle/>
                    <a:p>
                      <a:pPr>
                        <a:lnSpc>
                          <a:spcPct val="107000"/>
                        </a:lnSpc>
                        <a:spcAft>
                          <a:spcPts val="0"/>
                        </a:spcAft>
                      </a:pPr>
                      <a:r>
                        <a:rPr lang="en-GB" sz="1100" dirty="0">
                          <a:effectLst/>
                          <a:latin typeface="Segoe UI" panose="020B0502040204020203" pitchFamily="34" charset="0"/>
                          <a:ea typeface="HGPGothicM" panose="020B0600000000000000" pitchFamily="50" charset="-128"/>
                          <a:cs typeface="Arial" panose="020B0604020202020204" pitchFamily="34" charset="0"/>
                        </a:rPr>
                        <a:t>7</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"Green Loan and Sustainability Linked Loan Guidelines"</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Calibri" panose="020F0502020204030204" pitchFamily="34" charset="0"/>
                        </a:rPr>
                        <a:t>3/2020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4071564537"/>
                  </a:ext>
                </a:extLst>
              </a:tr>
            </a:tbl>
          </a:graphicData>
        </a:graphic>
      </p:graphicFrame>
      <p:sp>
        <p:nvSpPr>
          <p:cNvPr id="8" name="Rectangle 7"/>
          <p:cNvSpPr/>
          <p:nvPr/>
        </p:nvSpPr>
        <p:spPr>
          <a:xfrm>
            <a:off x="77367" y="4010553"/>
            <a:ext cx="8989266" cy="2677656"/>
          </a:xfrm>
          <a:prstGeom prst="rect">
            <a:avLst/>
          </a:prstGeom>
        </p:spPr>
        <p:txBody>
          <a:bodyPr wrap="square">
            <a:spAutoFit/>
          </a:bodyPr>
          <a:lstStyle/>
          <a:p>
            <a:pPr marL="171450" indent="-171450">
              <a:buFont typeface="Wingdings" panose="05000000000000000000" pitchFamily="2" charset="2"/>
              <a:buChar char="q"/>
            </a:pPr>
            <a:r>
              <a:rPr lang="en-GB" sz="1200" b="1" dirty="0">
                <a:solidFill>
                  <a:srgbClr val="C00000"/>
                </a:solidFill>
              </a:rPr>
              <a:t>Bond market</a:t>
            </a:r>
            <a:r>
              <a:rPr lang="en-GB" sz="1200" dirty="0"/>
              <a:t>. Measures included:</a:t>
            </a:r>
          </a:p>
          <a:p>
            <a:r>
              <a:rPr lang="en-GB" sz="1200" dirty="0"/>
              <a:t>-The </a:t>
            </a:r>
            <a:r>
              <a:rPr lang="en-GB" sz="1200" dirty="0">
                <a:hlinkClick r:id="rId2"/>
              </a:rPr>
              <a:t>Green Bond Guideline in 2017 </a:t>
            </a:r>
            <a:r>
              <a:rPr lang="en-GB" sz="1200" dirty="0"/>
              <a:t>(revised in 2020). </a:t>
            </a:r>
          </a:p>
          <a:p>
            <a:r>
              <a:rPr lang="en-GB" sz="1200" dirty="0"/>
              <a:t>-Call for </a:t>
            </a:r>
            <a:r>
              <a:rPr lang="en-GB" sz="1200" dirty="0">
                <a:hlinkClick r:id="rId2"/>
              </a:rPr>
              <a:t>model cases </a:t>
            </a:r>
            <a:r>
              <a:rPr lang="en-GB" sz="1200" dirty="0"/>
              <a:t>(pilot project) to showcase innovative and leading deals;</a:t>
            </a:r>
          </a:p>
          <a:p>
            <a:pPr lvl="0"/>
            <a:r>
              <a:rPr lang="en-GB" sz="1200" dirty="0">
                <a:solidFill>
                  <a:srgbClr val="000000"/>
                </a:solidFill>
              </a:rPr>
              <a:t>-The </a:t>
            </a:r>
            <a:r>
              <a:rPr lang="en-GB" sz="1200" dirty="0">
                <a:solidFill>
                  <a:srgbClr val="000000"/>
                </a:solidFill>
                <a:hlinkClick r:id="rId2"/>
              </a:rPr>
              <a:t>Green Bond Issuance Promotion Platform</a:t>
            </a:r>
            <a:r>
              <a:rPr lang="en-GB" sz="1200" dirty="0">
                <a:solidFill>
                  <a:srgbClr val="000000"/>
                </a:solidFill>
              </a:rPr>
              <a:t> is intended to serve as an online portal for all information regarding green bonds;</a:t>
            </a:r>
            <a:endParaRPr lang="en-GB" sz="1200" dirty="0"/>
          </a:p>
          <a:p>
            <a:r>
              <a:rPr lang="en-GB" sz="1200" dirty="0"/>
              <a:t>-A Financial (subsidy) </a:t>
            </a:r>
            <a:r>
              <a:rPr lang="en-GB" sz="1200" dirty="0">
                <a:hlinkClick r:id="rId2"/>
              </a:rPr>
              <a:t>Support Programme </a:t>
            </a:r>
            <a:r>
              <a:rPr lang="en-GB" sz="1200" dirty="0"/>
              <a:t>to cover costs associated with green bond issuance such as external reviews;</a:t>
            </a:r>
          </a:p>
          <a:p>
            <a:pPr lvl="0"/>
            <a:endParaRPr lang="en-GB" sz="1200" dirty="0">
              <a:solidFill>
                <a:srgbClr val="000000"/>
              </a:solidFill>
            </a:endParaRPr>
          </a:p>
          <a:p>
            <a:pPr lvl="0"/>
            <a:r>
              <a:rPr lang="en-GB" sz="1200" i="1" dirty="0">
                <a:solidFill>
                  <a:srgbClr val="000000"/>
                </a:solidFill>
              </a:rPr>
              <a:t>Note: The Green Bond Issuance Promotion Platform was expanded into a Green Finance Portal, and the Green Bond Awards were updated and held as the ESG Finance Awards in early 2020, both with intentions to include loans.</a:t>
            </a:r>
          </a:p>
          <a:p>
            <a:endParaRPr lang="en-GB" sz="1200" dirty="0"/>
          </a:p>
          <a:p>
            <a:pPr marL="171450" indent="-171450">
              <a:buFont typeface="Wingdings" panose="05000000000000000000" pitchFamily="2" charset="2"/>
              <a:buChar char="q"/>
            </a:pPr>
            <a:r>
              <a:rPr lang="en-GB" sz="1200" b="1" dirty="0">
                <a:solidFill>
                  <a:srgbClr val="C00000"/>
                </a:solidFill>
              </a:rPr>
              <a:t>Loan Market</a:t>
            </a:r>
            <a:r>
              <a:rPr lang="en-GB" sz="1200" dirty="0"/>
              <a:t>. </a:t>
            </a:r>
          </a:p>
          <a:p>
            <a:r>
              <a:rPr lang="en-GB" sz="1200" dirty="0"/>
              <a:t>-The </a:t>
            </a:r>
            <a:r>
              <a:rPr lang="en-GB" sz="1200" dirty="0">
                <a:hlinkClick r:id="rId3"/>
              </a:rPr>
              <a:t>Green Loan Guidelines </a:t>
            </a:r>
            <a:r>
              <a:rPr lang="en-GB" sz="1200" dirty="0"/>
              <a:t>and the </a:t>
            </a:r>
            <a:r>
              <a:rPr lang="en-GB" sz="1200" dirty="0">
                <a:hlinkClick r:id="rId4"/>
              </a:rPr>
              <a:t>Sustainability Linked Loan Guidelines </a:t>
            </a:r>
            <a:r>
              <a:rPr lang="en-GB" sz="1200" dirty="0"/>
              <a:t>in March 2020</a:t>
            </a:r>
          </a:p>
          <a:p>
            <a:endParaRPr lang="en-GB" sz="1200" dirty="0"/>
          </a:p>
          <a:p>
            <a:r>
              <a:rPr lang="en-GB" sz="1200" i="1" dirty="0"/>
              <a:t>Note: The draft Green Loan and Sustainability Linked Loan Guidelines 2022 and Green Bond and Sustainability Linked Bond Guidelines 2022 were made public for comments between 22 April 2022 – 20 May 2022. They are being finalized.</a:t>
            </a:r>
          </a:p>
        </p:txBody>
      </p:sp>
    </p:spTree>
    <p:extLst>
      <p:ext uri="{BB962C8B-B14F-4D97-AF65-F5344CB8AC3E}">
        <p14:creationId xmlns:p14="http://schemas.microsoft.com/office/powerpoint/2010/main" val="935295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ctangle 1"/>
          <p:cNvSpPr/>
          <p:nvPr/>
        </p:nvSpPr>
        <p:spPr>
          <a:xfrm>
            <a:off x="5303897" y="4962357"/>
            <a:ext cx="3779912" cy="830997"/>
          </a:xfrm>
          <a:prstGeom prst="rect">
            <a:avLst/>
          </a:prstGeom>
        </p:spPr>
        <p:txBody>
          <a:bodyPr wrap="square">
            <a:spAutoFit/>
          </a:bodyPr>
          <a:lstStyle/>
          <a:p>
            <a:r>
              <a:rPr lang="en-GB" sz="1600" dirty="0"/>
              <a:t>Note: Green loans have been mainly allocated to renewable energy and green buildings so far</a:t>
            </a:r>
            <a:endParaRPr lang="en-US" sz="1600" dirty="0"/>
          </a:p>
        </p:txBody>
      </p:sp>
      <p:sp>
        <p:nvSpPr>
          <p:cNvPr id="8" name="Rectangle 7"/>
          <p:cNvSpPr/>
          <p:nvPr/>
        </p:nvSpPr>
        <p:spPr>
          <a:xfrm>
            <a:off x="127685" y="4962357"/>
            <a:ext cx="4765598" cy="830997"/>
          </a:xfrm>
          <a:prstGeom prst="rect">
            <a:avLst/>
          </a:prstGeom>
        </p:spPr>
        <p:txBody>
          <a:bodyPr wrap="square">
            <a:spAutoFit/>
          </a:bodyPr>
          <a:lstStyle/>
          <a:p>
            <a:r>
              <a:rPr lang="en-GB" sz="1600" dirty="0"/>
              <a:t>Note: Although the number of issuances is increasing, compared with other countries, the scale and number of issuances are smaller</a:t>
            </a:r>
            <a:endParaRPr lang="en-US" sz="1600" dirty="0"/>
          </a:p>
        </p:txBody>
      </p:sp>
      <p:sp>
        <p:nvSpPr>
          <p:cNvPr id="9" name="Rectangle 8"/>
          <p:cNvSpPr/>
          <p:nvPr/>
        </p:nvSpPr>
        <p:spPr>
          <a:xfrm>
            <a:off x="127685" y="5978405"/>
            <a:ext cx="4291879" cy="646331"/>
          </a:xfrm>
          <a:prstGeom prst="rect">
            <a:avLst/>
          </a:prstGeom>
        </p:spPr>
        <p:txBody>
          <a:bodyPr wrap="square">
            <a:spAutoFit/>
          </a:bodyPr>
          <a:lstStyle/>
          <a:p>
            <a:pPr algn="ctr"/>
            <a:r>
              <a:rPr lang="en-US" sz="1200" dirty="0"/>
              <a:t>Source: </a:t>
            </a:r>
            <a:r>
              <a:rPr lang="en-US" sz="1200" dirty="0">
                <a:hlinkClick r:id="rId2"/>
              </a:rPr>
              <a:t>http://greenfinanceportal.env.go.jp/en/bond/issuance_data/market_status.html</a:t>
            </a:r>
            <a:endParaRPr lang="en-US" sz="1200" dirty="0"/>
          </a:p>
        </p:txBody>
      </p:sp>
      <p:sp>
        <p:nvSpPr>
          <p:cNvPr id="10" name="Rectangle 9"/>
          <p:cNvSpPr/>
          <p:nvPr/>
        </p:nvSpPr>
        <p:spPr>
          <a:xfrm>
            <a:off x="5038983" y="5918052"/>
            <a:ext cx="4044826" cy="646331"/>
          </a:xfrm>
          <a:prstGeom prst="rect">
            <a:avLst/>
          </a:prstGeom>
        </p:spPr>
        <p:txBody>
          <a:bodyPr wrap="square">
            <a:spAutoFit/>
          </a:bodyPr>
          <a:lstStyle/>
          <a:p>
            <a:pPr algn="ctr"/>
            <a:r>
              <a:rPr lang="en-US" sz="1200" dirty="0"/>
              <a:t>Source: </a:t>
            </a:r>
            <a:r>
              <a:rPr lang="en-US" sz="1200" dirty="0">
                <a:hlinkClick r:id="rId3"/>
              </a:rPr>
              <a:t>http://greenfinanceportal.env.go.jp/en/loan/issuance_data/market_status.html</a:t>
            </a:r>
            <a:endParaRPr lang="en-US" sz="1200" dirty="0"/>
          </a:p>
        </p:txBody>
      </p:sp>
      <p:sp>
        <p:nvSpPr>
          <p:cNvPr id="12" name="Rectangle 11"/>
          <p:cNvSpPr/>
          <p:nvPr/>
        </p:nvSpPr>
        <p:spPr>
          <a:xfrm>
            <a:off x="2771800" y="299061"/>
            <a:ext cx="4896544" cy="787523"/>
          </a:xfrm>
          <a:prstGeom prst="rect">
            <a:avLst/>
          </a:prstGeom>
        </p:spPr>
        <p:txBody>
          <a:bodyPr wrap="square">
            <a:spAutoFit/>
          </a:bodyPr>
          <a:lstStyle/>
          <a:p>
            <a:pPr lvl="0" fontAlgn="base">
              <a:lnSpc>
                <a:spcPct val="150000"/>
              </a:lnSpc>
              <a:spcAft>
                <a:spcPts val="300"/>
              </a:spcAft>
              <a:buClr>
                <a:srgbClr val="964B77"/>
              </a:buClr>
            </a:pPr>
            <a:r>
              <a:rPr lang="en-GB" sz="1500" b="1" kern="0" dirty="0">
                <a:solidFill>
                  <a:srgbClr val="006600"/>
                </a:solidFill>
                <a:latin typeface="Calibri" pitchFamily="34" charset="0"/>
              </a:rPr>
              <a:t>II. Japan’s effort in green investment</a:t>
            </a:r>
          </a:p>
          <a:p>
            <a:pPr lvl="0" fontAlgn="base">
              <a:lnSpc>
                <a:spcPct val="150000"/>
              </a:lnSpc>
              <a:spcAft>
                <a:spcPts val="300"/>
              </a:spcAft>
              <a:buClr>
                <a:srgbClr val="964B77"/>
              </a:buClr>
            </a:pPr>
            <a:r>
              <a:rPr lang="en-GB" sz="1500" kern="0" dirty="0">
                <a:solidFill>
                  <a:srgbClr val="000000"/>
                </a:solidFill>
                <a:latin typeface="Calibri" pitchFamily="34" charset="0"/>
              </a:rPr>
              <a:t>	</a:t>
            </a:r>
            <a:r>
              <a:rPr lang="en-GB" sz="1500" kern="0" dirty="0">
                <a:solidFill>
                  <a:srgbClr val="0070C0"/>
                </a:solidFill>
                <a:latin typeface="Calibri" pitchFamily="34" charset="0"/>
              </a:rPr>
              <a:t>I.1. MOE’s key efforts</a:t>
            </a:r>
          </a:p>
        </p:txBody>
      </p:sp>
      <p:sp>
        <p:nvSpPr>
          <p:cNvPr id="13" name="Subtitle 2"/>
          <p:cNvSpPr>
            <a:spLocks noGrp="1"/>
          </p:cNvSpPr>
          <p:nvPr>
            <p:ph type="subTitle" idx="1"/>
          </p:nvPr>
        </p:nvSpPr>
        <p:spPr>
          <a:xfrm>
            <a:off x="27076" y="1207693"/>
            <a:ext cx="8784976" cy="468054"/>
          </a:xfrm>
        </p:spPr>
        <p:txBody>
          <a:bodyPr>
            <a:noAutofit/>
          </a:bodyPr>
          <a:lstStyle/>
          <a:p>
            <a:pPr algn="l"/>
            <a:r>
              <a:rPr lang="en-GB" sz="1600" dirty="0"/>
              <a:t>II.1.1 Promoting Green Finance (Green Bonds and Green Loans) (Continue)</a:t>
            </a:r>
          </a:p>
          <a:p>
            <a:pPr algn="l"/>
            <a:endParaRPr lang="en-GB" sz="1600" dirty="0"/>
          </a:p>
          <a:p>
            <a:pPr algn="l"/>
            <a:endParaRPr lang="en-GB" sz="1600" dirty="0"/>
          </a:p>
          <a:p>
            <a:pPr algn="l"/>
            <a:endParaRPr lang="en-GB" sz="1600" dirty="0"/>
          </a:p>
        </p:txBody>
      </p:sp>
      <p:sp>
        <p:nvSpPr>
          <p:cNvPr id="14" name="Rectangle 13"/>
          <p:cNvSpPr/>
          <p:nvPr/>
        </p:nvSpPr>
        <p:spPr>
          <a:xfrm>
            <a:off x="119345" y="1802239"/>
            <a:ext cx="4667984" cy="276999"/>
          </a:xfrm>
          <a:prstGeom prst="rect">
            <a:avLst/>
          </a:prstGeom>
        </p:spPr>
        <p:txBody>
          <a:bodyPr wrap="square">
            <a:spAutoFit/>
          </a:bodyPr>
          <a:lstStyle/>
          <a:p>
            <a:pPr algn="ctr"/>
            <a:r>
              <a:rPr lang="en-GB" sz="1200" dirty="0"/>
              <a:t>Fig1 Trend of Green Bond issuance in Japan</a:t>
            </a:r>
            <a:endParaRPr lang="en-US" sz="1200" dirty="0"/>
          </a:p>
        </p:txBody>
      </p:sp>
      <p:sp>
        <p:nvSpPr>
          <p:cNvPr id="15" name="Rectangle 14"/>
          <p:cNvSpPr/>
          <p:nvPr/>
        </p:nvSpPr>
        <p:spPr>
          <a:xfrm>
            <a:off x="5096565" y="1813751"/>
            <a:ext cx="3739311" cy="276999"/>
          </a:xfrm>
          <a:prstGeom prst="rect">
            <a:avLst/>
          </a:prstGeom>
        </p:spPr>
        <p:txBody>
          <a:bodyPr wrap="square">
            <a:spAutoFit/>
          </a:bodyPr>
          <a:lstStyle/>
          <a:p>
            <a:pPr algn="ctr"/>
            <a:r>
              <a:rPr lang="en-GB" sz="1200" dirty="0"/>
              <a:t>Fig.2 Trend of Green Loan issuance in Japan</a:t>
            </a:r>
            <a:endParaRPr lang="en-US" sz="1200" dirty="0"/>
          </a:p>
        </p:txBody>
      </p:sp>
      <p:pic>
        <p:nvPicPr>
          <p:cNvPr id="5" name="Picture 4">
            <a:extLst>
              <a:ext uri="{FF2B5EF4-FFF2-40B4-BE49-F238E27FC236}">
                <a16:creationId xmlns:a16="http://schemas.microsoft.com/office/drawing/2014/main" id="{583F0707-3DBB-48CC-A252-05E8D23EA217}"/>
              </a:ext>
            </a:extLst>
          </p:cNvPr>
          <p:cNvPicPr>
            <a:picLocks noChangeAspect="1"/>
          </p:cNvPicPr>
          <p:nvPr/>
        </p:nvPicPr>
        <p:blipFill rotWithShape="1">
          <a:blip r:embed="rId4"/>
          <a:srcRect l="27951" t="33201" r="28996" b="29000"/>
          <a:stretch/>
        </p:blipFill>
        <p:spPr>
          <a:xfrm>
            <a:off x="179511" y="2148812"/>
            <a:ext cx="4341927" cy="2748850"/>
          </a:xfrm>
          <a:prstGeom prst="rect">
            <a:avLst/>
          </a:prstGeom>
          <a:ln w="12700">
            <a:solidFill>
              <a:srgbClr val="C00000"/>
            </a:solidFill>
          </a:ln>
        </p:spPr>
      </p:pic>
      <p:pic>
        <p:nvPicPr>
          <p:cNvPr id="6" name="Picture 5">
            <a:extLst>
              <a:ext uri="{FF2B5EF4-FFF2-40B4-BE49-F238E27FC236}">
                <a16:creationId xmlns:a16="http://schemas.microsoft.com/office/drawing/2014/main" id="{024DE25D-1E63-471A-B583-182ABD3676CE}"/>
              </a:ext>
            </a:extLst>
          </p:cNvPr>
          <p:cNvPicPr>
            <a:picLocks noChangeAspect="1"/>
          </p:cNvPicPr>
          <p:nvPr/>
        </p:nvPicPr>
        <p:blipFill rotWithShape="1">
          <a:blip r:embed="rId5"/>
          <a:srcRect l="27951" t="40200" r="28737" b="20188"/>
          <a:stretch/>
        </p:blipFill>
        <p:spPr>
          <a:xfrm>
            <a:off x="4787329" y="2168302"/>
            <a:ext cx="4172054" cy="2729360"/>
          </a:xfrm>
          <a:prstGeom prst="rect">
            <a:avLst/>
          </a:prstGeom>
          <a:ln w="12700">
            <a:solidFill>
              <a:srgbClr val="C00000"/>
            </a:solidFill>
          </a:ln>
        </p:spPr>
      </p:pic>
    </p:spTree>
    <p:extLst>
      <p:ext uri="{BB962C8B-B14F-4D97-AF65-F5344CB8AC3E}">
        <p14:creationId xmlns:p14="http://schemas.microsoft.com/office/powerpoint/2010/main" val="1627516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720" y="1195561"/>
            <a:ext cx="8784976" cy="451473"/>
          </a:xfrm>
        </p:spPr>
        <p:txBody>
          <a:bodyPr>
            <a:normAutofit fontScale="62500" lnSpcReduction="20000"/>
          </a:bodyPr>
          <a:lstStyle/>
          <a:p>
            <a:pPr algn="l"/>
            <a:r>
              <a:rPr lang="en-GB" dirty="0"/>
              <a:t>II.1.2 Promoting ESG Finance</a:t>
            </a:r>
          </a:p>
          <a:p>
            <a:pPr algn="l"/>
            <a:endParaRPr lang="en-GB" dirty="0"/>
          </a:p>
          <a:p>
            <a:pPr algn="l"/>
            <a:endParaRPr lang="en-GB" dirty="0"/>
          </a:p>
          <a:p>
            <a:pPr algn="l"/>
            <a:endParaRPr lang="en-GB"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p:cNvSpPr/>
          <p:nvPr/>
        </p:nvSpPr>
        <p:spPr>
          <a:xfrm>
            <a:off x="2771800" y="299061"/>
            <a:ext cx="4896544" cy="787523"/>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300"/>
              </a:spcAft>
              <a:buClr>
                <a:srgbClr val="964B77"/>
              </a:buClr>
              <a:buSzTx/>
              <a:buFontTx/>
              <a:buNone/>
              <a:tabLst/>
              <a:defRPr/>
            </a:pPr>
            <a:r>
              <a:rPr kumimoji="0" lang="en-GB" sz="1500" b="1" i="0" u="none" strike="noStrike" kern="0" cap="none" spc="0" normalizeH="0" baseline="0" noProof="0" dirty="0">
                <a:ln>
                  <a:noFill/>
                </a:ln>
                <a:solidFill>
                  <a:srgbClr val="006600"/>
                </a:solidFill>
                <a:effectLst/>
                <a:uLnTx/>
                <a:uFillTx/>
                <a:latin typeface="Calibri" pitchFamily="34" charset="0"/>
                <a:ea typeface="+mn-ea"/>
                <a:cs typeface="+mn-cs"/>
              </a:rPr>
              <a:t>II. Japan’s effort in green investment</a:t>
            </a:r>
          </a:p>
          <a:p>
            <a:pPr marL="0" marR="0" lvl="0" indent="0" algn="l" defTabSz="914400" rtl="0" eaLnBrk="1" fontAlgn="base" latinLnBrk="0" hangingPunct="1">
              <a:lnSpc>
                <a:spcPct val="150000"/>
              </a:lnSpc>
              <a:spcBef>
                <a:spcPts val="0"/>
              </a:spcBef>
              <a:spcAft>
                <a:spcPts val="300"/>
              </a:spcAft>
              <a:buClr>
                <a:srgbClr val="964B77"/>
              </a:buClr>
              <a:buSzTx/>
              <a:buFontTx/>
              <a:buNone/>
              <a:tabLst/>
              <a:defRPr/>
            </a:pPr>
            <a:r>
              <a:rPr kumimoji="0" lang="en-GB" sz="1500" b="0" i="0" u="none" strike="noStrike" kern="0" cap="none" spc="0" normalizeH="0" baseline="0" noProof="0" dirty="0">
                <a:ln>
                  <a:noFill/>
                </a:ln>
                <a:solidFill>
                  <a:srgbClr val="000000"/>
                </a:solidFill>
                <a:effectLst/>
                <a:uLnTx/>
                <a:uFillTx/>
                <a:latin typeface="Calibri" pitchFamily="34" charset="0"/>
                <a:ea typeface="+mn-ea"/>
                <a:cs typeface="+mn-cs"/>
              </a:rPr>
              <a:t>	</a:t>
            </a:r>
            <a:r>
              <a:rPr kumimoji="0" lang="en-GB" sz="1500" b="0" i="0" u="none" strike="noStrike" kern="0" cap="none" spc="0" normalizeH="0" baseline="0" noProof="0" dirty="0">
                <a:ln>
                  <a:noFill/>
                </a:ln>
                <a:solidFill>
                  <a:srgbClr val="0070C0"/>
                </a:solidFill>
                <a:effectLst/>
                <a:uLnTx/>
                <a:uFillTx/>
                <a:latin typeface="Calibri" pitchFamily="34" charset="0"/>
                <a:ea typeface="+mn-ea"/>
                <a:cs typeface="+mn-cs"/>
              </a:rPr>
              <a:t>I.1. MOE’s key efforts</a:t>
            </a:r>
          </a:p>
        </p:txBody>
      </p:sp>
      <p:graphicFrame>
        <p:nvGraphicFramePr>
          <p:cNvPr id="2" name="Table 1"/>
          <p:cNvGraphicFramePr>
            <a:graphicFrameLocks noGrp="1"/>
          </p:cNvGraphicFramePr>
          <p:nvPr>
            <p:extLst>
              <p:ext uri="{D42A27DB-BD31-4B8C-83A1-F6EECF244321}">
                <p14:modId xmlns:p14="http://schemas.microsoft.com/office/powerpoint/2010/main" val="745965024"/>
              </p:ext>
            </p:extLst>
          </p:nvPr>
        </p:nvGraphicFramePr>
        <p:xfrm>
          <a:off x="120386" y="1556792"/>
          <a:ext cx="8568951" cy="2736354"/>
        </p:xfrm>
        <a:graphic>
          <a:graphicData uri="http://schemas.openxmlformats.org/drawingml/2006/table">
            <a:tbl>
              <a:tblPr firstRow="1" firstCol="1" bandRow="1"/>
              <a:tblGrid>
                <a:gridCol w="518331">
                  <a:extLst>
                    <a:ext uri="{9D8B030D-6E8A-4147-A177-3AD203B41FA5}">
                      <a16:colId xmlns:a16="http://schemas.microsoft.com/office/drawing/2014/main" val="1865018116"/>
                    </a:ext>
                  </a:extLst>
                </a:gridCol>
                <a:gridCol w="5386325">
                  <a:extLst>
                    <a:ext uri="{9D8B030D-6E8A-4147-A177-3AD203B41FA5}">
                      <a16:colId xmlns:a16="http://schemas.microsoft.com/office/drawing/2014/main" val="2259394274"/>
                    </a:ext>
                  </a:extLst>
                </a:gridCol>
                <a:gridCol w="1101975">
                  <a:extLst>
                    <a:ext uri="{9D8B030D-6E8A-4147-A177-3AD203B41FA5}">
                      <a16:colId xmlns:a16="http://schemas.microsoft.com/office/drawing/2014/main" val="236046747"/>
                    </a:ext>
                  </a:extLst>
                </a:gridCol>
                <a:gridCol w="392870">
                  <a:extLst>
                    <a:ext uri="{9D8B030D-6E8A-4147-A177-3AD203B41FA5}">
                      <a16:colId xmlns:a16="http://schemas.microsoft.com/office/drawing/2014/main" val="2524804710"/>
                    </a:ext>
                  </a:extLst>
                </a:gridCol>
                <a:gridCol w="390122">
                  <a:extLst>
                    <a:ext uri="{9D8B030D-6E8A-4147-A177-3AD203B41FA5}">
                      <a16:colId xmlns:a16="http://schemas.microsoft.com/office/drawing/2014/main" val="3825205242"/>
                    </a:ext>
                  </a:extLst>
                </a:gridCol>
                <a:gridCol w="390122">
                  <a:extLst>
                    <a:ext uri="{9D8B030D-6E8A-4147-A177-3AD203B41FA5}">
                      <a16:colId xmlns:a16="http://schemas.microsoft.com/office/drawing/2014/main" val="4136180920"/>
                    </a:ext>
                  </a:extLst>
                </a:gridCol>
                <a:gridCol w="389206">
                  <a:extLst>
                    <a:ext uri="{9D8B030D-6E8A-4147-A177-3AD203B41FA5}">
                      <a16:colId xmlns:a16="http://schemas.microsoft.com/office/drawing/2014/main" val="1777984351"/>
                    </a:ext>
                  </a:extLst>
                </a:gridCol>
              </a:tblGrid>
              <a:tr h="229711">
                <a:tc gridSpan="7">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MOE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FA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4684266"/>
                  </a:ext>
                </a:extLst>
              </a:tr>
              <a:tr h="187917">
                <a:tc rowSpan="2">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Initiative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Date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(M/Y)</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4">
                  <a:txBody>
                    <a:bodyPr/>
                    <a:lstStyle/>
                    <a:p>
                      <a:pPr algn="ctr">
                        <a:lnSpc>
                          <a:spcPct val="107000"/>
                        </a:lnSpc>
                        <a:spcAft>
                          <a:spcPts val="0"/>
                        </a:spcAft>
                      </a:pPr>
                      <a:r>
                        <a:rPr lang="en-US" sz="900" b="1">
                          <a:effectLst/>
                          <a:latin typeface="Calibri" panose="020F0502020204030204" pitchFamily="34" charset="0"/>
                          <a:ea typeface="HGPGothicM" panose="020B0600000000000000" pitchFamily="50" charset="-128"/>
                          <a:cs typeface="Arial" panose="020B0604020202020204" pitchFamily="34" charset="0"/>
                        </a:rPr>
                        <a:t>Type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4749440"/>
                  </a:ext>
                </a:extLst>
              </a:tr>
              <a:tr h="5904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07000"/>
                        </a:lnSpc>
                        <a:spcAft>
                          <a:spcPts val="0"/>
                        </a:spcAft>
                      </a:pPr>
                      <a:r>
                        <a:rPr lang="en-US" sz="900" dirty="0">
                          <a:effectLst/>
                          <a:latin typeface="Calibri" panose="020F0502020204030204" pitchFamily="34" charset="0"/>
                          <a:ea typeface="HGPGothicM" panose="020B0600000000000000" pitchFamily="50" charset="-128"/>
                          <a:cs typeface="Arial" panose="020B0604020202020204" pitchFamily="34" charset="0"/>
                        </a:rPr>
                        <a:t>Strategy</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900" dirty="0">
                          <a:effectLst/>
                          <a:latin typeface="Calibri" panose="020F0502020204030204" pitchFamily="34" charset="0"/>
                          <a:ea typeface="HGPGothicM" panose="020B0600000000000000" pitchFamily="50" charset="-128"/>
                          <a:cs typeface="Arial" panose="020B0604020202020204" pitchFamily="34" charset="0"/>
                        </a:rPr>
                        <a:t>Guidance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900" dirty="0">
                          <a:effectLst/>
                          <a:latin typeface="Calibri" panose="020F0502020204030204" pitchFamily="34" charset="0"/>
                          <a:ea typeface="HGPGothicM" panose="020B0600000000000000" pitchFamily="50" charset="-128"/>
                          <a:cs typeface="Arial" panose="020B0604020202020204" pitchFamily="34" charset="0"/>
                        </a:rPr>
                        <a:t>Support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900" dirty="0">
                          <a:effectLst/>
                          <a:latin typeface="Calibri" panose="020F0502020204030204" pitchFamily="34" charset="0"/>
                          <a:ea typeface="HGPGothicM" panose="020B0600000000000000" pitchFamily="50" charset="-128"/>
                          <a:cs typeface="Arial" panose="020B0604020202020204" pitchFamily="34" charset="0"/>
                        </a:rPr>
                        <a:t>Expert/WG</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82596758"/>
                  </a:ext>
                </a:extLst>
              </a:tr>
              <a:tr h="324916">
                <a:tc>
                  <a:txBody>
                    <a:bodyPr/>
                    <a:lstStyle/>
                    <a:p>
                      <a:pPr>
                        <a:lnSpc>
                          <a:spcPct val="107000"/>
                        </a:lnSpc>
                        <a:spcAft>
                          <a:spcPts val="0"/>
                        </a:spcAft>
                      </a:pPr>
                      <a:r>
                        <a:rPr lang="en-GB" sz="1100" dirty="0">
                          <a:effectLst/>
                          <a:latin typeface="Calibri" panose="020F0502020204030204" pitchFamily="34" charset="0"/>
                          <a:ea typeface="HGPGothicM" panose="020B0600000000000000" pitchFamily="50" charset="-128"/>
                          <a:cs typeface="Arial" panose="020B0604020202020204" pitchFamily="34" charset="0"/>
                        </a:rPr>
                        <a:t>1</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Support Program for Climate Risk / Opportunity Assessment and Scenario Analysis in line with </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2"/>
                        </a:rPr>
                        <a:t>TCFD Recommendations</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4/2018 ‐ 3/2019</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43692712"/>
                  </a:ext>
                </a:extLst>
              </a:tr>
              <a:tr h="229992">
                <a:tc>
                  <a:txBody>
                    <a:bodyPr/>
                    <a:lstStyle/>
                    <a:p>
                      <a:pPr>
                        <a:lnSpc>
                          <a:spcPct val="107000"/>
                        </a:lnSpc>
                        <a:spcAft>
                          <a:spcPts val="0"/>
                        </a:spcAft>
                      </a:pPr>
                      <a:r>
                        <a:rPr lang="en-GB" sz="1100" dirty="0">
                          <a:effectLst/>
                          <a:latin typeface="Calibri" panose="020F0502020204030204" pitchFamily="34" charset="0"/>
                          <a:ea typeface="HGPGothicM" panose="020B0600000000000000" pitchFamily="50" charset="-128"/>
                          <a:cs typeface="Arial" panose="020B0604020202020204" pitchFamily="34" charset="0"/>
                        </a:rPr>
                        <a:t>2</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3"/>
                        </a:rPr>
                        <a:t>Practical Guide for Scenario Analysis in line with TCFD Recommendations</a:t>
                      </a:r>
                      <a:r>
                        <a:rPr lang="en-US" sz="1100" dirty="0">
                          <a:effectLst/>
                          <a:latin typeface="Calibri" panose="020F0502020204030204" pitchFamily="34" charset="0"/>
                          <a:ea typeface="HGPGothicM" panose="020B0600000000000000" pitchFamily="50" charset="-128"/>
                          <a:cs typeface="Arial" panose="020B0604020202020204" pitchFamily="34" charset="0"/>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3/2019</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38301584"/>
                  </a:ext>
                </a:extLst>
              </a:tr>
              <a:tr h="229711">
                <a:tc>
                  <a:txBody>
                    <a:bodyPr/>
                    <a:lstStyle/>
                    <a:p>
                      <a:pPr>
                        <a:lnSpc>
                          <a:spcPct val="107000"/>
                        </a:lnSpc>
                        <a:spcAft>
                          <a:spcPts val="0"/>
                        </a:spcAft>
                      </a:pPr>
                      <a:r>
                        <a:rPr lang="en-GB" sz="1100" dirty="0">
                          <a:effectLst/>
                          <a:latin typeface="Calibri" panose="020F0502020204030204" pitchFamily="34" charset="0"/>
                          <a:ea typeface="HGPGothicM" panose="020B0600000000000000" pitchFamily="50" charset="-128"/>
                          <a:cs typeface="Arial" panose="020B0604020202020204" pitchFamily="34" charset="0"/>
                        </a:rPr>
                        <a:t>3</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hlinkClick r:id="rId4"/>
                        </a:rPr>
                        <a:t>Establishment of the ESG Finance High-Level Panel</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2/2019</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extLst>
                  <a:ext uri="{0D108BD9-81ED-4DB2-BD59-A6C34878D82A}">
                    <a16:rowId xmlns:a16="http://schemas.microsoft.com/office/drawing/2014/main" val="1790494437"/>
                  </a:ext>
                </a:extLst>
              </a:tr>
              <a:tr h="229711">
                <a:tc>
                  <a:txBody>
                    <a:bodyPr/>
                    <a:lstStyle/>
                    <a:p>
                      <a:pPr>
                        <a:lnSpc>
                          <a:spcPct val="107000"/>
                        </a:lnSpc>
                        <a:spcAft>
                          <a:spcPts val="0"/>
                        </a:spcAft>
                      </a:pPr>
                      <a:r>
                        <a:rPr lang="en-GB" sz="1100" dirty="0">
                          <a:effectLst/>
                          <a:latin typeface="Calibri" panose="020F0502020204030204" pitchFamily="34" charset="0"/>
                          <a:ea typeface="HGPGothicM" panose="020B0600000000000000" pitchFamily="50" charset="-128"/>
                          <a:cs typeface="Arial" panose="020B0604020202020204" pitchFamily="34" charset="0"/>
                        </a:rPr>
                        <a:t>4</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hlinkClick r:id="rId5"/>
                        </a:rPr>
                        <a:t>"Strategy toward becoming a big power in ESG finance”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3/2019</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extLst>
                  <a:ext uri="{0D108BD9-81ED-4DB2-BD59-A6C34878D82A}">
                    <a16:rowId xmlns:a16="http://schemas.microsoft.com/office/drawing/2014/main" val="1790886507"/>
                  </a:ext>
                </a:extLst>
              </a:tr>
              <a:tr h="229711">
                <a:tc>
                  <a:txBody>
                    <a:bodyPr/>
                    <a:lstStyle/>
                    <a:p>
                      <a:pPr>
                        <a:lnSpc>
                          <a:spcPct val="107000"/>
                        </a:lnSpc>
                        <a:spcAft>
                          <a:spcPts val="0"/>
                        </a:spcAft>
                      </a:pPr>
                      <a:r>
                        <a:rPr lang="en-GB" sz="1100" dirty="0">
                          <a:effectLst/>
                          <a:latin typeface="Calibri" panose="020F0502020204030204" pitchFamily="34" charset="0"/>
                          <a:ea typeface="HGPGothicM" panose="020B0600000000000000" pitchFamily="50" charset="-128"/>
                          <a:cs typeface="Arial" panose="020B0604020202020204" pitchFamily="34" charset="0"/>
                        </a:rPr>
                        <a:t>5</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hlinkClick r:id="rId6"/>
                        </a:rPr>
                        <a:t>ESG Regional Finance Promotion Program</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a:effectLst/>
                          <a:latin typeface="Calibri" panose="020F0502020204030204" pitchFamily="34" charset="0"/>
                          <a:ea typeface="HGPGothicM" panose="020B0600000000000000" pitchFamily="50" charset="-128"/>
                          <a:cs typeface="Arial" panose="020B0604020202020204" pitchFamily="34" charset="0"/>
                        </a:rPr>
                        <a:t>3/2019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extLst>
                  <a:ext uri="{0D108BD9-81ED-4DB2-BD59-A6C34878D82A}">
                    <a16:rowId xmlns:a16="http://schemas.microsoft.com/office/drawing/2014/main" val="1483115950"/>
                  </a:ext>
                </a:extLst>
              </a:tr>
              <a:tr h="229711">
                <a:tc>
                  <a:txBody>
                    <a:bodyPr/>
                    <a:lstStyle/>
                    <a:p>
                      <a:pPr>
                        <a:lnSpc>
                          <a:spcPct val="107000"/>
                        </a:lnSpc>
                        <a:spcAft>
                          <a:spcPts val="0"/>
                        </a:spcAft>
                      </a:pPr>
                      <a:r>
                        <a:rPr lang="en-GB" sz="1100" dirty="0">
                          <a:effectLst/>
                          <a:latin typeface="Calibri" panose="020F0502020204030204" pitchFamily="34" charset="0"/>
                          <a:ea typeface="HGPGothicM" panose="020B0600000000000000" pitchFamily="50" charset="-128"/>
                          <a:cs typeface="Arial" panose="020B0604020202020204" pitchFamily="34" charset="0"/>
                        </a:rPr>
                        <a:t>6</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hlinkClick r:id="rId6"/>
                        </a:rPr>
                        <a:t>ESG Regional Finance Interest Subsidy Program</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4/2019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extLst>
                  <a:ext uri="{0D108BD9-81ED-4DB2-BD59-A6C34878D82A}">
                    <a16:rowId xmlns:a16="http://schemas.microsoft.com/office/drawing/2014/main" val="169925407"/>
                  </a:ext>
                </a:extLst>
              </a:tr>
              <a:tr h="229711">
                <a:tc>
                  <a:txBody>
                    <a:bodyPr/>
                    <a:lstStyle/>
                    <a:p>
                      <a:pPr>
                        <a:lnSpc>
                          <a:spcPct val="107000"/>
                        </a:lnSpc>
                        <a:spcAft>
                          <a:spcPts val="0"/>
                        </a:spcAft>
                      </a:pPr>
                      <a:r>
                        <a:rPr lang="en-US" sz="1100" dirty="0">
                          <a:effectLst/>
                          <a:latin typeface="Segoe UI" panose="020B0502040204020203" pitchFamily="34" charset="0"/>
                          <a:ea typeface="HGPGothicM" panose="020B0600000000000000" pitchFamily="50" charset="-128"/>
                          <a:cs typeface="Arial" panose="020B0604020202020204"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The ‘ESG Regional Finance Practice Guide 2.0’, and</a:t>
                      </a:r>
                      <a:r>
                        <a:rPr lang="en-US" sz="1100" baseline="0" dirty="0">
                          <a:effectLst/>
                          <a:latin typeface="Calibri" panose="020F0502020204030204" pitchFamily="34" charset="0"/>
                          <a:ea typeface="HGPGothicM" panose="020B0600000000000000" pitchFamily="50" charset="-128"/>
                          <a:cs typeface="Arial" panose="020B0604020202020204" pitchFamily="34" charset="0"/>
                        </a:rPr>
                        <a:t> </a:t>
                      </a:r>
                      <a:r>
                        <a:rPr lang="en-GB" sz="1100" dirty="0">
                          <a:effectLst/>
                          <a:latin typeface="Calibri" panose="020F0502020204030204" pitchFamily="34" charset="0"/>
                          <a:ea typeface="HGPGothicM" panose="020B0600000000000000" pitchFamily="50" charset="-128"/>
                          <a:cs typeface="Arial" panose="020B0604020202020204" pitchFamily="34" charset="0"/>
                        </a:rPr>
                        <a:t>the ‘Green Impact Assessment Guide’.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5/2021</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7D"/>
                    </a:solidFill>
                  </a:tcPr>
                </a:tc>
                <a:extLst>
                  <a:ext uri="{0D108BD9-81ED-4DB2-BD59-A6C34878D82A}">
                    <a16:rowId xmlns:a16="http://schemas.microsoft.com/office/drawing/2014/main" val="3322477133"/>
                  </a:ext>
                </a:extLst>
              </a:tr>
            </a:tbl>
          </a:graphicData>
        </a:graphic>
      </p:graphicFrame>
      <p:sp>
        <p:nvSpPr>
          <p:cNvPr id="6" name="Rectangle 5"/>
          <p:cNvSpPr/>
          <p:nvPr/>
        </p:nvSpPr>
        <p:spPr>
          <a:xfrm>
            <a:off x="0" y="4341984"/>
            <a:ext cx="9144000" cy="224676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1&amp;2 are policies around </a:t>
            </a:r>
            <a:r>
              <a:rPr kumimoji="0" lang="en-GB" sz="1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promoting ESG through enhancing disclosure </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supporting corporate investor communication with an emphasis </a:t>
            </a:r>
            <a:r>
              <a:rPr kumimoji="0" lang="en-GB" sz="1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on non-financial information </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enhancing corporate value.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3-7 are policies around </a:t>
            </a:r>
            <a:r>
              <a:rPr kumimoji="0" lang="en-GB" sz="1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promoting more broadly ESG finance, specifically in the banking sector </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 the context of Regional Revitalisation. For instance, </a:t>
            </a:r>
            <a:r>
              <a:rPr lang="en-GB" sz="1400" dirty="0">
                <a:solidFill>
                  <a:srgbClr val="000000"/>
                </a:solidFill>
                <a:latin typeface="Calibri" panose="020F0502020204030204" pitchFamily="34" charset="0"/>
                <a:cs typeface="Calibri" panose="020F0502020204030204" pitchFamily="34" charset="0"/>
              </a:rPr>
              <a:t>in late Mar 2021, the MOE announced the ‘Green Impact Assessment Guide’ and the ‘ESG Regional Finance Practice Guide 2.0’ as an outcome of the </a:t>
            </a:r>
            <a:r>
              <a:rPr lang="en-GB" sz="1400" dirty="0">
                <a:solidFill>
                  <a:srgbClr val="000000"/>
                </a:solidFill>
                <a:latin typeface="Calibri" panose="020F0502020204030204" pitchFamily="34" charset="0"/>
                <a:cs typeface="Calibri" panose="020F0502020204030204" pitchFamily="34" charset="0"/>
                <a:hlinkClick r:id="rId7"/>
              </a:rPr>
              <a:t>Positive Impact Finance Taskforce </a:t>
            </a:r>
            <a:r>
              <a:rPr lang="en-GB" sz="1400" dirty="0">
                <a:solidFill>
                  <a:srgbClr val="000000"/>
                </a:solidFill>
                <a:latin typeface="Calibri" panose="020F0502020204030204" pitchFamily="34" charset="0"/>
                <a:cs typeface="Calibri" panose="020F0502020204030204" pitchFamily="34" charset="0"/>
              </a:rPr>
              <a:t>and the </a:t>
            </a:r>
            <a:r>
              <a:rPr lang="en-GB" sz="1400" dirty="0">
                <a:solidFill>
                  <a:srgbClr val="000000"/>
                </a:solidFill>
                <a:latin typeface="Calibri" panose="020F0502020204030204" pitchFamily="34" charset="0"/>
                <a:cs typeface="Calibri" panose="020F0502020204030204" pitchFamily="34" charset="0"/>
                <a:hlinkClick r:id="rId7"/>
              </a:rPr>
              <a:t>Regional ESG Finance Taskforce </a:t>
            </a:r>
            <a:r>
              <a:rPr lang="en-GB" sz="1400" dirty="0">
                <a:solidFill>
                  <a:srgbClr val="000000"/>
                </a:solidFill>
                <a:latin typeface="Calibri" panose="020F0502020204030204" pitchFamily="34" charset="0"/>
                <a:cs typeface="Calibri" panose="020F0502020204030204" pitchFamily="34" charset="0"/>
              </a:rPr>
              <a:t>(that were established under the ESG High-Level Panel in Mar. 2020);</a:t>
            </a:r>
          </a:p>
          <a:p>
            <a:pPr marR="0" lvl="0" algn="l" defTabSz="914400" rtl="0" eaLnBrk="1" fontAlgn="auto" latinLnBrk="0" hangingPunct="1">
              <a:lnSpc>
                <a:spcPct val="100000"/>
              </a:lnSpc>
              <a:spcBef>
                <a:spcPts val="0"/>
              </a:spcBef>
              <a:spcAft>
                <a:spcPts val="0"/>
              </a:spcAft>
              <a:buClrTx/>
              <a:buSzTx/>
              <a:tabLst/>
              <a:defRPr/>
            </a:pPr>
            <a:endParaRPr lang="en-GB" sz="1400" dirty="0">
              <a:solidFill>
                <a:srgbClr val="000000"/>
              </a:solidFill>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q"/>
            </a:pPr>
            <a:r>
              <a:rPr lang="en-GB" sz="1400" dirty="0">
                <a:solidFill>
                  <a:srgbClr val="000000"/>
                </a:solidFill>
                <a:latin typeface="Calibri" panose="020F0502020204030204" pitchFamily="34" charset="0"/>
                <a:cs typeface="Calibri" panose="020F0502020204030204" pitchFamily="34" charset="0"/>
              </a:rPr>
              <a:t>Other Policies also included the </a:t>
            </a:r>
            <a:r>
              <a:rPr lang="en-GB" sz="1400" dirty="0">
                <a:solidFill>
                  <a:srgbClr val="000000"/>
                </a:solidFill>
                <a:latin typeface="Calibri" panose="020F0502020204030204" pitchFamily="34" charset="0"/>
                <a:cs typeface="Calibri" panose="020F0502020204030204" pitchFamily="34" charset="0"/>
                <a:hlinkClick r:id="rId8"/>
              </a:rPr>
              <a:t>Eco Lease Promotion Programme</a:t>
            </a:r>
            <a:r>
              <a:rPr lang="en-GB" sz="1400" dirty="0">
                <a:solidFill>
                  <a:srgbClr val="000000"/>
                </a:solidFill>
                <a:latin typeface="Calibri" panose="020F0502020204030204" pitchFamily="34" charset="0"/>
                <a:cs typeface="Calibri" panose="020F0502020204030204" pitchFamily="34" charset="0"/>
              </a:rPr>
              <a:t>, </a:t>
            </a:r>
            <a:r>
              <a:rPr lang="en-GB" sz="1400" dirty="0">
                <a:solidFill>
                  <a:srgbClr val="000000"/>
                </a:solidFill>
                <a:latin typeface="Calibri" panose="020F0502020204030204" pitchFamily="34" charset="0"/>
                <a:cs typeface="Calibri" panose="020F0502020204030204" pitchFamily="34" charset="0"/>
                <a:hlinkClick r:id="rId8"/>
              </a:rPr>
              <a:t>Green Fund Project</a:t>
            </a:r>
            <a:r>
              <a:rPr lang="en-GB" sz="1400" dirty="0">
                <a:solidFill>
                  <a:srgbClr val="000000"/>
                </a:solidFill>
                <a:latin typeface="Calibri" panose="020F0502020204030204" pitchFamily="34" charset="0"/>
                <a:cs typeface="Calibri" panose="020F0502020204030204" pitchFamily="34" charset="0"/>
              </a:rPr>
              <a:t>, and </a:t>
            </a:r>
            <a:r>
              <a:rPr lang="en-GB" sz="1400" dirty="0">
                <a:solidFill>
                  <a:srgbClr val="000000"/>
                </a:solidFill>
                <a:latin typeface="Calibri" panose="020F0502020204030204" pitchFamily="34" charset="0"/>
                <a:cs typeface="Calibri" panose="020F0502020204030204" pitchFamily="34" charset="0"/>
                <a:hlinkClick r:id="rId8"/>
              </a:rPr>
              <a:t>Scenario Analysis Support corresponding to TCFD</a:t>
            </a:r>
            <a:r>
              <a:rPr lang="en-GB" sz="1400" dirty="0">
                <a:solidFill>
                  <a:srgbClr val="000000"/>
                </a:solidFill>
                <a:latin typeface="Calibri" panose="020F0502020204030204" pitchFamily="34" charset="0"/>
                <a:cs typeface="Calibri" panose="020F0502020204030204" pitchFamily="34" charset="0"/>
              </a:rPr>
              <a:t>.</a:t>
            </a:r>
            <a:endParaRPr kumimoji="0" lang="en-GB" sz="1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2194724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45AC15-7273-416C-8353-4C3A49FF4509}" type="slidenum">
              <a:rPr kumimoji="1" lang="ja-JP" altLang="en-US" smtClean="0"/>
              <a:t>17</a:t>
            </a:fld>
            <a:endParaRPr kumimoji="1" lang="ja-JP" altLang="en-US" dirty="0"/>
          </a:p>
        </p:txBody>
      </p:sp>
      <p:pic>
        <p:nvPicPr>
          <p:cNvPr id="5" name="Picture 4"/>
          <p:cNvPicPr>
            <a:picLocks noChangeAspect="1"/>
          </p:cNvPicPr>
          <p:nvPr/>
        </p:nvPicPr>
        <p:blipFill rotWithShape="1">
          <a:blip r:embed="rId2"/>
          <a:srcRect l="5440" t="27660" r="49986" b="25646"/>
          <a:stretch/>
        </p:blipFill>
        <p:spPr>
          <a:xfrm>
            <a:off x="4562348" y="2060848"/>
            <a:ext cx="4412832" cy="2641163"/>
          </a:xfrm>
          <a:prstGeom prst="rect">
            <a:avLst/>
          </a:prstGeom>
          <a:ln>
            <a:solidFill>
              <a:srgbClr val="C00000"/>
            </a:solidFill>
          </a:ln>
        </p:spPr>
      </p:pic>
      <p:pic>
        <p:nvPicPr>
          <p:cNvPr id="6" name="Picture 5"/>
          <p:cNvPicPr>
            <a:picLocks noChangeAspect="1"/>
          </p:cNvPicPr>
          <p:nvPr/>
        </p:nvPicPr>
        <p:blipFill rotWithShape="1">
          <a:blip r:embed="rId3"/>
          <a:srcRect l="51672" t="22817" r="2856" b="13649"/>
          <a:stretch/>
        </p:blipFill>
        <p:spPr>
          <a:xfrm>
            <a:off x="67678" y="2060848"/>
            <a:ext cx="3888432" cy="2641164"/>
          </a:xfrm>
          <a:prstGeom prst="rect">
            <a:avLst/>
          </a:prstGeom>
          <a:ln>
            <a:solidFill>
              <a:srgbClr val="C00000"/>
            </a:solidFill>
          </a:ln>
        </p:spPr>
      </p:pic>
      <p:sp>
        <p:nvSpPr>
          <p:cNvPr id="7" name="Rectangle 6"/>
          <p:cNvSpPr/>
          <p:nvPr/>
        </p:nvSpPr>
        <p:spPr>
          <a:xfrm>
            <a:off x="251520" y="6331178"/>
            <a:ext cx="8208912" cy="276999"/>
          </a:xfrm>
          <a:prstGeom prst="rect">
            <a:avLst/>
          </a:prstGeom>
        </p:spPr>
        <p:txBody>
          <a:bodyPr wrap="square">
            <a:spAutoFit/>
          </a:bodyPr>
          <a:lstStyle/>
          <a:p>
            <a:pPr algn="ctr"/>
            <a:r>
              <a:rPr lang="en-US" sz="1200" dirty="0"/>
              <a:t>Source: </a:t>
            </a:r>
            <a:r>
              <a:rPr lang="en-US" sz="1200" dirty="0">
                <a:hlinkClick r:id="rId4"/>
              </a:rPr>
              <a:t>https://fincity.tokyo/wp-content/uploads/2021/01/1611888973-1308ad97907fdffa4fc05be7690f6114.pdf</a:t>
            </a:r>
            <a:endParaRPr lang="en-US" sz="1200" dirty="0"/>
          </a:p>
        </p:txBody>
      </p:sp>
      <p:sp>
        <p:nvSpPr>
          <p:cNvPr id="8" name="Rectangle 7"/>
          <p:cNvSpPr/>
          <p:nvPr/>
        </p:nvSpPr>
        <p:spPr>
          <a:xfrm>
            <a:off x="4595656" y="4846213"/>
            <a:ext cx="4392488" cy="1384995"/>
          </a:xfrm>
          <a:prstGeom prst="rect">
            <a:avLst/>
          </a:prstGeom>
        </p:spPr>
        <p:txBody>
          <a:bodyPr wrap="square">
            <a:spAutoFit/>
          </a:bodyPr>
          <a:lstStyle/>
          <a:p>
            <a:r>
              <a:rPr lang="en-GB" sz="1400" dirty="0">
                <a:ea typeface="Meiryo UI" panose="020B0604030504040204" pitchFamily="34" charset="-128"/>
                <a:cs typeface="Calibri" panose="020F0502020204030204" pitchFamily="34" charset="0"/>
              </a:rPr>
              <a:t>Note: Since Japan is a latecomer compared to Europe and the United States, the investment amount is smaller than those countries. However, the compound average growth rate (CAGR) between 2014 and 2018 is 308%, significantly higher than other major countries.</a:t>
            </a:r>
            <a:endParaRPr lang="en-US" sz="1400" dirty="0">
              <a:cs typeface="Calibri" panose="020F0502020204030204" pitchFamily="34" charset="0"/>
            </a:endParaRPr>
          </a:p>
        </p:txBody>
      </p:sp>
      <p:sp>
        <p:nvSpPr>
          <p:cNvPr id="9" name="Rectangle 8"/>
          <p:cNvSpPr/>
          <p:nvPr/>
        </p:nvSpPr>
        <p:spPr>
          <a:xfrm>
            <a:off x="175690" y="4846213"/>
            <a:ext cx="3672408" cy="738664"/>
          </a:xfrm>
          <a:prstGeom prst="rect">
            <a:avLst/>
          </a:prstGeom>
        </p:spPr>
        <p:txBody>
          <a:bodyPr wrap="square">
            <a:spAutoFit/>
          </a:bodyPr>
          <a:lstStyle/>
          <a:p>
            <a:r>
              <a:rPr lang="en-GB" sz="1400" dirty="0">
                <a:ea typeface="Meiryo UI" panose="020B0604030504040204" pitchFamily="34" charset="-128"/>
              </a:rPr>
              <a:t>Note: The number of </a:t>
            </a:r>
            <a:r>
              <a:rPr lang="en-GB" sz="1400" dirty="0">
                <a:ea typeface="Meiryo UI" panose="020B0604030504040204" pitchFamily="34" charset="-128"/>
                <a:hlinkClick r:id="rId5"/>
              </a:rPr>
              <a:t>TCFD</a:t>
            </a:r>
            <a:r>
              <a:rPr lang="en-GB" sz="1400" dirty="0">
                <a:ea typeface="Meiryo UI" panose="020B0604030504040204" pitchFamily="34" charset="-128"/>
              </a:rPr>
              <a:t> supporting organizations in Japan is 338, the largest in the world.</a:t>
            </a:r>
            <a:endParaRPr lang="en-US" sz="1400" dirty="0"/>
          </a:p>
        </p:txBody>
      </p:sp>
      <p:sp>
        <p:nvSpPr>
          <p:cNvPr id="10" name="Rectangle 9"/>
          <p:cNvSpPr/>
          <p:nvPr/>
        </p:nvSpPr>
        <p:spPr>
          <a:xfrm>
            <a:off x="2771800" y="299061"/>
            <a:ext cx="4896544" cy="787523"/>
          </a:xfrm>
          <a:prstGeom prst="rect">
            <a:avLst/>
          </a:prstGeom>
        </p:spPr>
        <p:txBody>
          <a:bodyPr wrap="square">
            <a:spAutoFit/>
          </a:bodyPr>
          <a:lstStyle/>
          <a:p>
            <a:pPr lvl="0" fontAlgn="base">
              <a:lnSpc>
                <a:spcPct val="150000"/>
              </a:lnSpc>
              <a:spcAft>
                <a:spcPts val="300"/>
              </a:spcAft>
              <a:buClr>
                <a:srgbClr val="964B77"/>
              </a:buClr>
            </a:pPr>
            <a:r>
              <a:rPr lang="en-GB" sz="1500" b="1" kern="0" dirty="0">
                <a:solidFill>
                  <a:srgbClr val="006600"/>
                </a:solidFill>
                <a:latin typeface="Calibri" pitchFamily="34" charset="0"/>
              </a:rPr>
              <a:t>II. Japan’s effort in green investment</a:t>
            </a:r>
          </a:p>
          <a:p>
            <a:pPr lvl="0" fontAlgn="base">
              <a:lnSpc>
                <a:spcPct val="150000"/>
              </a:lnSpc>
              <a:spcAft>
                <a:spcPts val="300"/>
              </a:spcAft>
              <a:buClr>
                <a:srgbClr val="964B77"/>
              </a:buClr>
            </a:pPr>
            <a:r>
              <a:rPr lang="en-GB" sz="1500" kern="0" dirty="0">
                <a:solidFill>
                  <a:srgbClr val="000000"/>
                </a:solidFill>
                <a:latin typeface="Calibri" pitchFamily="34" charset="0"/>
              </a:rPr>
              <a:t>	</a:t>
            </a:r>
            <a:r>
              <a:rPr lang="en-GB" sz="1500" kern="0" dirty="0">
                <a:solidFill>
                  <a:srgbClr val="0070C0"/>
                </a:solidFill>
                <a:latin typeface="Calibri" pitchFamily="34" charset="0"/>
              </a:rPr>
              <a:t>I.1. MOE’s key efforts</a:t>
            </a:r>
          </a:p>
        </p:txBody>
      </p:sp>
      <p:sp>
        <p:nvSpPr>
          <p:cNvPr id="11" name="Subtitle 2"/>
          <p:cNvSpPr>
            <a:spLocks noGrp="1"/>
          </p:cNvSpPr>
          <p:nvPr>
            <p:ph type="subTitle" idx="1"/>
          </p:nvPr>
        </p:nvSpPr>
        <p:spPr>
          <a:xfrm>
            <a:off x="-1016" y="1199691"/>
            <a:ext cx="8784976" cy="480488"/>
          </a:xfrm>
        </p:spPr>
        <p:txBody>
          <a:bodyPr>
            <a:normAutofit fontScale="70000" lnSpcReduction="20000"/>
          </a:bodyPr>
          <a:lstStyle/>
          <a:p>
            <a:pPr algn="l"/>
            <a:r>
              <a:rPr lang="en-GB" dirty="0"/>
              <a:t>II.1.2 Promoting ESG Finance (continue)</a:t>
            </a:r>
          </a:p>
          <a:p>
            <a:pPr algn="l"/>
            <a:endParaRPr lang="en-GB" dirty="0"/>
          </a:p>
          <a:p>
            <a:pPr algn="l"/>
            <a:endParaRPr lang="en-GB" dirty="0"/>
          </a:p>
          <a:p>
            <a:pPr algn="l"/>
            <a:endParaRPr lang="en-GB" dirty="0"/>
          </a:p>
        </p:txBody>
      </p:sp>
      <p:sp>
        <p:nvSpPr>
          <p:cNvPr id="12" name="Rectangle 11"/>
          <p:cNvSpPr/>
          <p:nvPr/>
        </p:nvSpPr>
        <p:spPr>
          <a:xfrm>
            <a:off x="357621" y="1639681"/>
            <a:ext cx="3308546" cy="461665"/>
          </a:xfrm>
          <a:prstGeom prst="rect">
            <a:avLst/>
          </a:prstGeom>
        </p:spPr>
        <p:txBody>
          <a:bodyPr wrap="square">
            <a:spAutoFit/>
          </a:bodyPr>
          <a:lstStyle/>
          <a:p>
            <a:pPr algn="ctr">
              <a:lnSpc>
                <a:spcPts val="1440"/>
              </a:lnSpc>
            </a:pPr>
            <a:r>
              <a:rPr lang="en-GB" sz="1200" dirty="0"/>
              <a:t>Fig1. Change in the number of TCFD supporting organization by country</a:t>
            </a:r>
            <a:endParaRPr lang="en-US" sz="1200" dirty="0"/>
          </a:p>
        </p:txBody>
      </p:sp>
      <p:sp>
        <p:nvSpPr>
          <p:cNvPr id="13" name="Rectangle 12"/>
          <p:cNvSpPr/>
          <p:nvPr/>
        </p:nvSpPr>
        <p:spPr>
          <a:xfrm>
            <a:off x="5004048" y="1667320"/>
            <a:ext cx="3308546" cy="451406"/>
          </a:xfrm>
          <a:prstGeom prst="rect">
            <a:avLst/>
          </a:prstGeom>
        </p:spPr>
        <p:txBody>
          <a:bodyPr wrap="square">
            <a:spAutoFit/>
          </a:bodyPr>
          <a:lstStyle/>
          <a:p>
            <a:pPr algn="ctr">
              <a:lnSpc>
                <a:spcPts val="1440"/>
              </a:lnSpc>
            </a:pPr>
            <a:r>
              <a:rPr lang="en-GB" sz="1200" dirty="0"/>
              <a:t>Fig2. Trend in ESG Investment in Major Countries</a:t>
            </a:r>
            <a:endParaRPr lang="en-US" sz="1200" dirty="0"/>
          </a:p>
        </p:txBody>
      </p:sp>
    </p:spTree>
    <p:extLst>
      <p:ext uri="{BB962C8B-B14F-4D97-AF65-F5344CB8AC3E}">
        <p14:creationId xmlns:p14="http://schemas.microsoft.com/office/powerpoint/2010/main" val="4089391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 y="1152313"/>
            <a:ext cx="9144000" cy="469631"/>
          </a:xfrm>
        </p:spPr>
        <p:txBody>
          <a:bodyPr>
            <a:normAutofit fontScale="70000" lnSpcReduction="20000"/>
          </a:bodyPr>
          <a:lstStyle/>
          <a:p>
            <a:pPr algn="l"/>
            <a:r>
              <a:rPr lang="en-GB" dirty="0"/>
              <a:t>II.2.1 Climate innovation finance and the Green Growth Strategy (GGS)</a:t>
            </a:r>
          </a:p>
          <a:p>
            <a:pPr algn="l"/>
            <a:endParaRPr lang="en-GB" dirty="0"/>
          </a:p>
          <a:p>
            <a:pPr algn="l"/>
            <a:endParaRPr lang="en-GB" dirty="0"/>
          </a:p>
          <a:p>
            <a:pPr algn="l"/>
            <a:endParaRPr lang="en-GB"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p:cNvSpPr/>
          <p:nvPr/>
        </p:nvSpPr>
        <p:spPr>
          <a:xfrm>
            <a:off x="2718311" y="357642"/>
            <a:ext cx="4896544" cy="787523"/>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300"/>
              </a:spcAft>
              <a:buClr>
                <a:srgbClr val="964B77"/>
              </a:buClr>
              <a:buSzTx/>
              <a:buFontTx/>
              <a:buNone/>
              <a:tabLst/>
              <a:defRPr/>
            </a:pPr>
            <a:r>
              <a:rPr kumimoji="0" lang="en-GB" sz="1500" b="1" i="0" u="none" strike="noStrike" kern="0" cap="none" spc="0" normalizeH="0" baseline="0" noProof="0" dirty="0">
                <a:ln>
                  <a:noFill/>
                </a:ln>
                <a:solidFill>
                  <a:srgbClr val="006600"/>
                </a:solidFill>
                <a:effectLst/>
                <a:uLnTx/>
                <a:uFillTx/>
                <a:latin typeface="Calibri" pitchFamily="34" charset="0"/>
                <a:ea typeface="+mn-ea"/>
                <a:cs typeface="+mn-cs"/>
              </a:rPr>
              <a:t>II. Japan’s effort in green investment</a:t>
            </a:r>
          </a:p>
          <a:p>
            <a:pPr marL="0" marR="0" lvl="0" indent="0" algn="l" defTabSz="914400" rtl="0" eaLnBrk="1" fontAlgn="base" latinLnBrk="0" hangingPunct="1">
              <a:lnSpc>
                <a:spcPct val="150000"/>
              </a:lnSpc>
              <a:spcBef>
                <a:spcPts val="0"/>
              </a:spcBef>
              <a:spcAft>
                <a:spcPts val="300"/>
              </a:spcAft>
              <a:buClr>
                <a:srgbClr val="964B77"/>
              </a:buClr>
              <a:buSzTx/>
              <a:buFontTx/>
              <a:buNone/>
              <a:tabLst/>
              <a:defRPr/>
            </a:pPr>
            <a:r>
              <a:rPr kumimoji="0" lang="en-GB" sz="1500" b="0" i="0" u="none" strike="noStrike" kern="0" cap="none" spc="0" normalizeH="0" baseline="0" noProof="0" dirty="0">
                <a:ln>
                  <a:noFill/>
                </a:ln>
                <a:solidFill>
                  <a:srgbClr val="000000"/>
                </a:solidFill>
                <a:effectLst/>
                <a:uLnTx/>
                <a:uFillTx/>
                <a:latin typeface="Calibri" pitchFamily="34" charset="0"/>
                <a:ea typeface="+mn-ea"/>
                <a:cs typeface="+mn-cs"/>
              </a:rPr>
              <a:t>	</a:t>
            </a:r>
            <a:r>
              <a:rPr kumimoji="0" lang="en-GB" sz="1500" b="0" i="0" u="none" strike="noStrike" kern="0" cap="none" spc="0" normalizeH="0" baseline="0" noProof="0" dirty="0">
                <a:ln>
                  <a:noFill/>
                </a:ln>
                <a:solidFill>
                  <a:srgbClr val="0070C0"/>
                </a:solidFill>
                <a:effectLst/>
                <a:uLnTx/>
                <a:uFillTx/>
                <a:latin typeface="Calibri" pitchFamily="34" charset="0"/>
                <a:ea typeface="+mn-ea"/>
                <a:cs typeface="+mn-cs"/>
              </a:rPr>
              <a:t>I.2. </a:t>
            </a:r>
            <a:r>
              <a:rPr lang="en-GB" sz="1500" kern="0" dirty="0">
                <a:solidFill>
                  <a:srgbClr val="0070C0"/>
                </a:solidFill>
                <a:latin typeface="Calibri" pitchFamily="34" charset="0"/>
              </a:rPr>
              <a:t>METI</a:t>
            </a:r>
            <a:r>
              <a:rPr kumimoji="0" lang="en-GB" sz="1500" b="0" i="0" u="none" strike="noStrike" kern="0" cap="none" spc="0" normalizeH="0" baseline="0" noProof="0" dirty="0">
                <a:ln>
                  <a:noFill/>
                </a:ln>
                <a:solidFill>
                  <a:srgbClr val="0070C0"/>
                </a:solidFill>
                <a:effectLst/>
                <a:uLnTx/>
                <a:uFillTx/>
                <a:latin typeface="Calibri" pitchFamily="34" charset="0"/>
                <a:ea typeface="+mn-ea"/>
                <a:cs typeface="+mn-cs"/>
              </a:rPr>
              <a:t>’s key efforts</a:t>
            </a:r>
          </a:p>
        </p:txBody>
      </p:sp>
      <p:graphicFrame>
        <p:nvGraphicFramePr>
          <p:cNvPr id="6" name="Table 5"/>
          <p:cNvGraphicFramePr>
            <a:graphicFrameLocks noGrp="1"/>
          </p:cNvGraphicFramePr>
          <p:nvPr>
            <p:extLst>
              <p:ext uri="{D42A27DB-BD31-4B8C-83A1-F6EECF244321}">
                <p14:modId xmlns:p14="http://schemas.microsoft.com/office/powerpoint/2010/main" val="1561316828"/>
              </p:ext>
            </p:extLst>
          </p:nvPr>
        </p:nvGraphicFramePr>
        <p:xfrm>
          <a:off x="251518" y="1520348"/>
          <a:ext cx="8640963" cy="1619942"/>
        </p:xfrm>
        <a:graphic>
          <a:graphicData uri="http://schemas.openxmlformats.org/drawingml/2006/table">
            <a:tbl>
              <a:tblPr firstRow="1" firstCol="1" bandRow="1"/>
              <a:tblGrid>
                <a:gridCol w="448063">
                  <a:extLst>
                    <a:ext uri="{9D8B030D-6E8A-4147-A177-3AD203B41FA5}">
                      <a16:colId xmlns:a16="http://schemas.microsoft.com/office/drawing/2014/main" val="3007527151"/>
                    </a:ext>
                  </a:extLst>
                </a:gridCol>
                <a:gridCol w="5769120">
                  <a:extLst>
                    <a:ext uri="{9D8B030D-6E8A-4147-A177-3AD203B41FA5}">
                      <a16:colId xmlns:a16="http://schemas.microsoft.com/office/drawing/2014/main" val="1929227128"/>
                    </a:ext>
                  </a:extLst>
                </a:gridCol>
                <a:gridCol w="897695">
                  <a:extLst>
                    <a:ext uri="{9D8B030D-6E8A-4147-A177-3AD203B41FA5}">
                      <a16:colId xmlns:a16="http://schemas.microsoft.com/office/drawing/2014/main" val="1133905643"/>
                    </a:ext>
                  </a:extLst>
                </a:gridCol>
                <a:gridCol w="359079">
                  <a:extLst>
                    <a:ext uri="{9D8B030D-6E8A-4147-A177-3AD203B41FA5}">
                      <a16:colId xmlns:a16="http://schemas.microsoft.com/office/drawing/2014/main" val="1793071159"/>
                    </a:ext>
                  </a:extLst>
                </a:gridCol>
                <a:gridCol w="359079">
                  <a:extLst>
                    <a:ext uri="{9D8B030D-6E8A-4147-A177-3AD203B41FA5}">
                      <a16:colId xmlns:a16="http://schemas.microsoft.com/office/drawing/2014/main" val="2953962297"/>
                    </a:ext>
                  </a:extLst>
                </a:gridCol>
                <a:gridCol w="359079">
                  <a:extLst>
                    <a:ext uri="{9D8B030D-6E8A-4147-A177-3AD203B41FA5}">
                      <a16:colId xmlns:a16="http://schemas.microsoft.com/office/drawing/2014/main" val="2999510112"/>
                    </a:ext>
                  </a:extLst>
                </a:gridCol>
                <a:gridCol w="448848">
                  <a:extLst>
                    <a:ext uri="{9D8B030D-6E8A-4147-A177-3AD203B41FA5}">
                      <a16:colId xmlns:a16="http://schemas.microsoft.com/office/drawing/2014/main" val="2687399997"/>
                    </a:ext>
                  </a:extLst>
                </a:gridCol>
              </a:tblGrid>
              <a:tr h="179782">
                <a:tc gridSpan="7">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METI</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FA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3394400"/>
                  </a:ext>
                </a:extLst>
              </a:tr>
              <a:tr h="179782">
                <a:tc rowSpan="2">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Initiative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Date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(M/Y)</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4">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Type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507895"/>
                  </a:ext>
                </a:extLst>
              </a:tr>
              <a:tr h="72103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Strategy</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Guidance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Support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Expert/WG</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46975682"/>
                  </a:ext>
                </a:extLst>
              </a:tr>
              <a:tr h="179782">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1</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Establishment Study Group </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2"/>
                        </a:rPr>
                        <a:t>on Environmental Innovation Finance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2/2020</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18340980"/>
                  </a:ext>
                </a:extLst>
              </a:tr>
              <a:tr h="179782">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2</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hlinkClick r:id="rId2"/>
                        </a:rPr>
                        <a:t>Climate Innovation Finance Strategy 2020</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9/2020</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35469724"/>
                  </a:ext>
                </a:extLst>
              </a:tr>
              <a:tr h="179782">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3</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EC4"/>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Announcement of the ‘</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3"/>
                        </a:rPr>
                        <a:t>Green Growth Strategy Through Achieving Carbon Neutrality in 2050</a:t>
                      </a:r>
                      <a:r>
                        <a:rPr lang="en-US" sz="1100" dirty="0">
                          <a:effectLst/>
                          <a:latin typeface="Calibri" panose="020F0502020204030204" pitchFamily="34" charset="0"/>
                          <a:ea typeface="HGPGothicM" panose="020B0600000000000000" pitchFamily="50" charset="-128"/>
                          <a:cs typeface="Arial" panose="020B0604020202020204" pitchFamily="34" charset="0"/>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EC4"/>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12/2020</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EC4"/>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EC4"/>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EC4"/>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EC4"/>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FEC4"/>
                    </a:solidFill>
                  </a:tcPr>
                </a:tc>
                <a:extLst>
                  <a:ext uri="{0D108BD9-81ED-4DB2-BD59-A6C34878D82A}">
                    <a16:rowId xmlns:a16="http://schemas.microsoft.com/office/drawing/2014/main" val="3817526051"/>
                  </a:ext>
                </a:extLst>
              </a:tr>
            </a:tbl>
          </a:graphicData>
        </a:graphic>
      </p:graphicFrame>
      <p:pic>
        <p:nvPicPr>
          <p:cNvPr id="7" name="Picture 6"/>
          <p:cNvPicPr>
            <a:picLocks noChangeAspect="1"/>
          </p:cNvPicPr>
          <p:nvPr/>
        </p:nvPicPr>
        <p:blipFill rotWithShape="1">
          <a:blip r:embed="rId4"/>
          <a:srcRect l="16538" t="34386" r="19676" b="6115"/>
          <a:stretch/>
        </p:blipFill>
        <p:spPr>
          <a:xfrm>
            <a:off x="251519" y="3648228"/>
            <a:ext cx="3744416" cy="2849444"/>
          </a:xfrm>
          <a:prstGeom prst="rect">
            <a:avLst/>
          </a:prstGeom>
          <a:ln w="12700">
            <a:solidFill>
              <a:srgbClr val="C00000"/>
            </a:solidFill>
          </a:ln>
        </p:spPr>
      </p:pic>
      <p:pic>
        <p:nvPicPr>
          <p:cNvPr id="8" name="Picture 7"/>
          <p:cNvPicPr>
            <a:picLocks noChangeAspect="1"/>
          </p:cNvPicPr>
          <p:nvPr/>
        </p:nvPicPr>
        <p:blipFill rotWithShape="1">
          <a:blip r:embed="rId5"/>
          <a:srcRect l="16144" t="19425" r="16920" b="7076"/>
          <a:stretch/>
        </p:blipFill>
        <p:spPr>
          <a:xfrm>
            <a:off x="4183963" y="3648228"/>
            <a:ext cx="4719117" cy="2877116"/>
          </a:xfrm>
          <a:prstGeom prst="rect">
            <a:avLst/>
          </a:prstGeom>
          <a:ln w="12700">
            <a:solidFill>
              <a:srgbClr val="C00000"/>
            </a:solidFill>
          </a:ln>
        </p:spPr>
      </p:pic>
      <p:sp>
        <p:nvSpPr>
          <p:cNvPr id="9" name="Subtitle 2"/>
          <p:cNvSpPr txBox="1">
            <a:spLocks/>
          </p:cNvSpPr>
          <p:nvPr/>
        </p:nvSpPr>
        <p:spPr bwMode="auto">
          <a:xfrm>
            <a:off x="539552" y="3293857"/>
            <a:ext cx="3307397" cy="3543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150000"/>
              </a:lnSpc>
              <a:spcBef>
                <a:spcPts val="0"/>
              </a:spcBef>
              <a:spcAft>
                <a:spcPts val="300"/>
              </a:spcAft>
              <a:buClr>
                <a:srgbClr val="964B77"/>
              </a:buClr>
              <a:buNone/>
              <a:defRPr sz="2400">
                <a:solidFill>
                  <a:schemeClr val="tx1"/>
                </a:solidFill>
                <a:latin typeface="Calibri" pitchFamily="34" charset="0"/>
                <a:ea typeface="+mn-ea"/>
                <a:cs typeface="+mn-cs"/>
              </a:defRPr>
            </a:lvl1pPr>
            <a:lvl2pPr marL="457200" indent="0" algn="ctr" rtl="0" eaLnBrk="1" fontAlgn="base" hangingPunct="1">
              <a:lnSpc>
                <a:spcPct val="150000"/>
              </a:lnSpc>
              <a:spcBef>
                <a:spcPts val="0"/>
              </a:spcBef>
              <a:spcAft>
                <a:spcPts val="300"/>
              </a:spcAft>
              <a:buNone/>
              <a:defRPr sz="2000">
                <a:solidFill>
                  <a:schemeClr val="bg1">
                    <a:lumMod val="50000"/>
                  </a:schemeClr>
                </a:solidFill>
                <a:latin typeface="Calibri" pitchFamily="34" charset="0"/>
                <a:ea typeface="ＭＳ Ｐゴシック" pitchFamily="50" charset="-128"/>
              </a:defRPr>
            </a:lvl2pPr>
            <a:lvl3pPr marL="914400" indent="0" algn="ctr" rtl="0" eaLnBrk="1" fontAlgn="base" hangingPunct="1">
              <a:lnSpc>
                <a:spcPct val="150000"/>
              </a:lnSpc>
              <a:spcBef>
                <a:spcPts val="0"/>
              </a:spcBef>
              <a:spcAft>
                <a:spcPts val="300"/>
              </a:spcAft>
              <a:buClr>
                <a:srgbClr val="964B77"/>
              </a:buClr>
              <a:buNone/>
              <a:defRPr sz="1800">
                <a:solidFill>
                  <a:schemeClr val="bg1">
                    <a:lumMod val="50000"/>
                  </a:schemeClr>
                </a:solidFill>
                <a:latin typeface="Calibri" pitchFamily="34" charset="0"/>
                <a:ea typeface="ＭＳ Ｐゴシック" pitchFamily="50" charset="-128"/>
              </a:defRPr>
            </a:lvl3pPr>
            <a:lvl4pPr marL="1371600" indent="0" algn="ctr" rtl="0" eaLnBrk="1" fontAlgn="base" hangingPunct="1">
              <a:lnSpc>
                <a:spcPct val="150000"/>
              </a:lnSpc>
              <a:spcBef>
                <a:spcPts val="0"/>
              </a:spcBef>
              <a:spcAft>
                <a:spcPts val="300"/>
              </a:spcAft>
              <a:buNone/>
              <a:defRPr sz="1600">
                <a:solidFill>
                  <a:schemeClr val="bg1">
                    <a:lumMod val="50000"/>
                  </a:schemeClr>
                </a:solidFill>
                <a:latin typeface="Calibri" pitchFamily="34" charset="0"/>
                <a:ea typeface="ＭＳ Ｐゴシック" pitchFamily="50" charset="-128"/>
              </a:defRPr>
            </a:lvl4pPr>
            <a:lvl5pPr marL="1828800" indent="0" algn="ctr" rtl="0" eaLnBrk="1" fontAlgn="base" hangingPunct="1">
              <a:spcBef>
                <a:spcPct val="20000"/>
              </a:spcBef>
              <a:spcAft>
                <a:spcPct val="0"/>
              </a:spcAft>
              <a:buNone/>
              <a:defRPr sz="1600">
                <a:solidFill>
                  <a:schemeClr val="bg2"/>
                </a:solidFill>
                <a:latin typeface="+mn-lt"/>
                <a:ea typeface="ＭＳ Ｐゴシック" pitchFamily="50" charset="-128"/>
              </a:defRPr>
            </a:lvl5pPr>
            <a:lvl6pPr marL="2286000" indent="0" algn="ctr" rtl="0" eaLnBrk="1" fontAlgn="base" hangingPunct="1">
              <a:spcBef>
                <a:spcPct val="20000"/>
              </a:spcBef>
              <a:spcAft>
                <a:spcPct val="0"/>
              </a:spcAft>
              <a:buNone/>
              <a:defRPr sz="1600">
                <a:solidFill>
                  <a:schemeClr val="bg2"/>
                </a:solidFill>
                <a:latin typeface="+mn-lt"/>
                <a:ea typeface="ＭＳ Ｐゴシック" pitchFamily="50" charset="-128"/>
              </a:defRPr>
            </a:lvl6pPr>
            <a:lvl7pPr marL="2743200" indent="0" algn="ctr" rtl="0" eaLnBrk="1" fontAlgn="base" hangingPunct="1">
              <a:spcBef>
                <a:spcPct val="20000"/>
              </a:spcBef>
              <a:spcAft>
                <a:spcPct val="0"/>
              </a:spcAft>
              <a:buNone/>
              <a:defRPr sz="1600">
                <a:solidFill>
                  <a:schemeClr val="bg2"/>
                </a:solidFill>
                <a:latin typeface="+mn-lt"/>
                <a:ea typeface="ＭＳ Ｐゴシック" pitchFamily="50" charset="-128"/>
              </a:defRPr>
            </a:lvl7pPr>
            <a:lvl8pPr marL="3200400" indent="0" algn="ctr" rtl="0" eaLnBrk="1" fontAlgn="base" hangingPunct="1">
              <a:spcBef>
                <a:spcPct val="20000"/>
              </a:spcBef>
              <a:spcAft>
                <a:spcPct val="0"/>
              </a:spcAft>
              <a:buNone/>
              <a:defRPr sz="1600">
                <a:solidFill>
                  <a:schemeClr val="bg2"/>
                </a:solidFill>
                <a:latin typeface="+mn-lt"/>
                <a:ea typeface="ＭＳ Ｐゴシック" pitchFamily="50" charset="-128"/>
              </a:defRPr>
            </a:lvl8pPr>
            <a:lvl9pPr marL="3657600" indent="0" algn="ctr" rtl="0" eaLnBrk="1" fontAlgn="base" hangingPunct="1">
              <a:spcBef>
                <a:spcPct val="20000"/>
              </a:spcBef>
              <a:spcAft>
                <a:spcPct val="0"/>
              </a:spcAft>
              <a:buNone/>
              <a:defRPr sz="1600">
                <a:solidFill>
                  <a:schemeClr val="bg2"/>
                </a:solidFill>
                <a:latin typeface="+mn-lt"/>
                <a:ea typeface="ＭＳ Ｐゴシック" pitchFamily="50" charset="-128"/>
              </a:defRPr>
            </a:lvl9pPr>
          </a:lstStyle>
          <a:p>
            <a:pPr algn="l"/>
            <a:r>
              <a:rPr lang="en-GB" sz="1400" kern="0" dirty="0"/>
              <a:t>Fig.1 </a:t>
            </a:r>
            <a:r>
              <a:rPr lang="en-GB" sz="1400" kern="0" dirty="0">
                <a:hlinkClick r:id="rId2"/>
              </a:rPr>
              <a:t>Climate Innovation Finance Strategy</a:t>
            </a:r>
            <a:endParaRPr lang="en-GB" sz="1400" kern="0" dirty="0"/>
          </a:p>
          <a:p>
            <a:pPr algn="l"/>
            <a:endParaRPr lang="en-GB" sz="1200" b="1" kern="0" dirty="0"/>
          </a:p>
          <a:p>
            <a:pPr algn="l"/>
            <a:endParaRPr lang="en-GB" sz="1200" b="1" kern="0" dirty="0"/>
          </a:p>
          <a:p>
            <a:pPr algn="l"/>
            <a:endParaRPr lang="en-GB" sz="1200" b="1" kern="0" dirty="0"/>
          </a:p>
        </p:txBody>
      </p:sp>
      <p:sp>
        <p:nvSpPr>
          <p:cNvPr id="10" name="Subtitle 2"/>
          <p:cNvSpPr txBox="1">
            <a:spLocks/>
          </p:cNvSpPr>
          <p:nvPr/>
        </p:nvSpPr>
        <p:spPr bwMode="auto">
          <a:xfrm>
            <a:off x="4113428" y="3299230"/>
            <a:ext cx="4829722" cy="3543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lnSpc>
                <a:spcPct val="150000"/>
              </a:lnSpc>
              <a:spcBef>
                <a:spcPts val="0"/>
              </a:spcBef>
              <a:spcAft>
                <a:spcPts val="300"/>
              </a:spcAft>
              <a:buClr>
                <a:srgbClr val="964B77"/>
              </a:buClr>
              <a:buNone/>
              <a:defRPr sz="2400">
                <a:solidFill>
                  <a:schemeClr val="tx1"/>
                </a:solidFill>
                <a:latin typeface="Calibri" pitchFamily="34" charset="0"/>
                <a:ea typeface="+mn-ea"/>
                <a:cs typeface="+mn-cs"/>
              </a:defRPr>
            </a:lvl1pPr>
            <a:lvl2pPr marL="457200" indent="0" algn="ctr" rtl="0" eaLnBrk="1" fontAlgn="base" hangingPunct="1">
              <a:lnSpc>
                <a:spcPct val="150000"/>
              </a:lnSpc>
              <a:spcBef>
                <a:spcPts val="0"/>
              </a:spcBef>
              <a:spcAft>
                <a:spcPts val="300"/>
              </a:spcAft>
              <a:buNone/>
              <a:defRPr sz="2000">
                <a:solidFill>
                  <a:schemeClr val="bg1">
                    <a:lumMod val="50000"/>
                  </a:schemeClr>
                </a:solidFill>
                <a:latin typeface="Calibri" pitchFamily="34" charset="0"/>
                <a:ea typeface="ＭＳ Ｐゴシック" pitchFamily="50" charset="-128"/>
              </a:defRPr>
            </a:lvl2pPr>
            <a:lvl3pPr marL="914400" indent="0" algn="ctr" rtl="0" eaLnBrk="1" fontAlgn="base" hangingPunct="1">
              <a:lnSpc>
                <a:spcPct val="150000"/>
              </a:lnSpc>
              <a:spcBef>
                <a:spcPts val="0"/>
              </a:spcBef>
              <a:spcAft>
                <a:spcPts val="300"/>
              </a:spcAft>
              <a:buClr>
                <a:srgbClr val="964B77"/>
              </a:buClr>
              <a:buNone/>
              <a:defRPr sz="1800">
                <a:solidFill>
                  <a:schemeClr val="bg1">
                    <a:lumMod val="50000"/>
                  </a:schemeClr>
                </a:solidFill>
                <a:latin typeface="Calibri" pitchFamily="34" charset="0"/>
                <a:ea typeface="ＭＳ Ｐゴシック" pitchFamily="50" charset="-128"/>
              </a:defRPr>
            </a:lvl3pPr>
            <a:lvl4pPr marL="1371600" indent="0" algn="ctr" rtl="0" eaLnBrk="1" fontAlgn="base" hangingPunct="1">
              <a:lnSpc>
                <a:spcPct val="150000"/>
              </a:lnSpc>
              <a:spcBef>
                <a:spcPts val="0"/>
              </a:spcBef>
              <a:spcAft>
                <a:spcPts val="300"/>
              </a:spcAft>
              <a:buNone/>
              <a:defRPr sz="1600">
                <a:solidFill>
                  <a:schemeClr val="bg1">
                    <a:lumMod val="50000"/>
                  </a:schemeClr>
                </a:solidFill>
                <a:latin typeface="Calibri" pitchFamily="34" charset="0"/>
                <a:ea typeface="ＭＳ Ｐゴシック" pitchFamily="50" charset="-128"/>
              </a:defRPr>
            </a:lvl4pPr>
            <a:lvl5pPr marL="1828800" indent="0" algn="ctr" rtl="0" eaLnBrk="1" fontAlgn="base" hangingPunct="1">
              <a:spcBef>
                <a:spcPct val="20000"/>
              </a:spcBef>
              <a:spcAft>
                <a:spcPct val="0"/>
              </a:spcAft>
              <a:buNone/>
              <a:defRPr sz="1600">
                <a:solidFill>
                  <a:schemeClr val="bg2"/>
                </a:solidFill>
                <a:latin typeface="+mn-lt"/>
                <a:ea typeface="ＭＳ Ｐゴシック" pitchFamily="50" charset="-128"/>
              </a:defRPr>
            </a:lvl5pPr>
            <a:lvl6pPr marL="2286000" indent="0" algn="ctr" rtl="0" eaLnBrk="1" fontAlgn="base" hangingPunct="1">
              <a:spcBef>
                <a:spcPct val="20000"/>
              </a:spcBef>
              <a:spcAft>
                <a:spcPct val="0"/>
              </a:spcAft>
              <a:buNone/>
              <a:defRPr sz="1600">
                <a:solidFill>
                  <a:schemeClr val="bg2"/>
                </a:solidFill>
                <a:latin typeface="+mn-lt"/>
                <a:ea typeface="ＭＳ Ｐゴシック" pitchFamily="50" charset="-128"/>
              </a:defRPr>
            </a:lvl6pPr>
            <a:lvl7pPr marL="2743200" indent="0" algn="ctr" rtl="0" eaLnBrk="1" fontAlgn="base" hangingPunct="1">
              <a:spcBef>
                <a:spcPct val="20000"/>
              </a:spcBef>
              <a:spcAft>
                <a:spcPct val="0"/>
              </a:spcAft>
              <a:buNone/>
              <a:defRPr sz="1600">
                <a:solidFill>
                  <a:schemeClr val="bg2"/>
                </a:solidFill>
                <a:latin typeface="+mn-lt"/>
                <a:ea typeface="ＭＳ Ｐゴシック" pitchFamily="50" charset="-128"/>
              </a:defRPr>
            </a:lvl7pPr>
            <a:lvl8pPr marL="3200400" indent="0" algn="ctr" rtl="0" eaLnBrk="1" fontAlgn="base" hangingPunct="1">
              <a:spcBef>
                <a:spcPct val="20000"/>
              </a:spcBef>
              <a:spcAft>
                <a:spcPct val="0"/>
              </a:spcAft>
              <a:buNone/>
              <a:defRPr sz="1600">
                <a:solidFill>
                  <a:schemeClr val="bg2"/>
                </a:solidFill>
                <a:latin typeface="+mn-lt"/>
                <a:ea typeface="ＭＳ Ｐゴシック" pitchFamily="50" charset="-128"/>
              </a:defRPr>
            </a:lvl8pPr>
            <a:lvl9pPr marL="3657600" indent="0" algn="ctr" rtl="0" eaLnBrk="1" fontAlgn="base" hangingPunct="1">
              <a:spcBef>
                <a:spcPct val="20000"/>
              </a:spcBef>
              <a:spcAft>
                <a:spcPct val="0"/>
              </a:spcAft>
              <a:buNone/>
              <a:defRPr sz="1600">
                <a:solidFill>
                  <a:schemeClr val="bg2"/>
                </a:solidFill>
                <a:latin typeface="+mn-lt"/>
                <a:ea typeface="ＭＳ Ｐゴシック" pitchFamily="50" charset="-128"/>
              </a:defRPr>
            </a:lvl9pPr>
          </a:lstStyle>
          <a:p>
            <a:pPr algn="l"/>
            <a:r>
              <a:rPr lang="en-GB" sz="1400" kern="0" dirty="0"/>
              <a:t>Fig.2 Five policies tool towards the </a:t>
            </a:r>
            <a:r>
              <a:rPr lang="en-GB" sz="1400" kern="0" dirty="0">
                <a:hlinkClick r:id="rId3"/>
              </a:rPr>
              <a:t>New Green Growth Strategy</a:t>
            </a:r>
            <a:endParaRPr lang="en-GB" sz="1400" kern="0" dirty="0"/>
          </a:p>
          <a:p>
            <a:pPr algn="l"/>
            <a:endParaRPr lang="en-GB" sz="1400" kern="0" dirty="0"/>
          </a:p>
        </p:txBody>
      </p:sp>
    </p:spTree>
    <p:extLst>
      <p:ext uri="{BB962C8B-B14F-4D97-AF65-F5344CB8AC3E}">
        <p14:creationId xmlns:p14="http://schemas.microsoft.com/office/powerpoint/2010/main" val="267697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45AC15-7273-416C-8353-4C3A49FF4509}" type="slidenum">
              <a:rPr kumimoji="1" lang="ja-JP" altLang="en-US" smtClean="0"/>
              <a:t>19</a:t>
            </a:fld>
            <a:endParaRPr kumimoji="1" lang="ja-JP" altLang="en-US" dirty="0"/>
          </a:p>
        </p:txBody>
      </p:sp>
      <p:sp>
        <p:nvSpPr>
          <p:cNvPr id="5" name="Subtitle 2"/>
          <p:cNvSpPr txBox="1">
            <a:spLocks/>
          </p:cNvSpPr>
          <p:nvPr/>
        </p:nvSpPr>
        <p:spPr bwMode="auto">
          <a:xfrm>
            <a:off x="113304" y="1268760"/>
            <a:ext cx="8851184" cy="5040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1" fontAlgn="base" hangingPunct="1">
              <a:lnSpc>
                <a:spcPct val="150000"/>
              </a:lnSpc>
              <a:spcBef>
                <a:spcPts val="0"/>
              </a:spcBef>
              <a:spcAft>
                <a:spcPts val="300"/>
              </a:spcAft>
              <a:buClr>
                <a:srgbClr val="964B77"/>
              </a:buClr>
              <a:buNone/>
              <a:defRPr sz="2400">
                <a:solidFill>
                  <a:schemeClr val="tx1"/>
                </a:solidFill>
                <a:latin typeface="Calibri" pitchFamily="34" charset="0"/>
                <a:ea typeface="+mn-ea"/>
                <a:cs typeface="+mn-cs"/>
              </a:defRPr>
            </a:lvl1pPr>
            <a:lvl2pPr marL="457200" indent="0" algn="ctr" rtl="0" eaLnBrk="1" fontAlgn="base" hangingPunct="1">
              <a:lnSpc>
                <a:spcPct val="150000"/>
              </a:lnSpc>
              <a:spcBef>
                <a:spcPts val="0"/>
              </a:spcBef>
              <a:spcAft>
                <a:spcPts val="300"/>
              </a:spcAft>
              <a:buNone/>
              <a:defRPr sz="2000">
                <a:solidFill>
                  <a:schemeClr val="bg1">
                    <a:lumMod val="50000"/>
                  </a:schemeClr>
                </a:solidFill>
                <a:latin typeface="Calibri" pitchFamily="34" charset="0"/>
                <a:ea typeface="ＭＳ Ｐゴシック" pitchFamily="50" charset="-128"/>
              </a:defRPr>
            </a:lvl2pPr>
            <a:lvl3pPr marL="914400" indent="0" algn="ctr" rtl="0" eaLnBrk="1" fontAlgn="base" hangingPunct="1">
              <a:lnSpc>
                <a:spcPct val="150000"/>
              </a:lnSpc>
              <a:spcBef>
                <a:spcPts val="0"/>
              </a:spcBef>
              <a:spcAft>
                <a:spcPts val="300"/>
              </a:spcAft>
              <a:buClr>
                <a:srgbClr val="964B77"/>
              </a:buClr>
              <a:buNone/>
              <a:defRPr sz="1800">
                <a:solidFill>
                  <a:schemeClr val="bg1">
                    <a:lumMod val="50000"/>
                  </a:schemeClr>
                </a:solidFill>
                <a:latin typeface="Calibri" pitchFamily="34" charset="0"/>
                <a:ea typeface="ＭＳ Ｐゴシック" pitchFamily="50" charset="-128"/>
              </a:defRPr>
            </a:lvl3pPr>
            <a:lvl4pPr marL="1371600" indent="0" algn="ctr" rtl="0" eaLnBrk="1" fontAlgn="base" hangingPunct="1">
              <a:lnSpc>
                <a:spcPct val="150000"/>
              </a:lnSpc>
              <a:spcBef>
                <a:spcPts val="0"/>
              </a:spcBef>
              <a:spcAft>
                <a:spcPts val="300"/>
              </a:spcAft>
              <a:buNone/>
              <a:defRPr sz="1600">
                <a:solidFill>
                  <a:schemeClr val="bg1">
                    <a:lumMod val="50000"/>
                  </a:schemeClr>
                </a:solidFill>
                <a:latin typeface="Calibri" pitchFamily="34" charset="0"/>
                <a:ea typeface="ＭＳ Ｐゴシック" pitchFamily="50" charset="-128"/>
              </a:defRPr>
            </a:lvl4pPr>
            <a:lvl5pPr marL="1828800" indent="0" algn="ctr" rtl="0" eaLnBrk="1" fontAlgn="base" hangingPunct="1">
              <a:spcBef>
                <a:spcPct val="20000"/>
              </a:spcBef>
              <a:spcAft>
                <a:spcPct val="0"/>
              </a:spcAft>
              <a:buNone/>
              <a:defRPr sz="1600">
                <a:solidFill>
                  <a:schemeClr val="bg2"/>
                </a:solidFill>
                <a:latin typeface="+mn-lt"/>
                <a:ea typeface="ＭＳ Ｐゴシック" pitchFamily="50" charset="-128"/>
              </a:defRPr>
            </a:lvl5pPr>
            <a:lvl6pPr marL="2286000" indent="0" algn="ctr" rtl="0" eaLnBrk="1" fontAlgn="base" hangingPunct="1">
              <a:spcBef>
                <a:spcPct val="20000"/>
              </a:spcBef>
              <a:spcAft>
                <a:spcPct val="0"/>
              </a:spcAft>
              <a:buNone/>
              <a:defRPr sz="1600">
                <a:solidFill>
                  <a:schemeClr val="bg2"/>
                </a:solidFill>
                <a:latin typeface="+mn-lt"/>
                <a:ea typeface="ＭＳ Ｐゴシック" pitchFamily="50" charset="-128"/>
              </a:defRPr>
            </a:lvl6pPr>
            <a:lvl7pPr marL="2743200" indent="0" algn="ctr" rtl="0" eaLnBrk="1" fontAlgn="base" hangingPunct="1">
              <a:spcBef>
                <a:spcPct val="20000"/>
              </a:spcBef>
              <a:spcAft>
                <a:spcPct val="0"/>
              </a:spcAft>
              <a:buNone/>
              <a:defRPr sz="1600">
                <a:solidFill>
                  <a:schemeClr val="bg2"/>
                </a:solidFill>
                <a:latin typeface="+mn-lt"/>
                <a:ea typeface="ＭＳ Ｐゴシック" pitchFamily="50" charset="-128"/>
              </a:defRPr>
            </a:lvl7pPr>
            <a:lvl8pPr marL="3200400" indent="0" algn="ctr" rtl="0" eaLnBrk="1" fontAlgn="base" hangingPunct="1">
              <a:spcBef>
                <a:spcPct val="20000"/>
              </a:spcBef>
              <a:spcAft>
                <a:spcPct val="0"/>
              </a:spcAft>
              <a:buNone/>
              <a:defRPr sz="1600">
                <a:solidFill>
                  <a:schemeClr val="bg2"/>
                </a:solidFill>
                <a:latin typeface="+mn-lt"/>
                <a:ea typeface="ＭＳ Ｐゴシック" pitchFamily="50" charset="-128"/>
              </a:defRPr>
            </a:lvl8pPr>
            <a:lvl9pPr marL="3657600" indent="0" algn="ctr" rtl="0" eaLnBrk="1" fontAlgn="base" hangingPunct="1">
              <a:spcBef>
                <a:spcPct val="20000"/>
              </a:spcBef>
              <a:spcAft>
                <a:spcPct val="0"/>
              </a:spcAft>
              <a:buNone/>
              <a:defRPr sz="1600">
                <a:solidFill>
                  <a:schemeClr val="bg2"/>
                </a:solidFill>
                <a:latin typeface="+mn-lt"/>
                <a:ea typeface="ＭＳ Ｐゴシック" pitchFamily="50" charset="-128"/>
              </a:defRPr>
            </a:lvl9pPr>
          </a:lstStyle>
          <a:p>
            <a:pPr algn="l"/>
            <a:r>
              <a:rPr lang="en-GB" sz="1800" kern="0" dirty="0"/>
              <a:t>II.2.2. METI efforts regarding the TCFD</a:t>
            </a:r>
          </a:p>
          <a:p>
            <a:pPr marL="342900" indent="-342900" algn="l">
              <a:buFont typeface="Wingdings" panose="05000000000000000000" pitchFamily="2" charset="2"/>
              <a:buChar char="q"/>
            </a:pPr>
            <a:r>
              <a:rPr lang="en-GB" sz="1800" kern="0" dirty="0"/>
              <a:t>In 2018 METI produced the </a:t>
            </a:r>
            <a:r>
              <a:rPr lang="en-GB" sz="1800" kern="0" dirty="0">
                <a:hlinkClick r:id="rId2"/>
              </a:rPr>
              <a:t>Guidance for Climate-related Financial Disclosure </a:t>
            </a:r>
            <a:r>
              <a:rPr lang="en-GB" sz="1800" kern="0" dirty="0"/>
              <a:t>(</a:t>
            </a:r>
            <a:r>
              <a:rPr lang="en-GB" sz="1800" b="1" kern="0" dirty="0">
                <a:solidFill>
                  <a:srgbClr val="FF0000"/>
                </a:solidFill>
              </a:rPr>
              <a:t>TCFD Guidance</a:t>
            </a:r>
            <a:r>
              <a:rPr lang="en-GB" sz="1800" kern="0" dirty="0"/>
              <a:t>) to support companies intending to implement the TCFD recommendations. </a:t>
            </a:r>
          </a:p>
          <a:p>
            <a:pPr marL="342900" indent="-342900" algn="l">
              <a:buFont typeface="Wingdings" panose="05000000000000000000" pitchFamily="2" charset="2"/>
              <a:buChar char="q"/>
            </a:pPr>
            <a:r>
              <a:rPr lang="en-GB" sz="1800" kern="0" dirty="0"/>
              <a:t>In May 2019, METI extended its support to establish the </a:t>
            </a:r>
            <a:r>
              <a:rPr lang="en-GB" sz="1800" b="1" kern="0" dirty="0">
                <a:solidFill>
                  <a:srgbClr val="FF0000"/>
                </a:solidFill>
                <a:hlinkClick r:id="rId3">
                  <a:extLst>
                    <a:ext uri="{A12FA001-AC4F-418D-AE19-62706E023703}">
                      <ahyp:hlinkClr xmlns:ahyp="http://schemas.microsoft.com/office/drawing/2018/hyperlinkcolor" val="tx"/>
                    </a:ext>
                  </a:extLst>
                </a:hlinkClick>
              </a:rPr>
              <a:t>TCFD Consortium</a:t>
            </a:r>
            <a:r>
              <a:rPr lang="en-GB" sz="1800" kern="0" dirty="0"/>
              <a:t>, a platform to exchange information on the effective and efficient disclosure of climate-related information.</a:t>
            </a:r>
          </a:p>
          <a:p>
            <a:pPr marL="342900" indent="-342900" algn="l">
              <a:buFont typeface="Wingdings" panose="05000000000000000000" pitchFamily="2" charset="2"/>
              <a:buChar char="q"/>
            </a:pPr>
            <a:r>
              <a:rPr lang="en-GB" sz="1800" kern="0" dirty="0"/>
              <a:t>In Oct. 2019, METI also hosted the first TCFD Summit, bringing on board the TCFD Consortium and World Business Council for Sustainable Development (WBCSD) as co-organizers.</a:t>
            </a:r>
          </a:p>
        </p:txBody>
      </p:sp>
      <p:sp>
        <p:nvSpPr>
          <p:cNvPr id="6" name="Rectangle 5"/>
          <p:cNvSpPr/>
          <p:nvPr/>
        </p:nvSpPr>
        <p:spPr>
          <a:xfrm>
            <a:off x="2718311" y="357642"/>
            <a:ext cx="4896544" cy="787523"/>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300"/>
              </a:spcAft>
              <a:buClr>
                <a:srgbClr val="964B77"/>
              </a:buClr>
              <a:buSzTx/>
              <a:buFontTx/>
              <a:buNone/>
              <a:tabLst/>
              <a:defRPr/>
            </a:pPr>
            <a:r>
              <a:rPr kumimoji="0" lang="en-GB" sz="1500" b="1" i="0" u="none" strike="noStrike" kern="0" cap="none" spc="0" normalizeH="0" baseline="0" noProof="0" dirty="0">
                <a:ln>
                  <a:noFill/>
                </a:ln>
                <a:solidFill>
                  <a:srgbClr val="006600"/>
                </a:solidFill>
                <a:effectLst/>
                <a:uLnTx/>
                <a:uFillTx/>
                <a:latin typeface="Calibri" pitchFamily="34" charset="0"/>
                <a:ea typeface="+mn-ea"/>
                <a:cs typeface="+mn-cs"/>
              </a:rPr>
              <a:t>II. Japan’s effort in green investment</a:t>
            </a:r>
          </a:p>
          <a:p>
            <a:pPr marL="0" marR="0" lvl="0" indent="0" algn="l" defTabSz="914400" rtl="0" eaLnBrk="1" fontAlgn="base" latinLnBrk="0" hangingPunct="1">
              <a:lnSpc>
                <a:spcPct val="150000"/>
              </a:lnSpc>
              <a:spcBef>
                <a:spcPts val="0"/>
              </a:spcBef>
              <a:spcAft>
                <a:spcPts val="300"/>
              </a:spcAft>
              <a:buClr>
                <a:srgbClr val="964B77"/>
              </a:buClr>
              <a:buSzTx/>
              <a:buFontTx/>
              <a:buNone/>
              <a:tabLst/>
              <a:defRPr/>
            </a:pPr>
            <a:r>
              <a:rPr kumimoji="0" lang="en-GB" sz="1500" b="0" i="0" u="none" strike="noStrike" kern="0" cap="none" spc="0" normalizeH="0" baseline="0" noProof="0" dirty="0">
                <a:ln>
                  <a:noFill/>
                </a:ln>
                <a:solidFill>
                  <a:srgbClr val="000000"/>
                </a:solidFill>
                <a:effectLst/>
                <a:uLnTx/>
                <a:uFillTx/>
                <a:latin typeface="Calibri" pitchFamily="34" charset="0"/>
                <a:ea typeface="+mn-ea"/>
                <a:cs typeface="+mn-cs"/>
              </a:rPr>
              <a:t>	</a:t>
            </a:r>
            <a:r>
              <a:rPr kumimoji="0" lang="en-GB" sz="1500" b="0" i="0" u="none" strike="noStrike" kern="0" cap="none" spc="0" normalizeH="0" baseline="0" noProof="0" dirty="0">
                <a:ln>
                  <a:noFill/>
                </a:ln>
                <a:solidFill>
                  <a:srgbClr val="0070C0"/>
                </a:solidFill>
                <a:effectLst/>
                <a:uLnTx/>
                <a:uFillTx/>
                <a:latin typeface="Calibri" pitchFamily="34" charset="0"/>
                <a:ea typeface="+mn-ea"/>
                <a:cs typeface="+mn-cs"/>
              </a:rPr>
              <a:t>I.2. </a:t>
            </a:r>
            <a:r>
              <a:rPr lang="en-GB" sz="1500" kern="0" dirty="0">
                <a:solidFill>
                  <a:srgbClr val="0070C0"/>
                </a:solidFill>
                <a:latin typeface="Calibri" pitchFamily="34" charset="0"/>
              </a:rPr>
              <a:t>METI</a:t>
            </a:r>
            <a:r>
              <a:rPr kumimoji="0" lang="en-GB" sz="1500" b="0" i="0" u="none" strike="noStrike" kern="0" cap="none" spc="0" normalizeH="0" baseline="0" noProof="0" dirty="0">
                <a:ln>
                  <a:noFill/>
                </a:ln>
                <a:solidFill>
                  <a:srgbClr val="0070C0"/>
                </a:solidFill>
                <a:effectLst/>
                <a:uLnTx/>
                <a:uFillTx/>
                <a:latin typeface="Calibri" pitchFamily="34" charset="0"/>
                <a:ea typeface="+mn-ea"/>
                <a:cs typeface="+mn-cs"/>
              </a:rPr>
              <a:t>’s key efforts</a:t>
            </a:r>
          </a:p>
        </p:txBody>
      </p:sp>
    </p:spTree>
    <p:extLst>
      <p:ext uri="{BB962C8B-B14F-4D97-AF65-F5344CB8AC3E}">
        <p14:creationId xmlns:p14="http://schemas.microsoft.com/office/powerpoint/2010/main" val="82986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620688"/>
            <a:ext cx="7772400" cy="434429"/>
          </a:xfrm>
        </p:spPr>
        <p:txBody>
          <a:bodyPr/>
          <a:lstStyle/>
          <a:p>
            <a:r>
              <a:rPr lang="en-GB" sz="2400" dirty="0"/>
              <a:t>Table of Contents</a:t>
            </a:r>
            <a:endParaRPr lang="en-US" sz="2400" dirty="0"/>
          </a:p>
        </p:txBody>
      </p:sp>
      <p:sp>
        <p:nvSpPr>
          <p:cNvPr id="3" name="Subtitle 2"/>
          <p:cNvSpPr>
            <a:spLocks noGrp="1"/>
          </p:cNvSpPr>
          <p:nvPr>
            <p:ph type="subTitle" idx="1"/>
          </p:nvPr>
        </p:nvSpPr>
        <p:spPr>
          <a:xfrm>
            <a:off x="143508" y="1265212"/>
            <a:ext cx="8856984" cy="5359524"/>
          </a:xfrm>
        </p:spPr>
        <p:txBody>
          <a:bodyPr>
            <a:noAutofit/>
          </a:bodyPr>
          <a:lstStyle/>
          <a:p>
            <a:pPr algn="l">
              <a:lnSpc>
                <a:spcPct val="100000"/>
              </a:lnSpc>
            </a:pPr>
            <a:r>
              <a:rPr lang="en-GB" sz="1800" b="1" dirty="0">
                <a:solidFill>
                  <a:srgbClr val="006600"/>
                </a:solidFill>
              </a:rPr>
              <a:t>I. Green Investment: Related concepts and contexts (15</a:t>
            </a:r>
            <a:r>
              <a:rPr lang="en-GB" sz="1800" dirty="0">
                <a:solidFill>
                  <a:srgbClr val="006600"/>
                </a:solidFill>
              </a:rPr>
              <a:t>mn</a:t>
            </a:r>
            <a:r>
              <a:rPr lang="en-GB" sz="1800" b="1" dirty="0">
                <a:solidFill>
                  <a:srgbClr val="006600"/>
                </a:solidFill>
              </a:rPr>
              <a:t>)</a:t>
            </a:r>
          </a:p>
          <a:p>
            <a:pPr algn="l">
              <a:lnSpc>
                <a:spcPct val="100000"/>
              </a:lnSpc>
            </a:pPr>
            <a:r>
              <a:rPr lang="en-GB" sz="1400" dirty="0"/>
              <a:t>	</a:t>
            </a:r>
            <a:r>
              <a:rPr lang="en-GB" sz="1600" dirty="0">
                <a:solidFill>
                  <a:srgbClr val="0070C0"/>
                </a:solidFill>
              </a:rPr>
              <a:t>I.1 Green Investment: Definition? </a:t>
            </a:r>
          </a:p>
          <a:p>
            <a:pPr algn="l">
              <a:lnSpc>
                <a:spcPct val="100000"/>
              </a:lnSpc>
            </a:pPr>
            <a:r>
              <a:rPr lang="en-GB" sz="1600" dirty="0">
                <a:solidFill>
                  <a:srgbClr val="0070C0"/>
                </a:solidFill>
              </a:rPr>
              <a:t>	I.2 ESG factors and green investment</a:t>
            </a:r>
          </a:p>
          <a:p>
            <a:pPr algn="l">
              <a:lnSpc>
                <a:spcPct val="100000"/>
              </a:lnSpc>
            </a:pPr>
            <a:r>
              <a:rPr lang="en-GB" sz="1600" dirty="0">
                <a:solidFill>
                  <a:srgbClr val="0070C0"/>
                </a:solidFill>
              </a:rPr>
              <a:t>	I.3 Spectrum of green investment</a:t>
            </a:r>
          </a:p>
          <a:p>
            <a:pPr lvl="0" algn="l">
              <a:lnSpc>
                <a:spcPct val="100000"/>
              </a:lnSpc>
            </a:pPr>
            <a:r>
              <a:rPr lang="en-GB" sz="1600" dirty="0">
                <a:solidFill>
                  <a:srgbClr val="0070C0"/>
                </a:solidFill>
              </a:rPr>
              <a:t>	I.4. Global commitments and green investment (The Paris Agreement and the SDGs)</a:t>
            </a:r>
          </a:p>
          <a:p>
            <a:pPr algn="l">
              <a:lnSpc>
                <a:spcPct val="100000"/>
              </a:lnSpc>
            </a:pPr>
            <a:r>
              <a:rPr lang="en-GB" sz="1600" dirty="0">
                <a:solidFill>
                  <a:srgbClr val="0070C0"/>
                </a:solidFill>
              </a:rPr>
              <a:t>	I.5 key actors in the green investment ecosystem</a:t>
            </a:r>
          </a:p>
          <a:p>
            <a:pPr algn="l"/>
            <a:r>
              <a:rPr lang="en-GB" sz="1400" dirty="0">
                <a:solidFill>
                  <a:srgbClr val="0070C0"/>
                </a:solidFill>
              </a:rPr>
              <a:t>	</a:t>
            </a:r>
            <a:r>
              <a:rPr lang="en-GB" sz="1400" dirty="0"/>
              <a:t>	</a:t>
            </a:r>
            <a:r>
              <a:rPr lang="en-GB" sz="1400" dirty="0">
                <a:solidFill>
                  <a:srgbClr val="FF0000"/>
                </a:solidFill>
              </a:rPr>
              <a:t>-&gt; Q&amp;A and/or exercise</a:t>
            </a:r>
          </a:p>
          <a:p>
            <a:pPr algn="l">
              <a:lnSpc>
                <a:spcPct val="100000"/>
              </a:lnSpc>
            </a:pPr>
            <a:r>
              <a:rPr lang="en-GB" sz="1800" b="1" dirty="0">
                <a:solidFill>
                  <a:srgbClr val="006600"/>
                </a:solidFill>
              </a:rPr>
              <a:t>II. Japan’s effort in green investment (50</a:t>
            </a:r>
            <a:r>
              <a:rPr lang="en-GB" sz="1800" dirty="0">
                <a:solidFill>
                  <a:srgbClr val="006600"/>
                </a:solidFill>
              </a:rPr>
              <a:t>mn</a:t>
            </a:r>
            <a:r>
              <a:rPr lang="en-GB" sz="1800" b="1" dirty="0">
                <a:solidFill>
                  <a:srgbClr val="006600"/>
                </a:solidFill>
              </a:rPr>
              <a:t>)</a:t>
            </a:r>
          </a:p>
          <a:p>
            <a:pPr algn="l">
              <a:lnSpc>
                <a:spcPct val="100000"/>
              </a:lnSpc>
            </a:pPr>
            <a:r>
              <a:rPr lang="en-GB" sz="1400" dirty="0"/>
              <a:t>	</a:t>
            </a:r>
            <a:r>
              <a:rPr lang="en-GB" sz="1600" dirty="0">
                <a:solidFill>
                  <a:srgbClr val="0070C0"/>
                </a:solidFill>
              </a:rPr>
              <a:t>I.1. MOE’s key efforts</a:t>
            </a:r>
          </a:p>
          <a:p>
            <a:pPr algn="l">
              <a:lnSpc>
                <a:spcPct val="100000"/>
              </a:lnSpc>
            </a:pPr>
            <a:r>
              <a:rPr lang="en-GB" sz="1600" dirty="0">
                <a:solidFill>
                  <a:srgbClr val="0070C0"/>
                </a:solidFill>
              </a:rPr>
              <a:t>	II.2 METI’s key efforts</a:t>
            </a:r>
          </a:p>
          <a:p>
            <a:pPr algn="l">
              <a:lnSpc>
                <a:spcPct val="100000"/>
              </a:lnSpc>
            </a:pPr>
            <a:r>
              <a:rPr lang="en-GB" sz="1600" dirty="0">
                <a:solidFill>
                  <a:srgbClr val="0070C0"/>
                </a:solidFill>
              </a:rPr>
              <a:t>	II.3 FSA’s key efforts</a:t>
            </a:r>
          </a:p>
          <a:p>
            <a:pPr algn="l">
              <a:lnSpc>
                <a:spcPct val="100000"/>
              </a:lnSpc>
            </a:pPr>
            <a:r>
              <a:rPr lang="en-GB" sz="1600" dirty="0">
                <a:solidFill>
                  <a:srgbClr val="0070C0"/>
                </a:solidFill>
              </a:rPr>
              <a:t>	II.4 MOE-METI-FSA’s joint efforts</a:t>
            </a:r>
          </a:p>
          <a:p>
            <a:pPr algn="l">
              <a:lnSpc>
                <a:spcPct val="100000"/>
              </a:lnSpc>
            </a:pPr>
            <a:r>
              <a:rPr lang="en-GB" sz="1600" dirty="0">
                <a:solidFill>
                  <a:srgbClr val="0070C0"/>
                </a:solidFill>
              </a:rPr>
              <a:t>	II.5 Bank of Japan (BoJ)’ key efforts</a:t>
            </a:r>
          </a:p>
          <a:p>
            <a:pPr algn="l"/>
            <a:r>
              <a:rPr lang="en-GB" sz="1400" dirty="0"/>
              <a:t>		</a:t>
            </a:r>
            <a:r>
              <a:rPr lang="en-GB" sz="1400" dirty="0">
                <a:solidFill>
                  <a:srgbClr val="FF0000"/>
                </a:solidFill>
              </a:rPr>
              <a:t>-&gt; Q&amp;A and/or exercise</a:t>
            </a:r>
          </a:p>
          <a:p>
            <a:pPr algn="l"/>
            <a:r>
              <a:rPr lang="en-GB" sz="1800" b="1" dirty="0">
                <a:solidFill>
                  <a:srgbClr val="006600"/>
                </a:solidFill>
              </a:rPr>
              <a:t>III. Recap and key takeaways (5</a:t>
            </a:r>
            <a:r>
              <a:rPr lang="en-GB" sz="1800" dirty="0">
                <a:solidFill>
                  <a:srgbClr val="006600"/>
                </a:solidFill>
              </a:rPr>
              <a:t>mn</a:t>
            </a:r>
            <a:r>
              <a:rPr lang="en-GB" sz="1800" b="1" dirty="0">
                <a:solidFill>
                  <a:srgbClr val="006600"/>
                </a:solidFill>
              </a:rPr>
              <a:t>)</a:t>
            </a:r>
            <a:endParaRPr lang="en-US" sz="1800" b="1" dirty="0">
              <a:solidFill>
                <a:srgbClr val="006600"/>
              </a:solidFil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5692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26" y="1196752"/>
            <a:ext cx="8784976" cy="463002"/>
          </a:xfrm>
        </p:spPr>
        <p:txBody>
          <a:bodyPr>
            <a:normAutofit fontScale="62500" lnSpcReduction="20000"/>
          </a:bodyPr>
          <a:lstStyle/>
          <a:p>
            <a:pPr algn="l"/>
            <a:r>
              <a:rPr lang="en-GB" dirty="0"/>
              <a:t>II.3.1 Governance/stewardship codes </a:t>
            </a:r>
          </a:p>
          <a:p>
            <a:pPr algn="l"/>
            <a:endParaRPr lang="en-GB" dirty="0"/>
          </a:p>
          <a:p>
            <a:pPr algn="l"/>
            <a:endParaRPr lang="en-GB"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p:cNvSpPr/>
          <p:nvPr/>
        </p:nvSpPr>
        <p:spPr>
          <a:xfrm>
            <a:off x="2771800" y="299061"/>
            <a:ext cx="4896544" cy="787523"/>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300"/>
              </a:spcAft>
              <a:buClr>
                <a:srgbClr val="964B77"/>
              </a:buClr>
              <a:buSzTx/>
              <a:buFontTx/>
              <a:buNone/>
              <a:tabLst/>
              <a:defRPr/>
            </a:pPr>
            <a:r>
              <a:rPr kumimoji="0" lang="en-GB" sz="1500" b="1" i="0" u="none" strike="noStrike" kern="0" cap="none" spc="0" normalizeH="0" baseline="0" noProof="0" dirty="0">
                <a:ln>
                  <a:noFill/>
                </a:ln>
                <a:solidFill>
                  <a:srgbClr val="006600"/>
                </a:solidFill>
                <a:effectLst/>
                <a:uLnTx/>
                <a:uFillTx/>
                <a:latin typeface="Calibri" pitchFamily="34" charset="0"/>
                <a:ea typeface="+mn-ea"/>
                <a:cs typeface="+mn-cs"/>
              </a:rPr>
              <a:t>II. Japan’s effort in green investment</a:t>
            </a:r>
          </a:p>
          <a:p>
            <a:pPr marL="0" marR="0" lvl="0" indent="0" algn="l" defTabSz="914400" rtl="0" eaLnBrk="1" fontAlgn="base" latinLnBrk="0" hangingPunct="1">
              <a:lnSpc>
                <a:spcPct val="150000"/>
              </a:lnSpc>
              <a:spcBef>
                <a:spcPts val="0"/>
              </a:spcBef>
              <a:spcAft>
                <a:spcPts val="300"/>
              </a:spcAft>
              <a:buClr>
                <a:srgbClr val="964B77"/>
              </a:buClr>
              <a:buSzTx/>
              <a:buFontTx/>
              <a:buNone/>
              <a:tabLst/>
              <a:defRPr/>
            </a:pPr>
            <a:r>
              <a:rPr kumimoji="0" lang="en-GB" sz="1500" b="0" i="0" u="none" strike="noStrike" kern="0" cap="none" spc="0" normalizeH="0" baseline="0" noProof="0" dirty="0">
                <a:ln>
                  <a:noFill/>
                </a:ln>
                <a:solidFill>
                  <a:srgbClr val="000000"/>
                </a:solidFill>
                <a:effectLst/>
                <a:uLnTx/>
                <a:uFillTx/>
                <a:latin typeface="Calibri" pitchFamily="34" charset="0"/>
                <a:ea typeface="+mn-ea"/>
                <a:cs typeface="+mn-cs"/>
              </a:rPr>
              <a:t>	</a:t>
            </a:r>
            <a:r>
              <a:rPr kumimoji="0" lang="en-GB" sz="1500" b="0" i="0" u="none" strike="noStrike" kern="0" cap="none" spc="0" normalizeH="0" baseline="0" noProof="0" dirty="0">
                <a:ln>
                  <a:noFill/>
                </a:ln>
                <a:solidFill>
                  <a:srgbClr val="0070C0"/>
                </a:solidFill>
                <a:effectLst/>
                <a:uLnTx/>
                <a:uFillTx/>
                <a:latin typeface="Calibri" pitchFamily="34" charset="0"/>
                <a:ea typeface="+mn-ea"/>
                <a:cs typeface="+mn-cs"/>
              </a:rPr>
              <a:t>I.3. </a:t>
            </a:r>
            <a:r>
              <a:rPr lang="en-GB" sz="1500" kern="0" dirty="0">
                <a:solidFill>
                  <a:srgbClr val="0070C0"/>
                </a:solidFill>
                <a:latin typeface="Calibri" pitchFamily="34" charset="0"/>
              </a:rPr>
              <a:t>FSA</a:t>
            </a:r>
            <a:r>
              <a:rPr kumimoji="0" lang="en-GB" sz="1500" b="0" i="0" u="none" strike="noStrike" kern="0" cap="none" spc="0" normalizeH="0" baseline="0" noProof="0" dirty="0">
                <a:ln>
                  <a:noFill/>
                </a:ln>
                <a:solidFill>
                  <a:srgbClr val="0070C0"/>
                </a:solidFill>
                <a:effectLst/>
                <a:uLnTx/>
                <a:uFillTx/>
                <a:latin typeface="Calibri" pitchFamily="34" charset="0"/>
                <a:ea typeface="+mn-ea"/>
                <a:cs typeface="+mn-cs"/>
              </a:rPr>
              <a:t>’s key efforts</a:t>
            </a:r>
          </a:p>
        </p:txBody>
      </p:sp>
      <p:graphicFrame>
        <p:nvGraphicFramePr>
          <p:cNvPr id="7" name="Table 6"/>
          <p:cNvGraphicFramePr>
            <a:graphicFrameLocks noGrp="1"/>
          </p:cNvGraphicFramePr>
          <p:nvPr>
            <p:extLst>
              <p:ext uri="{D42A27DB-BD31-4B8C-83A1-F6EECF244321}">
                <p14:modId xmlns:p14="http://schemas.microsoft.com/office/powerpoint/2010/main" val="2206858682"/>
              </p:ext>
            </p:extLst>
          </p:nvPr>
        </p:nvGraphicFramePr>
        <p:xfrm>
          <a:off x="251520" y="1556792"/>
          <a:ext cx="8642429" cy="2344277"/>
        </p:xfrm>
        <a:graphic>
          <a:graphicData uri="http://schemas.openxmlformats.org/drawingml/2006/table">
            <a:tbl>
              <a:tblPr firstRow="1" firstCol="1" bandRow="1"/>
              <a:tblGrid>
                <a:gridCol w="333338">
                  <a:extLst>
                    <a:ext uri="{9D8B030D-6E8A-4147-A177-3AD203B41FA5}">
                      <a16:colId xmlns:a16="http://schemas.microsoft.com/office/drawing/2014/main" val="1246799150"/>
                    </a:ext>
                  </a:extLst>
                </a:gridCol>
                <a:gridCol w="6075372">
                  <a:extLst>
                    <a:ext uri="{9D8B030D-6E8A-4147-A177-3AD203B41FA5}">
                      <a16:colId xmlns:a16="http://schemas.microsoft.com/office/drawing/2014/main" val="1830376086"/>
                    </a:ext>
                  </a:extLst>
                </a:gridCol>
                <a:gridCol w="658001">
                  <a:extLst>
                    <a:ext uri="{9D8B030D-6E8A-4147-A177-3AD203B41FA5}">
                      <a16:colId xmlns:a16="http://schemas.microsoft.com/office/drawing/2014/main" val="1657439915"/>
                    </a:ext>
                  </a:extLst>
                </a:gridCol>
                <a:gridCol w="396238">
                  <a:extLst>
                    <a:ext uri="{9D8B030D-6E8A-4147-A177-3AD203B41FA5}">
                      <a16:colId xmlns:a16="http://schemas.microsoft.com/office/drawing/2014/main" val="1477090881"/>
                    </a:ext>
                  </a:extLst>
                </a:gridCol>
                <a:gridCol w="393468">
                  <a:extLst>
                    <a:ext uri="{9D8B030D-6E8A-4147-A177-3AD203B41FA5}">
                      <a16:colId xmlns:a16="http://schemas.microsoft.com/office/drawing/2014/main" val="19554685"/>
                    </a:ext>
                  </a:extLst>
                </a:gridCol>
                <a:gridCol w="393468">
                  <a:extLst>
                    <a:ext uri="{9D8B030D-6E8A-4147-A177-3AD203B41FA5}">
                      <a16:colId xmlns:a16="http://schemas.microsoft.com/office/drawing/2014/main" val="1034832858"/>
                    </a:ext>
                  </a:extLst>
                </a:gridCol>
                <a:gridCol w="392544">
                  <a:extLst>
                    <a:ext uri="{9D8B030D-6E8A-4147-A177-3AD203B41FA5}">
                      <a16:colId xmlns:a16="http://schemas.microsoft.com/office/drawing/2014/main" val="2779457559"/>
                    </a:ext>
                  </a:extLst>
                </a:gridCol>
              </a:tblGrid>
              <a:tr h="150495">
                <a:tc gridSpan="7">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FSA</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FA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2509926"/>
                  </a:ext>
                </a:extLst>
              </a:tr>
              <a:tr h="142240">
                <a:tc rowSpan="2">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Initiative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Date</a:t>
                      </a:r>
                      <a:endParaRPr lang="en-US" sz="1100">
                        <a:effectLst/>
                        <a:latin typeface="Segoe UI" panose="020B0502040204020203" pitchFamily="34" charset="0"/>
                        <a:ea typeface="HGPGothicM" panose="020B0600000000000000" pitchFamily="50" charset="-128"/>
                        <a:cs typeface="Arial" panose="020B0604020202020204" pitchFamily="34" charset="0"/>
                      </a:endParaRPr>
                    </a:p>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(M/Y)</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4">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Type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1393056"/>
                  </a:ext>
                </a:extLst>
              </a:tr>
              <a:tr h="81151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Strategy</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Guidance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Support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Expert/WG</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45234097"/>
                  </a:ext>
                </a:extLst>
              </a:tr>
              <a:tr h="38735">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1</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2"/>
                        </a:rPr>
                        <a:t>Guidelines for Investor and Company Engagement</a:t>
                      </a:r>
                      <a:r>
                        <a:rPr lang="en-US" sz="1100" dirty="0">
                          <a:effectLst/>
                          <a:latin typeface="Calibri" panose="020F0502020204030204" pitchFamily="34" charset="0"/>
                          <a:ea typeface="HGPGothicM" panose="020B0600000000000000" pitchFamily="50" charset="-128"/>
                          <a:cs typeface="Arial" panose="020B0604020202020204" pitchFamily="34" charset="0"/>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100">
                          <a:effectLst/>
                          <a:latin typeface="Calibri" panose="020F0502020204030204" pitchFamily="34" charset="0"/>
                          <a:ea typeface="HGPGothicM" panose="020B0600000000000000" pitchFamily="50" charset="-128"/>
                          <a:cs typeface="Arial" panose="020B0604020202020204" pitchFamily="34" charset="0"/>
                        </a:rPr>
                        <a:t>6/2018</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995344250"/>
                  </a:ext>
                </a:extLst>
              </a:tr>
              <a:tr h="38735">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2</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100">
                          <a:effectLst/>
                          <a:latin typeface="Calibri" panose="020F0502020204030204" pitchFamily="34" charset="0"/>
                          <a:ea typeface="HGPGothicM" panose="020B0600000000000000" pitchFamily="50" charset="-128"/>
                          <a:cs typeface="Arial" panose="020B0604020202020204" pitchFamily="34" charset="0"/>
                        </a:rPr>
                        <a:t>"Corporate Governance Code 2018 (revised version of 2015)"</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100">
                          <a:effectLst/>
                          <a:latin typeface="Calibri" panose="020F0502020204030204" pitchFamily="34" charset="0"/>
                          <a:ea typeface="HGPGothicM" panose="020B0600000000000000" pitchFamily="50" charset="-128"/>
                          <a:cs typeface="Arial" panose="020B0604020202020204" pitchFamily="34" charset="0"/>
                        </a:rPr>
                        <a:t>6/2018</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962084037"/>
                  </a:ext>
                </a:extLst>
              </a:tr>
              <a:tr h="38735">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3</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3"/>
                        </a:rPr>
                        <a:t>Japan's Stewardship Code</a:t>
                      </a:r>
                      <a:r>
                        <a:rPr lang="en-US" sz="1100" dirty="0">
                          <a:effectLst/>
                          <a:latin typeface="Calibri" panose="020F0502020204030204" pitchFamily="34" charset="0"/>
                          <a:ea typeface="HGPGothicM" panose="020B0600000000000000" pitchFamily="50" charset="-128"/>
                          <a:cs typeface="Arial" panose="020B0604020202020204" pitchFamily="34" charset="0"/>
                        </a:rPr>
                        <a:t>” (revised version of 2017)</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100">
                          <a:effectLst/>
                          <a:latin typeface="Calibri" panose="020F0502020204030204" pitchFamily="34" charset="0"/>
                          <a:ea typeface="HGPGothicM" panose="020B0600000000000000" pitchFamily="50" charset="-128"/>
                          <a:cs typeface="Arial" panose="020B0604020202020204" pitchFamily="34" charset="0"/>
                        </a:rPr>
                        <a:t>3/2020</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865270075"/>
                  </a:ext>
                </a:extLst>
              </a:tr>
              <a:tr h="38735">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4</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hlinkClick r:id="rId4"/>
                        </a:rPr>
                        <a:t>Corporate Governance Code and Guidelines for Investor and Company Engagement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100">
                          <a:effectLst/>
                          <a:latin typeface="Calibri" panose="020F0502020204030204" pitchFamily="34" charset="0"/>
                          <a:ea typeface="HGPGothicM" panose="020B0600000000000000" pitchFamily="50" charset="-128"/>
                          <a:cs typeface="Arial" panose="020B0604020202020204" pitchFamily="34" charset="0"/>
                        </a:rPr>
                        <a:t>4/2021</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212896658"/>
                  </a:ext>
                </a:extLst>
              </a:tr>
              <a:tr h="38735">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5</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Establishment of the ‘</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5"/>
                        </a:rPr>
                        <a:t>Expert Panel on Sustainable Finance</a:t>
                      </a:r>
                      <a:r>
                        <a:rPr lang="en-US" sz="1100" dirty="0">
                          <a:effectLst/>
                          <a:latin typeface="Calibri" panose="020F0502020204030204" pitchFamily="34" charset="0"/>
                          <a:ea typeface="HGPGothicM" panose="020B0600000000000000" pitchFamily="50" charset="-128"/>
                          <a:cs typeface="Arial" panose="020B0604020202020204" pitchFamily="34" charset="0"/>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12/2020</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extLst>
                  <a:ext uri="{0D108BD9-81ED-4DB2-BD59-A6C34878D82A}">
                    <a16:rowId xmlns:a16="http://schemas.microsoft.com/office/drawing/2014/main" val="1778213063"/>
                  </a:ext>
                </a:extLst>
              </a:tr>
              <a:tr h="38735">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6</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Establishment of the “Joint Team for Enhancing Sustainable Regional Economies’ (Jointly with MOE)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3/2021</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extLst>
                  <a:ext uri="{0D108BD9-81ED-4DB2-BD59-A6C34878D82A}">
                    <a16:rowId xmlns:a16="http://schemas.microsoft.com/office/drawing/2014/main" val="1258539950"/>
                  </a:ext>
                </a:extLst>
              </a:tr>
              <a:tr h="38735">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7</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6"/>
                        </a:rPr>
                        <a:t>Report by the Expert Panel on Sustainable Finance</a:t>
                      </a:r>
                      <a:r>
                        <a:rPr lang="en-US" sz="1100" dirty="0">
                          <a:effectLst/>
                          <a:latin typeface="Calibri" panose="020F0502020204030204" pitchFamily="34" charset="0"/>
                          <a:ea typeface="HGPGothicM" panose="020B0600000000000000" pitchFamily="50" charset="-128"/>
                          <a:cs typeface="Arial" panose="020B0604020202020204" pitchFamily="34" charset="0"/>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7/2021</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E4"/>
                    </a:solidFill>
                  </a:tcPr>
                </a:tc>
                <a:extLst>
                  <a:ext uri="{0D108BD9-81ED-4DB2-BD59-A6C34878D82A}">
                    <a16:rowId xmlns:a16="http://schemas.microsoft.com/office/drawing/2014/main" val="2556850281"/>
                  </a:ext>
                </a:extLst>
              </a:tr>
            </a:tbl>
          </a:graphicData>
        </a:graphic>
      </p:graphicFrame>
      <p:sp>
        <p:nvSpPr>
          <p:cNvPr id="8" name="Rectangle 7"/>
          <p:cNvSpPr/>
          <p:nvPr/>
        </p:nvSpPr>
        <p:spPr>
          <a:xfrm>
            <a:off x="33144" y="3897381"/>
            <a:ext cx="8784976" cy="2554545"/>
          </a:xfrm>
          <a:prstGeom prst="rect">
            <a:avLst/>
          </a:prstGeom>
        </p:spPr>
        <p:txBody>
          <a:bodyPr wrap="square">
            <a:spAutoFit/>
          </a:bodyPr>
          <a:lstStyle/>
          <a:p>
            <a:pPr marL="285750" lvl="0" indent="-285750">
              <a:buFont typeface="Wingdings" panose="05000000000000000000" pitchFamily="2" charset="2"/>
              <a:buChar char="q"/>
            </a:pPr>
            <a:r>
              <a:rPr lang="en-GB" sz="1600" dirty="0">
                <a:solidFill>
                  <a:srgbClr val="000000"/>
                </a:solidFill>
                <a:latin typeface="Calibri" panose="020F0502020204030204" pitchFamily="34" charset="0"/>
                <a:cs typeface="Calibri" panose="020F0502020204030204" pitchFamily="34" charset="0"/>
              </a:rPr>
              <a:t>FSA has guided investors and the industry through the Stewardship Code and the Corporate Governance Code. </a:t>
            </a:r>
            <a:r>
              <a:rPr lang="en-GB" sz="1600" dirty="0">
                <a:latin typeface="Calibri" panose="020F0502020204030204" pitchFamily="34" charset="0"/>
                <a:cs typeface="Calibri" panose="020F0502020204030204" pitchFamily="34" charset="0"/>
              </a:rPr>
              <a:t>The FSA presented the draft of the revised Corporate Governance Code and Stewardship Code in early April. The proposed revisions would make the </a:t>
            </a:r>
            <a:r>
              <a:rPr lang="en-GB" sz="1600" b="1" dirty="0">
                <a:solidFill>
                  <a:srgbClr val="FF0000"/>
                </a:solidFill>
                <a:latin typeface="Calibri" panose="020F0502020204030204" pitchFamily="34" charset="0"/>
                <a:cs typeface="Calibri" panose="020F0502020204030204" pitchFamily="34" charset="0"/>
              </a:rPr>
              <a:t>guidance stronger and clearer on sustainability-related disclosure. </a:t>
            </a:r>
          </a:p>
          <a:p>
            <a:pPr marL="285750" lvl="0" indent="-285750">
              <a:buFont typeface="Wingdings" panose="05000000000000000000" pitchFamily="2" charset="2"/>
              <a:buChar char="q"/>
            </a:pPr>
            <a:endParaRPr lang="en-GB"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GB" sz="1600" dirty="0">
                <a:latin typeface="Calibri" panose="020F0502020204030204" pitchFamily="34" charset="0"/>
                <a:cs typeface="Calibri" panose="020F0502020204030204" pitchFamily="34" charset="0"/>
              </a:rPr>
              <a:t>The FSA and MOE announced establishing a ‘Joint Team for Enhancing Sustainable Regional Economies’ to move forward on regional ESG finance.</a:t>
            </a:r>
          </a:p>
          <a:p>
            <a:pPr marL="285750" indent="-285750">
              <a:buFont typeface="Wingdings" panose="05000000000000000000" pitchFamily="2" charset="2"/>
              <a:buChar char="q"/>
            </a:pPr>
            <a:endParaRPr lang="en-GB"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r>
              <a:rPr lang="en-GB" sz="1600" dirty="0">
                <a:latin typeface="Calibri" panose="020F0502020204030204" pitchFamily="34" charset="0"/>
                <a:cs typeface="Calibri" panose="020F0502020204030204" pitchFamily="34" charset="0"/>
              </a:rPr>
              <a:t>The “report by the Expert Panel on Sustainable Finance” outlines recommendations for policy actions needed to promote sustainable activities in Japan. </a:t>
            </a:r>
          </a:p>
        </p:txBody>
      </p:sp>
    </p:spTree>
    <p:extLst>
      <p:ext uri="{BB962C8B-B14F-4D97-AF65-F5344CB8AC3E}">
        <p14:creationId xmlns:p14="http://schemas.microsoft.com/office/powerpoint/2010/main" val="3790498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23" y="1153626"/>
            <a:ext cx="8784976" cy="504056"/>
          </a:xfrm>
        </p:spPr>
        <p:txBody>
          <a:bodyPr>
            <a:normAutofit fontScale="70000" lnSpcReduction="20000"/>
          </a:bodyPr>
          <a:lstStyle/>
          <a:p>
            <a:pPr algn="l"/>
            <a:r>
              <a:rPr lang="en-GB" dirty="0"/>
              <a:t>II.4 Transition Finance</a:t>
            </a:r>
          </a:p>
          <a:p>
            <a:pPr algn="l"/>
            <a:endParaRPr lang="en-GB" dirty="0"/>
          </a:p>
          <a:p>
            <a:pPr algn="l"/>
            <a:endParaRPr lang="en-GB" dirty="0"/>
          </a:p>
          <a:p>
            <a:pPr algn="l"/>
            <a:endParaRPr lang="en-GB"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p:cNvSpPr/>
          <p:nvPr/>
        </p:nvSpPr>
        <p:spPr>
          <a:xfrm>
            <a:off x="2771800" y="299061"/>
            <a:ext cx="4896544" cy="787523"/>
          </a:xfrm>
          <a:prstGeom prst="rect">
            <a:avLst/>
          </a:prstGeom>
        </p:spPr>
        <p:txBody>
          <a:bodyPr wrap="square">
            <a:spAutoFit/>
          </a:bodyPr>
          <a:lstStyle/>
          <a:p>
            <a:pPr marL="0" marR="0" lvl="0" indent="0" algn="ctr" defTabSz="914400" rtl="0" eaLnBrk="1" fontAlgn="base" latinLnBrk="0" hangingPunct="1">
              <a:lnSpc>
                <a:spcPct val="150000"/>
              </a:lnSpc>
              <a:spcBef>
                <a:spcPts val="0"/>
              </a:spcBef>
              <a:spcAft>
                <a:spcPts val="300"/>
              </a:spcAft>
              <a:buClr>
                <a:srgbClr val="964B77"/>
              </a:buClr>
              <a:buSzTx/>
              <a:buFontTx/>
              <a:buNone/>
              <a:tabLst/>
              <a:defRPr/>
            </a:pPr>
            <a:r>
              <a:rPr kumimoji="0" lang="en-GB" sz="1500" b="1" i="0" u="none" strike="noStrike" kern="0" cap="none" spc="0" normalizeH="0" baseline="0" noProof="0" dirty="0">
                <a:ln>
                  <a:noFill/>
                </a:ln>
                <a:solidFill>
                  <a:srgbClr val="006600"/>
                </a:solidFill>
                <a:effectLst/>
                <a:uLnTx/>
                <a:uFillTx/>
                <a:latin typeface="Calibri" pitchFamily="34" charset="0"/>
                <a:ea typeface="+mn-ea"/>
                <a:cs typeface="+mn-cs"/>
              </a:rPr>
              <a:t>II. Japan’s effort in green investment</a:t>
            </a:r>
          </a:p>
          <a:p>
            <a:pPr marL="0" marR="0" lvl="0" indent="0" algn="ctr" defTabSz="914400" rtl="0" eaLnBrk="1" fontAlgn="base" latinLnBrk="0" hangingPunct="1">
              <a:lnSpc>
                <a:spcPct val="150000"/>
              </a:lnSpc>
              <a:spcBef>
                <a:spcPts val="0"/>
              </a:spcBef>
              <a:spcAft>
                <a:spcPts val="300"/>
              </a:spcAft>
              <a:buClr>
                <a:srgbClr val="964B77"/>
              </a:buClr>
              <a:buSzTx/>
              <a:buFontTx/>
              <a:buNone/>
              <a:tabLst/>
              <a:defRPr/>
            </a:pPr>
            <a:r>
              <a:rPr kumimoji="0" lang="en-GB" sz="1500" b="0" i="0" u="none" strike="noStrike" kern="0" cap="none" spc="0" normalizeH="0" baseline="0" noProof="0" dirty="0">
                <a:ln>
                  <a:noFill/>
                </a:ln>
                <a:solidFill>
                  <a:srgbClr val="0070C0"/>
                </a:solidFill>
                <a:effectLst/>
                <a:uLnTx/>
                <a:uFillTx/>
                <a:latin typeface="Calibri" pitchFamily="34" charset="0"/>
                <a:ea typeface="+mn-ea"/>
                <a:cs typeface="+mn-cs"/>
              </a:rPr>
              <a:t>II.4. MOE-METI-FSA’s key Joint efforts</a:t>
            </a:r>
          </a:p>
        </p:txBody>
      </p:sp>
      <p:graphicFrame>
        <p:nvGraphicFramePr>
          <p:cNvPr id="2" name="Table 1"/>
          <p:cNvGraphicFramePr>
            <a:graphicFrameLocks noGrp="1"/>
          </p:cNvGraphicFramePr>
          <p:nvPr>
            <p:extLst>
              <p:ext uri="{D42A27DB-BD31-4B8C-83A1-F6EECF244321}">
                <p14:modId xmlns:p14="http://schemas.microsoft.com/office/powerpoint/2010/main" val="701128684"/>
              </p:ext>
            </p:extLst>
          </p:nvPr>
        </p:nvGraphicFramePr>
        <p:xfrm>
          <a:off x="189481" y="1617888"/>
          <a:ext cx="8746113" cy="2008532"/>
        </p:xfrm>
        <a:graphic>
          <a:graphicData uri="http://schemas.openxmlformats.org/drawingml/2006/table">
            <a:tbl>
              <a:tblPr firstRow="1" firstCol="1" bandRow="1"/>
              <a:tblGrid>
                <a:gridCol w="367629">
                  <a:extLst>
                    <a:ext uri="{9D8B030D-6E8A-4147-A177-3AD203B41FA5}">
                      <a16:colId xmlns:a16="http://schemas.microsoft.com/office/drawing/2014/main" val="1867966813"/>
                    </a:ext>
                  </a:extLst>
                </a:gridCol>
                <a:gridCol w="6029102">
                  <a:extLst>
                    <a:ext uri="{9D8B030D-6E8A-4147-A177-3AD203B41FA5}">
                      <a16:colId xmlns:a16="http://schemas.microsoft.com/office/drawing/2014/main" val="2674420861"/>
                    </a:ext>
                  </a:extLst>
                </a:gridCol>
                <a:gridCol w="754760">
                  <a:extLst>
                    <a:ext uri="{9D8B030D-6E8A-4147-A177-3AD203B41FA5}">
                      <a16:colId xmlns:a16="http://schemas.microsoft.com/office/drawing/2014/main" val="3722316299"/>
                    </a:ext>
                  </a:extLst>
                </a:gridCol>
                <a:gridCol w="400992">
                  <a:extLst>
                    <a:ext uri="{9D8B030D-6E8A-4147-A177-3AD203B41FA5}">
                      <a16:colId xmlns:a16="http://schemas.microsoft.com/office/drawing/2014/main" val="1753176793"/>
                    </a:ext>
                  </a:extLst>
                </a:gridCol>
                <a:gridCol w="398188">
                  <a:extLst>
                    <a:ext uri="{9D8B030D-6E8A-4147-A177-3AD203B41FA5}">
                      <a16:colId xmlns:a16="http://schemas.microsoft.com/office/drawing/2014/main" val="4218143170"/>
                    </a:ext>
                  </a:extLst>
                </a:gridCol>
                <a:gridCol w="398188">
                  <a:extLst>
                    <a:ext uri="{9D8B030D-6E8A-4147-A177-3AD203B41FA5}">
                      <a16:colId xmlns:a16="http://schemas.microsoft.com/office/drawing/2014/main" val="2060495059"/>
                    </a:ext>
                  </a:extLst>
                </a:gridCol>
                <a:gridCol w="397254">
                  <a:extLst>
                    <a:ext uri="{9D8B030D-6E8A-4147-A177-3AD203B41FA5}">
                      <a16:colId xmlns:a16="http://schemas.microsoft.com/office/drawing/2014/main" val="326533001"/>
                    </a:ext>
                  </a:extLst>
                </a:gridCol>
              </a:tblGrid>
              <a:tr h="299768">
                <a:tc gridSpan="7">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MOE-METI-FSA’s key efforts on transition finance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FA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6550759"/>
                  </a:ext>
                </a:extLst>
              </a:tr>
              <a:tr h="299768">
                <a:tc rowSpan="2">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dirty="0">
                          <a:effectLst/>
                          <a:latin typeface="Calibri" panose="020F0502020204030204" pitchFamily="34" charset="0"/>
                          <a:ea typeface="HGPGothicM" panose="020B0600000000000000" pitchFamily="50" charset="-128"/>
                          <a:cs typeface="Arial" panose="020B0604020202020204" pitchFamily="34" charset="0"/>
                        </a:rPr>
                        <a:t>Initiative</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Date</a:t>
                      </a:r>
                      <a:endParaRPr lang="en-US" sz="1100">
                        <a:effectLst/>
                        <a:latin typeface="Segoe UI" panose="020B0502040204020203" pitchFamily="34" charset="0"/>
                        <a:ea typeface="HGPGothicM" panose="020B0600000000000000" pitchFamily="50" charset="-128"/>
                        <a:cs typeface="Arial" panose="020B0604020202020204" pitchFamily="34" charset="0"/>
                      </a:endParaRPr>
                    </a:p>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(M/Y)</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4">
                  <a:txBody>
                    <a:bodyPr/>
                    <a:lstStyle/>
                    <a:p>
                      <a:pPr algn="ctr">
                        <a:lnSpc>
                          <a:spcPct val="107000"/>
                        </a:lnSpc>
                        <a:spcAft>
                          <a:spcPts val="0"/>
                        </a:spcAft>
                      </a:pPr>
                      <a:r>
                        <a:rPr lang="en-US" sz="1100" b="1">
                          <a:effectLst/>
                          <a:latin typeface="Calibri" panose="020F0502020204030204" pitchFamily="34" charset="0"/>
                          <a:ea typeface="HGPGothicM" panose="020B0600000000000000" pitchFamily="50" charset="-128"/>
                          <a:cs typeface="Arial" panose="020B0604020202020204" pitchFamily="34" charset="0"/>
                        </a:rPr>
                        <a:t>Type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7751276"/>
                  </a:ext>
                </a:extLst>
              </a:tr>
              <a:tr h="76861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Strategy</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Guidance</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Support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71755" marR="71755" algn="ct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Expert/WG</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640380047"/>
                  </a:ext>
                </a:extLst>
              </a:tr>
              <a:tr h="88845">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2</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Establishment of the ‘</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2"/>
                        </a:rPr>
                        <a:t>Taskforce on Preparation of the Environment for Transition Finance</a:t>
                      </a:r>
                      <a:r>
                        <a:rPr lang="en-US" sz="1100" dirty="0">
                          <a:effectLst/>
                          <a:latin typeface="Calibri" panose="020F0502020204030204" pitchFamily="34" charset="0"/>
                          <a:ea typeface="HGPGothicM" panose="020B0600000000000000" pitchFamily="50" charset="-128"/>
                          <a:cs typeface="Arial" panose="020B0604020202020204" pitchFamily="34" charset="0"/>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12/2020</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454909054"/>
                  </a:ext>
                </a:extLst>
              </a:tr>
              <a:tr h="27182">
                <a:tc>
                  <a:txBody>
                    <a:bodyPr/>
                    <a:lstStyle/>
                    <a:p>
                      <a:pPr>
                        <a:lnSpc>
                          <a:spcPct val="107000"/>
                        </a:lnSpc>
                        <a:spcAft>
                          <a:spcPts val="0"/>
                        </a:spcAft>
                      </a:pPr>
                      <a:r>
                        <a:rPr lang="en-US" sz="1100" dirty="0">
                          <a:effectLst/>
                          <a:latin typeface="Segoe UI" panose="020B0502040204020203" pitchFamily="34" charset="0"/>
                          <a:ea typeface="HGPGothicM" panose="020B0600000000000000" pitchFamily="50" charset="-128"/>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Issuance of the ‘</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3"/>
                        </a:rPr>
                        <a:t>Basic Guidelines on Climate Transition Finance</a:t>
                      </a:r>
                      <a:r>
                        <a:rPr lang="en-US" sz="1100" dirty="0">
                          <a:effectLst/>
                          <a:latin typeface="Calibri" panose="020F0502020204030204" pitchFamily="34" charset="0"/>
                          <a:ea typeface="HGPGothicM" panose="020B0600000000000000" pitchFamily="50" charset="-128"/>
                          <a:cs typeface="Arial" panose="020B0604020202020204" pitchFamily="34" charset="0"/>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100">
                          <a:effectLst/>
                          <a:latin typeface="Calibri" panose="020F0502020204030204" pitchFamily="34" charset="0"/>
                          <a:ea typeface="HGPGothicM" panose="020B0600000000000000" pitchFamily="50" charset="-128"/>
                          <a:cs typeface="Arial" panose="020B0604020202020204" pitchFamily="34" charset="0"/>
                        </a:rPr>
                        <a:t>5/2021</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zh-CN" sz="1000" dirty="0">
                          <a:effectLst/>
                          <a:latin typeface="Segoe UI" panose="020B0502040204020203" pitchFamily="34" charset="0"/>
                          <a:ea typeface="MS Mincho" panose="02020609040205080304" pitchFamily="49" charset="-128"/>
                          <a:cs typeface="MS Mincho" panose="02020609040205080304" pitchFamily="49" charset="-128"/>
                        </a:rPr>
                        <a:t>✓</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17904030"/>
                  </a:ext>
                </a:extLst>
              </a:tr>
              <a:tr h="299768">
                <a:tc>
                  <a:txBody>
                    <a:bodyPr/>
                    <a:lstStyle/>
                    <a:p>
                      <a:pPr>
                        <a:lnSpc>
                          <a:spcPct val="107000"/>
                        </a:lnSpc>
                        <a:spcAft>
                          <a:spcPts val="0"/>
                        </a:spcAft>
                      </a:pPr>
                      <a:r>
                        <a:rPr lang="en-US" sz="1100" dirty="0">
                          <a:effectLst/>
                          <a:latin typeface="Segoe UI" panose="020B0502040204020203" pitchFamily="34" charset="0"/>
                          <a:ea typeface="HGPGothicM" panose="020B0600000000000000" pitchFamily="50" charset="-128"/>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Announcement of the ‘</a:t>
                      </a:r>
                      <a:r>
                        <a:rPr lang="en-US" sz="1100" dirty="0">
                          <a:effectLst/>
                          <a:latin typeface="Calibri" panose="020F0502020204030204" pitchFamily="34" charset="0"/>
                          <a:ea typeface="HGPGothicM" panose="020B0600000000000000" pitchFamily="50" charset="-128"/>
                          <a:cs typeface="Arial" panose="020B0604020202020204" pitchFamily="34" charset="0"/>
                          <a:hlinkClick r:id="rId4"/>
                        </a:rPr>
                        <a:t>Asia Energy Transition Initiative </a:t>
                      </a:r>
                      <a:r>
                        <a:rPr lang="en-US" sz="1100" dirty="0">
                          <a:effectLst/>
                          <a:latin typeface="Calibri" panose="020F0502020204030204" pitchFamily="34" charset="0"/>
                          <a:ea typeface="HGPGothicM" panose="020B0600000000000000" pitchFamily="50" charset="-128"/>
                          <a:cs typeface="Arial" panose="020B0604020202020204" pitchFamily="34" charset="0"/>
                        </a:rPr>
                        <a:t>(AETI)’ (only by METI)</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100" dirty="0">
                          <a:effectLst/>
                          <a:latin typeface="Calibri" panose="020F0502020204030204" pitchFamily="34" charset="0"/>
                          <a:ea typeface="HGPGothicM" panose="020B0600000000000000" pitchFamily="50" charset="-128"/>
                          <a:cs typeface="Arial" panose="020B0604020202020204" pitchFamily="34" charset="0"/>
                        </a:rPr>
                        <a:t>5/2021</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a:effectLst/>
                          <a:latin typeface="Calibri" panose="020F0502020204030204" pitchFamily="34" charset="0"/>
                          <a:ea typeface="HGPGothicM" panose="020B0600000000000000" pitchFamily="50" charset="-128"/>
                          <a:cs typeface="Arial" panose="020B0604020202020204" pitchFamily="34" charset="0"/>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zh-CN" sz="1000">
                          <a:effectLst/>
                          <a:latin typeface="Segoe UI" panose="020B0502040204020203" pitchFamily="34" charset="0"/>
                          <a:ea typeface="MS Mincho" panose="02020609040205080304" pitchFamily="49" charset="-128"/>
                          <a:cs typeface="MS Mincho" panose="02020609040205080304" pitchFamily="49" charset="-128"/>
                        </a:rPr>
                        <a:t>✓</a:t>
                      </a:r>
                      <a:endParaRPr lang="en-US" sz="11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7000"/>
                        </a:lnSpc>
                        <a:spcAft>
                          <a:spcPts val="0"/>
                        </a:spcAft>
                      </a:pPr>
                      <a:r>
                        <a:rPr lang="en-US" sz="1000" dirty="0">
                          <a:effectLst/>
                          <a:latin typeface="MS Mincho" panose="02020609040205080304" pitchFamily="49" charset="-128"/>
                          <a:ea typeface="HGPGothicM" panose="020B0600000000000000" pitchFamily="50" charset="-128"/>
                          <a:cs typeface="MS Mincho" panose="02020609040205080304" pitchFamily="49" charset="-128"/>
                        </a:rPr>
                        <a:t> </a:t>
                      </a:r>
                      <a:endParaRPr lang="en-US" sz="11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1945827669"/>
                  </a:ext>
                </a:extLst>
              </a:tr>
            </a:tbl>
          </a:graphicData>
        </a:graphic>
      </p:graphicFrame>
      <p:sp>
        <p:nvSpPr>
          <p:cNvPr id="6" name="Rectangle 5"/>
          <p:cNvSpPr/>
          <p:nvPr/>
        </p:nvSpPr>
        <p:spPr>
          <a:xfrm>
            <a:off x="0" y="3887351"/>
            <a:ext cx="9125077" cy="2800767"/>
          </a:xfrm>
          <a:prstGeom prst="rect">
            <a:avLst/>
          </a:prstGeom>
        </p:spPr>
        <p:txBody>
          <a:bodyPr wrap="square">
            <a:spAutoFit/>
          </a:bodyPr>
          <a:lstStyle/>
          <a:p>
            <a:pPr marL="285750" indent="-285750">
              <a:buFont typeface="Wingdings" panose="05000000000000000000" pitchFamily="2" charset="2"/>
              <a:buChar char="q"/>
            </a:pPr>
            <a:r>
              <a:rPr lang="en-GB" sz="1600" dirty="0"/>
              <a:t>The “</a:t>
            </a:r>
            <a:r>
              <a:rPr lang="en-GB" sz="1600" b="1" dirty="0">
                <a:solidFill>
                  <a:srgbClr val="FF0000"/>
                </a:solidFill>
              </a:rPr>
              <a:t>Basic Guidelines on Climate Transition Finance</a:t>
            </a:r>
            <a:r>
              <a:rPr lang="en-GB" sz="1600" dirty="0"/>
              <a:t>” aims to contribute to the achievement of the Paris Agreement and carbon neutrality in Japan by 2050 through the introduction of more funding, particularly in sectors in transition where emissions are difficult to be reduced.</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The guidelines intend to promote the spread of climate transition financing that has just started and increase the credibility of financing conducted under “transition finance.”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Transition finance focuses not only on individual projects that require funding (the targets for the funding) but also makes a comprehensive judgment of the project operators’ “transition strategies” toward decarbonization and the reliability and transparency with which those strategies are implemented.</a:t>
            </a:r>
          </a:p>
        </p:txBody>
      </p:sp>
    </p:spTree>
    <p:extLst>
      <p:ext uri="{BB962C8B-B14F-4D97-AF65-F5344CB8AC3E}">
        <p14:creationId xmlns:p14="http://schemas.microsoft.com/office/powerpoint/2010/main" val="417034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417" y="476672"/>
            <a:ext cx="7772400" cy="585019"/>
          </a:xfrm>
        </p:spPr>
        <p:txBody>
          <a:bodyPr/>
          <a:lstStyle/>
          <a:p>
            <a:r>
              <a:rPr lang="en-GB" sz="3200" dirty="0"/>
              <a:t>Q&amp;A and/or Exercise</a:t>
            </a:r>
            <a:endParaRPr lang="en-US" sz="3200"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itle 1"/>
          <p:cNvSpPr txBox="1">
            <a:spLocks/>
          </p:cNvSpPr>
          <p:nvPr/>
        </p:nvSpPr>
        <p:spPr bwMode="auto">
          <a:xfrm>
            <a:off x="164129" y="2051335"/>
            <a:ext cx="8784976" cy="3600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6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a:lstStyle>
          <a:p>
            <a:pPr algn="l">
              <a:lnSpc>
                <a:spcPct val="150000"/>
              </a:lnSpc>
              <a:spcBef>
                <a:spcPts val="0"/>
              </a:spcBef>
              <a:spcAft>
                <a:spcPts val="300"/>
              </a:spcAft>
              <a:buClr>
                <a:srgbClr val="964B77"/>
              </a:buClr>
            </a:pPr>
            <a:endParaRPr lang="en-GB" sz="1600" kern="0" dirty="0">
              <a:solidFill>
                <a:schemeClr val="tx1"/>
              </a:solidFill>
              <a:ea typeface="+mn-ea"/>
              <a:cs typeface="Calibri" panose="020F0502020204030204" pitchFamily="34" charset="0"/>
            </a:endParaRPr>
          </a:p>
          <a:p>
            <a:pPr algn="l">
              <a:lnSpc>
                <a:spcPct val="150000"/>
              </a:lnSpc>
              <a:spcBef>
                <a:spcPts val="0"/>
              </a:spcBef>
              <a:spcAft>
                <a:spcPts val="300"/>
              </a:spcAft>
              <a:buClr>
                <a:srgbClr val="964B77"/>
              </a:buClr>
            </a:pPr>
            <a:r>
              <a:rPr lang="en-GB" sz="1600" kern="0" dirty="0">
                <a:solidFill>
                  <a:srgbClr val="0070C0"/>
                </a:solidFill>
                <a:ea typeface="+mn-ea"/>
                <a:cs typeface="Calibri" panose="020F0502020204030204" pitchFamily="34" charset="0"/>
              </a:rPr>
              <a:t>A) What measures are being taken by your government to enhance green investment/ESG?</a:t>
            </a:r>
          </a:p>
          <a:p>
            <a:pPr algn="l">
              <a:lnSpc>
                <a:spcPct val="150000"/>
              </a:lnSpc>
              <a:spcBef>
                <a:spcPts val="0"/>
              </a:spcBef>
              <a:spcAft>
                <a:spcPts val="300"/>
              </a:spcAft>
              <a:buClr>
                <a:srgbClr val="964B77"/>
              </a:buClr>
            </a:pPr>
            <a:endParaRPr lang="en-GB" sz="1600" kern="0" dirty="0">
              <a:solidFill>
                <a:srgbClr val="0070C0"/>
              </a:solidFill>
              <a:ea typeface="+mn-ea"/>
              <a:cs typeface="Calibri" panose="020F0502020204030204" pitchFamily="34" charset="0"/>
            </a:endParaRPr>
          </a:p>
          <a:p>
            <a:pPr algn="l">
              <a:lnSpc>
                <a:spcPct val="150000"/>
              </a:lnSpc>
              <a:spcBef>
                <a:spcPts val="0"/>
              </a:spcBef>
              <a:spcAft>
                <a:spcPts val="300"/>
              </a:spcAft>
              <a:buClr>
                <a:srgbClr val="964B77"/>
              </a:buClr>
            </a:pPr>
            <a:r>
              <a:rPr lang="en-GB" sz="1600" kern="0" dirty="0">
                <a:solidFill>
                  <a:srgbClr val="0070C0"/>
                </a:solidFill>
                <a:ea typeface="+mn-ea"/>
                <a:cs typeface="Calibri" panose="020F0502020204030204" pitchFamily="34" charset="0"/>
              </a:rPr>
              <a:t>B) Which of the following measures could be the most needed to be considered by your government to encourage investors, financial institutions, and companies to engage in green/sustainable investments (</a:t>
            </a:r>
            <a:r>
              <a:rPr lang="en-GB" sz="1600" u="sng" kern="0" dirty="0">
                <a:solidFill>
                  <a:srgbClr val="FF0000"/>
                </a:solidFill>
                <a:ea typeface="+mn-ea"/>
                <a:cs typeface="Calibri" panose="020F0502020204030204" pitchFamily="34" charset="0"/>
              </a:rPr>
              <a:t>pick just one</a:t>
            </a:r>
            <a:r>
              <a:rPr lang="en-GB" sz="1600" kern="0" dirty="0">
                <a:solidFill>
                  <a:srgbClr val="0070C0"/>
                </a:solidFill>
                <a:ea typeface="+mn-ea"/>
                <a:cs typeface="Calibri" panose="020F0502020204030204" pitchFamily="34" charset="0"/>
              </a:rPr>
              <a:t>)?</a:t>
            </a:r>
          </a:p>
          <a:p>
            <a:pPr algn="l">
              <a:lnSpc>
                <a:spcPct val="150000"/>
              </a:lnSpc>
              <a:spcBef>
                <a:spcPts val="0"/>
              </a:spcBef>
              <a:spcAft>
                <a:spcPts val="300"/>
              </a:spcAft>
              <a:buClr>
                <a:srgbClr val="964B77"/>
              </a:buClr>
            </a:pPr>
            <a:r>
              <a:rPr lang="en-GB" sz="1400" b="0" kern="0" dirty="0">
                <a:solidFill>
                  <a:schemeClr val="tx1"/>
                </a:solidFill>
                <a:cs typeface="Calibri" panose="020F0502020204030204" pitchFamily="34" charset="0"/>
              </a:rPr>
              <a:t>	1) </a:t>
            </a:r>
            <a:r>
              <a:rPr lang="en-GB" sz="1600" b="0" kern="0" dirty="0">
                <a:solidFill>
                  <a:schemeClr val="tx1"/>
                </a:solidFill>
                <a:cs typeface="Calibri" panose="020F0502020204030204" pitchFamily="34" charset="0"/>
              </a:rPr>
              <a:t>More policies and regulation</a:t>
            </a:r>
          </a:p>
          <a:p>
            <a:pPr algn="l">
              <a:lnSpc>
                <a:spcPct val="150000"/>
              </a:lnSpc>
              <a:spcBef>
                <a:spcPts val="0"/>
              </a:spcBef>
              <a:spcAft>
                <a:spcPts val="300"/>
              </a:spcAft>
              <a:buClr>
                <a:srgbClr val="964B77"/>
              </a:buClr>
            </a:pPr>
            <a:r>
              <a:rPr lang="en-GB" sz="1600" b="0" kern="0" dirty="0">
                <a:solidFill>
                  <a:schemeClr val="tx1"/>
                </a:solidFill>
                <a:cs typeface="Calibri" panose="020F0502020204030204" pitchFamily="34" charset="0"/>
              </a:rPr>
              <a:t>	2) Enforcement of existing policies and regulations</a:t>
            </a:r>
          </a:p>
          <a:p>
            <a:pPr algn="l">
              <a:lnSpc>
                <a:spcPct val="150000"/>
              </a:lnSpc>
              <a:spcBef>
                <a:spcPts val="0"/>
              </a:spcBef>
              <a:spcAft>
                <a:spcPts val="300"/>
              </a:spcAft>
              <a:buClr>
                <a:srgbClr val="964B77"/>
              </a:buClr>
            </a:pPr>
            <a:r>
              <a:rPr lang="en-GB" sz="1600" b="0" kern="0" dirty="0">
                <a:solidFill>
                  <a:schemeClr val="tx1"/>
                </a:solidFill>
                <a:cs typeface="Calibri" panose="020F0502020204030204" pitchFamily="34" charset="0"/>
              </a:rPr>
              <a:t>	3) Financial and tax incentives, subsidies</a:t>
            </a:r>
          </a:p>
          <a:p>
            <a:pPr algn="l">
              <a:lnSpc>
                <a:spcPct val="150000"/>
              </a:lnSpc>
              <a:spcBef>
                <a:spcPts val="0"/>
              </a:spcBef>
              <a:spcAft>
                <a:spcPts val="300"/>
              </a:spcAft>
              <a:buClr>
                <a:srgbClr val="964B77"/>
              </a:buClr>
            </a:pPr>
            <a:r>
              <a:rPr lang="en-GB" sz="1600" b="0" kern="0" dirty="0">
                <a:solidFill>
                  <a:schemeClr val="tx1"/>
                </a:solidFill>
                <a:cs typeface="Calibri" panose="020F0502020204030204" pitchFamily="34" charset="0"/>
              </a:rPr>
              <a:t>	4) Guidelines, and capacity building</a:t>
            </a:r>
          </a:p>
          <a:p>
            <a:pPr algn="l">
              <a:lnSpc>
                <a:spcPct val="150000"/>
              </a:lnSpc>
              <a:spcBef>
                <a:spcPts val="0"/>
              </a:spcBef>
              <a:spcAft>
                <a:spcPts val="300"/>
              </a:spcAft>
              <a:buClr>
                <a:srgbClr val="964B77"/>
              </a:buClr>
            </a:pPr>
            <a:r>
              <a:rPr lang="en-GB" sz="1600" b="0" kern="0" dirty="0">
                <a:solidFill>
                  <a:schemeClr val="tx1"/>
                </a:solidFill>
                <a:cs typeface="Calibri" panose="020F0502020204030204" pitchFamily="34" charset="0"/>
              </a:rPr>
              <a:t>	5) Project piloting</a:t>
            </a:r>
          </a:p>
          <a:p>
            <a:pPr algn="l">
              <a:lnSpc>
                <a:spcPct val="150000"/>
              </a:lnSpc>
              <a:spcBef>
                <a:spcPts val="0"/>
              </a:spcBef>
              <a:spcAft>
                <a:spcPts val="300"/>
              </a:spcAft>
              <a:buClr>
                <a:srgbClr val="964B77"/>
              </a:buClr>
            </a:pPr>
            <a:r>
              <a:rPr lang="en-GB" sz="1600" b="0" kern="0" dirty="0">
                <a:solidFill>
                  <a:schemeClr val="tx1"/>
                </a:solidFill>
                <a:cs typeface="Calibri" panose="020F0502020204030204" pitchFamily="34" charset="0"/>
              </a:rPr>
              <a:t>	6) Other(s)</a:t>
            </a:r>
          </a:p>
        </p:txBody>
      </p:sp>
    </p:spTree>
    <p:extLst>
      <p:ext uri="{BB962C8B-B14F-4D97-AF65-F5344CB8AC3E}">
        <p14:creationId xmlns:p14="http://schemas.microsoft.com/office/powerpoint/2010/main" val="4050371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2400" cy="434429"/>
          </a:xfrm>
        </p:spPr>
        <p:txBody>
          <a:bodyPr/>
          <a:lstStyle/>
          <a:p>
            <a:r>
              <a:rPr lang="en-GB" sz="3200" dirty="0"/>
              <a:t>Conclusion and key takeaways</a:t>
            </a:r>
            <a:endParaRPr lang="en-US" sz="3200" dirty="0"/>
          </a:p>
        </p:txBody>
      </p:sp>
      <p:sp>
        <p:nvSpPr>
          <p:cNvPr id="4" name="Slide Number Placeholder 3"/>
          <p:cNvSpPr>
            <a:spLocks noGrp="1"/>
          </p:cNvSpPr>
          <p:nvPr>
            <p:ph type="sldNum" sz="quarter" idx="12"/>
          </p:nvPr>
        </p:nvSpPr>
        <p:spPr/>
        <p:txBody>
          <a:bodyPr/>
          <a:lstStyle/>
          <a:p>
            <a:fld id="{F445AC15-7273-416C-8353-4C3A49FF4509}" type="slidenum">
              <a:rPr kumimoji="1" lang="ja-JP" altLang="en-US" smtClean="0"/>
              <a:t>23</a:t>
            </a:fld>
            <a:endParaRPr kumimoji="1" lang="ja-JP" altLang="en-US" dirty="0"/>
          </a:p>
        </p:txBody>
      </p:sp>
      <p:graphicFrame>
        <p:nvGraphicFramePr>
          <p:cNvPr id="8" name="Table 7">
            <a:extLst>
              <a:ext uri="{FF2B5EF4-FFF2-40B4-BE49-F238E27FC236}">
                <a16:creationId xmlns:a16="http://schemas.microsoft.com/office/drawing/2014/main" id="{EC382434-C2F5-479F-B3D4-FA274A2D41F8}"/>
              </a:ext>
            </a:extLst>
          </p:cNvPr>
          <p:cNvGraphicFramePr>
            <a:graphicFrameLocks noGrp="1"/>
          </p:cNvGraphicFramePr>
          <p:nvPr>
            <p:extLst>
              <p:ext uri="{D42A27DB-BD31-4B8C-83A1-F6EECF244321}">
                <p14:modId xmlns:p14="http://schemas.microsoft.com/office/powerpoint/2010/main" val="104785552"/>
              </p:ext>
            </p:extLst>
          </p:nvPr>
        </p:nvGraphicFramePr>
        <p:xfrm>
          <a:off x="174869" y="1724744"/>
          <a:ext cx="8794261" cy="4797487"/>
        </p:xfrm>
        <a:graphic>
          <a:graphicData uri="http://schemas.openxmlformats.org/drawingml/2006/table">
            <a:tbl>
              <a:tblPr firstRow="1" bandRow="1"/>
              <a:tblGrid>
                <a:gridCol w="1025997">
                  <a:extLst>
                    <a:ext uri="{9D8B030D-6E8A-4147-A177-3AD203B41FA5}">
                      <a16:colId xmlns:a16="http://schemas.microsoft.com/office/drawing/2014/main" val="799945614"/>
                    </a:ext>
                  </a:extLst>
                </a:gridCol>
                <a:gridCol w="2079633">
                  <a:extLst>
                    <a:ext uri="{9D8B030D-6E8A-4147-A177-3AD203B41FA5}">
                      <a16:colId xmlns:a16="http://schemas.microsoft.com/office/drawing/2014/main" val="1083474142"/>
                    </a:ext>
                  </a:extLst>
                </a:gridCol>
                <a:gridCol w="2592288">
                  <a:extLst>
                    <a:ext uri="{9D8B030D-6E8A-4147-A177-3AD203B41FA5}">
                      <a16:colId xmlns:a16="http://schemas.microsoft.com/office/drawing/2014/main" val="2351362978"/>
                    </a:ext>
                  </a:extLst>
                </a:gridCol>
                <a:gridCol w="3096343">
                  <a:extLst>
                    <a:ext uri="{9D8B030D-6E8A-4147-A177-3AD203B41FA5}">
                      <a16:colId xmlns:a16="http://schemas.microsoft.com/office/drawing/2014/main" val="2591266626"/>
                    </a:ext>
                  </a:extLst>
                </a:gridCol>
              </a:tblGrid>
              <a:tr h="51601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en-US" sz="1400" b="0" dirty="0">
                          <a:latin typeface="Calibri" panose="020F0502020204030204" pitchFamily="34" charset="0"/>
                          <a:cs typeface="Calibri" panose="020F0502020204030204" pitchFamily="34" charset="0"/>
                        </a:rPr>
                        <a:t>Ministry</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en-US" sz="1400" b="0" dirty="0">
                          <a:latin typeface="Calibri" panose="020F0502020204030204" pitchFamily="34" charset="0"/>
                          <a:cs typeface="Calibri" panose="020F0502020204030204" pitchFamily="34" charset="0"/>
                        </a:rPr>
                        <a:t>Green finance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en-US" sz="1400" b="0" dirty="0">
                          <a:latin typeface="Calibri" panose="020F0502020204030204" pitchFamily="34" charset="0"/>
                          <a:cs typeface="Calibri" panose="020F0502020204030204" pitchFamily="34" charset="0"/>
                        </a:rPr>
                        <a:t>Innovation finance/Transition Finance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en-US" sz="1400" b="0" dirty="0">
                          <a:latin typeface="Calibri" panose="020F0502020204030204" pitchFamily="34" charset="0"/>
                          <a:cs typeface="Calibri" panose="020F0502020204030204" pitchFamily="34" charset="0"/>
                        </a:rPr>
                        <a:t>ESG/Sustainable Finance</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4173819903"/>
                  </a:ext>
                </a:extLst>
              </a:tr>
              <a:tr h="1324278">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lang="en-US" sz="1400" b="0" dirty="0">
                          <a:solidFill>
                            <a:srgbClr val="006600"/>
                          </a:solidFill>
                          <a:latin typeface="Calibri" panose="020F0502020204030204" pitchFamily="34" charset="0"/>
                          <a:cs typeface="Calibri" panose="020F0502020204030204" pitchFamily="34" charset="0"/>
                        </a:rPr>
                        <a:t>MOE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lang="en-US" sz="1400" b="0" dirty="0">
                          <a:latin typeface="Calibri" panose="020F0502020204030204" pitchFamily="34" charset="0"/>
                          <a:cs typeface="Calibri" panose="020F0502020204030204" pitchFamily="34" charset="0"/>
                        </a:rPr>
                        <a:t>Green Bonds/Loans Guidelines</a:t>
                      </a:r>
                      <a:endParaRPr lang="en-GB" sz="1400" b="0" dirty="0">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lang="en-GB" sz="1400" b="0" dirty="0">
                          <a:solidFill>
                            <a:schemeClr val="tx1"/>
                          </a:solidFill>
                          <a:latin typeface="Calibri" panose="020F0502020204030204" pitchFamily="34" charset="0"/>
                          <a:cs typeface="Calibri" panose="020F0502020204030204" pitchFamily="34" charset="0"/>
                        </a:rPr>
                        <a:t>Basic Guidelines on Climate Transition Finance</a:t>
                      </a:r>
                      <a:endParaRPr lang="en-US" sz="1400" b="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lang="en-US" sz="1400" b="0" dirty="0">
                          <a:solidFill>
                            <a:schemeClr val="tx1"/>
                          </a:solidFill>
                          <a:latin typeface="Calibri" panose="020F0502020204030204" pitchFamily="34" charset="0"/>
                          <a:cs typeface="Calibri" panose="020F0502020204030204" pitchFamily="34" charset="0"/>
                        </a:rPr>
                        <a:t>-Sustainability-linked Bonds/Loans Guidelines </a:t>
                      </a:r>
                    </a:p>
                    <a:p>
                      <a:pPr algn="l"/>
                      <a:r>
                        <a:rPr lang="en-GB" sz="1400" b="0" dirty="0">
                          <a:solidFill>
                            <a:schemeClr val="tx1"/>
                          </a:solidFill>
                          <a:latin typeface="Calibri" panose="020F0502020204030204" pitchFamily="34" charset="0"/>
                          <a:cs typeface="Calibri" panose="020F0502020204030204" pitchFamily="34" charset="0"/>
                        </a:rPr>
                        <a:t>-Eco Lease Promotion Programme</a:t>
                      </a:r>
                    </a:p>
                    <a:p>
                      <a:pPr algn="l"/>
                      <a:r>
                        <a:rPr lang="en-GB" sz="1400" b="0" dirty="0">
                          <a:solidFill>
                            <a:schemeClr val="tx1"/>
                          </a:solidFill>
                          <a:latin typeface="Calibri" panose="020F0502020204030204" pitchFamily="34" charset="0"/>
                          <a:cs typeface="Calibri" panose="020F0502020204030204" pitchFamily="34" charset="0"/>
                        </a:rPr>
                        <a:t>-Green Fund Project</a:t>
                      </a:r>
                    </a:p>
                    <a:p>
                      <a:pPr algn="l"/>
                      <a:r>
                        <a:rPr lang="en-GB" sz="1400" b="0" dirty="0">
                          <a:solidFill>
                            <a:schemeClr val="tx1"/>
                          </a:solidFill>
                          <a:latin typeface="Calibri" panose="020F0502020204030204" pitchFamily="34" charset="0"/>
                          <a:cs typeface="Calibri" panose="020F0502020204030204" pitchFamily="34" charset="0"/>
                        </a:rPr>
                        <a:t>-Scenario Analysis Support corresponding to TCFD.</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972837679"/>
                  </a:ext>
                </a:extLst>
              </a:tr>
              <a:tr h="1536127">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lang="en-US" sz="1400" b="0" dirty="0">
                          <a:solidFill>
                            <a:srgbClr val="006600"/>
                          </a:solidFill>
                          <a:latin typeface="Calibri" panose="020F0502020204030204" pitchFamily="34" charset="0"/>
                          <a:cs typeface="Calibri" panose="020F0502020204030204" pitchFamily="34" charset="0"/>
                        </a:rPr>
                        <a:t>METI</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endParaRPr lang="en-US" sz="1400" b="0"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it-IT"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-Climate Innovation Finance Strategy 2020</a:t>
                      </a:r>
                    </a:p>
                    <a:p>
                      <a:pPr algn="l"/>
                      <a:r>
                        <a:rPr lang="en-US" sz="1400" b="0" dirty="0">
                          <a:solidFill>
                            <a:schemeClr val="tx1"/>
                          </a:solidFill>
                          <a:latin typeface="Calibri" panose="020F0502020204030204" pitchFamily="34" charset="0"/>
                          <a:cs typeface="Calibri" panose="020F0502020204030204" pitchFamily="34" charset="0"/>
                        </a:rPr>
                        <a:t>-</a:t>
                      </a:r>
                      <a:r>
                        <a:rPr lang="en-GB" sz="1400" b="0" dirty="0">
                          <a:solidFill>
                            <a:schemeClr val="tx1"/>
                          </a:solidFill>
                          <a:latin typeface="Calibri" panose="020F0502020204030204" pitchFamily="34" charset="0"/>
                          <a:cs typeface="Calibri" panose="020F0502020204030204" pitchFamily="34" charset="0"/>
                        </a:rPr>
                        <a:t>New Green Growth Strategy</a:t>
                      </a:r>
                    </a:p>
                    <a:p>
                      <a:pPr algn="l"/>
                      <a:r>
                        <a:rPr lang="en-US" sz="1400" b="0" dirty="0">
                          <a:solidFill>
                            <a:schemeClr val="tx1"/>
                          </a:solidFill>
                          <a:latin typeface="Calibri" panose="020F0502020204030204" pitchFamily="34" charset="0"/>
                          <a:cs typeface="Calibri" panose="020F0502020204030204" pitchFamily="34" charset="0"/>
                        </a:rPr>
                        <a:t>-TCFD Guidance</a:t>
                      </a:r>
                    </a:p>
                    <a:p>
                      <a:pPr algn="l"/>
                      <a:r>
                        <a:rPr lang="en-US" sz="1400" b="0" dirty="0">
                          <a:solidFill>
                            <a:schemeClr val="tx1"/>
                          </a:solidFill>
                          <a:latin typeface="Calibri" panose="020F0502020204030204" pitchFamily="34" charset="0"/>
                          <a:cs typeface="Calibri" panose="020F0502020204030204" pitchFamily="34" charset="0"/>
                        </a:rPr>
                        <a:t>-TCFD Consortium</a:t>
                      </a:r>
                    </a:p>
                    <a:p>
                      <a:pPr algn="l"/>
                      <a:r>
                        <a:rPr lang="en-US" sz="1400" b="0" dirty="0">
                          <a:solidFill>
                            <a:schemeClr val="tx1"/>
                          </a:solidFill>
                          <a:latin typeface="Calibri" panose="020F0502020204030204" pitchFamily="34" charset="0"/>
                          <a:cs typeface="Calibri" panose="020F0502020204030204" pitchFamily="34" charset="0"/>
                        </a:rPr>
                        <a:t>-Asia Energy Transition Initiative </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466980498"/>
                  </a:ext>
                </a:extLst>
              </a:tr>
              <a:tr h="1365922">
                <a:tc>
                  <a:txBody>
                    <a:bodyPr/>
                    <a:lstStyle/>
                    <a:p>
                      <a:pPr algn="l"/>
                      <a:r>
                        <a:rPr lang="en-US" sz="1400" b="0" dirty="0">
                          <a:solidFill>
                            <a:srgbClr val="006600"/>
                          </a:solidFill>
                          <a:latin typeface="Calibri" panose="020F0502020204030204" pitchFamily="34" charset="0"/>
                          <a:cs typeface="Calibri" panose="020F0502020204030204" pitchFamily="34" charset="0"/>
                        </a:rPr>
                        <a:t>FSA</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l"/>
                      <a:endParaRPr lang="en-US" sz="1400" b="0" dirty="0">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-Taskforce on Preparation of the Environment for Transition Finance (with METI and MOE)</a:t>
                      </a:r>
                    </a:p>
                    <a:p>
                      <a:pPr algn="l"/>
                      <a:r>
                        <a:rPr lang="en-GB" sz="1400" b="0" dirty="0">
                          <a:solidFill>
                            <a:schemeClr val="tx1"/>
                          </a:solidFill>
                          <a:latin typeface="Calibri" panose="020F0502020204030204" pitchFamily="34" charset="0"/>
                          <a:cs typeface="Calibri" panose="020F0502020204030204" pitchFamily="34" charset="0"/>
                        </a:rPr>
                        <a:t>-Basic Guidelines on Climate Transition Finance</a:t>
                      </a:r>
                      <a:endParaRPr lang="en-US" sz="1400" b="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-Stewardship 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-Corporate Governance Code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-Expert Panel on Sustainable Finance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-Enhancing Sustainable Regional Economies</a:t>
                      </a:r>
                      <a:r>
                        <a:rPr kumimoji="1" lang="en-US"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(with MOE)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346539862"/>
                  </a:ext>
                </a:extLst>
              </a:tr>
            </a:tbl>
          </a:graphicData>
        </a:graphic>
      </p:graphicFrame>
      <p:sp>
        <p:nvSpPr>
          <p:cNvPr id="5" name="Subtitle 2">
            <a:extLst>
              <a:ext uri="{FF2B5EF4-FFF2-40B4-BE49-F238E27FC236}">
                <a16:creationId xmlns:a16="http://schemas.microsoft.com/office/drawing/2014/main" id="{17FFC846-877A-41C2-835E-974D56A5CC01}"/>
              </a:ext>
            </a:extLst>
          </p:cNvPr>
          <p:cNvSpPr>
            <a:spLocks noGrp="1"/>
          </p:cNvSpPr>
          <p:nvPr>
            <p:ph type="subTitle" idx="1"/>
          </p:nvPr>
        </p:nvSpPr>
        <p:spPr>
          <a:xfrm>
            <a:off x="174869" y="1370211"/>
            <a:ext cx="8859395" cy="504056"/>
          </a:xfrm>
        </p:spPr>
        <p:txBody>
          <a:bodyPr>
            <a:normAutofit fontScale="55000" lnSpcReduction="20000"/>
          </a:bodyPr>
          <a:lstStyle/>
          <a:p>
            <a:r>
              <a:rPr lang="en-GB" b="1" dirty="0"/>
              <a:t>Summary of a non-exhaustive list of measures taken by Japanese ministries to promote green/innovation/sustainable finance</a:t>
            </a:r>
          </a:p>
          <a:p>
            <a:endParaRPr lang="en-GB" b="1" dirty="0"/>
          </a:p>
          <a:p>
            <a:endParaRPr lang="en-GB" b="1" dirty="0"/>
          </a:p>
        </p:txBody>
      </p:sp>
    </p:spTree>
    <p:extLst>
      <p:ext uri="{BB962C8B-B14F-4D97-AF65-F5344CB8AC3E}">
        <p14:creationId xmlns:p14="http://schemas.microsoft.com/office/powerpoint/2010/main" val="3403319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1268760"/>
            <a:ext cx="8928992" cy="5256584"/>
          </a:xfrm>
        </p:spPr>
        <p:txBody>
          <a:bodyPr>
            <a:normAutofit lnSpcReduction="10000"/>
          </a:bodyPr>
          <a:lstStyle/>
          <a:p>
            <a:pPr marL="285750" indent="-285750" algn="l">
              <a:buFont typeface="Wingdings" panose="05000000000000000000" pitchFamily="2" charset="2"/>
              <a:buChar char="q"/>
            </a:pPr>
            <a:r>
              <a:rPr lang="en-GB" sz="1600" dirty="0">
                <a:solidFill>
                  <a:srgbClr val="000000"/>
                </a:solidFill>
                <a:cs typeface="Calibri" panose="020F0502020204030204" pitchFamily="34" charset="0"/>
              </a:rPr>
              <a:t>There is currently no agreed definition of green investment however, they mainly refer to  investment activities that into consideration the environmental factors; hence that generate positive environmental impacts;</a:t>
            </a:r>
          </a:p>
          <a:p>
            <a:pPr marL="285750" indent="-285750" algn="l">
              <a:buFont typeface="Wingdings" panose="05000000000000000000" pitchFamily="2" charset="2"/>
              <a:buChar char="q"/>
            </a:pPr>
            <a:r>
              <a:rPr lang="en-GB" sz="1600" dirty="0">
                <a:solidFill>
                  <a:srgbClr val="000000"/>
                </a:solidFill>
                <a:cs typeface="Calibri" panose="020F0502020204030204" pitchFamily="34" charset="0"/>
              </a:rPr>
              <a:t> Two global commitments are driving green investments: The Paris Agreement and the 2030 Sustainability Agenda (SDGs);</a:t>
            </a:r>
          </a:p>
          <a:p>
            <a:pPr marL="285750" indent="-285750" algn="l">
              <a:buFont typeface="Wingdings" panose="05000000000000000000" pitchFamily="2" charset="2"/>
              <a:buChar char="q"/>
            </a:pPr>
            <a:r>
              <a:rPr lang="en-GB" sz="1600" dirty="0"/>
              <a:t>In Japan, policy directions are discussed under various expert committees/study groups informing policymaking by way of issuing summary reports;</a:t>
            </a:r>
          </a:p>
          <a:p>
            <a:pPr marL="285750" lvl="0" indent="-285750" algn="l">
              <a:buFont typeface="Wingdings" panose="05000000000000000000" pitchFamily="2" charset="2"/>
              <a:buChar char="q"/>
            </a:pPr>
            <a:r>
              <a:rPr lang="en-GB" sz="1600" dirty="0">
                <a:solidFill>
                  <a:srgbClr val="000000"/>
                </a:solidFill>
              </a:rPr>
              <a:t>There is no single overarching framework document or policy specifically on green investment in Japan. Green-investment-related policies have been undertaken across a number of ministries, mainly the Ministry of the Environment (MOE), the Ministry of Economy, Trade and Industry (METI), and the Financial Services Agency (FSA). Each ministry operates within the bounds of its mandate, and the related policies are interpreted and implemented to serve their respective agendas; </a:t>
            </a:r>
          </a:p>
          <a:p>
            <a:pPr marL="285750" lvl="0" indent="-285750" algn="l">
              <a:buFont typeface="Wingdings" panose="05000000000000000000" pitchFamily="2" charset="2"/>
              <a:buChar char="q"/>
            </a:pPr>
            <a:r>
              <a:rPr lang="en-GB" sz="1600" dirty="0">
                <a:solidFill>
                  <a:srgbClr val="000000"/>
                </a:solidFill>
              </a:rPr>
              <a:t>Japan’s policy is more distributed between climate action and a wider sustainability agenda (i.e., SDGs and/or Regional Revitalization).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itle 1">
            <a:extLst>
              <a:ext uri="{FF2B5EF4-FFF2-40B4-BE49-F238E27FC236}">
                <a16:creationId xmlns:a16="http://schemas.microsoft.com/office/drawing/2014/main" id="{47830BC6-D34F-4446-9BF7-D821C8F8D665}"/>
              </a:ext>
            </a:extLst>
          </p:cNvPr>
          <p:cNvSpPr txBox="1">
            <a:spLocks/>
          </p:cNvSpPr>
          <p:nvPr/>
        </p:nvSpPr>
        <p:spPr bwMode="auto">
          <a:xfrm>
            <a:off x="907976" y="701080"/>
            <a:ext cx="7772400" cy="43442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6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a:lstStyle>
          <a:p>
            <a:r>
              <a:rPr lang="en-GB" sz="3200" kern="0"/>
              <a:t>Recap and key takeaways</a:t>
            </a:r>
            <a:endParaRPr lang="en-US" sz="3200" kern="0" dirty="0"/>
          </a:p>
        </p:txBody>
      </p:sp>
    </p:spTree>
    <p:extLst>
      <p:ext uri="{BB962C8B-B14F-4D97-AF65-F5344CB8AC3E}">
        <p14:creationId xmlns:p14="http://schemas.microsoft.com/office/powerpoint/2010/main" val="809681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1268760"/>
            <a:ext cx="8928992" cy="4464496"/>
          </a:xfrm>
        </p:spPr>
        <p:txBody>
          <a:bodyPr>
            <a:noAutofit/>
          </a:bodyPr>
          <a:lstStyle/>
          <a:p>
            <a:pPr marL="285750" lvl="0" indent="-285750" algn="l">
              <a:buFont typeface="Wingdings" panose="05000000000000000000" pitchFamily="2" charset="2"/>
              <a:buChar char="q"/>
            </a:pPr>
            <a:r>
              <a:rPr lang="en-GB" sz="1600" dirty="0">
                <a:solidFill>
                  <a:srgbClr val="000000"/>
                </a:solidFill>
              </a:rPr>
              <a:t>Japan places finance as a key pillar for climate transition and achieving reduction targets. However, regarding investment mobilization, Japan has not publicly committed to quantitative goals;</a:t>
            </a:r>
          </a:p>
          <a:p>
            <a:pPr marL="285750" lvl="0" indent="-285750" algn="l">
              <a:buFont typeface="Wingdings" panose="05000000000000000000" pitchFamily="2" charset="2"/>
              <a:buChar char="q"/>
            </a:pPr>
            <a:r>
              <a:rPr lang="en-GB" sz="1600" dirty="0">
                <a:solidFill>
                  <a:srgbClr val="000000"/>
                </a:solidFill>
              </a:rPr>
              <a:t>Almost all Japanese policies are on a voluntary basis, and are structured to provide guidance and technical support to the private sector and strengthen its competitiveness in the global context. There is very strong emphasis/support to the disclosure in line with the TCFD framework;</a:t>
            </a:r>
          </a:p>
          <a:p>
            <a:pPr marL="285750" lvl="0" indent="-285750" algn="l">
              <a:buFont typeface="Wingdings" panose="05000000000000000000" pitchFamily="2" charset="2"/>
              <a:buChar char="q"/>
            </a:pPr>
            <a:r>
              <a:rPr lang="en-GB" sz="1600" dirty="0"/>
              <a:t>It was acknowledged that there is more need for synergy among the ministries. This seems to has been addressed through several recent joint initiatives such as the ones between FSA, METI, and MOE since 2020.</a:t>
            </a:r>
          </a:p>
          <a:p>
            <a:pPr marL="285750" lvl="0" indent="-285750" algn="l">
              <a:buFont typeface="Wingdings" panose="05000000000000000000" pitchFamily="2" charset="2"/>
              <a:buChar char="q"/>
            </a:pPr>
            <a:r>
              <a:rPr lang="en-GB" sz="1600" dirty="0"/>
              <a:t>Supporting green finance in Japan was directly and indirectly through financial and nonfinancial support, including (subsidies, awards, preferential interest rate (financial), registration system, guidelines, information and knowledge-sharing platforms, project piloting, etc.  </a:t>
            </a:r>
            <a:endParaRPr lang="en-US" sz="1600" dirty="0"/>
          </a:p>
        </p:txBody>
      </p:sp>
      <p:sp>
        <p:nvSpPr>
          <p:cNvPr id="4" name="Slide Number Placeholder 3"/>
          <p:cNvSpPr>
            <a:spLocks noGrp="1"/>
          </p:cNvSpPr>
          <p:nvPr>
            <p:ph type="sldNum" sz="quarter" idx="12"/>
          </p:nvPr>
        </p:nvSpPr>
        <p:spPr/>
        <p:txBody>
          <a:bodyPr/>
          <a:lstStyle/>
          <a:p>
            <a:fld id="{F445AC15-7273-416C-8353-4C3A49FF4509}" type="slidenum">
              <a:rPr kumimoji="1" lang="ja-JP" altLang="en-US" smtClean="0"/>
              <a:t>25</a:t>
            </a:fld>
            <a:endParaRPr kumimoji="1" lang="ja-JP" altLang="en-US" dirty="0"/>
          </a:p>
        </p:txBody>
      </p:sp>
      <p:sp>
        <p:nvSpPr>
          <p:cNvPr id="5" name="Title 1"/>
          <p:cNvSpPr>
            <a:spLocks noGrp="1"/>
          </p:cNvSpPr>
          <p:nvPr>
            <p:ph type="ctrTitle"/>
          </p:nvPr>
        </p:nvSpPr>
        <p:spPr>
          <a:xfrm>
            <a:off x="755576" y="548680"/>
            <a:ext cx="7772400" cy="434429"/>
          </a:xfrm>
        </p:spPr>
        <p:txBody>
          <a:bodyPr/>
          <a:lstStyle/>
          <a:p>
            <a:r>
              <a:rPr lang="en-GB" sz="3200" dirty="0"/>
              <a:t>Recap and key takeaways</a:t>
            </a:r>
            <a:endParaRPr lang="en-US" sz="3200" dirty="0"/>
          </a:p>
        </p:txBody>
      </p:sp>
    </p:spTree>
    <p:extLst>
      <p:ext uri="{BB962C8B-B14F-4D97-AF65-F5344CB8AC3E}">
        <p14:creationId xmlns:p14="http://schemas.microsoft.com/office/powerpoint/2010/main" val="3998213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1240537"/>
            <a:ext cx="8928992" cy="5384199"/>
          </a:xfrm>
        </p:spPr>
        <p:txBody>
          <a:bodyPr>
            <a:normAutofit fontScale="77500" lnSpcReduction="20000"/>
          </a:bodyPr>
          <a:lstStyle/>
          <a:p>
            <a:pPr marL="285750" indent="-285750" algn="l">
              <a:buFont typeface="Wingdings" panose="05000000000000000000" pitchFamily="2" charset="2"/>
              <a:buChar char="q"/>
            </a:pPr>
            <a:r>
              <a:rPr lang="en-US" sz="1400" b="1" dirty="0"/>
              <a:t>Useful links for further reading:</a:t>
            </a:r>
          </a:p>
          <a:p>
            <a:pPr algn="l"/>
            <a:r>
              <a:rPr lang="en-GB" sz="1400" dirty="0"/>
              <a:t>-White Paper on Sustainable Investment in Japan: </a:t>
            </a:r>
            <a:r>
              <a:rPr lang="en-US" sz="1400" dirty="0">
                <a:hlinkClick r:id="rId2"/>
              </a:rPr>
              <a:t>https://japansif.com/wp-content/uploads/2021/06/wp2020en.pdf</a:t>
            </a:r>
            <a:endParaRPr lang="en-US" sz="1400" dirty="0"/>
          </a:p>
          <a:p>
            <a:pPr algn="l"/>
            <a:r>
              <a:rPr lang="en-US" sz="1400" dirty="0"/>
              <a:t>-Sustainable finance in Japan: </a:t>
            </a:r>
            <a:r>
              <a:rPr lang="en-US" sz="1400" dirty="0">
                <a:hlinkClick r:id="rId3"/>
              </a:rPr>
              <a:t>https://www.adb.org/publications/sustainable-finance-japan</a:t>
            </a:r>
            <a:endParaRPr lang="en-US" sz="1400" dirty="0"/>
          </a:p>
          <a:p>
            <a:pPr algn="l"/>
            <a:r>
              <a:rPr lang="en-US" sz="1400" dirty="0"/>
              <a:t>-Tokyo Green Finance Initiative (TGFI): </a:t>
            </a:r>
            <a:r>
              <a:rPr lang="en-US" sz="1400" dirty="0">
                <a:hlinkClick r:id="rId4"/>
              </a:rPr>
              <a:t>https://www.seisakukikaku.metro.tokyo.lg.jp/pgs/2021/07/images/TGFI_overview.pdf</a:t>
            </a:r>
            <a:endParaRPr lang="en-US" sz="1400" dirty="0"/>
          </a:p>
          <a:p>
            <a:pPr algn="l"/>
            <a:r>
              <a:rPr lang="en-US" sz="1400" dirty="0"/>
              <a:t>-Government Pension Investment Fund (GPIF): </a:t>
            </a:r>
            <a:r>
              <a:rPr lang="en-US" sz="1400" dirty="0">
                <a:hlinkClick r:id="rId5"/>
              </a:rPr>
              <a:t>https://www.gpif.go.jp/en/about/philosophy.html</a:t>
            </a:r>
            <a:endParaRPr lang="en-US" sz="1400" dirty="0"/>
          </a:p>
          <a:p>
            <a:pPr algn="l"/>
            <a:r>
              <a:rPr lang="en-US" sz="1400" dirty="0">
                <a:solidFill>
                  <a:srgbClr val="000000"/>
                </a:solidFill>
              </a:rPr>
              <a:t>-Japan sustainable finance policy update: </a:t>
            </a:r>
            <a:r>
              <a:rPr lang="en-US" sz="1400" dirty="0">
                <a:hlinkClick r:id="rId6"/>
              </a:rPr>
              <a:t>https://www.iges.or.jp/en/pub/japan-sustainable-finance-policy-update-feb22-apr22/en</a:t>
            </a:r>
            <a:r>
              <a:rPr lang="en-US" sz="1400" dirty="0"/>
              <a:t> </a:t>
            </a:r>
          </a:p>
          <a:p>
            <a:pPr algn="l"/>
            <a:r>
              <a:rPr lang="en-US" sz="1400" dirty="0"/>
              <a:t>-Japan sustainable finance policy update: </a:t>
            </a:r>
            <a:r>
              <a:rPr lang="en-US" sz="1400" dirty="0">
                <a:hlinkClick r:id="rId7"/>
              </a:rPr>
              <a:t>https://www.iges.or.jp/en/pub/japan-sustainable-finance-policy-update-mar21-may21/en</a:t>
            </a:r>
            <a:endParaRPr lang="en-US" sz="1400" dirty="0"/>
          </a:p>
          <a:p>
            <a:pPr algn="l"/>
            <a:r>
              <a:rPr lang="en-US" sz="1400" dirty="0"/>
              <a:t>-</a:t>
            </a:r>
            <a:r>
              <a:rPr lang="fr-FR" sz="1400" dirty="0"/>
              <a:t>Japan EU Comparative Analysis on Substaminale Finance Policy: </a:t>
            </a:r>
            <a:r>
              <a:rPr lang="fr-FR" sz="1400" dirty="0">
                <a:hlinkClick r:id="rId8"/>
              </a:rPr>
              <a:t>https://www.iges.or.jp/en/about/staff/morishita-maiko?page=%2C1</a:t>
            </a:r>
            <a:endParaRPr lang="fr-FR" sz="1400" dirty="0"/>
          </a:p>
          <a:p>
            <a:pPr algn="l"/>
            <a:r>
              <a:rPr lang="fr-FR" sz="1400" dirty="0"/>
              <a:t>-</a:t>
            </a:r>
            <a:r>
              <a:rPr lang="en-GB" sz="1400" dirty="0"/>
              <a:t>Climate Innovation Finance Strategy 2020 (Sep 2020, METI): </a:t>
            </a:r>
            <a:r>
              <a:rPr lang="en-GB" sz="1400" dirty="0">
                <a:hlinkClick r:id="rId9"/>
              </a:rPr>
              <a:t>https://www.meti.go.jp/english/press/2020/0916_001.html </a:t>
            </a:r>
            <a:endParaRPr lang="en-GB" sz="1400" dirty="0"/>
          </a:p>
          <a:p>
            <a:pPr algn="l"/>
            <a:r>
              <a:rPr lang="en-GB" sz="1400" dirty="0"/>
              <a:t>-Basic Guidelines on Climate Transition Finance (May 2021, FSA, METI, and MOE): </a:t>
            </a:r>
            <a:r>
              <a:rPr lang="en-GB" sz="1400" dirty="0">
                <a:hlinkClick r:id="rId10"/>
              </a:rPr>
              <a:t>https://www.meti.go.jp/english/press/2021/0507_001.html </a:t>
            </a:r>
            <a:endParaRPr lang="en-GB" sz="1400" dirty="0"/>
          </a:p>
          <a:p>
            <a:pPr marL="285750" indent="-285750" algn="l">
              <a:buFont typeface="Wingdings" panose="05000000000000000000" pitchFamily="2" charset="2"/>
              <a:buChar char="q"/>
            </a:pPr>
            <a:r>
              <a:rPr lang="en-GB" sz="1400" dirty="0"/>
              <a:t>Sector Roadmaps</a:t>
            </a:r>
          </a:p>
          <a:p>
            <a:pPr marL="285750" indent="-285750" algn="l">
              <a:buFont typeface="Arial" panose="020B0604020202020204" pitchFamily="34" charset="0"/>
              <a:buChar char="•"/>
            </a:pPr>
            <a:r>
              <a:rPr lang="en-GB" sz="1400" dirty="0"/>
              <a:t>Iron &amp; Steel </a:t>
            </a:r>
            <a:r>
              <a:rPr lang="en-GB" sz="1400" dirty="0">
                <a:hlinkClick r:id="rId11"/>
              </a:rPr>
              <a:t>https://www.meti.go.jp/english/press/2021/1027_002.html</a:t>
            </a:r>
            <a:endParaRPr lang="en-GB" sz="1400" dirty="0"/>
          </a:p>
          <a:p>
            <a:pPr marL="285750" indent="-285750" algn="l">
              <a:buFont typeface="Arial" panose="020B0604020202020204" pitchFamily="34" charset="0"/>
              <a:buChar char="•"/>
            </a:pPr>
            <a:r>
              <a:rPr lang="en-GB" sz="1400" dirty="0"/>
              <a:t>Chemicals </a:t>
            </a:r>
            <a:r>
              <a:rPr lang="en-GB" sz="1400" dirty="0">
                <a:hlinkClick r:id="rId12"/>
              </a:rPr>
              <a:t>https://www.meti.go.jp/english/press/2021/1210_003.html</a:t>
            </a:r>
            <a:endParaRPr lang="en-GB" sz="1400" dirty="0"/>
          </a:p>
          <a:p>
            <a:pPr marL="285750" indent="-285750" algn="l">
              <a:buFont typeface="Arial" panose="020B0604020202020204" pitchFamily="34" charset="0"/>
              <a:buChar char="•"/>
            </a:pPr>
            <a:r>
              <a:rPr lang="en-GB" sz="1400" dirty="0"/>
              <a:t>Electricity, gas, oil (in Japanese) </a:t>
            </a:r>
            <a:r>
              <a:rPr lang="en-GB" sz="1400" dirty="0">
                <a:hlinkClick r:id="rId13"/>
              </a:rPr>
              <a:t>https://www.meti.go.jp/press/2021/02/20220204001/20220204001.html</a:t>
            </a:r>
            <a:endParaRPr lang="en-GB" sz="1400" dirty="0"/>
          </a:p>
          <a:p>
            <a:pPr marL="285750" indent="-285750" algn="l">
              <a:buFont typeface="Arial" panose="020B0604020202020204" pitchFamily="34" charset="0"/>
              <a:buChar char="•"/>
            </a:pPr>
            <a:r>
              <a:rPr lang="en-GB" sz="1400" dirty="0"/>
              <a:t>Cement, paper &amp; pulp </a:t>
            </a:r>
            <a:r>
              <a:rPr lang="en-GB" sz="1400" dirty="0">
                <a:hlinkClick r:id="rId14"/>
              </a:rPr>
              <a:t>https://www.meti.go.jp/english/press/2022/0324_003.html</a:t>
            </a:r>
            <a:endParaRPr lang="en-GB" sz="1400" dirty="0"/>
          </a:p>
          <a:p>
            <a:pPr marL="285750" indent="-285750" algn="l">
              <a:buFont typeface="Arial" panose="020B0604020202020204" pitchFamily="34" charset="0"/>
              <a:buChar char="•"/>
            </a:pPr>
            <a:r>
              <a:rPr lang="en-GB" sz="1400" dirty="0"/>
              <a:t>Shipping </a:t>
            </a:r>
            <a:r>
              <a:rPr lang="en-GB" sz="1400" dirty="0">
                <a:hlinkClick r:id="rId15"/>
              </a:rPr>
              <a:t>https://www.mlit.go.jp/en/maritime/GHG_roadmap_en.html</a:t>
            </a:r>
            <a:endParaRPr lang="en-GB" sz="1400" dirty="0"/>
          </a:p>
          <a:p>
            <a:pPr marL="285750" indent="-285750" algn="l">
              <a:buFont typeface="Arial" panose="020B0604020202020204" pitchFamily="34" charset="0"/>
              <a:buChar char="•"/>
            </a:pPr>
            <a:r>
              <a:rPr lang="en-GB" sz="1400" dirty="0"/>
              <a:t>Aviation (in Japanese): </a:t>
            </a:r>
            <a:r>
              <a:rPr lang="en-GB" sz="1400" dirty="0">
                <a:hlinkClick r:id="rId16"/>
              </a:rPr>
              <a:t>https://www.mlit.go.jp/common/001445923.pdf </a:t>
            </a:r>
            <a:endParaRPr lang="en-GB" sz="1400" dirty="0"/>
          </a:p>
          <a:p>
            <a:pPr marL="285750" indent="-285750" algn="l">
              <a:buFont typeface="Wingdings" panose="05000000000000000000" pitchFamily="2" charset="2"/>
              <a:buChar char="q"/>
            </a:pPr>
            <a:r>
              <a:rPr lang="en-GB" sz="1400" dirty="0"/>
              <a:t>Model Projects</a:t>
            </a:r>
          </a:p>
          <a:p>
            <a:pPr marL="285750" indent="-285750" algn="l">
              <a:buFont typeface="Arial" panose="020B0604020202020204" pitchFamily="34" charset="0"/>
              <a:buChar char="•"/>
            </a:pPr>
            <a:r>
              <a:rPr lang="en-GB" sz="1400" dirty="0"/>
              <a:t>JAL Transition Bond; </a:t>
            </a:r>
            <a:r>
              <a:rPr lang="en-GB" sz="1400" dirty="0">
                <a:hlinkClick r:id="rId17"/>
              </a:rPr>
              <a:t>https://www.jal.com/en/sustainability/transitionbond/ </a:t>
            </a:r>
            <a:endParaRPr lang="en-GB" sz="1400" dirty="0"/>
          </a:p>
          <a:p>
            <a:pPr marL="285750" indent="-285750" algn="l">
              <a:buFont typeface="Arial" panose="020B0604020202020204" pitchFamily="34" charset="0"/>
              <a:buChar char="•"/>
            </a:pPr>
            <a:r>
              <a:rPr lang="en-GB" sz="1400" dirty="0"/>
              <a:t>Draft Supervisory Guidance on Climate-related Risk Management and Client Engagement (in Japanese) (Apr 2022, FSA) </a:t>
            </a:r>
            <a:r>
              <a:rPr lang="en-GB" sz="1400" dirty="0">
                <a:hlinkClick r:id="rId18"/>
              </a:rPr>
              <a:t>https://www.fsa.go.jp/news/r3/ginkou/20220425/20220425.html</a:t>
            </a:r>
            <a:endParaRPr lang="en-US" sz="1400" dirty="0"/>
          </a:p>
        </p:txBody>
      </p:sp>
      <p:sp>
        <p:nvSpPr>
          <p:cNvPr id="4" name="Slide Number Placeholder 3"/>
          <p:cNvSpPr>
            <a:spLocks noGrp="1"/>
          </p:cNvSpPr>
          <p:nvPr>
            <p:ph type="sldNum" sz="quarter" idx="12"/>
          </p:nvPr>
        </p:nvSpPr>
        <p:spPr/>
        <p:txBody>
          <a:bodyPr/>
          <a:lstStyle/>
          <a:p>
            <a:fld id="{F445AC15-7273-416C-8353-4C3A49FF4509}" type="slidenum">
              <a:rPr kumimoji="1" lang="ja-JP" altLang="en-US" smtClean="0"/>
              <a:t>26</a:t>
            </a:fld>
            <a:endParaRPr kumimoji="1" lang="ja-JP" altLang="en-US" dirty="0"/>
          </a:p>
        </p:txBody>
      </p:sp>
      <p:sp>
        <p:nvSpPr>
          <p:cNvPr id="5" name="Title 1"/>
          <p:cNvSpPr>
            <a:spLocks noGrp="1"/>
          </p:cNvSpPr>
          <p:nvPr>
            <p:ph type="ctrTitle"/>
          </p:nvPr>
        </p:nvSpPr>
        <p:spPr>
          <a:xfrm>
            <a:off x="755576" y="548680"/>
            <a:ext cx="7772400" cy="434429"/>
          </a:xfrm>
        </p:spPr>
        <p:txBody>
          <a:bodyPr/>
          <a:lstStyle/>
          <a:p>
            <a:r>
              <a:rPr lang="en-GB" sz="3200" dirty="0"/>
              <a:t>Appendix</a:t>
            </a:r>
            <a:endParaRPr lang="en-US" sz="3200" dirty="0"/>
          </a:p>
        </p:txBody>
      </p:sp>
    </p:spTree>
    <p:extLst>
      <p:ext uri="{BB962C8B-B14F-4D97-AF65-F5344CB8AC3E}">
        <p14:creationId xmlns:p14="http://schemas.microsoft.com/office/powerpoint/2010/main" val="1983129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p:cNvPicPr>
            <a:picLocks noChangeAspect="1"/>
          </p:cNvPicPr>
          <p:nvPr/>
        </p:nvPicPr>
        <p:blipFill rotWithShape="1">
          <a:blip r:embed="rId2"/>
          <a:srcRect l="14659" t="35490" r="15707" b="5796"/>
          <a:stretch/>
        </p:blipFill>
        <p:spPr>
          <a:xfrm>
            <a:off x="299148" y="1916832"/>
            <a:ext cx="8454581" cy="4392488"/>
          </a:xfrm>
          <a:prstGeom prst="rect">
            <a:avLst/>
          </a:prstGeom>
          <a:ln w="12700">
            <a:solidFill>
              <a:schemeClr val="accent1"/>
            </a:solidFill>
          </a:ln>
        </p:spPr>
      </p:pic>
      <p:sp>
        <p:nvSpPr>
          <p:cNvPr id="6" name="Title 1"/>
          <p:cNvSpPr>
            <a:spLocks noGrp="1"/>
          </p:cNvSpPr>
          <p:nvPr>
            <p:ph type="ctrTitle"/>
          </p:nvPr>
        </p:nvSpPr>
        <p:spPr>
          <a:xfrm>
            <a:off x="755576" y="548680"/>
            <a:ext cx="7772400" cy="434429"/>
          </a:xfrm>
        </p:spPr>
        <p:txBody>
          <a:bodyPr/>
          <a:lstStyle/>
          <a:p>
            <a:r>
              <a:rPr lang="en-GB" sz="3200" dirty="0"/>
              <a:t>Appendix</a:t>
            </a:r>
            <a:endParaRPr lang="en-US" sz="3200" dirty="0"/>
          </a:p>
        </p:txBody>
      </p:sp>
      <p:sp>
        <p:nvSpPr>
          <p:cNvPr id="7" name="Title 1"/>
          <p:cNvSpPr txBox="1">
            <a:spLocks/>
          </p:cNvSpPr>
          <p:nvPr/>
        </p:nvSpPr>
        <p:spPr bwMode="auto">
          <a:xfrm>
            <a:off x="329379" y="1338387"/>
            <a:ext cx="7772400" cy="43442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6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Calibri" pitchFamily="34" charset="0"/>
                <a:ea typeface="+mj-ea"/>
                <a:cs typeface="+mj-cs"/>
              </a:rPr>
              <a:t>Definition of Transition Finance – ICMA “Climate Transition Finance Handbook</a:t>
            </a:r>
            <a:r>
              <a:rPr kumimoji="0" lang="en-GB" sz="1600" b="0" i="0" u="none" strike="noStrike" kern="0" cap="none" spc="0" normalizeH="0" baseline="0" noProof="0" dirty="0">
                <a:ln>
                  <a:noFill/>
                </a:ln>
                <a:solidFill>
                  <a:srgbClr val="638430"/>
                </a:solidFill>
                <a:effectLst/>
                <a:uLnTx/>
                <a:uFillTx/>
                <a:latin typeface="Calibri" pitchFamily="34" charset="0"/>
                <a:ea typeface="+mj-ea"/>
                <a:cs typeface="+mj-cs"/>
              </a:rPr>
              <a:t>”</a:t>
            </a:r>
            <a:endParaRPr kumimoji="0" lang="en-US" sz="1600" b="0" i="0" u="none" strike="noStrike" kern="0" cap="none" spc="0" normalizeH="0" baseline="0" noProof="0" dirty="0">
              <a:ln>
                <a:noFill/>
              </a:ln>
              <a:solidFill>
                <a:srgbClr val="638430"/>
              </a:solidFill>
              <a:effectLst/>
              <a:uLnTx/>
              <a:uFillTx/>
              <a:latin typeface="Calibri" pitchFamily="34" charset="0"/>
              <a:ea typeface="+mj-ea"/>
              <a:cs typeface="+mj-cs"/>
            </a:endParaRPr>
          </a:p>
        </p:txBody>
      </p:sp>
    </p:spTree>
    <p:extLst>
      <p:ext uri="{BB962C8B-B14F-4D97-AF65-F5344CB8AC3E}">
        <p14:creationId xmlns:p14="http://schemas.microsoft.com/office/powerpoint/2010/main" val="3419119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295400" y="2514600"/>
            <a:ext cx="6934200" cy="1143000"/>
          </a:xfrm>
        </p:spPr>
        <p:txBody>
          <a:bodyPr/>
          <a:lstStyle/>
          <a:p>
            <a:pPr>
              <a:buFontTx/>
              <a:buNone/>
            </a:pPr>
            <a:r>
              <a:rPr lang="en-US" sz="3600" b="1" dirty="0">
                <a:solidFill>
                  <a:srgbClr val="006600"/>
                </a:solidFill>
                <a:latin typeface="Comic Sans MS" pitchFamily="66" charset="0"/>
              </a:rPr>
              <a:t>Thank you for you attention</a:t>
            </a:r>
          </a:p>
          <a:p>
            <a:pPr>
              <a:buFontTx/>
              <a:buNone/>
            </a:pPr>
            <a:endParaRPr lang="en-US" sz="3600" b="1" dirty="0">
              <a:solidFill>
                <a:srgbClr val="006600"/>
              </a:solidFill>
              <a:latin typeface="Comic Sans MS" pitchFamily="66" charset="0"/>
            </a:endParaRPr>
          </a:p>
          <a:p>
            <a:pPr>
              <a:buFontTx/>
              <a:buNone/>
            </a:pPr>
            <a:endParaRPr lang="en-US" sz="3600" b="1" dirty="0">
              <a:solidFill>
                <a:srgbClr val="006600"/>
              </a:solidFill>
              <a:latin typeface="Comic Sans MS" pitchFamily="66" charset="0"/>
            </a:endParaRPr>
          </a:p>
          <a:p>
            <a:pPr>
              <a:buFontTx/>
              <a:buNone/>
            </a:pPr>
            <a:endParaRPr lang="en-US" sz="3600" b="1" dirty="0">
              <a:solidFill>
                <a:srgbClr val="006600"/>
              </a:solidFill>
              <a:latin typeface="Comic Sans MS" pitchFamily="66" charset="0"/>
            </a:endParaRPr>
          </a:p>
          <a:p>
            <a:pPr>
              <a:buFontTx/>
              <a:buNone/>
            </a:pPr>
            <a:endParaRPr lang="en-US" sz="3600" b="1" dirty="0">
              <a:solidFill>
                <a:srgbClr val="006600"/>
              </a:solidFill>
              <a:latin typeface="Comic Sans MS" pitchFamily="66" charset="0"/>
            </a:endParaRPr>
          </a:p>
          <a:p>
            <a:pPr>
              <a:buFontTx/>
              <a:buNone/>
            </a:pPr>
            <a:endParaRPr lang="en-US" sz="3600" b="1" dirty="0">
              <a:solidFill>
                <a:srgbClr val="006600"/>
              </a:solidFill>
              <a:latin typeface="Comic Sans MS" pitchFamily="66" charset="0"/>
            </a:endParaRPr>
          </a:p>
          <a:p>
            <a:pPr>
              <a:buFontTx/>
              <a:buNone/>
            </a:pPr>
            <a:endParaRPr lang="en-US" sz="3600" b="1" dirty="0">
              <a:solidFill>
                <a:srgbClr val="006600"/>
              </a:solidFill>
              <a:latin typeface="Comic Sans MS" pitchFamily="66" charset="0"/>
            </a:endParaRPr>
          </a:p>
          <a:p>
            <a:pPr>
              <a:buFontTx/>
              <a:buNone/>
            </a:pPr>
            <a:endParaRPr lang="en-US" sz="3600" b="1" dirty="0">
              <a:solidFill>
                <a:srgbClr val="006600"/>
              </a:solidFill>
              <a:latin typeface="Comic Sans MS" pitchFamily="66" charset="0"/>
            </a:endParaRPr>
          </a:p>
          <a:p>
            <a:pPr>
              <a:buFontTx/>
              <a:buNone/>
            </a:pPr>
            <a:endParaRPr lang="en-US" sz="3600" b="1" dirty="0">
              <a:solidFill>
                <a:srgbClr val="006600"/>
              </a:solidFill>
              <a:latin typeface="Comic Sans MS" pitchFamily="66" charset="0"/>
            </a:endParaRPr>
          </a:p>
        </p:txBody>
      </p:sp>
      <p:sp>
        <p:nvSpPr>
          <p:cNvPr id="29700" name="AutoShape 4"/>
          <p:cNvSpPr>
            <a:spLocks noChangeArrowheads="1"/>
          </p:cNvSpPr>
          <p:nvPr/>
        </p:nvSpPr>
        <p:spPr bwMode="auto">
          <a:xfrm>
            <a:off x="1600200" y="3352800"/>
            <a:ext cx="6019800" cy="381000"/>
          </a:xfrm>
          <a:prstGeom prst="ellipseRibbon">
            <a:avLst>
              <a:gd name="adj1" fmla="val 25000"/>
              <a:gd name="adj2" fmla="val 50000"/>
              <a:gd name="adj3" fmla="val 12500"/>
            </a:avLst>
          </a:prstGeom>
          <a:solidFill>
            <a:schemeClr val="accent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1262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71600"/>
            <a:ext cx="7772400" cy="794469"/>
          </a:xfrm>
        </p:spPr>
        <p:txBody>
          <a:bodyPr/>
          <a:lstStyle/>
          <a:p>
            <a:pPr lvl="0">
              <a:lnSpc>
                <a:spcPct val="150000"/>
              </a:lnSpc>
              <a:spcBef>
                <a:spcPts val="0"/>
              </a:spcBef>
              <a:spcAft>
                <a:spcPts val="300"/>
              </a:spcAft>
              <a:buClr>
                <a:srgbClr val="964B77"/>
              </a:buClr>
            </a:pPr>
            <a:r>
              <a:rPr lang="en-GB" sz="1700" dirty="0">
                <a:solidFill>
                  <a:srgbClr val="006600"/>
                </a:solidFill>
                <a:ea typeface="+mn-ea"/>
                <a:cs typeface="+mn-cs"/>
              </a:rPr>
              <a:t>I. Green Investment: Related contexts and scope</a:t>
            </a:r>
            <a:br>
              <a:rPr lang="en-GB" sz="1600" dirty="0">
                <a:solidFill>
                  <a:srgbClr val="006600"/>
                </a:solidFill>
                <a:ea typeface="+mn-ea"/>
                <a:cs typeface="+mn-cs"/>
              </a:rPr>
            </a:br>
            <a:r>
              <a:rPr lang="en-GB" sz="1600" dirty="0">
                <a:solidFill>
                  <a:srgbClr val="0070C0"/>
                </a:solidFill>
                <a:ea typeface="+mn-ea"/>
                <a:cs typeface="+mn-cs"/>
              </a:rPr>
              <a:t>I.1 Green Investment: Definition?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itle 1">
            <a:extLst>
              <a:ext uri="{FF2B5EF4-FFF2-40B4-BE49-F238E27FC236}">
                <a16:creationId xmlns:a16="http://schemas.microsoft.com/office/drawing/2014/main" id="{78766836-919A-4EA9-8EB0-6D1FCF349C35}"/>
              </a:ext>
            </a:extLst>
          </p:cNvPr>
          <p:cNvSpPr txBox="1">
            <a:spLocks/>
          </p:cNvSpPr>
          <p:nvPr/>
        </p:nvSpPr>
        <p:spPr bwMode="auto">
          <a:xfrm>
            <a:off x="187184" y="1484784"/>
            <a:ext cx="8769631" cy="3744416"/>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6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a:lstStyle>
          <a:p>
            <a:pPr algn="l">
              <a:lnSpc>
                <a:spcPct val="150000"/>
              </a:lnSpc>
              <a:spcBef>
                <a:spcPts val="0"/>
              </a:spcBef>
              <a:spcAft>
                <a:spcPts val="300"/>
              </a:spcAft>
            </a:pPr>
            <a:endParaRPr lang="en-GB" sz="2400" kern="0" dirty="0">
              <a:solidFill>
                <a:srgbClr val="0070C0"/>
              </a:solidFill>
              <a:ea typeface="+mn-ea"/>
              <a:cs typeface="Calibri" panose="020F0502020204030204" pitchFamily="34" charset="0"/>
            </a:endParaRPr>
          </a:p>
          <a:p>
            <a:pPr marL="342900" indent="-342900" algn="l">
              <a:lnSpc>
                <a:spcPct val="150000"/>
              </a:lnSpc>
              <a:spcBef>
                <a:spcPts val="0"/>
              </a:spcBef>
              <a:spcAft>
                <a:spcPts val="300"/>
              </a:spcAft>
              <a:buFont typeface="Wingdings" panose="05000000000000000000" pitchFamily="2" charset="2"/>
              <a:buChar char="q"/>
            </a:pPr>
            <a:r>
              <a:rPr lang="en-GB" sz="2400" kern="0" dirty="0">
                <a:solidFill>
                  <a:srgbClr val="0070C0"/>
                </a:solidFill>
                <a:ea typeface="+mn-ea"/>
                <a:cs typeface="Calibri" panose="020F0502020204030204" pitchFamily="34" charset="0"/>
              </a:rPr>
              <a:t>Green Investment</a:t>
            </a:r>
            <a:r>
              <a:rPr lang="en-GB" sz="2400" b="0" kern="0" dirty="0">
                <a:solidFill>
                  <a:srgbClr val="0070C0"/>
                </a:solidFill>
                <a:ea typeface="+mn-ea"/>
                <a:cs typeface="Calibri" panose="020F0502020204030204" pitchFamily="34" charset="0"/>
              </a:rPr>
              <a:t>: </a:t>
            </a:r>
            <a:r>
              <a:rPr lang="en-GB" sz="2400" b="0" kern="0" dirty="0">
                <a:solidFill>
                  <a:schemeClr val="tx1"/>
                </a:solidFill>
                <a:ea typeface="+mn-ea"/>
                <a:cs typeface="Calibri" panose="020F0502020204030204" pitchFamily="34" charset="0"/>
              </a:rPr>
              <a:t>Investment activities that are concerned with the </a:t>
            </a:r>
            <a:r>
              <a:rPr lang="en-GB" sz="2400" u="sng" kern="0" dirty="0">
                <a:solidFill>
                  <a:schemeClr val="tx1"/>
                </a:solidFill>
                <a:ea typeface="+mn-ea"/>
                <a:cs typeface="Calibri" panose="020F0502020204030204" pitchFamily="34" charset="0"/>
              </a:rPr>
              <a:t>environmental impact</a:t>
            </a:r>
          </a:p>
          <a:p>
            <a:pPr marL="342900" indent="-342900" algn="l">
              <a:lnSpc>
                <a:spcPct val="150000"/>
              </a:lnSpc>
              <a:spcBef>
                <a:spcPts val="0"/>
              </a:spcBef>
              <a:spcAft>
                <a:spcPts val="300"/>
              </a:spcAft>
              <a:buFont typeface="Wingdings" panose="05000000000000000000" pitchFamily="2" charset="2"/>
              <a:buChar char="q"/>
            </a:pPr>
            <a:endParaRPr lang="en-GB" sz="2400" b="0" kern="0" dirty="0">
              <a:solidFill>
                <a:srgbClr val="0070C0"/>
              </a:solidFill>
              <a:ea typeface="+mn-ea"/>
              <a:cs typeface="Calibri" panose="020F0502020204030204" pitchFamily="34" charset="0"/>
            </a:endParaRPr>
          </a:p>
          <a:p>
            <a:pPr marL="342900" indent="-342900" algn="l">
              <a:lnSpc>
                <a:spcPct val="150000"/>
              </a:lnSpc>
              <a:spcBef>
                <a:spcPts val="0"/>
              </a:spcBef>
              <a:spcAft>
                <a:spcPts val="300"/>
              </a:spcAft>
              <a:buFont typeface="Wingdings" panose="05000000000000000000" pitchFamily="2" charset="2"/>
              <a:buChar char="q"/>
            </a:pPr>
            <a:r>
              <a:rPr lang="en-GB" sz="2400" kern="0" dirty="0">
                <a:solidFill>
                  <a:srgbClr val="0070C0"/>
                </a:solidFill>
                <a:ea typeface="+mn-ea"/>
                <a:cs typeface="Calibri" panose="020F0502020204030204" pitchFamily="34" charset="0"/>
              </a:rPr>
              <a:t>Sustainable Investment</a:t>
            </a:r>
            <a:r>
              <a:rPr lang="en-GB" sz="2400" b="0" kern="0" dirty="0">
                <a:solidFill>
                  <a:srgbClr val="0070C0"/>
                </a:solidFill>
                <a:ea typeface="+mn-ea"/>
                <a:cs typeface="Calibri" panose="020F0502020204030204" pitchFamily="34" charset="0"/>
              </a:rPr>
              <a:t>: </a:t>
            </a:r>
            <a:r>
              <a:rPr lang="en-GB" sz="2400" b="0" kern="0" dirty="0">
                <a:solidFill>
                  <a:schemeClr val="tx1"/>
                </a:solidFill>
                <a:ea typeface="+mn-ea"/>
                <a:cs typeface="Calibri" panose="020F0502020204030204" pitchFamily="34" charset="0"/>
              </a:rPr>
              <a:t>Investment activities that are concerned with the whole system, involving economic, social, </a:t>
            </a:r>
            <a:r>
              <a:rPr lang="en-GB" sz="2400" u="sng" kern="0" dirty="0">
                <a:solidFill>
                  <a:srgbClr val="C00000"/>
                </a:solidFill>
                <a:ea typeface="+mn-ea"/>
                <a:cs typeface="Calibri" panose="020F0502020204030204" pitchFamily="34" charset="0"/>
              </a:rPr>
              <a:t>and</a:t>
            </a:r>
            <a:r>
              <a:rPr lang="en-GB" sz="2400" b="0" kern="0" dirty="0">
                <a:solidFill>
                  <a:schemeClr val="tx1"/>
                </a:solidFill>
                <a:ea typeface="+mn-ea"/>
                <a:cs typeface="Calibri" panose="020F0502020204030204" pitchFamily="34" charset="0"/>
              </a:rPr>
              <a:t> </a:t>
            </a:r>
            <a:r>
              <a:rPr lang="en-GB" sz="2400" u="sng" kern="0" dirty="0">
                <a:solidFill>
                  <a:schemeClr val="tx1"/>
                </a:solidFill>
                <a:ea typeface="+mn-ea"/>
                <a:cs typeface="Calibri" panose="020F0502020204030204" pitchFamily="34" charset="0"/>
              </a:rPr>
              <a:t>environmental impact</a:t>
            </a:r>
          </a:p>
        </p:txBody>
      </p:sp>
    </p:spTree>
    <p:extLst>
      <p:ext uri="{BB962C8B-B14F-4D97-AF65-F5344CB8AC3E}">
        <p14:creationId xmlns:p14="http://schemas.microsoft.com/office/powerpoint/2010/main" val="2809688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7772400" cy="794469"/>
          </a:xfrm>
        </p:spPr>
        <p:txBody>
          <a:bodyPr/>
          <a:lstStyle/>
          <a:p>
            <a:pPr lvl="0">
              <a:lnSpc>
                <a:spcPct val="150000"/>
              </a:lnSpc>
              <a:spcBef>
                <a:spcPts val="0"/>
              </a:spcBef>
              <a:spcAft>
                <a:spcPts val="300"/>
              </a:spcAft>
            </a:pPr>
            <a:r>
              <a:rPr lang="en-GB" sz="1700" dirty="0">
                <a:solidFill>
                  <a:srgbClr val="006600"/>
                </a:solidFill>
                <a:ea typeface="+mn-ea"/>
                <a:cs typeface="+mn-cs"/>
              </a:rPr>
              <a:t>I. Green Investment: Related contexts and scope </a:t>
            </a:r>
            <a:br>
              <a:rPr lang="en-GB" sz="1700" dirty="0">
                <a:solidFill>
                  <a:srgbClr val="006600"/>
                </a:solidFill>
                <a:ea typeface="+mn-ea"/>
                <a:cs typeface="+mn-cs"/>
              </a:rPr>
            </a:br>
            <a:r>
              <a:rPr lang="en-GB" sz="1700" b="0" dirty="0">
                <a:solidFill>
                  <a:srgbClr val="0070C0"/>
                </a:solidFill>
                <a:ea typeface="+mn-ea"/>
                <a:cs typeface="+mn-cs"/>
              </a:rPr>
              <a:t>I.2 ESG Factors and green investment</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783589941"/>
              </p:ext>
            </p:extLst>
          </p:nvPr>
        </p:nvGraphicFramePr>
        <p:xfrm>
          <a:off x="107504" y="1268760"/>
          <a:ext cx="7268345" cy="5165287"/>
        </p:xfrm>
        <a:graphic>
          <a:graphicData uri="http://schemas.openxmlformats.org/drawingml/2006/table">
            <a:tbl>
              <a:tblPr firstRow="1" firstCol="1" bandRow="1"/>
              <a:tblGrid>
                <a:gridCol w="547079">
                  <a:extLst>
                    <a:ext uri="{9D8B030D-6E8A-4147-A177-3AD203B41FA5}">
                      <a16:colId xmlns:a16="http://schemas.microsoft.com/office/drawing/2014/main" val="3236773632"/>
                    </a:ext>
                  </a:extLst>
                </a:gridCol>
                <a:gridCol w="547079">
                  <a:extLst>
                    <a:ext uri="{9D8B030D-6E8A-4147-A177-3AD203B41FA5}">
                      <a16:colId xmlns:a16="http://schemas.microsoft.com/office/drawing/2014/main" val="2461059542"/>
                    </a:ext>
                  </a:extLst>
                </a:gridCol>
                <a:gridCol w="1951026">
                  <a:extLst>
                    <a:ext uri="{9D8B030D-6E8A-4147-A177-3AD203B41FA5}">
                      <a16:colId xmlns:a16="http://schemas.microsoft.com/office/drawing/2014/main" val="2038038689"/>
                    </a:ext>
                  </a:extLst>
                </a:gridCol>
                <a:gridCol w="4223161">
                  <a:extLst>
                    <a:ext uri="{9D8B030D-6E8A-4147-A177-3AD203B41FA5}">
                      <a16:colId xmlns:a16="http://schemas.microsoft.com/office/drawing/2014/main" val="3031469365"/>
                    </a:ext>
                  </a:extLst>
                </a:gridCol>
              </a:tblGrid>
              <a:tr h="230217">
                <a:tc rowSpan="16">
                  <a:txBody>
                    <a:bodyPr/>
                    <a:lstStyle/>
                    <a:p>
                      <a:pPr marL="71755" marR="71755" algn="ctr">
                        <a:lnSpc>
                          <a:spcPct val="100000"/>
                        </a:lnSpc>
                        <a:spcAft>
                          <a:spcPts val="0"/>
                        </a:spcAft>
                      </a:pPr>
                      <a:r>
                        <a:rPr lang="en-GB" sz="1200" dirty="0">
                          <a:effectLst/>
                          <a:latin typeface="Segoe UI" panose="020B0502040204020203" pitchFamily="34" charset="0"/>
                          <a:ea typeface="HGPGothicM" panose="020B0600000000000000" pitchFamily="50" charset="-128"/>
                          <a:cs typeface="Arial" panose="020B0604020202020204" pitchFamily="34" charset="0"/>
                        </a:rPr>
                        <a:t>Environmental, Social, and Governance (ESG) Factors</a:t>
                      </a: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rowSpan="4">
                  <a:txBody>
                    <a:bodyPr/>
                    <a:lstStyle/>
                    <a:p>
                      <a:pPr marL="71755" marR="71755" algn="ctr">
                        <a:lnSpc>
                          <a:spcPct val="100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Environmental </a:t>
                      </a:r>
                    </a:p>
                    <a:p>
                      <a:pPr marL="71755" marR="71755" algn="ctr">
                        <a:lnSpc>
                          <a:spcPct val="100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Factors</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FF21"/>
                    </a:solidFill>
                  </a:tcPr>
                </a:tc>
                <a:tc rowSpan="2">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A. Climate change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FF21"/>
                    </a:solidFill>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Climate change mitigation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FF21"/>
                    </a:solidFill>
                  </a:tcPr>
                </a:tc>
                <a:extLst>
                  <a:ext uri="{0D108BD9-81ED-4DB2-BD59-A6C34878D82A}">
                    <a16:rowId xmlns:a16="http://schemas.microsoft.com/office/drawing/2014/main" val="3396987870"/>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Climate change adaptation and resilience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FF21"/>
                    </a:solidFill>
                  </a:tcPr>
                </a:tc>
                <a:extLst>
                  <a:ext uri="{0D108BD9-81ED-4DB2-BD59-A6C34878D82A}">
                    <a16:rowId xmlns:a16="http://schemas.microsoft.com/office/drawing/2014/main" val="3926082757"/>
                  </a:ext>
                </a:extLst>
              </a:tr>
              <a:tr h="979843">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B. Pressures on natural resources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FF21"/>
                    </a:solidFill>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Over-consumption of natural resources</a:t>
                      </a:r>
                    </a:p>
                    <a:p>
                      <a:pPr marL="457200"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-Water</a:t>
                      </a:r>
                    </a:p>
                    <a:p>
                      <a:pPr marL="457200"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-Biodiversity</a:t>
                      </a:r>
                    </a:p>
                    <a:p>
                      <a:pPr marL="457200"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-Land use and forestry</a:t>
                      </a:r>
                    </a:p>
                    <a:p>
                      <a:pPr marL="457200"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-Marine resources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FF21"/>
                    </a:solidFill>
                  </a:tcPr>
                </a:tc>
                <a:extLst>
                  <a:ext uri="{0D108BD9-81ED-4DB2-BD59-A6C34878D82A}">
                    <a16:rowId xmlns:a16="http://schemas.microsoft.com/office/drawing/2014/main" val="2892932105"/>
                  </a:ext>
                </a:extLst>
              </a:tr>
              <a:tr h="783875">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a:effectLst/>
                          <a:latin typeface="Segoe UI" panose="020B0502040204020203" pitchFamily="34" charset="0"/>
                          <a:ea typeface="HGPGothicM" panose="020B0600000000000000" pitchFamily="50" charset="-128"/>
                          <a:cs typeface="Arial" panose="020B0604020202020204" pitchFamily="34" charset="0"/>
                        </a:rPr>
                        <a:t>C. Pollution, waste and a circular economy</a:t>
                      </a:r>
                    </a:p>
                    <a:p>
                      <a:pPr algn="l">
                        <a:lnSpc>
                          <a:spcPct val="107000"/>
                        </a:lnSpc>
                        <a:spcAft>
                          <a:spcPts val="0"/>
                        </a:spcAft>
                      </a:pPr>
                      <a:r>
                        <a:rPr lang="en-US" sz="1200">
                          <a:effectLst/>
                          <a:latin typeface="Segoe UI" panose="020B0502040204020203" pitchFamily="34" charset="0"/>
                          <a:ea typeface="HGPGothicM" panose="020B0600000000000000" pitchFamily="50" charset="-128"/>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FF21"/>
                    </a:solidFill>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Air pollution</a:t>
                      </a:r>
                    </a:p>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Water pollution</a:t>
                      </a:r>
                    </a:p>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Waste and waste management</a:t>
                      </a:r>
                    </a:p>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Circular economy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FF21"/>
                    </a:solidFill>
                  </a:tcPr>
                </a:tc>
                <a:extLst>
                  <a:ext uri="{0D108BD9-81ED-4DB2-BD59-A6C34878D82A}">
                    <a16:rowId xmlns:a16="http://schemas.microsoft.com/office/drawing/2014/main" val="3542776586"/>
                  </a:ext>
                </a:extLst>
              </a:tr>
              <a:tr h="230217">
                <a:tc vMerge="1">
                  <a:txBody>
                    <a:bodyPr/>
                    <a:lstStyle/>
                    <a:p>
                      <a:pPr marL="71755" marR="71755" algn="ctr">
                        <a:lnSpc>
                          <a:spcPct val="100000"/>
                        </a:lnSpc>
                        <a:spcAft>
                          <a:spcPts val="0"/>
                        </a:spcAft>
                      </a:pP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rowSpan="8">
                  <a:txBody>
                    <a:bodyPr/>
                    <a:lstStyle/>
                    <a:p>
                      <a:pPr marL="71755" marR="71755" algn="ctr">
                        <a:lnSpc>
                          <a:spcPct val="100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Social </a:t>
                      </a:r>
                    </a:p>
                    <a:p>
                      <a:pPr marL="71755" marR="71755" algn="ctr">
                        <a:lnSpc>
                          <a:spcPct val="100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Factors</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rowSpan="4">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Impacting Internal Stakeholders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a:txBody>
                    <a:bodyPr/>
                    <a:lstStyle/>
                    <a:p>
                      <a:pPr algn="l">
                        <a:lnSpc>
                          <a:spcPct val="107000"/>
                        </a:lnSpc>
                        <a:spcAft>
                          <a:spcPts val="0"/>
                        </a:spcAft>
                      </a:pPr>
                      <a:r>
                        <a:rPr lang="en-US" sz="1200">
                          <a:effectLst/>
                          <a:latin typeface="Segoe UI" panose="020B0502040204020203" pitchFamily="34" charset="0"/>
                          <a:ea typeface="HGPGothicM" panose="020B0600000000000000" pitchFamily="50" charset="-128"/>
                          <a:cs typeface="Arial" panose="020B0604020202020204" pitchFamily="34" charset="0"/>
                        </a:rPr>
                        <a:t>Human capital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extLst>
                  <a:ext uri="{0D108BD9-81ED-4DB2-BD59-A6C34878D82A}">
                    <a16:rowId xmlns:a16="http://schemas.microsoft.com/office/drawing/2014/main" val="3717233469"/>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Health and safety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extLst>
                  <a:ext uri="{0D108BD9-81ED-4DB2-BD59-A6C34878D82A}">
                    <a16:rowId xmlns:a16="http://schemas.microsoft.com/office/drawing/2014/main" val="1256602425"/>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a:effectLst/>
                          <a:latin typeface="Segoe UI" panose="020B0502040204020203" pitchFamily="34" charset="0"/>
                          <a:ea typeface="HGPGothicM" panose="020B0600000000000000" pitchFamily="50" charset="-128"/>
                          <a:cs typeface="Arial" panose="020B0604020202020204" pitchFamily="34" charset="0"/>
                        </a:rPr>
                        <a:t>Human rights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extLst>
                  <a:ext uri="{0D108BD9-81ED-4DB2-BD59-A6C34878D82A}">
                    <a16:rowId xmlns:a16="http://schemas.microsoft.com/office/drawing/2014/main" val="1029914379"/>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Labor rights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extLst>
                  <a:ext uri="{0D108BD9-81ED-4DB2-BD59-A6C34878D82A}">
                    <a16:rowId xmlns:a16="http://schemas.microsoft.com/office/drawing/2014/main" val="313057666"/>
                  </a:ext>
                </a:extLst>
              </a:tr>
              <a:tr h="230217">
                <a:tc vMerge="1">
                  <a:txBody>
                    <a:bodyPr/>
                    <a:lstStyle/>
                    <a:p>
                      <a:endParaRPr lang="en-US"/>
                    </a:p>
                  </a:txBody>
                  <a:tcPr/>
                </a:tc>
                <a:tc vMerge="1">
                  <a:txBody>
                    <a:bodyPr/>
                    <a:lstStyle/>
                    <a:p>
                      <a:endParaRPr lang="en-US"/>
                    </a:p>
                  </a:txBody>
                  <a:tcPr/>
                </a:tc>
                <a:tc rowSpan="4">
                  <a:txBody>
                    <a:bodyPr/>
                    <a:lstStyle/>
                    <a:p>
                      <a:pPr algn="l">
                        <a:lnSpc>
                          <a:spcPct val="107000"/>
                        </a:lnSpc>
                        <a:spcAft>
                          <a:spcPts val="0"/>
                        </a:spcAft>
                      </a:pPr>
                      <a:r>
                        <a:rPr lang="en-US" sz="1200">
                          <a:solidFill>
                            <a:srgbClr val="000000"/>
                          </a:solidFill>
                          <a:effectLst/>
                          <a:latin typeface="Calibri" panose="020F0502020204030204" pitchFamily="34" charset="0"/>
                          <a:ea typeface="HGPGothicM" panose="020B0600000000000000" pitchFamily="50" charset="-128"/>
                          <a:cs typeface="Arial" panose="020B0604020202020204" pitchFamily="34" charset="0"/>
                        </a:rPr>
                        <a:t>Impacting external stakeholders</a:t>
                      </a:r>
                      <a:endParaRPr lang="en-US" sz="120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tc>
                  <a:txBody>
                    <a:bodyPr/>
                    <a:lstStyle/>
                    <a:p>
                      <a:pPr algn="l">
                        <a:lnSpc>
                          <a:spcPct val="107000"/>
                        </a:lnSpc>
                        <a:spcAft>
                          <a:spcPts val="0"/>
                        </a:spcAft>
                      </a:pPr>
                      <a:r>
                        <a:rPr lang="en-US" sz="1200" dirty="0">
                          <a:solidFill>
                            <a:srgbClr val="000000"/>
                          </a:solidFill>
                          <a:effectLst/>
                          <a:latin typeface="Calibri" panose="020F0502020204030204" pitchFamily="34" charset="0"/>
                          <a:ea typeface="HGPGothicM" panose="020B0600000000000000" pitchFamily="50" charset="-128"/>
                          <a:cs typeface="Arial" panose="020B0604020202020204" pitchFamily="34" charset="0"/>
                        </a:rPr>
                        <a:t>Stakeholder opposition and controversial sourcing</a:t>
                      </a: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extLst>
                  <a:ext uri="{0D108BD9-81ED-4DB2-BD59-A6C34878D82A}">
                    <a16:rowId xmlns:a16="http://schemas.microsoft.com/office/drawing/2014/main" val="1120322424"/>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solidFill>
                            <a:srgbClr val="000000"/>
                          </a:solidFill>
                          <a:effectLst/>
                          <a:latin typeface="Calibri" panose="020F0502020204030204" pitchFamily="34" charset="0"/>
                          <a:ea typeface="HGPGothicM" panose="020B0600000000000000" pitchFamily="50" charset="-128"/>
                          <a:cs typeface="Arial" panose="020B0604020202020204" pitchFamily="34" charset="0"/>
                        </a:rPr>
                        <a:t>Product liability and consumer protection</a:t>
                      </a: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extLst>
                  <a:ext uri="{0D108BD9-81ED-4DB2-BD59-A6C34878D82A}">
                    <a16:rowId xmlns:a16="http://schemas.microsoft.com/office/drawing/2014/main" val="1953887184"/>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solidFill>
                            <a:srgbClr val="000000"/>
                          </a:solidFill>
                          <a:effectLst/>
                          <a:latin typeface="Calibri" panose="020F0502020204030204" pitchFamily="34" charset="0"/>
                          <a:ea typeface="HGPGothicM" panose="020B0600000000000000" pitchFamily="50" charset="-128"/>
                          <a:cs typeface="Arial" panose="020B0604020202020204" pitchFamily="34" charset="0"/>
                        </a:rPr>
                        <a:t>Social opportunities</a:t>
                      </a: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extLst>
                  <a:ext uri="{0D108BD9-81ED-4DB2-BD59-A6C34878D82A}">
                    <a16:rowId xmlns:a16="http://schemas.microsoft.com/office/drawing/2014/main" val="4235275072"/>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solidFill>
                            <a:srgbClr val="000000"/>
                          </a:solidFill>
                          <a:effectLst/>
                          <a:latin typeface="Calibri" panose="020F0502020204030204" pitchFamily="34" charset="0"/>
                          <a:ea typeface="HGPGothicM" panose="020B0600000000000000" pitchFamily="50" charset="-128"/>
                          <a:cs typeface="Arial" panose="020B0604020202020204" pitchFamily="34" charset="0"/>
                        </a:rPr>
                        <a:t>Animal welfare and antimicrobial resistance</a:t>
                      </a: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9F"/>
                    </a:solidFill>
                  </a:tcPr>
                </a:tc>
                <a:extLst>
                  <a:ext uri="{0D108BD9-81ED-4DB2-BD59-A6C34878D82A}">
                    <a16:rowId xmlns:a16="http://schemas.microsoft.com/office/drawing/2014/main" val="3261044577"/>
                  </a:ext>
                </a:extLst>
              </a:tr>
              <a:tr h="260365">
                <a:tc vMerge="1">
                  <a:txBody>
                    <a:bodyPr/>
                    <a:lstStyle/>
                    <a:p>
                      <a:pPr marL="71755" marR="71755" algn="ctr">
                        <a:lnSpc>
                          <a:spcPct val="100000"/>
                        </a:lnSpc>
                        <a:spcAft>
                          <a:spcPts val="0"/>
                        </a:spcAft>
                      </a:pPr>
                      <a:endParaRPr lang="en-US" sz="1200" dirty="0">
                        <a:effectLst/>
                        <a:latin typeface="Segoe UI" panose="020B0502040204020203" pitchFamily="34" charset="0"/>
                        <a:ea typeface="HGPGothicM" panose="020B0600000000000000" pitchFamily="50" charset="-128"/>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rowSpan="4">
                  <a:txBody>
                    <a:bodyPr/>
                    <a:lstStyle/>
                    <a:p>
                      <a:pPr marL="71755" marR="71755" algn="ctr">
                        <a:lnSpc>
                          <a:spcPct val="100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Governance </a:t>
                      </a:r>
                    </a:p>
                    <a:p>
                      <a:pPr marL="71755" marR="71755" algn="ctr">
                        <a:lnSpc>
                          <a:spcPct val="100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Factors</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rowSpan="3">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Corporate Accountability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Board structure, diversity, effectiveness, and independence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287670146"/>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Reporting and transparency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3775218141"/>
                  </a:ext>
                </a:extLst>
              </a:tr>
              <a:tr h="2302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Financial integrity and capital allocation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95319699"/>
                  </a:ext>
                </a:extLst>
              </a:tr>
              <a:tr h="378600">
                <a:tc vMerge="1">
                  <a:txBody>
                    <a:bodyPr/>
                    <a:lstStyle/>
                    <a:p>
                      <a:endParaRPr lang="en-US"/>
                    </a:p>
                  </a:txBody>
                  <a:tcPr/>
                </a:tc>
                <a:tc vMerge="1">
                  <a:txBody>
                    <a:bodyPr/>
                    <a:lstStyle/>
                    <a:p>
                      <a:endParaRPr lang="en-US"/>
                    </a:p>
                  </a:txBody>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Corporate Alignment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l">
                        <a:lnSpc>
                          <a:spcPct val="107000"/>
                        </a:lnSpc>
                        <a:spcAft>
                          <a:spcPts val="0"/>
                        </a:spcAft>
                      </a:pPr>
                      <a:r>
                        <a:rPr lang="en-US" sz="1200" dirty="0">
                          <a:effectLst/>
                          <a:latin typeface="Segoe UI" panose="020B0502040204020203" pitchFamily="34" charset="0"/>
                          <a:ea typeface="HGPGothicM" panose="020B0600000000000000" pitchFamily="50" charset="-128"/>
                          <a:cs typeface="Arial" panose="020B0604020202020204" pitchFamily="34" charset="0"/>
                        </a:rPr>
                        <a:t>Executive remuneration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40413974"/>
                  </a:ext>
                </a:extLst>
              </a:tr>
            </a:tbl>
          </a:graphicData>
        </a:graphic>
      </p:graphicFrame>
      <p:sp>
        <p:nvSpPr>
          <p:cNvPr id="3" name="Right Brace 2"/>
          <p:cNvSpPr/>
          <p:nvPr/>
        </p:nvSpPr>
        <p:spPr bwMode="auto">
          <a:xfrm>
            <a:off x="7772386" y="1265007"/>
            <a:ext cx="73780" cy="507810"/>
          </a:xfrm>
          <a:prstGeom prst="rightBrac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4"/>
          <p:cNvSpPr/>
          <p:nvPr/>
        </p:nvSpPr>
        <p:spPr>
          <a:xfrm>
            <a:off x="7779544" y="1281352"/>
            <a:ext cx="137249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0000"/>
                </a:solidFill>
                <a:effectLst/>
                <a:uLnTx/>
                <a:uFillTx/>
                <a:latin typeface="Calibri" pitchFamily="34" charset="0"/>
                <a:ea typeface="+mn-ea"/>
                <a:cs typeface="+mn-cs"/>
              </a:rPr>
              <a:t>Climate-aligned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0000"/>
                </a:solidFill>
                <a:effectLst/>
                <a:uLnTx/>
                <a:uFillTx/>
                <a:latin typeface="Calibri" pitchFamily="34" charset="0"/>
                <a:ea typeface="+mn-ea"/>
                <a:cs typeface="+mn-cs"/>
              </a:rPr>
              <a:t>investment</a:t>
            </a:r>
            <a:endParaRPr kumimoji="0" lang="en-US" sz="1400" b="0" i="0" u="none" strike="noStrike" kern="1200" cap="none" spc="0" normalizeH="0" baseline="0" noProof="0" dirty="0">
              <a:ln>
                <a:noFill/>
              </a:ln>
              <a:solidFill>
                <a:srgbClr val="FF0000"/>
              </a:solidFill>
              <a:effectLst/>
              <a:uLnTx/>
              <a:uFillTx/>
              <a:latin typeface="Arial"/>
              <a:ea typeface="+mn-ea"/>
              <a:cs typeface="+mn-cs"/>
            </a:endParaRPr>
          </a:p>
        </p:txBody>
      </p:sp>
      <p:sp>
        <p:nvSpPr>
          <p:cNvPr id="7" name="Right Brace 6"/>
          <p:cNvSpPr/>
          <p:nvPr/>
        </p:nvSpPr>
        <p:spPr bwMode="auto">
          <a:xfrm>
            <a:off x="7596336" y="1265005"/>
            <a:ext cx="249830" cy="2263917"/>
          </a:xfrm>
          <a:prstGeom prst="rightBrac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7"/>
          <p:cNvSpPr/>
          <p:nvPr/>
        </p:nvSpPr>
        <p:spPr>
          <a:xfrm>
            <a:off x="7804293" y="2161040"/>
            <a:ext cx="101502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0000"/>
                </a:solidFill>
                <a:effectLst/>
                <a:uLnTx/>
                <a:uFillTx/>
                <a:latin typeface="Calibri" pitchFamily="34" charset="0"/>
                <a:ea typeface="+mn-ea"/>
                <a:cs typeface="+mn-cs"/>
              </a:rPr>
              <a:t>Green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dirty="0">
                <a:solidFill>
                  <a:srgbClr val="FF0000"/>
                </a:solidFill>
                <a:latin typeface="Calibri" pitchFamily="34" charset="0"/>
              </a:rPr>
              <a:t>Investment</a:t>
            </a:r>
            <a:endParaRPr kumimoji="0" lang="en-US" sz="1400" b="0" i="0" u="none" strike="noStrike" kern="1200" cap="none" spc="0" normalizeH="0" baseline="0" noProof="0" dirty="0">
              <a:ln>
                <a:noFill/>
              </a:ln>
              <a:solidFill>
                <a:srgbClr val="FF0000"/>
              </a:solidFill>
              <a:effectLst/>
              <a:uLnTx/>
              <a:uFillTx/>
              <a:latin typeface="Arial"/>
              <a:ea typeface="+mn-ea"/>
              <a:cs typeface="+mn-cs"/>
            </a:endParaRPr>
          </a:p>
        </p:txBody>
      </p:sp>
      <p:sp>
        <p:nvSpPr>
          <p:cNvPr id="9" name="Right Brace 8"/>
          <p:cNvSpPr/>
          <p:nvPr/>
        </p:nvSpPr>
        <p:spPr bwMode="auto">
          <a:xfrm>
            <a:off x="7400215" y="1265005"/>
            <a:ext cx="285578" cy="5169041"/>
          </a:xfrm>
          <a:prstGeom prst="rightBrace">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p:cNvSpPr/>
          <p:nvPr/>
        </p:nvSpPr>
        <p:spPr>
          <a:xfrm>
            <a:off x="7772386" y="3611141"/>
            <a:ext cx="1133644" cy="738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0000"/>
                </a:solidFill>
                <a:effectLst/>
                <a:uLnTx/>
                <a:uFillTx/>
                <a:latin typeface="Calibri" pitchFamily="34" charset="0"/>
                <a:ea typeface="+mn-ea"/>
                <a:cs typeface="+mn-cs"/>
              </a:rPr>
              <a:t>Responsible/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0000"/>
                </a:solidFill>
                <a:effectLst/>
                <a:uLnTx/>
                <a:uFillTx/>
                <a:latin typeface="Calibri" pitchFamily="34" charset="0"/>
                <a:ea typeface="+mn-ea"/>
                <a:cs typeface="+mn-cs"/>
              </a:rPr>
              <a:t>Sustainable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0000"/>
                </a:solidFill>
                <a:effectLst/>
                <a:uLnTx/>
                <a:uFillTx/>
                <a:latin typeface="Calibri" pitchFamily="34" charset="0"/>
                <a:ea typeface="+mn-ea"/>
                <a:cs typeface="+mn-cs"/>
              </a:rPr>
              <a:t>investment</a:t>
            </a:r>
            <a:endParaRPr kumimoji="0" lang="en-US" sz="1400" b="0" i="0" u="none" strike="noStrike" kern="1200" cap="none" spc="0" normalizeH="0" baseline="0" noProof="0" dirty="0">
              <a:ln>
                <a:noFill/>
              </a:ln>
              <a:solidFill>
                <a:srgbClr val="FF0000"/>
              </a:solidFill>
              <a:effectLst/>
              <a:uLnTx/>
              <a:uFillTx/>
              <a:latin typeface="Arial"/>
              <a:ea typeface="+mn-ea"/>
              <a:cs typeface="+mn-cs"/>
            </a:endParaRPr>
          </a:p>
        </p:txBody>
      </p:sp>
      <p:sp>
        <p:nvSpPr>
          <p:cNvPr id="11" name="角丸四角形 5"/>
          <p:cNvSpPr/>
          <p:nvPr/>
        </p:nvSpPr>
        <p:spPr>
          <a:xfrm>
            <a:off x="611560" y="1265004"/>
            <a:ext cx="6702062" cy="2202645"/>
          </a:xfrm>
          <a:prstGeom prst="roundRect">
            <a:avLst/>
          </a:prstGeom>
          <a:noFill/>
          <a:ln w="381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43988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itle 1"/>
          <p:cNvSpPr>
            <a:spLocks noGrp="1"/>
          </p:cNvSpPr>
          <p:nvPr>
            <p:ph type="ctrTitle"/>
          </p:nvPr>
        </p:nvSpPr>
        <p:spPr>
          <a:xfrm>
            <a:off x="467544" y="404664"/>
            <a:ext cx="7772400" cy="794469"/>
          </a:xfrm>
        </p:spPr>
        <p:txBody>
          <a:bodyPr/>
          <a:lstStyle/>
          <a:p>
            <a:pPr lvl="0">
              <a:lnSpc>
                <a:spcPct val="150000"/>
              </a:lnSpc>
              <a:spcBef>
                <a:spcPts val="0"/>
              </a:spcBef>
              <a:spcAft>
                <a:spcPts val="300"/>
              </a:spcAft>
            </a:pPr>
            <a:r>
              <a:rPr lang="en-GB" sz="1700" dirty="0">
                <a:solidFill>
                  <a:srgbClr val="006600"/>
                </a:solidFill>
                <a:ea typeface="+mn-ea"/>
                <a:cs typeface="+mn-cs"/>
              </a:rPr>
              <a:t>I. Green Investment: Related contexts and scope </a:t>
            </a:r>
            <a:br>
              <a:rPr lang="en-GB" sz="1700" dirty="0">
                <a:solidFill>
                  <a:srgbClr val="006600"/>
                </a:solidFill>
                <a:ea typeface="+mn-ea"/>
                <a:cs typeface="+mn-cs"/>
              </a:rPr>
            </a:br>
            <a:r>
              <a:rPr lang="en-GB" sz="1700" b="0" dirty="0">
                <a:solidFill>
                  <a:srgbClr val="0070C0"/>
                </a:solidFill>
                <a:ea typeface="+mn-ea"/>
                <a:cs typeface="+mn-cs"/>
              </a:rPr>
              <a:t>I.3 Spectrum of green investment</a:t>
            </a:r>
          </a:p>
        </p:txBody>
      </p:sp>
      <p:pic>
        <p:nvPicPr>
          <p:cNvPr id="3" name="Picture 2"/>
          <p:cNvPicPr>
            <a:picLocks noChangeAspect="1"/>
          </p:cNvPicPr>
          <p:nvPr/>
        </p:nvPicPr>
        <p:blipFill rotWithShape="1">
          <a:blip r:embed="rId2"/>
          <a:srcRect l="20486" t="34300" r="21705" b="18948"/>
          <a:stretch/>
        </p:blipFill>
        <p:spPr>
          <a:xfrm>
            <a:off x="107504" y="1329288"/>
            <a:ext cx="8948672" cy="4896544"/>
          </a:xfrm>
          <a:prstGeom prst="rect">
            <a:avLst/>
          </a:prstGeom>
          <a:ln w="12700">
            <a:solidFill>
              <a:srgbClr val="0070C0"/>
            </a:solidFill>
          </a:ln>
        </p:spPr>
      </p:pic>
      <p:sp>
        <p:nvSpPr>
          <p:cNvPr id="12" name="角丸四角形 5"/>
          <p:cNvSpPr/>
          <p:nvPr/>
        </p:nvSpPr>
        <p:spPr>
          <a:xfrm>
            <a:off x="2339752" y="1267411"/>
            <a:ext cx="5328592" cy="4520947"/>
          </a:xfrm>
          <a:prstGeom prst="roundRect">
            <a:avLst/>
          </a:prstGeom>
          <a:noFill/>
          <a:ln w="381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244543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069752"/>
            <a:ext cx="8928992" cy="5184576"/>
          </a:xfrm>
        </p:spPr>
        <p:txBody>
          <a:bodyPr>
            <a:normAutofit/>
          </a:bodyPr>
          <a:lstStyle/>
          <a:p>
            <a:pPr algn="l"/>
            <a:r>
              <a:rPr lang="en-US" dirty="0"/>
              <a:t>1.2.1. The Paris Agreement (PA) and green investment</a:t>
            </a:r>
          </a:p>
          <a:p>
            <a:pPr algn="l"/>
            <a:endParaRPr lang="en-US" dirty="0"/>
          </a:p>
          <a:p>
            <a:pPr algn="l"/>
            <a:endParaRPr lang="en-US" dirty="0"/>
          </a:p>
          <a:p>
            <a:pPr algn="l"/>
            <a:endParaRPr lang="en-US" dirty="0"/>
          </a:p>
        </p:txBody>
      </p:sp>
      <p:sp>
        <p:nvSpPr>
          <p:cNvPr id="4" name="Slide Number Placeholder 3"/>
          <p:cNvSpPr>
            <a:spLocks noGrp="1"/>
          </p:cNvSpPr>
          <p:nvPr>
            <p:ph type="sldNum" sz="quarter" idx="12"/>
          </p:nvPr>
        </p:nvSpPr>
        <p:spPr/>
        <p:txBody>
          <a:bodyPr/>
          <a:lstStyle/>
          <a:p>
            <a:fld id="{F445AC15-7273-416C-8353-4C3A49FF4509}" type="slidenum">
              <a:rPr kumimoji="1" lang="ja-JP" altLang="en-US" smtClean="0"/>
              <a:t>6</a:t>
            </a:fld>
            <a:endParaRPr kumimoji="1" lang="ja-JP" altLang="en-US" dirty="0"/>
          </a:p>
        </p:txBody>
      </p:sp>
      <p:sp>
        <p:nvSpPr>
          <p:cNvPr id="5" name="Title 1"/>
          <p:cNvSpPr txBox="1">
            <a:spLocks/>
          </p:cNvSpPr>
          <p:nvPr/>
        </p:nvSpPr>
        <p:spPr bwMode="auto">
          <a:xfrm>
            <a:off x="467544" y="404664"/>
            <a:ext cx="7772400" cy="79446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6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a:lstStyle>
          <a:p>
            <a:pPr>
              <a:lnSpc>
                <a:spcPct val="150000"/>
              </a:lnSpc>
              <a:spcBef>
                <a:spcPts val="0"/>
              </a:spcBef>
              <a:spcAft>
                <a:spcPts val="300"/>
              </a:spcAft>
            </a:pPr>
            <a:r>
              <a:rPr lang="en-GB" sz="1700" kern="0" dirty="0">
                <a:solidFill>
                  <a:srgbClr val="006600"/>
                </a:solidFill>
                <a:ea typeface="+mn-ea"/>
                <a:cs typeface="+mn-cs"/>
              </a:rPr>
              <a:t>I. Green Investment: Related contexts and scope </a:t>
            </a:r>
            <a:br>
              <a:rPr lang="en-GB" sz="1700" kern="0" dirty="0">
                <a:solidFill>
                  <a:srgbClr val="006600"/>
                </a:solidFill>
                <a:ea typeface="+mn-ea"/>
                <a:cs typeface="+mn-cs"/>
              </a:rPr>
            </a:br>
            <a:r>
              <a:rPr lang="en-GB" sz="1700" b="0" kern="0" dirty="0">
                <a:solidFill>
                  <a:srgbClr val="0070C0"/>
                </a:solidFill>
                <a:ea typeface="+mn-ea"/>
                <a:cs typeface="+mn-cs"/>
              </a:rPr>
              <a:t>I.4. Global commitments and green investment </a:t>
            </a:r>
          </a:p>
        </p:txBody>
      </p:sp>
      <p:pic>
        <p:nvPicPr>
          <p:cNvPr id="2050" name="Picture 2" descr="https://wwfint.awsassets.panda.org/img/original/road_through_paris_mark_bit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58748"/>
            <a:ext cx="8945690" cy="46576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1530" y="6378515"/>
            <a:ext cx="8172430" cy="246221"/>
          </a:xfrm>
          <a:prstGeom prst="rect">
            <a:avLst/>
          </a:prstGeom>
        </p:spPr>
        <p:txBody>
          <a:bodyPr wrap="none">
            <a:spAutoFit/>
          </a:bodyPr>
          <a:lstStyle/>
          <a:p>
            <a:r>
              <a:rPr lang="en-US" sz="1000" i="1" dirty="0"/>
              <a:t>Source: </a:t>
            </a:r>
            <a:r>
              <a:rPr lang="en-US" sz="1000" i="1" dirty="0">
                <a:hlinkClick r:id="rId3"/>
              </a:rPr>
              <a:t>https://wwf.panda.org/wwf_news/?264013/100%2Ddays%2Dsince%2DParis%2D3%2Dmissed%2DEU%2Dclimate%2Dopportunities</a:t>
            </a:r>
            <a:r>
              <a:rPr lang="en-US" sz="1000" i="1" dirty="0"/>
              <a:t> </a:t>
            </a:r>
          </a:p>
        </p:txBody>
      </p:sp>
      <p:cxnSp>
        <p:nvCxnSpPr>
          <p:cNvPr id="9" name="Straight Connector 8"/>
          <p:cNvCxnSpPr/>
          <p:nvPr/>
        </p:nvCxnSpPr>
        <p:spPr bwMode="auto">
          <a:xfrm>
            <a:off x="323528" y="2420888"/>
            <a:ext cx="756114"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10" name="Explosion 2 9"/>
          <p:cNvSpPr/>
          <p:nvPr/>
        </p:nvSpPr>
        <p:spPr bwMode="auto">
          <a:xfrm rot="20954793">
            <a:off x="5346339" y="4868723"/>
            <a:ext cx="755577" cy="652722"/>
          </a:xfrm>
          <a:prstGeom prst="irregularSeal2">
            <a:avLst/>
          </a:prstGeom>
          <a:noFill/>
          <a:ln w="19050" cap="flat" cmpd="sng" algn="ctr">
            <a:solidFill>
              <a:srgbClr val="C00000"/>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9208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241610"/>
            <a:ext cx="8640960" cy="5040560"/>
          </a:xfrm>
        </p:spPr>
        <p:txBody>
          <a:bodyPr/>
          <a:lstStyle/>
          <a:p>
            <a:pPr algn="l"/>
            <a:r>
              <a:rPr lang="en-US" dirty="0"/>
              <a:t>1.2.2 The SDGs and green investment</a:t>
            </a:r>
          </a:p>
        </p:txBody>
      </p:sp>
      <p:sp>
        <p:nvSpPr>
          <p:cNvPr id="4" name="Slide Number Placeholder 3"/>
          <p:cNvSpPr>
            <a:spLocks noGrp="1"/>
          </p:cNvSpPr>
          <p:nvPr>
            <p:ph type="sldNum" sz="quarter" idx="12"/>
          </p:nvPr>
        </p:nvSpPr>
        <p:spPr/>
        <p:txBody>
          <a:bodyPr/>
          <a:lstStyle/>
          <a:p>
            <a:fld id="{F445AC15-7273-416C-8353-4C3A49FF4509}" type="slidenum">
              <a:rPr kumimoji="1" lang="ja-JP" altLang="en-US" smtClean="0"/>
              <a:t>7</a:t>
            </a:fld>
            <a:endParaRPr kumimoji="1" lang="ja-JP" altLang="en-US" dirty="0"/>
          </a:p>
        </p:txBody>
      </p:sp>
      <p:sp>
        <p:nvSpPr>
          <p:cNvPr id="5" name="Title 1"/>
          <p:cNvSpPr txBox="1">
            <a:spLocks/>
          </p:cNvSpPr>
          <p:nvPr/>
        </p:nvSpPr>
        <p:spPr bwMode="auto">
          <a:xfrm>
            <a:off x="467544" y="404664"/>
            <a:ext cx="7772400" cy="79446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eaLnBrk="1" fontAlgn="base" hangingPunct="1">
              <a:spcBef>
                <a:spcPct val="0"/>
              </a:spcBef>
              <a:spcAft>
                <a:spcPct val="0"/>
              </a:spcAft>
              <a:defRPr sz="6000" b="1">
                <a:solidFill>
                  <a:srgbClr val="638430"/>
                </a:solidFill>
                <a:latin typeface="Calibri"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a:lstStyle>
          <a:p>
            <a:pPr>
              <a:lnSpc>
                <a:spcPct val="150000"/>
              </a:lnSpc>
              <a:spcBef>
                <a:spcPts val="0"/>
              </a:spcBef>
              <a:spcAft>
                <a:spcPts val="300"/>
              </a:spcAft>
            </a:pPr>
            <a:r>
              <a:rPr lang="en-GB" sz="1700" kern="0" dirty="0">
                <a:solidFill>
                  <a:srgbClr val="006600"/>
                </a:solidFill>
                <a:ea typeface="+mn-ea"/>
                <a:cs typeface="+mn-cs"/>
              </a:rPr>
              <a:t>I. Green Investment: Related contexts and scope </a:t>
            </a:r>
            <a:br>
              <a:rPr lang="en-GB" sz="1700" kern="0" dirty="0">
                <a:solidFill>
                  <a:srgbClr val="006600"/>
                </a:solidFill>
                <a:ea typeface="+mn-ea"/>
                <a:cs typeface="+mn-cs"/>
              </a:rPr>
            </a:br>
            <a:r>
              <a:rPr lang="en-GB" sz="1500" b="0" kern="0" dirty="0">
                <a:solidFill>
                  <a:srgbClr val="0070C0"/>
                </a:solidFill>
                <a:ea typeface="+mn-ea"/>
                <a:cs typeface="+mn-cs"/>
              </a:rPr>
              <a:t>I.4. Global commitments and green investment</a:t>
            </a:r>
            <a:endParaRPr lang="en-GB" sz="1700" b="0" kern="0" dirty="0">
              <a:solidFill>
                <a:srgbClr val="0070C0"/>
              </a:solidFill>
              <a:ea typeface="+mn-ea"/>
              <a:cs typeface="+mn-cs"/>
            </a:endParaRPr>
          </a:p>
        </p:txBody>
      </p:sp>
      <p:sp>
        <p:nvSpPr>
          <p:cNvPr id="7" name="Rectangle 6"/>
          <p:cNvSpPr/>
          <p:nvPr/>
        </p:nvSpPr>
        <p:spPr>
          <a:xfrm>
            <a:off x="667232" y="6319810"/>
            <a:ext cx="7665520" cy="276999"/>
          </a:xfrm>
          <a:prstGeom prst="rect">
            <a:avLst/>
          </a:prstGeom>
        </p:spPr>
        <p:txBody>
          <a:bodyPr wrap="square">
            <a:spAutoFit/>
          </a:bodyPr>
          <a:lstStyle/>
          <a:p>
            <a:r>
              <a:rPr lang="en-US" sz="1200" i="1" dirty="0"/>
              <a:t>Source: </a:t>
            </a:r>
            <a:r>
              <a:rPr lang="en-US" sz="1200" i="1" dirty="0">
                <a:hlinkClick r:id="rId2"/>
              </a:rPr>
              <a:t>https://ec.europa.eu/eurostat/statistics-explained/index.php?title=SDG_-_Introduction</a:t>
            </a:r>
            <a:endParaRPr lang="en-US" sz="1200" i="1" dirty="0"/>
          </a:p>
        </p:txBody>
      </p:sp>
      <p:grpSp>
        <p:nvGrpSpPr>
          <p:cNvPr id="20" name="Group 19"/>
          <p:cNvGrpSpPr/>
          <p:nvPr/>
        </p:nvGrpSpPr>
        <p:grpSpPr>
          <a:xfrm>
            <a:off x="185873" y="1574266"/>
            <a:ext cx="8858103" cy="4375014"/>
            <a:chOff x="185873" y="1574266"/>
            <a:chExt cx="8858103" cy="4375014"/>
          </a:xfrm>
        </p:grpSpPr>
        <p:pic>
          <p:nvPicPr>
            <p:cNvPr id="6" name="Picture 5"/>
            <p:cNvPicPr>
              <a:picLocks noChangeAspect="1"/>
            </p:cNvPicPr>
            <p:nvPr/>
          </p:nvPicPr>
          <p:blipFill rotWithShape="1">
            <a:blip r:embed="rId3"/>
            <a:srcRect r="42083"/>
            <a:stretch/>
          </p:blipFill>
          <p:spPr>
            <a:xfrm>
              <a:off x="185873" y="2420888"/>
              <a:ext cx="3233999" cy="3096344"/>
            </a:xfrm>
            <a:prstGeom prst="rect">
              <a:avLst/>
            </a:prstGeom>
            <a:ln w="12700">
              <a:solidFill>
                <a:srgbClr val="0070C0"/>
              </a:solidFill>
            </a:ln>
          </p:spPr>
        </p:pic>
        <p:pic>
          <p:nvPicPr>
            <p:cNvPr id="3078" name="Picture 6" descr="Figure 1.3. OECD countries’ average distance from achieving SDG targets"/>
            <p:cNvPicPr>
              <a:picLocks noChangeAspect="1" noChangeArrowheads="1"/>
            </p:cNvPicPr>
            <p:nvPr/>
          </p:nvPicPr>
          <p:blipFill rotWithShape="1">
            <a:blip r:embed="rId4">
              <a:extLst>
                <a:ext uri="{28A0092B-C50C-407E-A947-70E740481C1C}">
                  <a14:useLocalDpi xmlns:a14="http://schemas.microsoft.com/office/drawing/2010/main" val="0"/>
                </a:ext>
              </a:extLst>
            </a:blip>
            <a:srcRect b="3448"/>
            <a:stretch/>
          </p:blipFill>
          <p:spPr bwMode="auto">
            <a:xfrm>
              <a:off x="3995936" y="1916832"/>
              <a:ext cx="5048040" cy="4032448"/>
            </a:xfrm>
            <a:prstGeom prst="rect">
              <a:avLst/>
            </a:prstGeom>
            <a:noFill/>
            <a:ln w="12700">
              <a:solidFill>
                <a:srgbClr val="0070C0"/>
              </a:solidFill>
            </a:ln>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bwMode="auto">
            <a:xfrm flipV="1">
              <a:off x="3347864" y="4797152"/>
              <a:ext cx="648072" cy="288032"/>
            </a:xfrm>
            <a:prstGeom prst="straightConnector1">
              <a:avLst/>
            </a:prstGeom>
            <a:solidFill>
              <a:schemeClr val="accent1"/>
            </a:solidFill>
            <a:ln w="34925" cap="flat" cmpd="sng" algn="ctr">
              <a:solidFill>
                <a:srgbClr val="0070C0"/>
              </a:solidFill>
              <a:prstDash val="solid"/>
              <a:round/>
              <a:headEnd type="none" w="med" len="med"/>
              <a:tailEnd type="triangle"/>
            </a:ln>
            <a:effectLst/>
          </p:spPr>
        </p:cxnSp>
        <p:sp>
          <p:nvSpPr>
            <p:cNvPr id="16" name="Rectangle 15"/>
            <p:cNvSpPr/>
            <p:nvPr/>
          </p:nvSpPr>
          <p:spPr>
            <a:xfrm>
              <a:off x="6432632" y="1574266"/>
              <a:ext cx="1656184" cy="430887"/>
            </a:xfrm>
            <a:prstGeom prst="rect">
              <a:avLst/>
            </a:prstGeom>
            <a:solidFill>
              <a:srgbClr val="0070C0"/>
            </a:solidFill>
          </p:spPr>
          <p:txBody>
            <a:bodyPr wrap="square">
              <a:spAutoFit/>
            </a:bodyPr>
            <a:lstStyle/>
            <a:p>
              <a:pPr algn="ctr"/>
              <a:r>
                <a:rPr lang="en-GB" sz="1100" kern="0" dirty="0">
                  <a:solidFill>
                    <a:schemeClr val="bg1"/>
                  </a:solidFill>
                  <a:latin typeface="Calibri" pitchFamily="34" charset="0"/>
                  <a:ea typeface="+mj-ea"/>
                  <a:cs typeface="+mj-cs"/>
                </a:rPr>
                <a:t>2015</a:t>
              </a:r>
            </a:p>
            <a:p>
              <a:pPr algn="ctr"/>
              <a:r>
                <a:rPr lang="en-GB" sz="1100" kern="0" dirty="0">
                  <a:solidFill>
                    <a:schemeClr val="bg1"/>
                  </a:solidFill>
                  <a:latin typeface="Calibri" pitchFamily="34" charset="0"/>
                  <a:ea typeface="+mj-ea"/>
                  <a:cs typeface="+mj-cs"/>
                </a:rPr>
                <a:t>The 2030 Agenda</a:t>
              </a:r>
              <a:endParaRPr lang="en-US" sz="1100" dirty="0">
                <a:solidFill>
                  <a:schemeClr val="bg1"/>
                </a:solidFill>
              </a:endParaRPr>
            </a:p>
          </p:txBody>
        </p:sp>
        <p:sp>
          <p:nvSpPr>
            <p:cNvPr id="18" name="角丸四角形 5"/>
            <p:cNvSpPr/>
            <p:nvPr/>
          </p:nvSpPr>
          <p:spPr>
            <a:xfrm>
              <a:off x="5878378" y="4797152"/>
              <a:ext cx="2225887" cy="1081418"/>
            </a:xfrm>
            <a:prstGeom prst="roundRect">
              <a:avLst/>
            </a:prstGeom>
            <a:noFill/>
            <a:ln w="254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cxnSp>
          <p:nvCxnSpPr>
            <p:cNvPr id="14" name="Straight Connector 13"/>
            <p:cNvCxnSpPr/>
            <p:nvPr/>
          </p:nvCxnSpPr>
          <p:spPr bwMode="auto">
            <a:xfrm>
              <a:off x="4137720" y="3429000"/>
              <a:ext cx="432048"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22" name="Straight Connector 21"/>
            <p:cNvCxnSpPr/>
            <p:nvPr/>
          </p:nvCxnSpPr>
          <p:spPr bwMode="auto">
            <a:xfrm>
              <a:off x="4137720" y="3645024"/>
              <a:ext cx="432048"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23" name="Straight Connector 22"/>
            <p:cNvCxnSpPr/>
            <p:nvPr/>
          </p:nvCxnSpPr>
          <p:spPr bwMode="auto">
            <a:xfrm>
              <a:off x="4137720" y="4961843"/>
              <a:ext cx="432048"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24" name="Straight Connector 23"/>
            <p:cNvCxnSpPr/>
            <p:nvPr/>
          </p:nvCxnSpPr>
          <p:spPr bwMode="auto">
            <a:xfrm>
              <a:off x="4137720" y="5229200"/>
              <a:ext cx="432048"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25" name="Straight Connector 24"/>
            <p:cNvCxnSpPr/>
            <p:nvPr/>
          </p:nvCxnSpPr>
          <p:spPr bwMode="auto">
            <a:xfrm>
              <a:off x="4137720" y="5448331"/>
              <a:ext cx="432048" cy="0"/>
            </a:xfrm>
            <a:prstGeom prst="line">
              <a:avLst/>
            </a:prstGeom>
            <a:solidFill>
              <a:schemeClr val="accent1"/>
            </a:solidFill>
            <a:ln w="19050" cap="flat" cmpd="sng" algn="ctr">
              <a:solidFill>
                <a:srgbClr val="C00000"/>
              </a:solidFill>
              <a:prstDash val="solid"/>
              <a:round/>
              <a:headEnd type="none" w="med" len="med"/>
              <a:tailEnd type="none" w="med" len="med"/>
            </a:ln>
            <a:effectLst/>
          </p:spPr>
        </p:cxnSp>
        <p:cxnSp>
          <p:nvCxnSpPr>
            <p:cNvPr id="26" name="Straight Connector 25"/>
            <p:cNvCxnSpPr/>
            <p:nvPr/>
          </p:nvCxnSpPr>
          <p:spPr bwMode="auto">
            <a:xfrm>
              <a:off x="4137720" y="4787984"/>
              <a:ext cx="1082352" cy="9168"/>
            </a:xfrm>
            <a:prstGeom prst="line">
              <a:avLst/>
            </a:prstGeom>
            <a:solidFill>
              <a:schemeClr val="accent1"/>
            </a:solidFill>
            <a:ln w="19050" cap="flat" cmpd="sng" algn="ctr">
              <a:solidFill>
                <a:srgbClr val="C00000"/>
              </a:solidFill>
              <a:prstDash val="solid"/>
              <a:round/>
              <a:headEnd type="none" w="med" len="med"/>
              <a:tailEnd type="none" w="med" len="med"/>
            </a:ln>
            <a:effectLst/>
          </p:spPr>
        </p:cxnSp>
      </p:grpSp>
    </p:spTree>
    <p:extLst>
      <p:ext uri="{BB962C8B-B14F-4D97-AF65-F5344CB8AC3E}">
        <p14:creationId xmlns:p14="http://schemas.microsoft.com/office/powerpoint/2010/main" val="188873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45AC15-7273-416C-8353-4C3A49FF4509}" type="slidenum">
              <a:rPr kumimoji="1" lang="ja-JP"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1" lang="ja-JP" alt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2" descr="Chart: Sustainable loans and bonds issued by ty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496944" cy="4608511"/>
          </a:xfrm>
          <a:prstGeom prst="rect">
            <a:avLst/>
          </a:prstGeom>
          <a:noFill/>
          <a:ln w="12700">
            <a:solidFill>
              <a:srgbClr val="4F81BD"/>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23528" y="620688"/>
            <a:ext cx="849694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sz="2400" b="0" i="0" u="none" strike="noStrike" kern="1200" cap="none" spc="0" normalizeH="0" baseline="0" noProof="0" dirty="0">
                <a:ln>
                  <a:noFill/>
                </a:ln>
                <a:solidFill>
                  <a:srgbClr val="C00000"/>
                </a:solidFill>
                <a:effectLst/>
                <a:uLnTx/>
                <a:uFillTx/>
                <a:latin typeface="Calibri"/>
                <a:ea typeface="+mn-ea"/>
                <a:cs typeface="+mn-cs"/>
              </a:rPr>
              <a:t>Green and Sustainable finance trend: Mainstreamed</a:t>
            </a:r>
            <a:endParaRPr kumimoji="1" lang="en-US" sz="2400" b="0" i="0" u="none" strike="noStrike" kern="1200" cap="none" spc="0" normalizeH="0" baseline="0" noProof="0" dirty="0">
              <a:ln>
                <a:noFill/>
              </a:ln>
              <a:solidFill>
                <a:srgbClr val="C00000"/>
              </a:solidFill>
              <a:effectLst/>
              <a:uLnTx/>
              <a:uFillTx/>
              <a:latin typeface="Calibri"/>
              <a:ea typeface="+mn-ea"/>
              <a:cs typeface="+mn-cs"/>
            </a:endParaRPr>
          </a:p>
        </p:txBody>
      </p:sp>
      <p:sp>
        <p:nvSpPr>
          <p:cNvPr id="7" name="Rectangle 6"/>
          <p:cNvSpPr/>
          <p:nvPr/>
        </p:nvSpPr>
        <p:spPr>
          <a:xfrm>
            <a:off x="0" y="6331965"/>
            <a:ext cx="91440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sz="1400" b="0" i="0" u="none" strike="noStrike" kern="1200" cap="none" spc="0" normalizeH="0" baseline="0" noProof="0" dirty="0">
                <a:ln>
                  <a:noFill/>
                </a:ln>
                <a:solidFill>
                  <a:prstClr val="black"/>
                </a:solidFill>
                <a:effectLst/>
                <a:uLnTx/>
                <a:uFillTx/>
                <a:latin typeface="Calibri"/>
                <a:ea typeface="+mn-ea"/>
                <a:cs typeface="+mn-cs"/>
              </a:rPr>
              <a:t>Source: </a:t>
            </a:r>
            <a:r>
              <a:rPr kumimoji="1" lang="en-GB" sz="1400" b="0" i="0" u="none" strike="noStrike" kern="1200" cap="none" spc="0" normalizeH="0" baseline="0" noProof="0" dirty="0">
                <a:ln>
                  <a:noFill/>
                </a:ln>
                <a:solidFill>
                  <a:prstClr val="black"/>
                </a:solidFill>
                <a:effectLst/>
                <a:uLnTx/>
                <a:uFillTx/>
                <a:latin typeface="Calibri"/>
                <a:ea typeface="+mn-ea"/>
                <a:cs typeface="+mn-cs"/>
                <a:hlinkClick r:id="rId3"/>
              </a:rPr>
              <a:t>Source: NN Investment Partners, Bloomberg. Data include issuance up to 22 October 2021.</a:t>
            </a:r>
            <a:endParaRPr kumimoji="1"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8558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98110" y="2280666"/>
          <a:ext cx="8712972" cy="1796406"/>
        </p:xfrm>
        <a:graphic>
          <a:graphicData uri="http://schemas.openxmlformats.org/drawingml/2006/table">
            <a:tbl>
              <a:tblPr firstRow="1" bandRow="1">
                <a:tableStyleId>{5C22544A-7EE6-4342-B048-85BDC9FD1C3A}</a:tableStyleId>
              </a:tblPr>
              <a:tblGrid>
                <a:gridCol w="1298054">
                  <a:extLst>
                    <a:ext uri="{9D8B030D-6E8A-4147-A177-3AD203B41FA5}">
                      <a16:colId xmlns:a16="http://schemas.microsoft.com/office/drawing/2014/main" val="3497566564"/>
                    </a:ext>
                  </a:extLst>
                </a:gridCol>
                <a:gridCol w="1563668">
                  <a:extLst>
                    <a:ext uri="{9D8B030D-6E8A-4147-A177-3AD203B41FA5}">
                      <a16:colId xmlns:a16="http://schemas.microsoft.com/office/drawing/2014/main" val="3861076039"/>
                    </a:ext>
                  </a:extLst>
                </a:gridCol>
                <a:gridCol w="1028620">
                  <a:extLst>
                    <a:ext uri="{9D8B030D-6E8A-4147-A177-3AD203B41FA5}">
                      <a16:colId xmlns:a16="http://schemas.microsoft.com/office/drawing/2014/main" val="193419594"/>
                    </a:ext>
                  </a:extLst>
                </a:gridCol>
                <a:gridCol w="1512168">
                  <a:extLst>
                    <a:ext uri="{9D8B030D-6E8A-4147-A177-3AD203B41FA5}">
                      <a16:colId xmlns:a16="http://schemas.microsoft.com/office/drawing/2014/main" val="2188222268"/>
                    </a:ext>
                  </a:extLst>
                </a:gridCol>
                <a:gridCol w="1584176">
                  <a:extLst>
                    <a:ext uri="{9D8B030D-6E8A-4147-A177-3AD203B41FA5}">
                      <a16:colId xmlns:a16="http://schemas.microsoft.com/office/drawing/2014/main" val="150545289"/>
                    </a:ext>
                  </a:extLst>
                </a:gridCol>
                <a:gridCol w="1726286">
                  <a:extLst>
                    <a:ext uri="{9D8B030D-6E8A-4147-A177-3AD203B41FA5}">
                      <a16:colId xmlns:a16="http://schemas.microsoft.com/office/drawing/2014/main" val="4084659447"/>
                    </a:ext>
                  </a:extLst>
                </a:gridCol>
              </a:tblGrid>
              <a:tr h="520013">
                <a:tc gridSpan="6">
                  <a:txBody>
                    <a:bodyPr/>
                    <a:lstStyle/>
                    <a:p>
                      <a:pPr algn="ctr"/>
                      <a:r>
                        <a:rPr lang="en-GB" sz="1600" dirty="0">
                          <a:latin typeface="Calibri" panose="020F0502020204030204" pitchFamily="34" charset="0"/>
                          <a:cs typeface="Calibri" panose="020F0502020204030204" pitchFamily="34" charset="0"/>
                        </a:rPr>
                        <a:t>Glasgow Financial Alliance for NetZero (GFANZ)</a:t>
                      </a:r>
                      <a:endParaRPr lang="en-US" sz="1600" dirty="0">
                        <a:latin typeface="Calibri" panose="020F0502020204030204" pitchFamily="34" charset="0"/>
                        <a:cs typeface="Calibri" panose="020F0502020204030204" pitchFamily="34" charset="0"/>
                      </a:endParaRPr>
                    </a:p>
                  </a:txBody>
                  <a:tcPr>
                    <a:solidFill>
                      <a:schemeClr val="accent1">
                        <a:lumMod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533334560"/>
                  </a:ext>
                </a:extLst>
              </a:tr>
              <a:tr h="1276393">
                <a:tc>
                  <a:txBody>
                    <a:bodyPr/>
                    <a:lstStyle/>
                    <a:p>
                      <a:r>
                        <a:rPr lang="en-US" sz="1400" b="0" i="0" dirty="0">
                          <a:solidFill>
                            <a:srgbClr val="000000"/>
                          </a:solidFill>
                          <a:effectLst/>
                          <a:latin typeface="AvenirNextPForBBG"/>
                        </a:rPr>
                        <a:t>Net-Zero</a:t>
                      </a:r>
                      <a:r>
                        <a:rPr lang="en-US" sz="1400" b="0" i="0" baseline="0" dirty="0">
                          <a:solidFill>
                            <a:srgbClr val="000000"/>
                          </a:solidFill>
                          <a:effectLst/>
                          <a:latin typeface="AvenirNextPForBBG"/>
                        </a:rPr>
                        <a:t> </a:t>
                      </a:r>
                      <a:r>
                        <a:rPr lang="en-US" sz="1400" b="0" i="0" dirty="0">
                          <a:solidFill>
                            <a:srgbClr val="000000"/>
                          </a:solidFill>
                          <a:effectLst/>
                          <a:latin typeface="AvenirNextPForBBG"/>
                        </a:rPr>
                        <a:t>Banking Alliance (NZBA)</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dirty="0">
                          <a:solidFill>
                            <a:srgbClr val="000000"/>
                          </a:solidFill>
                          <a:effectLst/>
                          <a:latin typeface="AvenirNextPForBBG"/>
                        </a:rPr>
                        <a:t>Net Zero Asset Managers initiative (NZAM)</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dirty="0">
                          <a:solidFill>
                            <a:srgbClr val="000000"/>
                          </a:solidFill>
                          <a:effectLst/>
                          <a:latin typeface="AvenirNextPForBBG"/>
                        </a:rPr>
                        <a:t>Net-Zero Asset Owner Alliance</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dirty="0">
                          <a:solidFill>
                            <a:srgbClr val="000000"/>
                          </a:solidFill>
                          <a:effectLst/>
                          <a:latin typeface="AvenirNextPForBBG"/>
                        </a:rPr>
                        <a:t>Net-Zero Insurance Alliance (NZIA)</a:t>
                      </a:r>
                      <a:endParaRPr lang="en-US" sz="1400" b="0" dirty="0">
                        <a:latin typeface="Calibri" panose="020F0502020204030204" pitchFamily="34" charset="0"/>
                        <a:cs typeface="Calibri" panose="020F0502020204030204" pitchFamily="34" charset="0"/>
                      </a:endParaRPr>
                    </a:p>
                  </a:txBody>
                  <a:tcPr/>
                </a:tc>
                <a:tc>
                  <a:txBody>
                    <a:bodyPr/>
                    <a:lstStyle/>
                    <a:p>
                      <a:r>
                        <a:rPr lang="en-US" sz="1400" b="0" i="0" dirty="0">
                          <a:solidFill>
                            <a:srgbClr val="000000"/>
                          </a:solidFill>
                          <a:effectLst/>
                          <a:latin typeface="AvenirNextPForBBG"/>
                        </a:rPr>
                        <a:t>The Net Zero Financial Service Providers Alliance (NZFSPA)</a:t>
                      </a:r>
                    </a:p>
                  </a:txBody>
                  <a:tcPr/>
                </a:tc>
                <a:tc>
                  <a:txBody>
                    <a:bodyPr/>
                    <a:lstStyle/>
                    <a:p>
                      <a:r>
                        <a:rPr lang="en-GB" sz="1400" b="0" i="0" dirty="0">
                          <a:solidFill>
                            <a:srgbClr val="000000"/>
                          </a:solidFill>
                          <a:effectLst/>
                          <a:latin typeface="AvenirNextPForBBG"/>
                        </a:rPr>
                        <a:t>The Net Zero Investment Consultants Initiative (NZICI)</a:t>
                      </a:r>
                      <a:endParaRPr lang="en-US" sz="14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54603723"/>
                  </a:ext>
                </a:extLst>
              </a:tr>
            </a:tbl>
          </a:graphicData>
        </a:graphic>
      </p:graphicFrame>
      <p:sp>
        <p:nvSpPr>
          <p:cNvPr id="8" name="Rectangle 7"/>
          <p:cNvSpPr/>
          <p:nvPr/>
        </p:nvSpPr>
        <p:spPr>
          <a:xfrm>
            <a:off x="177602" y="1329766"/>
            <a:ext cx="8712972"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Glasgow Financial Alliance for Net Zero (GFANZ) was launched in April 2021, bringing together existing and new net-zero finance initiatives in one sector-wide coalition that provides a forum for leading financial institutions to accelerate the transition to a net-zero global economy. </a:t>
            </a:r>
          </a:p>
        </p:txBody>
      </p:sp>
      <p:sp>
        <p:nvSpPr>
          <p:cNvPr id="12" name="Title 11"/>
          <p:cNvSpPr>
            <a:spLocks noGrp="1"/>
          </p:cNvSpPr>
          <p:nvPr>
            <p:ph type="title"/>
          </p:nvPr>
        </p:nvSpPr>
        <p:spPr>
          <a:xfrm>
            <a:off x="177602" y="501401"/>
            <a:ext cx="8786886"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C00000"/>
                </a:solidFill>
                <a:effectLst/>
                <a:uLnTx/>
                <a:uFillTx/>
                <a:latin typeface="Calibri"/>
                <a:ea typeface="SimSun" panose="02010600030101010101" pitchFamily="2" charset="-122"/>
                <a:cs typeface="Times New Roman" panose="02020603050405020304" pitchFamily="18" charset="0"/>
              </a:rPr>
              <a:t>Examples</a:t>
            </a:r>
            <a:r>
              <a:rPr kumimoji="0" lang="en-GB" sz="2000" b="0" i="0" u="none" strike="noStrike" kern="0" cap="none" spc="0" normalizeH="0" noProof="0" dirty="0">
                <a:ln>
                  <a:noFill/>
                </a:ln>
                <a:solidFill>
                  <a:srgbClr val="C00000"/>
                </a:solidFill>
                <a:effectLst/>
                <a:uLnTx/>
                <a:uFillTx/>
                <a:latin typeface="Calibri"/>
                <a:ea typeface="SimSun" panose="02010600030101010101" pitchFamily="2" charset="-122"/>
                <a:cs typeface="Times New Roman" panose="02020603050405020304" pitchFamily="18" charset="0"/>
              </a:rPr>
              <a:t> </a:t>
            </a:r>
            <a:r>
              <a:rPr lang="en-GB" sz="2000" b="0" dirty="0">
                <a:solidFill>
                  <a:srgbClr val="C00000"/>
                </a:solidFill>
                <a:latin typeface="Calibri"/>
                <a:ea typeface="SimSun" panose="02010600030101010101" pitchFamily="2" charset="-122"/>
                <a:cs typeface="Times New Roman" panose="02020603050405020304" pitchFamily="18" charset="0"/>
              </a:rPr>
              <a:t>of supporting initiatives/alliances</a:t>
            </a:r>
            <a:r>
              <a:rPr kumimoji="0" lang="en-GB" sz="2000" b="0" i="0" u="none" strike="noStrike" kern="0" cap="none" spc="0" normalizeH="0" baseline="0" noProof="0" dirty="0">
                <a:ln>
                  <a:noFill/>
                </a:ln>
                <a:solidFill>
                  <a:srgbClr val="C00000"/>
                </a:solidFill>
                <a:effectLst/>
                <a:uLnTx/>
                <a:uFillTx/>
                <a:latin typeface="Calibri"/>
                <a:ea typeface="SimSun" panose="02010600030101010101" pitchFamily="2" charset="-122"/>
                <a:cs typeface="Times New Roman" panose="02020603050405020304" pitchFamily="18" charset="0"/>
              </a:rPr>
              <a:t> for Green and sustainable finance</a:t>
            </a:r>
          </a:p>
        </p:txBody>
      </p:sp>
    </p:spTree>
    <p:extLst>
      <p:ext uri="{BB962C8B-B14F-4D97-AF65-F5344CB8AC3E}">
        <p14:creationId xmlns:p14="http://schemas.microsoft.com/office/powerpoint/2010/main" val="1294597066"/>
      </p:ext>
    </p:extLst>
  </p:cSld>
  <p:clrMapOvr>
    <a:masterClrMapping/>
  </p:clrMapOvr>
</p:sld>
</file>

<file path=ppt/theme/theme1.xml><?xml version="1.0" encoding="utf-8"?>
<a:theme xmlns:a="http://schemas.openxmlformats.org/drawingml/2006/main" name="IGES">
  <a:themeElements>
    <a:clrScheme name="">
      <a:dk1>
        <a:srgbClr val="000000"/>
      </a:dk1>
      <a:lt1>
        <a:srgbClr val="FFFFFF"/>
      </a:lt1>
      <a:dk2>
        <a:srgbClr val="000000"/>
      </a:dk2>
      <a:lt2>
        <a:srgbClr val="808080"/>
      </a:lt2>
      <a:accent1>
        <a:srgbClr val="C7EFFA"/>
      </a:accent1>
      <a:accent2>
        <a:srgbClr val="74BACE"/>
      </a:accent2>
      <a:accent3>
        <a:srgbClr val="FFFFFF"/>
      </a:accent3>
      <a:accent4>
        <a:srgbClr val="000000"/>
      </a:accent4>
      <a:accent5>
        <a:srgbClr val="E0F6FC"/>
      </a:accent5>
      <a:accent6>
        <a:srgbClr val="68A8BA"/>
      </a:accent6>
      <a:hlink>
        <a:srgbClr val="005061"/>
      </a:hlink>
      <a:folHlink>
        <a:srgbClr val="00A8E1"/>
      </a:folHlink>
    </a:clrScheme>
    <a:fontScheme name="CSCP_template_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CSCP_templat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CP_template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CP_template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CP_template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CP_template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CP_template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CP_template_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CP_template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CP_template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CP_template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CP_template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CP_template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IGES">
  <a:themeElements>
    <a:clrScheme name="">
      <a:dk1>
        <a:srgbClr val="000000"/>
      </a:dk1>
      <a:lt1>
        <a:srgbClr val="FFFFFF"/>
      </a:lt1>
      <a:dk2>
        <a:srgbClr val="000000"/>
      </a:dk2>
      <a:lt2>
        <a:srgbClr val="808080"/>
      </a:lt2>
      <a:accent1>
        <a:srgbClr val="C7EFFA"/>
      </a:accent1>
      <a:accent2>
        <a:srgbClr val="74BACE"/>
      </a:accent2>
      <a:accent3>
        <a:srgbClr val="FFFFFF"/>
      </a:accent3>
      <a:accent4>
        <a:srgbClr val="000000"/>
      </a:accent4>
      <a:accent5>
        <a:srgbClr val="E0F6FC"/>
      </a:accent5>
      <a:accent6>
        <a:srgbClr val="68A8BA"/>
      </a:accent6>
      <a:hlink>
        <a:srgbClr val="005061"/>
      </a:hlink>
      <a:folHlink>
        <a:srgbClr val="00A8E1"/>
      </a:folHlink>
    </a:clrScheme>
    <a:fontScheme name="CSCP_template_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accent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CSCP_template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CP_template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CP_template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CP_template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CP_template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CP_template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CP_template_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CP_template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CP_template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CP_template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CP_template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CP_template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IGES</Template>
  <TotalTime>55805</TotalTime>
  <Words>3456</Words>
  <Application>Microsoft Office PowerPoint</Application>
  <PresentationFormat>On-screen Show (4:3)</PresentationFormat>
  <Paragraphs>542</Paragraphs>
  <Slides>28</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28</vt:i4>
      </vt:variant>
    </vt:vector>
  </HeadingPairs>
  <TitlesOfParts>
    <vt:vector size="46" baseType="lpstr">
      <vt:lpstr>AvenirNextPForBBG</vt:lpstr>
      <vt:lpstr>DengXian</vt:lpstr>
      <vt:lpstr>HGPGothicM</vt:lpstr>
      <vt:lpstr>Meiryo UI</vt:lpstr>
      <vt:lpstr>ＭＳ ゴシック</vt:lpstr>
      <vt:lpstr>MS Mincho</vt:lpstr>
      <vt:lpstr>ＭＳ Ｐゴシック</vt:lpstr>
      <vt:lpstr>SimSun</vt:lpstr>
      <vt:lpstr>游ゴシック</vt:lpstr>
      <vt:lpstr>Arial</vt:lpstr>
      <vt:lpstr>Calibri</vt:lpstr>
      <vt:lpstr>Century Gothic</vt:lpstr>
      <vt:lpstr>Comic Sans MS</vt:lpstr>
      <vt:lpstr>Segoe UI</vt:lpstr>
      <vt:lpstr>Times New Roman</vt:lpstr>
      <vt:lpstr>Wingdings</vt:lpstr>
      <vt:lpstr>IGES</vt:lpstr>
      <vt:lpstr>2_IGES</vt:lpstr>
      <vt:lpstr>PowerPoint Presentation</vt:lpstr>
      <vt:lpstr>Table of Contents</vt:lpstr>
      <vt:lpstr>I. Green Investment: Related contexts and scope I.1 Green Investment: Definition? </vt:lpstr>
      <vt:lpstr>I. Green Investment: Related contexts and scope  I.2 ESG Factors and green investment</vt:lpstr>
      <vt:lpstr>I. Green Investment: Related contexts and scope  I.3 Spectrum of green investment</vt:lpstr>
      <vt:lpstr>PowerPoint Presentation</vt:lpstr>
      <vt:lpstr>PowerPoint Presentation</vt:lpstr>
      <vt:lpstr>PowerPoint Presentation</vt:lpstr>
      <vt:lpstr>Examples of supporting initiatives/alliances for Green and sustainable finance</vt:lpstr>
      <vt:lpstr>I. Green Investment: Related contexts and scope  I.5. Key actors in the green investment ecosystem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 and/or Exercise</vt:lpstr>
      <vt:lpstr>Conclusion and key takeaways</vt:lpstr>
      <vt:lpstr>PowerPoint Presentation</vt:lpstr>
      <vt:lpstr>Recap and key takeaways</vt:lpstr>
      <vt:lpstr>Appendix</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and energy policy in Japan</dc:title>
  <dc:creator>Masahiro Suzuki</dc:creator>
  <cp:lastModifiedBy>abdessalem</cp:lastModifiedBy>
  <cp:revision>2067</cp:revision>
  <cp:lastPrinted>2021-09-21T01:09:29Z</cp:lastPrinted>
  <dcterms:created xsi:type="dcterms:W3CDTF">2011-11-21T04:31:14Z</dcterms:created>
  <dcterms:modified xsi:type="dcterms:W3CDTF">2022-10-18T03:17:38Z</dcterms:modified>
</cp:coreProperties>
</file>