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5" r:id="rId1"/>
  </p:sldMasterIdLst>
  <p:notesMasterIdLst>
    <p:notesMasterId r:id="rId27"/>
  </p:notesMasterIdLst>
  <p:handoutMasterIdLst>
    <p:handoutMasterId r:id="rId28"/>
  </p:handoutMasterIdLst>
  <p:sldIdLst>
    <p:sldId id="385" r:id="rId2"/>
    <p:sldId id="417" r:id="rId3"/>
    <p:sldId id="461" r:id="rId4"/>
    <p:sldId id="469" r:id="rId5"/>
    <p:sldId id="471" r:id="rId6"/>
    <p:sldId id="458" r:id="rId7"/>
    <p:sldId id="459" r:id="rId8"/>
    <p:sldId id="420" r:id="rId9"/>
    <p:sldId id="472" r:id="rId10"/>
    <p:sldId id="435" r:id="rId11"/>
    <p:sldId id="423" r:id="rId12"/>
    <p:sldId id="439" r:id="rId13"/>
    <p:sldId id="452" r:id="rId14"/>
    <p:sldId id="462" r:id="rId15"/>
    <p:sldId id="429" r:id="rId16"/>
    <p:sldId id="466" r:id="rId17"/>
    <p:sldId id="427" r:id="rId18"/>
    <p:sldId id="432" r:id="rId19"/>
    <p:sldId id="431" r:id="rId20"/>
    <p:sldId id="433" r:id="rId21"/>
    <p:sldId id="425" r:id="rId22"/>
    <p:sldId id="456" r:id="rId23"/>
    <p:sldId id="468" r:id="rId24"/>
    <p:sldId id="467" r:id="rId25"/>
    <p:sldId id="473"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E4"/>
    <a:srgbClr val="CFFEC4"/>
    <a:srgbClr val="FFE07D"/>
    <a:srgbClr val="FFD03B"/>
    <a:srgbClr val="006600"/>
    <a:srgbClr val="CC99FF"/>
    <a:srgbClr val="9BFF21"/>
    <a:srgbClr val="99FFCC"/>
    <a:srgbClr val="FFE89F"/>
    <a:srgbClr val="53F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94" autoAdjust="0"/>
  </p:normalViewPr>
  <p:slideViewPr>
    <p:cSldViewPr>
      <p:cViewPr varScale="1">
        <p:scale>
          <a:sx n="115" d="100"/>
          <a:sy n="115" d="100"/>
        </p:scale>
        <p:origin x="1476" y="-36"/>
      </p:cViewPr>
      <p:guideLst>
        <p:guide orient="horz" pos="2160"/>
        <p:guide pos="2880"/>
      </p:guideLst>
    </p:cSldViewPr>
  </p:slideViewPr>
  <p:outlineViewPr>
    <p:cViewPr>
      <p:scale>
        <a:sx n="33" d="100"/>
        <a:sy n="33" d="100"/>
      </p:scale>
      <p:origin x="0" y="-4142"/>
    </p:cViewPr>
  </p:outlineViewPr>
  <p:notesTextViewPr>
    <p:cViewPr>
      <p:scale>
        <a:sx n="3" d="2"/>
        <a:sy n="3" d="2"/>
      </p:scale>
      <p:origin x="0" y="0"/>
    </p:cViewPr>
  </p:notesTextViewPr>
  <p:sorterViewPr>
    <p:cViewPr>
      <p:scale>
        <a:sx n="100" d="100"/>
        <a:sy n="100" d="100"/>
      </p:scale>
      <p:origin x="0" y="18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7"/>
            <a:ext cx="2919413" cy="493713"/>
          </a:xfrm>
          <a:prstGeom prst="rect">
            <a:avLst/>
          </a:prstGeom>
        </p:spPr>
        <p:txBody>
          <a:bodyPr vert="horz" lIns="91368" tIns="45687" rIns="91368" bIns="45687" rtlCol="0"/>
          <a:lstStyle>
            <a:lvl1pPr algn="l">
              <a:defRPr sz="1100"/>
            </a:lvl1pPr>
          </a:lstStyle>
          <a:p>
            <a:endParaRPr lang="en-US" dirty="0"/>
          </a:p>
        </p:txBody>
      </p:sp>
      <p:sp>
        <p:nvSpPr>
          <p:cNvPr id="3" name="日付プレースホルダ 2"/>
          <p:cNvSpPr>
            <a:spLocks noGrp="1"/>
          </p:cNvSpPr>
          <p:nvPr>
            <p:ph type="dt" sz="quarter" idx="1"/>
          </p:nvPr>
        </p:nvSpPr>
        <p:spPr>
          <a:xfrm>
            <a:off x="3814763" y="7"/>
            <a:ext cx="2919412" cy="493713"/>
          </a:xfrm>
          <a:prstGeom prst="rect">
            <a:avLst/>
          </a:prstGeom>
        </p:spPr>
        <p:txBody>
          <a:bodyPr vert="horz" lIns="91368" tIns="45687" rIns="91368" bIns="45687" rtlCol="0"/>
          <a:lstStyle>
            <a:lvl1pPr algn="r">
              <a:defRPr sz="1100"/>
            </a:lvl1pPr>
          </a:lstStyle>
          <a:p>
            <a:fld id="{FC96B6FB-EF85-4BC0-B427-C0838AEB78D2}" type="datetimeFigureOut">
              <a:rPr lang="en-US" smtClean="0"/>
              <a:pPr/>
              <a:t>11/29/2021</a:t>
            </a:fld>
            <a:endParaRPr lang="en-US" dirty="0"/>
          </a:p>
        </p:txBody>
      </p:sp>
      <p:sp>
        <p:nvSpPr>
          <p:cNvPr id="4" name="フッター プレースホルダ 3"/>
          <p:cNvSpPr>
            <a:spLocks noGrp="1"/>
          </p:cNvSpPr>
          <p:nvPr>
            <p:ph type="ftr" sz="quarter" idx="2"/>
          </p:nvPr>
        </p:nvSpPr>
        <p:spPr>
          <a:xfrm>
            <a:off x="6" y="9371013"/>
            <a:ext cx="2919413" cy="493712"/>
          </a:xfrm>
          <a:prstGeom prst="rect">
            <a:avLst/>
          </a:prstGeom>
        </p:spPr>
        <p:txBody>
          <a:bodyPr vert="horz" lIns="91368" tIns="45687" rIns="91368" bIns="45687" rtlCol="0" anchor="b"/>
          <a:lstStyle>
            <a:lvl1pPr algn="l">
              <a:defRPr sz="1100"/>
            </a:lvl1pPr>
          </a:lstStyle>
          <a:p>
            <a:endParaRPr 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368" tIns="45687" rIns="91368" bIns="45687" rtlCol="0" anchor="b"/>
          <a:lstStyle>
            <a:lvl1pPr algn="r">
              <a:defRPr sz="1100"/>
            </a:lvl1pPr>
          </a:lstStyle>
          <a:p>
            <a:fld id="{CCC35C3B-5E78-4245-9689-92483D48B71F}" type="slidenum">
              <a:rPr lang="en-US" smtClean="0"/>
              <a:pPr/>
              <a:t>‹#›</a:t>
            </a:fld>
            <a:endParaRPr lang="en-US" dirty="0"/>
          </a:p>
        </p:txBody>
      </p:sp>
    </p:spTree>
    <p:extLst>
      <p:ext uri="{BB962C8B-B14F-4D97-AF65-F5344CB8AC3E}">
        <p14:creationId xmlns:p14="http://schemas.microsoft.com/office/powerpoint/2010/main" val="309391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7"/>
            <a:ext cx="2919413" cy="493713"/>
          </a:xfrm>
          <a:prstGeom prst="rect">
            <a:avLst/>
          </a:prstGeom>
        </p:spPr>
        <p:txBody>
          <a:bodyPr vert="horz" lIns="91368" tIns="45687" rIns="91368" bIns="45687" rtlCol="0"/>
          <a:lstStyle>
            <a:lvl1pPr algn="l">
              <a:defRPr sz="1100"/>
            </a:lvl1pPr>
          </a:lstStyle>
          <a:p>
            <a:endParaRPr lang="en-US" dirty="0"/>
          </a:p>
        </p:txBody>
      </p:sp>
      <p:sp>
        <p:nvSpPr>
          <p:cNvPr id="3" name="日付プレースホルダ 2"/>
          <p:cNvSpPr>
            <a:spLocks noGrp="1"/>
          </p:cNvSpPr>
          <p:nvPr>
            <p:ph type="dt" idx="1"/>
          </p:nvPr>
        </p:nvSpPr>
        <p:spPr>
          <a:xfrm>
            <a:off x="3814763" y="7"/>
            <a:ext cx="2919412" cy="493713"/>
          </a:xfrm>
          <a:prstGeom prst="rect">
            <a:avLst/>
          </a:prstGeom>
        </p:spPr>
        <p:txBody>
          <a:bodyPr vert="horz" lIns="91368" tIns="45687" rIns="91368" bIns="45687" rtlCol="0"/>
          <a:lstStyle>
            <a:lvl1pPr algn="r">
              <a:defRPr sz="1100"/>
            </a:lvl1pPr>
          </a:lstStyle>
          <a:p>
            <a:fld id="{B8E16F01-AC98-4F44-A98B-E66D597D88A9}" type="datetimeFigureOut">
              <a:rPr lang="en-US" smtClean="0"/>
              <a:pPr/>
              <a:t>11/29/2021</a:t>
            </a:fld>
            <a:endParaRPr lang="en-US" dirty="0"/>
          </a:p>
        </p:txBody>
      </p:sp>
      <p:sp>
        <p:nvSpPr>
          <p:cNvPr id="4" name="スライド イメージ プレースホルダ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368" tIns="45687" rIns="91368" bIns="45687" rtlCol="0" anchor="ctr"/>
          <a:lstStyle/>
          <a:p>
            <a:endParaRPr lang="en-US" dirty="0"/>
          </a:p>
        </p:txBody>
      </p:sp>
      <p:sp>
        <p:nvSpPr>
          <p:cNvPr id="5" name="ノート プレースホルダ 4"/>
          <p:cNvSpPr>
            <a:spLocks noGrp="1"/>
          </p:cNvSpPr>
          <p:nvPr>
            <p:ph type="body" sz="quarter" idx="3"/>
          </p:nvPr>
        </p:nvSpPr>
        <p:spPr>
          <a:xfrm>
            <a:off x="673107" y="4686300"/>
            <a:ext cx="5389563" cy="4440238"/>
          </a:xfrm>
          <a:prstGeom prst="rect">
            <a:avLst/>
          </a:prstGeom>
        </p:spPr>
        <p:txBody>
          <a:bodyPr vert="horz" lIns="91368" tIns="45687" rIns="91368" bIns="45687"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 5"/>
          <p:cNvSpPr>
            <a:spLocks noGrp="1"/>
          </p:cNvSpPr>
          <p:nvPr>
            <p:ph type="ftr" sz="quarter" idx="4"/>
          </p:nvPr>
        </p:nvSpPr>
        <p:spPr>
          <a:xfrm>
            <a:off x="6" y="9371013"/>
            <a:ext cx="2919413" cy="493712"/>
          </a:xfrm>
          <a:prstGeom prst="rect">
            <a:avLst/>
          </a:prstGeom>
        </p:spPr>
        <p:txBody>
          <a:bodyPr vert="horz" lIns="91368" tIns="45687" rIns="91368" bIns="45687" rtlCol="0" anchor="b"/>
          <a:lstStyle>
            <a:lvl1pPr algn="l">
              <a:defRPr sz="1100"/>
            </a:lvl1pPr>
          </a:lstStyle>
          <a:p>
            <a:endParaRPr lang="en-US" dirty="0"/>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368" tIns="45687" rIns="91368" bIns="45687" rtlCol="0" anchor="b"/>
          <a:lstStyle>
            <a:lvl1pPr algn="r">
              <a:defRPr sz="1100"/>
            </a:lvl1pPr>
          </a:lstStyle>
          <a:p>
            <a:fld id="{2B1DB46D-2FDB-4894-A0BA-EBD215A8BEB1}" type="slidenum">
              <a:rPr lang="en-US" smtClean="0"/>
              <a:pPr/>
              <a:t>‹#›</a:t>
            </a:fld>
            <a:endParaRPr lang="en-US" dirty="0"/>
          </a:p>
        </p:txBody>
      </p:sp>
    </p:spTree>
    <p:extLst>
      <p:ext uri="{BB962C8B-B14F-4D97-AF65-F5344CB8AC3E}">
        <p14:creationId xmlns:p14="http://schemas.microsoft.com/office/powerpoint/2010/main" val="11966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lgn="l">
              <a:spcBef>
                <a:spcPct val="0"/>
              </a:spcBef>
              <a:defRPr/>
            </a:pPr>
            <a:r>
              <a:rPr lang="en-US" altLang="ja-JP" sz="2800" b="0" dirty="0" smtClean="0">
                <a:solidFill>
                  <a:schemeClr val="bg1"/>
                </a:solidFill>
                <a:latin typeface="Century Gothic" panose="020B0502020202020204" pitchFamily="34" charset="0"/>
                <a:ea typeface="ＭＳ Ｐゴシック" pitchFamily="50" charset="-128"/>
              </a:rPr>
              <a:t>Institute for Global Environmental Strategies</a:t>
            </a:r>
            <a:endParaRPr lang="en-US" altLang="ja-JP" sz="2800" b="0" dirty="0">
              <a:solidFill>
                <a:schemeClr val="bg1"/>
              </a:solidFill>
              <a:latin typeface="Century Gothic" panose="020B0502020202020204" pitchFamily="34" charset="0"/>
              <a:ea typeface="ＭＳ Ｐゴシック" pitchFamily="50" charset="-128"/>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ja-JP" alt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4191000"/>
            <a:ext cx="6858000" cy="1539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62A9CA6-93E8-42BA-AC47-EE64F9546286}" type="datetimeFigureOut">
              <a:rPr kumimoji="1" lang="ja-JP" altLang="en-US" smtClean="0"/>
              <a:t>2021/11/29</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a:xfrm>
            <a:off x="8423920" y="6624736"/>
            <a:ext cx="720080" cy="260648"/>
          </a:xfrm>
          <a:prstGeom prst="rect">
            <a:avLst/>
          </a:prstGeom>
        </p:spPr>
        <p:txBody>
          <a:bodyPr/>
          <a:lstStyle/>
          <a:p>
            <a:fld id="{F445AC15-7273-416C-8353-4C3A49FF4509}" type="slidenum">
              <a:rPr kumimoji="1" lang="ja-JP" altLang="en-US" smtClean="0"/>
              <a:t>‹#›</a:t>
            </a:fld>
            <a:endParaRPr kumimoji="1" lang="ja-JP" altLang="en-US" dirty="0"/>
          </a:p>
        </p:txBody>
      </p:sp>
    </p:spTree>
    <p:extLst>
      <p:ext uri="{BB962C8B-B14F-4D97-AF65-F5344CB8AC3E}">
        <p14:creationId xmlns:p14="http://schemas.microsoft.com/office/powerpoint/2010/main" val="733093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lang="en-US" smtClean="0"/>
              <a:pPr/>
              <a:t>‹#›</a:t>
            </a:fld>
            <a:endParaRPr lang="en-US" dirty="0"/>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ja-JP" alt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smtClean="0"/>
              <a:t>Master text setting</a:t>
            </a:r>
          </a:p>
          <a:p>
            <a:pPr lvl="1"/>
            <a:r>
              <a:rPr lang="en-GB" altLang="ja-JP" dirty="0" smtClean="0"/>
              <a:t>2nd level</a:t>
            </a:r>
          </a:p>
          <a:p>
            <a:pPr lvl="2"/>
            <a:r>
              <a:rPr lang="en-GB" altLang="ja-JP" dirty="0" smtClean="0"/>
              <a:t>3rd level</a:t>
            </a:r>
          </a:p>
          <a:p>
            <a:pPr lvl="3"/>
            <a:r>
              <a:rPr lang="en-GB" altLang="ja-JP" dirty="0" smtClean="0"/>
              <a:t>4th level</a:t>
            </a:r>
          </a:p>
          <a:p>
            <a:pPr lvl="3"/>
            <a:r>
              <a:rPr lang="en-GB" altLang="ja-JP" dirty="0" smtClean="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lang="ja-JP" altLang="en-US" dirty="0">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smtClean="0"/>
              <a:t>Chapter title</a:t>
            </a:r>
            <a:endParaRPr lang="en-GB" altLang="ja-JP" smtClean="0"/>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lgn="l">
              <a:spcBef>
                <a:spcPct val="0"/>
              </a:spcBef>
              <a:defRPr/>
            </a:pPr>
            <a:endParaRPr lang="ja-JP" altLang="en-US" sz="1200" b="0" dirty="0">
              <a:solidFill>
                <a:schemeClr val="bg1"/>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ＭＳ ゴシック" panose="020B0609070205080204" pitchFamily="49" charset="-128"/>
                <a:ea typeface="ＭＳ ゴシック" panose="020B0609070205080204" pitchFamily="49" charset="-128"/>
                <a:cs typeface="Segoe UI" panose="020B0502040204020203" pitchFamily="34" charset="0"/>
              </a:rPr>
              <a:t>‹#›</a:t>
            </a:fld>
            <a:endParaRPr kumimoji="1" lang="ja-JP" altLang="en-US" sz="1200" dirty="0">
              <a:solidFill>
                <a:schemeClr val="bg1"/>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greenfinanceportal.env.go.jp/en/loan/guideline/guideline.html" TargetMode="External"/><Relationship Id="rId2" Type="http://schemas.openxmlformats.org/officeDocument/2006/relationships/hyperlink" Target="http://greenbondplatform.env.go.jp/en/policies-data/japan.html" TargetMode="External"/><Relationship Id="rId1" Type="http://schemas.openxmlformats.org/officeDocument/2006/relationships/slideLayout" Target="../slideLayouts/slideLayout12.xml"/><Relationship Id="rId4" Type="http://schemas.openxmlformats.org/officeDocument/2006/relationships/hyperlink" Target="http://greenfinanceportal.env.go.jp/en/loan/sll_guideline/sll_guidelin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greenfinanceportal.env.go.jp/en/loan/issuance_data/market_status.html" TargetMode="External"/><Relationship Id="rId4" Type="http://schemas.openxmlformats.org/officeDocument/2006/relationships/hyperlink" Target="http://greenfinanceportal.env.go.jp/en/bond/issuance_data/market_status.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greenfinanceportal.env.go.jp/en/policy_budget/other_project/" TargetMode="External"/><Relationship Id="rId3" Type="http://schemas.openxmlformats.org/officeDocument/2006/relationships/hyperlink" Target="https://www.env.go.jp/policy/PracticalGuide.pdf" TargetMode="External"/><Relationship Id="rId7" Type="http://schemas.openxmlformats.org/officeDocument/2006/relationships/hyperlink" Target="http://www.env.go.jp/en/focus/photo_report/archive_202003.html" TargetMode="External"/><Relationship Id="rId2" Type="http://schemas.openxmlformats.org/officeDocument/2006/relationships/hyperlink" Target="https://www.fsb-tcfd.org/" TargetMode="External"/><Relationship Id="rId1" Type="http://schemas.openxmlformats.org/officeDocument/2006/relationships/slideLayout" Target="../slideLayouts/slideLayout12.xml"/><Relationship Id="rId6" Type="http://schemas.openxmlformats.org/officeDocument/2006/relationships/hyperlink" Target="http://greenfinanceportal.env.go.jp/en/policy_budget/esg/about.html" TargetMode="External"/><Relationship Id="rId5" Type="http://schemas.openxmlformats.org/officeDocument/2006/relationships/hyperlink" Target="http://www.env.go.jp/policy/01_Recommendation(full).pdf" TargetMode="External"/><Relationship Id="rId4" Type="http://schemas.openxmlformats.org/officeDocument/2006/relationships/hyperlink" Target="http://greenfinanceportal.env.go.jp/en/policy_budget/esg_highlevelpanel/abou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s://www.fsb-tcfd.org/" TargetMode="External"/><Relationship Id="rId4" Type="http://schemas.openxmlformats.org/officeDocument/2006/relationships/hyperlink" Target="https://fincity.tokyo/wp-content/uploads/2021/01/1611888973-1308ad97907fdffa4fc05be7690f6114.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ti.go.jp/english/press/2020/1225_001.html" TargetMode="External"/><Relationship Id="rId2" Type="http://schemas.openxmlformats.org/officeDocument/2006/relationships/hyperlink" Target="https://www.meti.go.jp/english/press/2020/0916_001.html" TargetMode="Externa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meti.go.jp/english/press/2019/0521_001.html" TargetMode="External"/><Relationship Id="rId2" Type="http://schemas.openxmlformats.org/officeDocument/2006/relationships/hyperlink" Target="https://www.meti.go.jp/english/press/2020/0731_002.html"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sa.go.jp/en/refer/councils/stewardship/20200324.html" TargetMode="External"/><Relationship Id="rId2" Type="http://schemas.openxmlformats.org/officeDocument/2006/relationships/hyperlink" Target="https://www.fsa.go.jp/en/news/2018/follow-up/20180601.html" TargetMode="External"/><Relationship Id="rId1" Type="http://schemas.openxmlformats.org/officeDocument/2006/relationships/slideLayout" Target="../slideLayouts/slideLayout12.xml"/><Relationship Id="rId6" Type="http://schemas.openxmlformats.org/officeDocument/2006/relationships/hyperlink" Target="https://www.fsa.go.jp/en/news/2021/20210618.html" TargetMode="External"/><Relationship Id="rId5" Type="http://schemas.openxmlformats.org/officeDocument/2006/relationships/hyperlink" Target="https://www.fsa.go.jp/en/news/2020/20201225-2/20201225-2.html" TargetMode="External"/><Relationship Id="rId4" Type="http://schemas.openxmlformats.org/officeDocument/2006/relationships/hyperlink" Target="https://www.fsa.go.jp/en/news/2021/20210406.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eti.go.jp/press/2021/05/20210507001/20210507001-3.pdf" TargetMode="External"/><Relationship Id="rId2" Type="http://schemas.openxmlformats.org/officeDocument/2006/relationships/hyperlink" Target="https://www.meti.go.jp/english/press/2020/1225_004.html" TargetMode="External"/><Relationship Id="rId1" Type="http://schemas.openxmlformats.org/officeDocument/2006/relationships/slideLayout" Target="../slideLayouts/slideLayout12.xml"/><Relationship Id="rId4" Type="http://schemas.openxmlformats.org/officeDocument/2006/relationships/hyperlink" Target="https://www.meti.go.jp/english/press/2021/pdf/20210528001_aetieng.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BOJ%20will%20start%20buying%20green%20bonds%20using%20its%20foreign%20reserves%20as%20part%20of%20efforts%20to%20promote%20global%20investment%20in%20activities%20aimed%20at%20combating%20climate%20change.%20t"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db.org/publications/sustainable-finance-japan" TargetMode="External"/><Relationship Id="rId7" Type="http://schemas.openxmlformats.org/officeDocument/2006/relationships/hyperlink" Target="https://www.iges.or.jp/en/about/staff/morishita-maiko?page=%2C1" TargetMode="External"/><Relationship Id="rId2" Type="http://schemas.openxmlformats.org/officeDocument/2006/relationships/hyperlink" Target="https://japansif.com/wp-content/uploads/2021/06/wp2020en.pdf" TargetMode="External"/><Relationship Id="rId1" Type="http://schemas.openxmlformats.org/officeDocument/2006/relationships/slideLayout" Target="../slideLayouts/slideLayout12.xml"/><Relationship Id="rId6" Type="http://schemas.openxmlformats.org/officeDocument/2006/relationships/hyperlink" Target="https://www.iges.or.jp/en/pub/japan-sustainable-finance-policy-update-mar21-may21/en" TargetMode="External"/><Relationship Id="rId5" Type="http://schemas.openxmlformats.org/officeDocument/2006/relationships/hyperlink" Target="https://www.gpif.go.jp/en/about/philosophy.html" TargetMode="External"/><Relationship Id="rId4" Type="http://schemas.openxmlformats.org/officeDocument/2006/relationships/hyperlink" Target="https://www.seisakukikaku.metro.tokyo.lg.jp/pgs/2021/07/images/TGFI_overview.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reenfinanceguide.com/guides/what-is-a-green-investment" TargetMode="External"/><Relationship Id="rId2" Type="http://schemas.openxmlformats.org/officeDocument/2006/relationships/hyperlink" Target="https://www.investopedia.com/terms/g/green-investing.asp"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f.panda.org/wwf_news/?264013/100%2Ddays%2Dsince%2DParis%2D3%2Dmissed%2DEU%2Dclimate%2Dopportunities"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eurostat/statistics-explained/index.php?title=SDG_-_Introduction"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n.org/development/desa/dpad/wp-content/uploads/sites/45/PB97_2021-Apr_fig1.pn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78" y="2563675"/>
            <a:ext cx="8424936" cy="2736304"/>
          </a:xfrm>
        </p:spPr>
        <p:txBody>
          <a:bodyPr>
            <a:normAutofit/>
          </a:bodyPr>
          <a:lstStyle/>
          <a:p>
            <a:r>
              <a:rPr lang="en-GB" sz="3100" b="1" dirty="0" smtClean="0">
                <a:solidFill>
                  <a:srgbClr val="006600"/>
                </a:solidFill>
              </a:rPr>
              <a:t>Japan’s Efforts </a:t>
            </a:r>
            <a:r>
              <a:rPr lang="en-GB" sz="3100" b="1" dirty="0">
                <a:solidFill>
                  <a:srgbClr val="006600"/>
                </a:solidFill>
              </a:rPr>
              <a:t>in Green Investment </a:t>
            </a:r>
            <a:endParaRPr lang="en-GB" sz="3100" b="1" dirty="0" smtClean="0">
              <a:solidFill>
                <a:srgbClr val="006600"/>
              </a:solidFill>
            </a:endParaRPr>
          </a:p>
          <a:p>
            <a:r>
              <a:rPr lang="en-GB" sz="2000" dirty="0" smtClean="0"/>
              <a:t>-Sep.22, 2021 (14:05 – 15:45 </a:t>
            </a:r>
            <a:r>
              <a:rPr lang="en-GB" sz="2000" dirty="0"/>
              <a:t>S</a:t>
            </a:r>
            <a:r>
              <a:rPr lang="en-GB" sz="2000" dirty="0" smtClean="0"/>
              <a:t>ST)-</a:t>
            </a:r>
          </a:p>
          <a:p>
            <a:endParaRPr lang="en-GB" dirty="0" smtClean="0"/>
          </a:p>
          <a:p>
            <a:r>
              <a:rPr lang="en-GB" sz="2000" dirty="0" smtClean="0"/>
              <a:t>Dr. Abdessalem RABHI, Senior Programme Coordinator, IGES</a:t>
            </a:r>
            <a:endParaRPr lang="en-GB" sz="2000"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0" y="329438"/>
            <a:ext cx="8892480" cy="909480"/>
          </a:xfrm>
          <a:prstGeom prst="rect">
            <a:avLst/>
          </a:prstGeom>
        </p:spPr>
        <p:txBody>
          <a:bodyPr wrap="square">
            <a:spAutoFit/>
          </a:bodyPr>
          <a:lstStyle/>
          <a:p>
            <a:pPr algn="ctr">
              <a:lnSpc>
                <a:spcPts val="3360"/>
              </a:lnSpc>
            </a:pPr>
            <a:r>
              <a:rPr lang="en-SG" sz="1600" b="1" cap="small" dirty="0">
                <a:latin typeface="Calibri" panose="020F0502020204030204" pitchFamily="34" charset="0"/>
                <a:ea typeface="MS Mincho" panose="02020609040205080304" pitchFamily="49" charset="-128"/>
                <a:cs typeface="Calibri" panose="020F0502020204030204" pitchFamily="34" charset="0"/>
              </a:rPr>
              <a:t>Japan Singapore </a:t>
            </a:r>
            <a:r>
              <a:rPr lang="en-SG" sz="1600" b="1" cap="small" dirty="0" smtClean="0">
                <a:latin typeface="Calibri" panose="020F0502020204030204" pitchFamily="34" charset="0"/>
                <a:ea typeface="MS Mincho" panose="02020609040205080304" pitchFamily="49" charset="-128"/>
                <a:cs typeface="Calibri" panose="020F0502020204030204" pitchFamily="34" charset="0"/>
              </a:rPr>
              <a:t>Partnership Programme </a:t>
            </a:r>
            <a:r>
              <a:rPr lang="en-SG" sz="1600" b="1" cap="small" dirty="0">
                <a:latin typeface="Calibri" panose="020F0502020204030204" pitchFamily="34" charset="0"/>
                <a:ea typeface="MS Mincho" panose="02020609040205080304" pitchFamily="49" charset="-128"/>
                <a:cs typeface="Calibri" panose="020F0502020204030204" pitchFamily="34" charset="0"/>
              </a:rPr>
              <a:t>for the 21st </a:t>
            </a:r>
            <a:r>
              <a:rPr lang="en-SG" sz="1600" b="1" cap="small" dirty="0" smtClean="0">
                <a:latin typeface="Calibri" panose="020F0502020204030204" pitchFamily="34" charset="0"/>
                <a:ea typeface="MS Mincho" panose="02020609040205080304" pitchFamily="49" charset="-128"/>
                <a:cs typeface="Calibri" panose="020F0502020204030204" pitchFamily="34" charset="0"/>
              </a:rPr>
              <a:t>Century (JSPP21</a:t>
            </a:r>
            <a:r>
              <a:rPr lang="en-SG" sz="1600" b="1" cap="small" dirty="0">
                <a:latin typeface="Calibri" panose="020F0502020204030204" pitchFamily="34" charset="0"/>
                <a:ea typeface="MS Mincho" panose="02020609040205080304" pitchFamily="49" charset="-128"/>
                <a:cs typeface="Calibri" panose="020F0502020204030204" pitchFamily="34" charset="0"/>
              </a:rPr>
              <a:t>):</a:t>
            </a:r>
            <a:endParaRPr lang="en-US" sz="1600" dirty="0">
              <a:latin typeface="Calibri" panose="020F0502020204030204" pitchFamily="34" charset="0"/>
              <a:ea typeface="DengXian" panose="02010600030101010101" pitchFamily="2" charset="-122"/>
              <a:cs typeface="Arial" panose="020B0604020202020204" pitchFamily="34" charset="0"/>
            </a:endParaRPr>
          </a:p>
          <a:p>
            <a:pPr marR="16510" algn="ctr">
              <a:lnSpc>
                <a:spcPts val="3360"/>
              </a:lnSpc>
            </a:pPr>
            <a:r>
              <a:rPr lang="en-SG" sz="1600" b="1" cap="small" dirty="0">
                <a:latin typeface="Calibri" panose="020F0502020204030204" pitchFamily="34" charset="0"/>
                <a:ea typeface="MS Mincho" panose="02020609040205080304" pitchFamily="49" charset="-128"/>
                <a:cs typeface="Calibri" panose="020F0502020204030204" pitchFamily="34" charset="0"/>
              </a:rPr>
              <a:t>Green </a:t>
            </a:r>
            <a:r>
              <a:rPr lang="en-SG" sz="1600" b="1" cap="small" dirty="0" smtClean="0">
                <a:latin typeface="Calibri" panose="020F0502020204030204" pitchFamily="34" charset="0"/>
                <a:ea typeface="MS Mincho" panose="02020609040205080304" pitchFamily="49" charset="-128"/>
                <a:cs typeface="Calibri" panose="020F0502020204030204" pitchFamily="34" charset="0"/>
              </a:rPr>
              <a:t>economy  (</a:t>
            </a:r>
            <a:r>
              <a:rPr lang="en-SG" sz="1600" b="1" cap="small" dirty="0" smtClean="0">
                <a:latin typeface="Calibri" panose="020F0502020204030204" pitchFamily="34" charset="0"/>
                <a:ea typeface="Calibri" panose="020F0502020204030204" pitchFamily="34" charset="0"/>
                <a:cs typeface="Calibri" panose="020F0502020204030204" pitchFamily="34" charset="0"/>
              </a:rPr>
              <a:t>20 </a:t>
            </a:r>
            <a:r>
              <a:rPr lang="en-SG" sz="1600" b="1" cap="small" dirty="0">
                <a:latin typeface="Calibri" panose="020F0502020204030204" pitchFamily="34" charset="0"/>
                <a:ea typeface="Calibri" panose="020F0502020204030204" pitchFamily="34" charset="0"/>
                <a:cs typeface="Calibri" panose="020F0502020204030204" pitchFamily="34" charset="0"/>
              </a:rPr>
              <a:t>– 24 September </a:t>
            </a:r>
            <a:r>
              <a:rPr lang="en-SG" sz="1600" b="1" cap="small" dirty="0" smtClean="0">
                <a:latin typeface="Calibri" panose="020F0502020204030204" pitchFamily="34" charset="0"/>
                <a:ea typeface="Calibri" panose="020F0502020204030204" pitchFamily="34" charset="0"/>
                <a:cs typeface="Calibri" panose="020F0502020204030204" pitchFamily="34" charset="0"/>
              </a:rPr>
              <a:t>2021)</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0142"/>
            <a:ext cx="792088" cy="648072"/>
          </a:xfrm>
          <a:prstGeom prst="rect">
            <a:avLst/>
          </a:prstGeom>
          <a:noFill/>
          <a:ln>
            <a:noFill/>
          </a:ln>
        </p:spPr>
      </p:pic>
      <p:pic>
        <p:nvPicPr>
          <p:cNvPr id="6" name="Picture 5">
            <a:extLst>
              <a:ext uri="{FF2B5EF4-FFF2-40B4-BE49-F238E27FC236}">
                <a16:creationId xmlns:a16="http://schemas.microsoft.com/office/drawing/2014/main" id="{BAF12E27-D664-4AA6-BE68-04DD0FDD8D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35628" y="449063"/>
            <a:ext cx="792088" cy="659151"/>
          </a:xfrm>
          <a:prstGeom prst="rect">
            <a:avLst/>
          </a:prstGeom>
        </p:spPr>
      </p:pic>
    </p:spTree>
    <p:extLst>
      <p:ext uri="{BB962C8B-B14F-4D97-AF65-F5344CB8AC3E}">
        <p14:creationId xmlns:p14="http://schemas.microsoft.com/office/powerpoint/2010/main" val="283454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 name="Group 2"/>
          <p:cNvGrpSpPr/>
          <p:nvPr/>
        </p:nvGrpSpPr>
        <p:grpSpPr>
          <a:xfrm>
            <a:off x="323528" y="1780380"/>
            <a:ext cx="7632848" cy="4824536"/>
            <a:chOff x="323528" y="1556792"/>
            <a:chExt cx="7632848" cy="4824536"/>
          </a:xfrm>
        </p:grpSpPr>
        <p:pic>
          <p:nvPicPr>
            <p:cNvPr id="5" name="Picture 4"/>
            <p:cNvPicPr>
              <a:picLocks noChangeAspect="1"/>
            </p:cNvPicPr>
            <p:nvPr/>
          </p:nvPicPr>
          <p:blipFill rotWithShape="1">
            <a:blip r:embed="rId2"/>
            <a:srcRect l="15356" t="21000" r="40151" b="6901"/>
            <a:stretch/>
          </p:blipFill>
          <p:spPr>
            <a:xfrm>
              <a:off x="323528" y="1556792"/>
              <a:ext cx="7416824" cy="4824536"/>
            </a:xfrm>
            <a:prstGeom prst="rect">
              <a:avLst/>
            </a:prstGeom>
          </p:spPr>
        </p:pic>
        <p:sp>
          <p:nvSpPr>
            <p:cNvPr id="7" name="Oval 6"/>
            <p:cNvSpPr/>
            <p:nvPr/>
          </p:nvSpPr>
          <p:spPr bwMode="auto">
            <a:xfrm>
              <a:off x="2843808" y="4249950"/>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9" name="Oval 8"/>
            <p:cNvSpPr/>
            <p:nvPr/>
          </p:nvSpPr>
          <p:spPr bwMode="auto">
            <a:xfrm>
              <a:off x="2735796" y="2852936"/>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0" name="Oval 9"/>
            <p:cNvSpPr/>
            <p:nvPr/>
          </p:nvSpPr>
          <p:spPr bwMode="auto">
            <a:xfrm>
              <a:off x="2809785" y="5085184"/>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grpSp>
      <p:sp>
        <p:nvSpPr>
          <p:cNvPr id="2" name="Rectangle 1"/>
          <p:cNvSpPr/>
          <p:nvPr/>
        </p:nvSpPr>
        <p:spPr>
          <a:xfrm>
            <a:off x="1187624" y="349699"/>
            <a:ext cx="6264696" cy="646331"/>
          </a:xfrm>
          <a:prstGeom prst="rect">
            <a:avLst/>
          </a:prstGeom>
        </p:spPr>
        <p:txBody>
          <a:bodyPr wrap="square">
            <a:spAutoFit/>
          </a:bodyPr>
          <a:lstStyle/>
          <a:p>
            <a:pPr lvl="0" fontAlgn="base">
              <a:lnSpc>
                <a:spcPct val="150000"/>
              </a:lnSpc>
              <a:spcAft>
                <a:spcPts val="300"/>
              </a:spcAft>
              <a:buClr>
                <a:srgbClr val="964B77"/>
              </a:buClr>
            </a:pPr>
            <a:r>
              <a:rPr lang="en-GB" sz="2400" b="1" kern="0" dirty="0">
                <a:solidFill>
                  <a:srgbClr val="006600"/>
                </a:solidFill>
                <a:latin typeface="Calibri" pitchFamily="34" charset="0"/>
              </a:rPr>
              <a:t>II. Japan’s effort in green investment </a:t>
            </a:r>
          </a:p>
        </p:txBody>
      </p:sp>
      <p:sp>
        <p:nvSpPr>
          <p:cNvPr id="11" name="Rectangle 10"/>
          <p:cNvSpPr/>
          <p:nvPr/>
        </p:nvSpPr>
        <p:spPr>
          <a:xfrm>
            <a:off x="251520" y="1148058"/>
            <a:ext cx="6264696" cy="646331"/>
          </a:xfrm>
          <a:prstGeom prst="rect">
            <a:avLst/>
          </a:prstGeom>
        </p:spPr>
        <p:txBody>
          <a:bodyPr wrap="square">
            <a:spAutoFit/>
          </a:bodyPr>
          <a:lstStyle/>
          <a:p>
            <a:pPr lvl="0" fontAlgn="base">
              <a:lnSpc>
                <a:spcPct val="150000"/>
              </a:lnSpc>
              <a:spcAft>
                <a:spcPts val="300"/>
              </a:spcAft>
              <a:buClr>
                <a:srgbClr val="964B77"/>
              </a:buClr>
            </a:pPr>
            <a:r>
              <a:rPr lang="en-GB" sz="2400" b="1" kern="0" dirty="0">
                <a:solidFill>
                  <a:srgbClr val="006600"/>
                </a:solidFill>
                <a:latin typeface="Calibri" pitchFamily="34" charset="0"/>
              </a:rPr>
              <a:t>II. </a:t>
            </a:r>
            <a:r>
              <a:rPr lang="en-GB" sz="2400" b="1" kern="0" dirty="0" smtClean="0">
                <a:solidFill>
                  <a:srgbClr val="006600"/>
                </a:solidFill>
                <a:latin typeface="Calibri" pitchFamily="34" charset="0"/>
              </a:rPr>
              <a:t>Japan government structure</a:t>
            </a:r>
            <a:endParaRPr lang="en-GB" sz="2400" b="1" kern="0" dirty="0">
              <a:solidFill>
                <a:srgbClr val="006600"/>
              </a:solidFill>
              <a:latin typeface="Calibri" pitchFamily="34" charset="0"/>
            </a:endParaRPr>
          </a:p>
        </p:txBody>
      </p:sp>
    </p:spTree>
    <p:extLst>
      <p:ext uri="{BB962C8B-B14F-4D97-AF65-F5344CB8AC3E}">
        <p14:creationId xmlns:p14="http://schemas.microsoft.com/office/powerpoint/2010/main" val="241846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701" y="1122363"/>
            <a:ext cx="8784976" cy="468054"/>
          </a:xfrm>
        </p:spPr>
        <p:txBody>
          <a:bodyPr>
            <a:normAutofit fontScale="70000" lnSpcReduction="20000"/>
          </a:bodyPr>
          <a:lstStyle/>
          <a:p>
            <a:pPr algn="l"/>
            <a:r>
              <a:rPr lang="en-GB" dirty="0" smtClean="0"/>
              <a:t>II.1.1 Promoting Green Finance (Green Bonds and Green Loans)</a:t>
            </a:r>
          </a:p>
          <a:p>
            <a:pPr algn="l"/>
            <a:endParaRPr lang="en-GB" dirty="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11</a:t>
            </a:fld>
            <a:endParaRPr kumimoji="1" lang="ja-JP" altLang="en-US" dirty="0"/>
          </a:p>
        </p:txBody>
      </p:sp>
      <p:sp>
        <p:nvSpPr>
          <p:cNvPr id="5" name="Rectangle 4"/>
          <p:cNvSpPr/>
          <p:nvPr/>
        </p:nvSpPr>
        <p:spPr>
          <a:xfrm>
            <a:off x="2771800" y="299061"/>
            <a:ext cx="4896544" cy="823302"/>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 (</a:t>
            </a:r>
            <a:r>
              <a:rPr lang="en-GB" sz="1500" kern="0" dirty="0">
                <a:solidFill>
                  <a:srgbClr val="006600"/>
                </a:solidFill>
                <a:latin typeface="Calibri" pitchFamily="34" charset="0"/>
              </a:rPr>
              <a:t>75mn</a:t>
            </a:r>
            <a:r>
              <a:rPr lang="en-GB" sz="1500" b="1" kern="0" dirty="0">
                <a:solidFill>
                  <a:srgbClr val="006600"/>
                </a:solidFill>
                <a:latin typeface="Calibri" pitchFamily="34" charset="0"/>
              </a:rPr>
              <a: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graphicFrame>
        <p:nvGraphicFramePr>
          <p:cNvPr id="7" name="Table 6"/>
          <p:cNvGraphicFramePr>
            <a:graphicFrameLocks noGrp="1"/>
          </p:cNvGraphicFramePr>
          <p:nvPr>
            <p:extLst>
              <p:ext uri="{D42A27DB-BD31-4B8C-83A1-F6EECF244321}">
                <p14:modId xmlns:p14="http://schemas.microsoft.com/office/powerpoint/2010/main" val="2944516338"/>
              </p:ext>
            </p:extLst>
          </p:nvPr>
        </p:nvGraphicFramePr>
        <p:xfrm>
          <a:off x="383427" y="1501150"/>
          <a:ext cx="8424937" cy="2299738"/>
        </p:xfrm>
        <a:graphic>
          <a:graphicData uri="http://schemas.openxmlformats.org/drawingml/2006/table">
            <a:tbl>
              <a:tblPr firstRow="1" firstCol="1" bandRow="1"/>
              <a:tblGrid>
                <a:gridCol w="509620">
                  <a:extLst>
                    <a:ext uri="{9D8B030D-6E8A-4147-A177-3AD203B41FA5}">
                      <a16:colId xmlns:a16="http://schemas.microsoft.com/office/drawing/2014/main" val="893940242"/>
                    </a:ext>
                  </a:extLst>
                </a:gridCol>
                <a:gridCol w="5119113">
                  <a:extLst>
                    <a:ext uri="{9D8B030D-6E8A-4147-A177-3AD203B41FA5}">
                      <a16:colId xmlns:a16="http://schemas.microsoft.com/office/drawing/2014/main" val="3830668018"/>
                    </a:ext>
                  </a:extLst>
                </a:gridCol>
                <a:gridCol w="1260140">
                  <a:extLst>
                    <a:ext uri="{9D8B030D-6E8A-4147-A177-3AD203B41FA5}">
                      <a16:colId xmlns:a16="http://schemas.microsoft.com/office/drawing/2014/main" val="1447063583"/>
                    </a:ext>
                  </a:extLst>
                </a:gridCol>
                <a:gridCol w="386267">
                  <a:extLst>
                    <a:ext uri="{9D8B030D-6E8A-4147-A177-3AD203B41FA5}">
                      <a16:colId xmlns:a16="http://schemas.microsoft.com/office/drawing/2014/main" val="815616140"/>
                    </a:ext>
                  </a:extLst>
                </a:gridCol>
                <a:gridCol w="383566">
                  <a:extLst>
                    <a:ext uri="{9D8B030D-6E8A-4147-A177-3AD203B41FA5}">
                      <a16:colId xmlns:a16="http://schemas.microsoft.com/office/drawing/2014/main" val="1514428565"/>
                    </a:ext>
                  </a:extLst>
                </a:gridCol>
                <a:gridCol w="383566">
                  <a:extLst>
                    <a:ext uri="{9D8B030D-6E8A-4147-A177-3AD203B41FA5}">
                      <a16:colId xmlns:a16="http://schemas.microsoft.com/office/drawing/2014/main" val="747260289"/>
                    </a:ext>
                  </a:extLst>
                </a:gridCol>
                <a:gridCol w="382665">
                  <a:extLst>
                    <a:ext uri="{9D8B030D-6E8A-4147-A177-3AD203B41FA5}">
                      <a16:colId xmlns:a16="http://schemas.microsoft.com/office/drawing/2014/main" val="1282936686"/>
                    </a:ext>
                  </a:extLst>
                </a:gridCol>
              </a:tblGrid>
              <a:tr h="204413">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7821994"/>
                  </a:ext>
                </a:extLst>
              </a:tr>
              <a:tr h="167296">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9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031046"/>
                  </a:ext>
                </a:extLst>
              </a:tr>
              <a:tr h="7015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6614450"/>
                  </a:ext>
                </a:extLst>
              </a:tr>
              <a:tr h="204413">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smtClean="0">
                          <a:effectLst/>
                          <a:latin typeface="Segoe UI" panose="020B0502040204020203" pitchFamily="34" charset="0"/>
                          <a:ea typeface="HGPGothicM" panose="020B0600000000000000" pitchFamily="50" charset="-128"/>
                          <a:cs typeface="Arial" panose="020B0604020202020204" pitchFamily="34" charset="0"/>
                        </a:rPr>
                        <a:t>Pilot Project for Green Bond Issuance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Calibri" panose="020F0502020204030204" pitchFamily="34" charset="0"/>
                        </a:rPr>
                        <a:t>4/2017 – 3/2018</a:t>
                      </a:r>
                      <a:endParaRPr lang="en-US" sz="1100" dirty="0">
                        <a:effectLst/>
                        <a:latin typeface="Calibri" panose="020F0502020204030204" pitchFamily="34" charset="0"/>
                        <a:ea typeface="HGPGothicM" panose="020B0600000000000000"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313024532"/>
                  </a:ext>
                </a:extLst>
              </a:tr>
              <a:tr h="204413">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smtClean="0">
                          <a:effectLst/>
                          <a:latin typeface="Segoe UI" panose="020B0502040204020203" pitchFamily="34" charset="0"/>
                          <a:ea typeface="HGPGothicM" panose="020B0600000000000000" pitchFamily="50" charset="-128"/>
                          <a:cs typeface="Arial" panose="020B0604020202020204" pitchFamily="34" charset="0"/>
                        </a:rPr>
                        <a:t>The</a:t>
                      </a:r>
                      <a:r>
                        <a:rPr lang="en-GB" sz="1100" baseline="0" dirty="0" smtClean="0">
                          <a:effectLst/>
                          <a:latin typeface="Segoe UI" panose="020B0502040204020203" pitchFamily="34" charset="0"/>
                          <a:ea typeface="HGPGothicM" panose="020B0600000000000000" pitchFamily="50" charset="-128"/>
                          <a:cs typeface="Arial" panose="020B0604020202020204" pitchFamily="34" charset="0"/>
                        </a:rPr>
                        <a:t> Green Bond Issuance Promotion Platform</a:t>
                      </a:r>
                      <a:endParaRPr lang="en-GB" sz="1100" dirty="0" smtClean="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Calibri" panose="020F0502020204030204" pitchFamily="34" charset="0"/>
                        </a:rPr>
                        <a:t>  /2018</a:t>
                      </a:r>
                      <a:endParaRPr lang="en-US" sz="1100" dirty="0">
                        <a:effectLst/>
                        <a:latin typeface="Calibri" panose="020F0502020204030204" pitchFamily="34" charset="0"/>
                        <a:ea typeface="HGPGothicM" panose="020B0600000000000000"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38112181"/>
                  </a:ext>
                </a:extLst>
              </a:tr>
              <a:tr h="204413">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Financial Support Program for Green Bond Issuance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Calibri" panose="020F0502020204030204" pitchFamily="34" charset="0"/>
                        </a:rPr>
                        <a:t>4/2018 </a:t>
                      </a:r>
                      <a:endParaRPr lang="en-US" sz="1100" dirty="0">
                        <a:effectLst/>
                        <a:latin typeface="Calibri" panose="020F0502020204030204" pitchFamily="34" charset="0"/>
                        <a:ea typeface="HGPGothicM" panose="020B0600000000000000"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2241643306"/>
                  </a:ext>
                </a:extLst>
              </a:tr>
              <a:tr h="204413">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Japan Green Bond </a:t>
                      </a:r>
                      <a:r>
                        <a:rPr lang="en-US" sz="1100" dirty="0" smtClean="0">
                          <a:effectLst/>
                          <a:latin typeface="Calibri" panose="020F0502020204030204" pitchFamily="34" charset="0"/>
                          <a:ea typeface="HGPGothicM" panose="020B0600000000000000" pitchFamily="50" charset="-128"/>
                          <a:cs typeface="Arial" panose="020B0604020202020204" pitchFamily="34" charset="0"/>
                        </a:rPr>
                        <a:t>Awards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Calibri" panose="020F0502020204030204" pitchFamily="34" charset="0"/>
                        </a:rPr>
                        <a:t>3/2019</a:t>
                      </a:r>
                      <a:endParaRPr lang="en-US" sz="1100" dirty="0">
                        <a:effectLst/>
                        <a:latin typeface="Calibri" panose="020F0502020204030204" pitchFamily="34" charset="0"/>
                        <a:ea typeface="HGPGothicM" panose="020B0600000000000000"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796272003"/>
                  </a:ext>
                </a:extLst>
              </a:tr>
              <a:tr h="204413">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5</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smtClean="0">
                          <a:effectLst/>
                          <a:latin typeface="Segoe UI" panose="020B0502040204020203" pitchFamily="34" charset="0"/>
                          <a:ea typeface="HGPGothicM" panose="020B0600000000000000" pitchFamily="50" charset="-128"/>
                          <a:cs typeface="Arial" panose="020B0604020202020204" pitchFamily="34" charset="0"/>
                        </a:rPr>
                        <a:t>Green Bonds Guidelines (revised in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Calibri" panose="020F0502020204030204" pitchFamily="34" charset="0"/>
                        </a:rPr>
                        <a:t>3/2020</a:t>
                      </a:r>
                      <a:endParaRPr lang="en-US" sz="1100" dirty="0">
                        <a:effectLst/>
                        <a:latin typeface="Calibri" panose="020F0502020204030204" pitchFamily="34" charset="0"/>
                        <a:ea typeface="HGPGothicM" panose="020B0600000000000000"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715349077"/>
                  </a:ext>
                </a:extLst>
              </a:tr>
              <a:tr h="204413">
                <a:tc>
                  <a:txBody>
                    <a:bodyPr/>
                    <a:lstStyle/>
                    <a:p>
                      <a:pPr>
                        <a:lnSpc>
                          <a:spcPct val="107000"/>
                        </a:lnSpc>
                        <a:spcAft>
                          <a:spcPts val="0"/>
                        </a:spcAft>
                      </a:pPr>
                      <a:r>
                        <a:rPr lang="en-GB" sz="1100" dirty="0" smtClean="0">
                          <a:effectLst/>
                          <a:latin typeface="Segoe UI" panose="020B0502040204020203"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"Green Loan and Sustainability Linked Loan Guidelines"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4071564537"/>
                  </a:ext>
                </a:extLst>
              </a:tr>
            </a:tbl>
          </a:graphicData>
        </a:graphic>
      </p:graphicFrame>
      <p:sp>
        <p:nvSpPr>
          <p:cNvPr id="8" name="Rectangle 7"/>
          <p:cNvSpPr/>
          <p:nvPr/>
        </p:nvSpPr>
        <p:spPr>
          <a:xfrm>
            <a:off x="15556" y="4160856"/>
            <a:ext cx="8989266" cy="2123658"/>
          </a:xfrm>
          <a:prstGeom prst="rect">
            <a:avLst/>
          </a:prstGeom>
        </p:spPr>
        <p:txBody>
          <a:bodyPr wrap="square">
            <a:spAutoFit/>
          </a:bodyPr>
          <a:lstStyle/>
          <a:p>
            <a:pPr marL="171450" indent="-171450">
              <a:buFont typeface="Wingdings" panose="05000000000000000000" pitchFamily="2" charset="2"/>
              <a:buChar char="q"/>
            </a:pPr>
            <a:r>
              <a:rPr lang="en-GB" sz="1200" dirty="0" smtClean="0"/>
              <a:t>MOE established several measures </a:t>
            </a:r>
            <a:r>
              <a:rPr lang="en-GB" sz="1200" dirty="0"/>
              <a:t>to boost the </a:t>
            </a:r>
            <a:r>
              <a:rPr lang="en-GB" sz="1200" dirty="0" smtClean="0"/>
              <a:t>green </a:t>
            </a:r>
            <a:r>
              <a:rPr lang="en-GB" sz="1200" dirty="0"/>
              <a:t>bond market. Those measures included:</a:t>
            </a:r>
          </a:p>
          <a:p>
            <a:r>
              <a:rPr lang="en-GB" sz="1200" dirty="0"/>
              <a:t>-The </a:t>
            </a:r>
            <a:r>
              <a:rPr lang="en-GB" sz="1200" dirty="0">
                <a:hlinkClick r:id="rId2"/>
              </a:rPr>
              <a:t>G</a:t>
            </a:r>
            <a:r>
              <a:rPr lang="en-GB" sz="1200" dirty="0" smtClean="0">
                <a:hlinkClick r:id="rId2"/>
              </a:rPr>
              <a:t>reen </a:t>
            </a:r>
            <a:r>
              <a:rPr lang="en-GB" sz="1200" dirty="0">
                <a:hlinkClick r:id="rId2"/>
              </a:rPr>
              <a:t>B</a:t>
            </a:r>
            <a:r>
              <a:rPr lang="en-GB" sz="1200" dirty="0" smtClean="0">
                <a:hlinkClick r:id="rId2"/>
              </a:rPr>
              <a:t>ond </a:t>
            </a:r>
            <a:r>
              <a:rPr lang="en-GB" sz="1200" dirty="0">
                <a:hlinkClick r:id="rId2"/>
              </a:rPr>
              <a:t>G</a:t>
            </a:r>
            <a:r>
              <a:rPr lang="en-GB" sz="1200" dirty="0" smtClean="0">
                <a:hlinkClick r:id="rId2"/>
              </a:rPr>
              <a:t>uideline in 2017 </a:t>
            </a:r>
            <a:r>
              <a:rPr lang="en-GB" sz="1200" dirty="0" smtClean="0"/>
              <a:t>(revised in 2020). </a:t>
            </a:r>
          </a:p>
          <a:p>
            <a:r>
              <a:rPr lang="en-GB" sz="1200" dirty="0" smtClean="0"/>
              <a:t>-Call </a:t>
            </a:r>
            <a:r>
              <a:rPr lang="en-GB" sz="1200" dirty="0"/>
              <a:t>for </a:t>
            </a:r>
            <a:r>
              <a:rPr lang="en-GB" sz="1200" dirty="0">
                <a:hlinkClick r:id="rId2"/>
              </a:rPr>
              <a:t>model cases </a:t>
            </a:r>
            <a:r>
              <a:rPr lang="en-GB" sz="1200" dirty="0" smtClean="0"/>
              <a:t>(pilot project) to </a:t>
            </a:r>
            <a:r>
              <a:rPr lang="en-GB" sz="1200" dirty="0"/>
              <a:t>showcase innovative and leading deals</a:t>
            </a:r>
            <a:r>
              <a:rPr lang="en-GB" sz="1200" dirty="0" smtClean="0"/>
              <a:t>;</a:t>
            </a:r>
          </a:p>
          <a:p>
            <a:pPr lvl="0"/>
            <a:r>
              <a:rPr lang="en-GB" sz="1200" dirty="0" smtClean="0">
                <a:solidFill>
                  <a:srgbClr val="000000"/>
                </a:solidFill>
              </a:rPr>
              <a:t>-</a:t>
            </a:r>
            <a:r>
              <a:rPr lang="en-GB" sz="1200" dirty="0">
                <a:solidFill>
                  <a:srgbClr val="000000"/>
                </a:solidFill>
              </a:rPr>
              <a:t>The </a:t>
            </a:r>
            <a:r>
              <a:rPr lang="en-GB" sz="1200" dirty="0">
                <a:solidFill>
                  <a:srgbClr val="000000"/>
                </a:solidFill>
                <a:hlinkClick r:id="rId2"/>
              </a:rPr>
              <a:t>Green Bond Issuance Promotion Platform</a:t>
            </a:r>
            <a:r>
              <a:rPr lang="en-GB" sz="1200" dirty="0">
                <a:solidFill>
                  <a:srgbClr val="000000"/>
                </a:solidFill>
              </a:rPr>
              <a:t>, intended to serve as an online portal for all information regarding green bonds</a:t>
            </a:r>
            <a:r>
              <a:rPr lang="en-GB" sz="1200" dirty="0" smtClean="0">
                <a:solidFill>
                  <a:srgbClr val="000000"/>
                </a:solidFill>
              </a:rPr>
              <a:t>;</a:t>
            </a:r>
            <a:endParaRPr lang="en-GB" sz="1200" dirty="0"/>
          </a:p>
          <a:p>
            <a:r>
              <a:rPr lang="en-GB" sz="1200" dirty="0"/>
              <a:t>-A </a:t>
            </a:r>
            <a:r>
              <a:rPr lang="en-GB" sz="1200" dirty="0" smtClean="0"/>
              <a:t>Financial (subsidy) </a:t>
            </a:r>
            <a:r>
              <a:rPr lang="en-GB" sz="1200" dirty="0" smtClean="0">
                <a:hlinkClick r:id="rId2"/>
              </a:rPr>
              <a:t>Support Programme </a:t>
            </a:r>
            <a:r>
              <a:rPr lang="en-GB" sz="1200" dirty="0" smtClean="0"/>
              <a:t>to </a:t>
            </a:r>
            <a:r>
              <a:rPr lang="en-GB" sz="1200" dirty="0"/>
              <a:t>cover costs associated with green bond issuance such as external reviews;</a:t>
            </a:r>
          </a:p>
          <a:p>
            <a:pPr lvl="0"/>
            <a:endParaRPr lang="en-GB" sz="1200" dirty="0" smtClean="0">
              <a:solidFill>
                <a:srgbClr val="000000"/>
              </a:solidFill>
            </a:endParaRPr>
          </a:p>
          <a:p>
            <a:pPr lvl="0"/>
            <a:r>
              <a:rPr lang="en-GB" sz="1200" i="1" dirty="0" smtClean="0">
                <a:solidFill>
                  <a:srgbClr val="000000"/>
                </a:solidFill>
              </a:rPr>
              <a:t>Note: The </a:t>
            </a:r>
            <a:r>
              <a:rPr lang="en-GB" sz="1200" i="1" dirty="0">
                <a:solidFill>
                  <a:srgbClr val="000000"/>
                </a:solidFill>
              </a:rPr>
              <a:t>Green Bond Issuance Promotion Platform was expanded into a Green Finance Portal, and the Green Bond Awards were updated and held as the ESG Finance Awards in early 2020, both with intentions to include loans.</a:t>
            </a:r>
          </a:p>
          <a:p>
            <a:endParaRPr lang="en-GB" sz="1200" dirty="0"/>
          </a:p>
          <a:p>
            <a:pPr marL="171450" indent="-171450">
              <a:buFont typeface="Wingdings" panose="05000000000000000000" pitchFamily="2" charset="2"/>
              <a:buChar char="q"/>
            </a:pPr>
            <a:r>
              <a:rPr lang="en-GB" sz="1200" dirty="0" smtClean="0"/>
              <a:t>MOEJ also developed the </a:t>
            </a:r>
            <a:r>
              <a:rPr lang="en-GB" sz="1200" dirty="0" smtClean="0">
                <a:hlinkClick r:id="rId3"/>
              </a:rPr>
              <a:t>Green </a:t>
            </a:r>
            <a:r>
              <a:rPr lang="en-GB" sz="1200" dirty="0">
                <a:hlinkClick r:id="rId3"/>
              </a:rPr>
              <a:t>Loan Guidelines </a:t>
            </a:r>
            <a:r>
              <a:rPr lang="en-GB" sz="1200" dirty="0"/>
              <a:t>and the </a:t>
            </a:r>
            <a:r>
              <a:rPr lang="en-GB" sz="1200" dirty="0">
                <a:hlinkClick r:id="rId4"/>
              </a:rPr>
              <a:t>Sustainability Linked Loan Guidelines </a:t>
            </a:r>
            <a:r>
              <a:rPr lang="en-GB" sz="1200" dirty="0" smtClean="0"/>
              <a:t>in March 2020 to promote green investment through loans. </a:t>
            </a:r>
            <a:endParaRPr lang="en-GB" sz="1200" dirty="0"/>
          </a:p>
        </p:txBody>
      </p:sp>
    </p:spTree>
    <p:extLst>
      <p:ext uri="{BB962C8B-B14F-4D97-AF65-F5344CB8AC3E}">
        <p14:creationId xmlns:p14="http://schemas.microsoft.com/office/powerpoint/2010/main" val="93529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p:cNvPicPr>
            <a:picLocks noChangeAspect="1"/>
          </p:cNvPicPr>
          <p:nvPr/>
        </p:nvPicPr>
        <p:blipFill rotWithShape="1">
          <a:blip r:embed="rId2"/>
          <a:srcRect l="27771" t="40975" r="28278" b="20605"/>
          <a:stretch/>
        </p:blipFill>
        <p:spPr>
          <a:xfrm>
            <a:off x="5146995" y="2089845"/>
            <a:ext cx="3936814" cy="2807817"/>
          </a:xfrm>
          <a:prstGeom prst="rect">
            <a:avLst/>
          </a:prstGeom>
          <a:ln w="12700">
            <a:solidFill>
              <a:srgbClr val="C00000"/>
            </a:solidFill>
          </a:ln>
        </p:spPr>
      </p:pic>
      <p:sp>
        <p:nvSpPr>
          <p:cNvPr id="2" name="Rectangle 1"/>
          <p:cNvSpPr/>
          <p:nvPr/>
        </p:nvSpPr>
        <p:spPr>
          <a:xfrm>
            <a:off x="5303897" y="4962357"/>
            <a:ext cx="3779912" cy="830997"/>
          </a:xfrm>
          <a:prstGeom prst="rect">
            <a:avLst/>
          </a:prstGeom>
        </p:spPr>
        <p:txBody>
          <a:bodyPr wrap="square">
            <a:spAutoFit/>
          </a:bodyPr>
          <a:lstStyle/>
          <a:p>
            <a:r>
              <a:rPr lang="en-GB" sz="1600" dirty="0" smtClean="0"/>
              <a:t>Note: Green </a:t>
            </a:r>
            <a:r>
              <a:rPr lang="en-GB" sz="1600" dirty="0"/>
              <a:t>loans </a:t>
            </a:r>
            <a:r>
              <a:rPr lang="en-GB" sz="1600" dirty="0" smtClean="0"/>
              <a:t>have been mainly allocated to renewable </a:t>
            </a:r>
            <a:r>
              <a:rPr lang="en-GB" sz="1600" dirty="0"/>
              <a:t>energy and green buildings </a:t>
            </a:r>
            <a:r>
              <a:rPr lang="en-GB" sz="1600" dirty="0" smtClean="0"/>
              <a:t>so far</a:t>
            </a:r>
            <a:endParaRPr lang="en-US" sz="1600" dirty="0"/>
          </a:p>
        </p:txBody>
      </p:sp>
      <p:pic>
        <p:nvPicPr>
          <p:cNvPr id="3" name="Picture 2"/>
          <p:cNvPicPr>
            <a:picLocks noChangeAspect="1"/>
          </p:cNvPicPr>
          <p:nvPr/>
        </p:nvPicPr>
        <p:blipFill rotWithShape="1">
          <a:blip r:embed="rId3"/>
          <a:srcRect l="28189" t="29829" r="28857" b="31989"/>
          <a:stretch/>
        </p:blipFill>
        <p:spPr>
          <a:xfrm>
            <a:off x="115149" y="2089845"/>
            <a:ext cx="4680520" cy="2808312"/>
          </a:xfrm>
          <a:prstGeom prst="rect">
            <a:avLst/>
          </a:prstGeom>
          <a:ln w="12700">
            <a:solidFill>
              <a:srgbClr val="C00000"/>
            </a:solidFill>
          </a:ln>
        </p:spPr>
      </p:pic>
      <p:sp>
        <p:nvSpPr>
          <p:cNvPr id="8" name="Rectangle 7"/>
          <p:cNvSpPr/>
          <p:nvPr/>
        </p:nvSpPr>
        <p:spPr>
          <a:xfrm>
            <a:off x="127685" y="4962357"/>
            <a:ext cx="4765598" cy="830997"/>
          </a:xfrm>
          <a:prstGeom prst="rect">
            <a:avLst/>
          </a:prstGeom>
        </p:spPr>
        <p:txBody>
          <a:bodyPr wrap="square">
            <a:spAutoFit/>
          </a:bodyPr>
          <a:lstStyle/>
          <a:p>
            <a:r>
              <a:rPr lang="en-GB" sz="1600" dirty="0" smtClean="0"/>
              <a:t>Note: Although </a:t>
            </a:r>
            <a:r>
              <a:rPr lang="en-GB" sz="1600" dirty="0"/>
              <a:t>the number of issuances is increasing, compared with other countries, the scale and number of </a:t>
            </a:r>
            <a:r>
              <a:rPr lang="en-GB" sz="1600" dirty="0" smtClean="0"/>
              <a:t>issuances are limited</a:t>
            </a:r>
            <a:endParaRPr lang="en-US" sz="1600" dirty="0"/>
          </a:p>
        </p:txBody>
      </p:sp>
      <p:sp>
        <p:nvSpPr>
          <p:cNvPr id="9" name="Rectangle 8"/>
          <p:cNvSpPr/>
          <p:nvPr/>
        </p:nvSpPr>
        <p:spPr>
          <a:xfrm>
            <a:off x="127685" y="5978405"/>
            <a:ext cx="4291879" cy="646331"/>
          </a:xfrm>
          <a:prstGeom prst="rect">
            <a:avLst/>
          </a:prstGeom>
        </p:spPr>
        <p:txBody>
          <a:bodyPr wrap="square">
            <a:spAutoFit/>
          </a:bodyPr>
          <a:lstStyle/>
          <a:p>
            <a:pPr algn="ctr"/>
            <a:r>
              <a:rPr lang="en-US" sz="1200" dirty="0" smtClean="0"/>
              <a:t>Source: </a:t>
            </a:r>
            <a:r>
              <a:rPr lang="en-US" sz="1200" dirty="0" smtClean="0">
                <a:hlinkClick r:id="rId4"/>
              </a:rPr>
              <a:t>http</a:t>
            </a:r>
            <a:r>
              <a:rPr lang="en-US" sz="1200" dirty="0">
                <a:hlinkClick r:id="rId4"/>
              </a:rPr>
              <a:t>://</a:t>
            </a:r>
            <a:r>
              <a:rPr lang="en-US" sz="1200" dirty="0" smtClean="0">
                <a:hlinkClick r:id="rId4"/>
              </a:rPr>
              <a:t>greenfinanceportal.env.go.jp/en/bond/issuance_data/market_status.html</a:t>
            </a:r>
            <a:endParaRPr lang="en-US" sz="1200" dirty="0"/>
          </a:p>
        </p:txBody>
      </p:sp>
      <p:sp>
        <p:nvSpPr>
          <p:cNvPr id="10" name="Rectangle 9"/>
          <p:cNvSpPr/>
          <p:nvPr/>
        </p:nvSpPr>
        <p:spPr>
          <a:xfrm>
            <a:off x="5436096" y="5978405"/>
            <a:ext cx="4044826" cy="646331"/>
          </a:xfrm>
          <a:prstGeom prst="rect">
            <a:avLst/>
          </a:prstGeom>
        </p:spPr>
        <p:txBody>
          <a:bodyPr wrap="square">
            <a:spAutoFit/>
          </a:bodyPr>
          <a:lstStyle/>
          <a:p>
            <a:pPr algn="ctr"/>
            <a:r>
              <a:rPr lang="en-US" sz="1200" dirty="0" smtClean="0"/>
              <a:t>Source: </a:t>
            </a:r>
            <a:r>
              <a:rPr lang="en-US" sz="1200" dirty="0" smtClean="0">
                <a:hlinkClick r:id="rId5"/>
              </a:rPr>
              <a:t>http</a:t>
            </a:r>
            <a:r>
              <a:rPr lang="en-US" sz="1200" dirty="0">
                <a:hlinkClick r:id="rId5"/>
              </a:rPr>
              <a:t>://</a:t>
            </a:r>
            <a:r>
              <a:rPr lang="en-US" sz="1200" dirty="0" smtClean="0">
                <a:hlinkClick r:id="rId5"/>
              </a:rPr>
              <a:t>greenfinanceportal.env.go.jp/en/loan/issuance_data/market_status.html</a:t>
            </a:r>
            <a:endParaRPr lang="en-US" sz="1200" dirty="0"/>
          </a:p>
        </p:txBody>
      </p:sp>
      <p:sp>
        <p:nvSpPr>
          <p:cNvPr id="12" name="Rectangle 11"/>
          <p:cNvSpPr/>
          <p:nvPr/>
        </p:nvSpPr>
        <p:spPr>
          <a:xfrm>
            <a:off x="2771800" y="299061"/>
            <a:ext cx="4896544" cy="823302"/>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 (</a:t>
            </a:r>
            <a:r>
              <a:rPr lang="en-GB" sz="1500" kern="0" dirty="0">
                <a:solidFill>
                  <a:srgbClr val="006600"/>
                </a:solidFill>
                <a:latin typeface="Calibri" pitchFamily="34" charset="0"/>
              </a:rPr>
              <a:t>75mn</a:t>
            </a:r>
            <a:r>
              <a:rPr lang="en-GB" sz="1500" b="1" kern="0" dirty="0">
                <a:solidFill>
                  <a:srgbClr val="006600"/>
                </a:solidFill>
                <a:latin typeface="Calibri" pitchFamily="34" charset="0"/>
              </a:rPr>
              <a: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sp>
        <p:nvSpPr>
          <p:cNvPr id="13" name="Subtitle 2"/>
          <p:cNvSpPr>
            <a:spLocks noGrp="1"/>
          </p:cNvSpPr>
          <p:nvPr>
            <p:ph type="subTitle" idx="1"/>
          </p:nvPr>
        </p:nvSpPr>
        <p:spPr>
          <a:xfrm>
            <a:off x="27076" y="1207693"/>
            <a:ext cx="8784976" cy="468054"/>
          </a:xfrm>
        </p:spPr>
        <p:txBody>
          <a:bodyPr>
            <a:noAutofit/>
          </a:bodyPr>
          <a:lstStyle/>
          <a:p>
            <a:pPr algn="l"/>
            <a:r>
              <a:rPr lang="en-GB" sz="1600" dirty="0" smtClean="0"/>
              <a:t>II.1.1 Promoting Green Finance (Green Bonds and Green Loans) (Continue)</a:t>
            </a:r>
          </a:p>
          <a:p>
            <a:pPr algn="l"/>
            <a:endParaRPr lang="en-GB" sz="1600" dirty="0"/>
          </a:p>
          <a:p>
            <a:pPr algn="l"/>
            <a:endParaRPr lang="en-GB" sz="1600" dirty="0" smtClean="0"/>
          </a:p>
          <a:p>
            <a:pPr algn="l"/>
            <a:endParaRPr lang="en-GB" sz="1600" dirty="0" smtClean="0"/>
          </a:p>
        </p:txBody>
      </p:sp>
      <p:sp>
        <p:nvSpPr>
          <p:cNvPr id="14" name="Rectangle 13"/>
          <p:cNvSpPr/>
          <p:nvPr/>
        </p:nvSpPr>
        <p:spPr>
          <a:xfrm>
            <a:off x="119345" y="1802239"/>
            <a:ext cx="4667984" cy="276999"/>
          </a:xfrm>
          <a:prstGeom prst="rect">
            <a:avLst/>
          </a:prstGeom>
        </p:spPr>
        <p:txBody>
          <a:bodyPr wrap="square">
            <a:spAutoFit/>
          </a:bodyPr>
          <a:lstStyle/>
          <a:p>
            <a:pPr algn="ctr"/>
            <a:r>
              <a:rPr lang="en-GB" sz="1200" dirty="0" smtClean="0"/>
              <a:t>Fig1 Trend of Green Bond issuance in Japan</a:t>
            </a:r>
            <a:endParaRPr lang="en-US" sz="1200" dirty="0"/>
          </a:p>
        </p:txBody>
      </p:sp>
      <p:sp>
        <p:nvSpPr>
          <p:cNvPr id="15" name="Rectangle 14"/>
          <p:cNvSpPr/>
          <p:nvPr/>
        </p:nvSpPr>
        <p:spPr>
          <a:xfrm>
            <a:off x="5220072" y="1764811"/>
            <a:ext cx="3739311" cy="276999"/>
          </a:xfrm>
          <a:prstGeom prst="rect">
            <a:avLst/>
          </a:prstGeom>
        </p:spPr>
        <p:txBody>
          <a:bodyPr wrap="square">
            <a:spAutoFit/>
          </a:bodyPr>
          <a:lstStyle/>
          <a:p>
            <a:pPr algn="ctr"/>
            <a:r>
              <a:rPr lang="en-GB" sz="1200" dirty="0" smtClean="0"/>
              <a:t>Fig.2 Trend of Green Loan issuance in Japan</a:t>
            </a:r>
            <a:endParaRPr lang="en-US" sz="1200" dirty="0"/>
          </a:p>
        </p:txBody>
      </p:sp>
    </p:spTree>
    <p:extLst>
      <p:ext uri="{BB962C8B-B14F-4D97-AF65-F5344CB8AC3E}">
        <p14:creationId xmlns:p14="http://schemas.microsoft.com/office/powerpoint/2010/main" val="162751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20" y="1195561"/>
            <a:ext cx="8784976" cy="451473"/>
          </a:xfrm>
        </p:spPr>
        <p:txBody>
          <a:bodyPr>
            <a:normAutofit fontScale="62500" lnSpcReduction="20000"/>
          </a:bodyPr>
          <a:lstStyle/>
          <a:p>
            <a:pPr algn="l"/>
            <a:r>
              <a:rPr lang="en-GB" dirty="0" smtClean="0"/>
              <a:t>II.1.2 Promoting ESG Finance</a:t>
            </a:r>
          </a:p>
          <a:p>
            <a:pPr algn="l"/>
            <a:endParaRPr lang="en-GB" dirty="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823302"/>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I.1. MOE’s key efforts</a:t>
            </a:r>
          </a:p>
        </p:txBody>
      </p:sp>
      <p:graphicFrame>
        <p:nvGraphicFramePr>
          <p:cNvPr id="2" name="Table 1"/>
          <p:cNvGraphicFramePr>
            <a:graphicFrameLocks noGrp="1"/>
          </p:cNvGraphicFramePr>
          <p:nvPr>
            <p:extLst>
              <p:ext uri="{D42A27DB-BD31-4B8C-83A1-F6EECF244321}">
                <p14:modId xmlns:p14="http://schemas.microsoft.com/office/powerpoint/2010/main" val="745965024"/>
              </p:ext>
            </p:extLst>
          </p:nvPr>
        </p:nvGraphicFramePr>
        <p:xfrm>
          <a:off x="120386" y="1556792"/>
          <a:ext cx="8568951" cy="2745434"/>
        </p:xfrm>
        <a:graphic>
          <a:graphicData uri="http://schemas.openxmlformats.org/drawingml/2006/table">
            <a:tbl>
              <a:tblPr firstRow="1" firstCol="1" bandRow="1"/>
              <a:tblGrid>
                <a:gridCol w="518331">
                  <a:extLst>
                    <a:ext uri="{9D8B030D-6E8A-4147-A177-3AD203B41FA5}">
                      <a16:colId xmlns:a16="http://schemas.microsoft.com/office/drawing/2014/main" val="1865018116"/>
                    </a:ext>
                  </a:extLst>
                </a:gridCol>
                <a:gridCol w="5386325">
                  <a:extLst>
                    <a:ext uri="{9D8B030D-6E8A-4147-A177-3AD203B41FA5}">
                      <a16:colId xmlns:a16="http://schemas.microsoft.com/office/drawing/2014/main" val="2259394274"/>
                    </a:ext>
                  </a:extLst>
                </a:gridCol>
                <a:gridCol w="1101975">
                  <a:extLst>
                    <a:ext uri="{9D8B030D-6E8A-4147-A177-3AD203B41FA5}">
                      <a16:colId xmlns:a16="http://schemas.microsoft.com/office/drawing/2014/main" val="236046747"/>
                    </a:ext>
                  </a:extLst>
                </a:gridCol>
                <a:gridCol w="392870">
                  <a:extLst>
                    <a:ext uri="{9D8B030D-6E8A-4147-A177-3AD203B41FA5}">
                      <a16:colId xmlns:a16="http://schemas.microsoft.com/office/drawing/2014/main" val="2524804710"/>
                    </a:ext>
                  </a:extLst>
                </a:gridCol>
                <a:gridCol w="390122">
                  <a:extLst>
                    <a:ext uri="{9D8B030D-6E8A-4147-A177-3AD203B41FA5}">
                      <a16:colId xmlns:a16="http://schemas.microsoft.com/office/drawing/2014/main" val="3825205242"/>
                    </a:ext>
                  </a:extLst>
                </a:gridCol>
                <a:gridCol w="390122">
                  <a:extLst>
                    <a:ext uri="{9D8B030D-6E8A-4147-A177-3AD203B41FA5}">
                      <a16:colId xmlns:a16="http://schemas.microsoft.com/office/drawing/2014/main" val="4136180920"/>
                    </a:ext>
                  </a:extLst>
                </a:gridCol>
                <a:gridCol w="389206">
                  <a:extLst>
                    <a:ext uri="{9D8B030D-6E8A-4147-A177-3AD203B41FA5}">
                      <a16:colId xmlns:a16="http://schemas.microsoft.com/office/drawing/2014/main" val="1777984351"/>
                    </a:ext>
                  </a:extLst>
                </a:gridCol>
              </a:tblGrid>
              <a:tr h="229711">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4684266"/>
                  </a:ext>
                </a:extLst>
              </a:tr>
              <a:tr h="187917">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9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4749440"/>
                  </a:ext>
                </a:extLst>
              </a:tr>
              <a:tr h="5904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Strategy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Guidance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Support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Expert/WG</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2596758"/>
                  </a:ext>
                </a:extLst>
              </a:tr>
              <a:tr h="324916">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Support Program for Climate Risk / Opportunity Assessment and Scenario Analysis in line with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TCFD Recommendations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4/2018 ‐ 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43692712"/>
                  </a:ext>
                </a:extLst>
              </a:tr>
              <a:tr h="229992">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Practical Guide for Scenario Analysis in line with TCFD Recommendations</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38301584"/>
                  </a:ext>
                </a:extLst>
              </a:tr>
              <a:tr h="229711">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Establishment of the ESG Finance </a:t>
                      </a:r>
                      <a:r>
                        <a:rPr lang="en-US" sz="1100" dirty="0" smtClean="0">
                          <a:effectLst/>
                          <a:latin typeface="Calibri" panose="020F0502020204030204" pitchFamily="34" charset="0"/>
                          <a:ea typeface="HGPGothicM" panose="020B0600000000000000" pitchFamily="50" charset="-128"/>
                          <a:cs typeface="Arial" panose="020B0604020202020204" pitchFamily="34" charset="0"/>
                          <a:hlinkClick r:id="rId4"/>
                        </a:rPr>
                        <a:t>High-Level Panel</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790494437"/>
                  </a:ext>
                </a:extLst>
              </a:tr>
              <a:tr h="229711">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5"/>
                        </a:rPr>
                        <a:t>"Strategy toward becoming a big power in ESG finance”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790886507"/>
                  </a:ext>
                </a:extLst>
              </a:tr>
              <a:tr h="229711">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5</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ESG Regional Finance Promotion Program</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3/2019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483115950"/>
                  </a:ext>
                </a:extLst>
              </a:tr>
              <a:tr h="229711">
                <a:tc>
                  <a:txBody>
                    <a:bodyPr/>
                    <a:lstStyle/>
                    <a:p>
                      <a:pPr>
                        <a:lnSpc>
                          <a:spcPct val="107000"/>
                        </a:lnSpc>
                        <a:spcAft>
                          <a:spcPts val="0"/>
                        </a:spcAft>
                      </a:pPr>
                      <a:r>
                        <a:rPr lang="en-GB" sz="1100" dirty="0" smtClean="0">
                          <a:effectLst/>
                          <a:latin typeface="Calibri" panose="020F0502020204030204"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ESG Regional Finance Interest Subsidy Program</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4/2019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69925407"/>
                  </a:ext>
                </a:extLst>
              </a:tr>
              <a:tr h="229711">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Arial" panose="020B0604020202020204" pitchFamily="34" charset="0"/>
                        </a:rPr>
                        <a:t>The </a:t>
                      </a:r>
                      <a:r>
                        <a:rPr lang="en-US" sz="1100" dirty="0">
                          <a:effectLst/>
                          <a:latin typeface="Calibri" panose="020F0502020204030204" pitchFamily="34" charset="0"/>
                          <a:ea typeface="HGPGothicM" panose="020B0600000000000000" pitchFamily="50" charset="-128"/>
                          <a:cs typeface="Arial" panose="020B0604020202020204" pitchFamily="34" charset="0"/>
                        </a:rPr>
                        <a:t>‘ESG Regional Finance Practice Guide </a:t>
                      </a:r>
                      <a:r>
                        <a:rPr lang="en-US" sz="1100" dirty="0" smtClean="0">
                          <a:effectLst/>
                          <a:latin typeface="Calibri" panose="020F0502020204030204" pitchFamily="34" charset="0"/>
                          <a:ea typeface="HGPGothicM" panose="020B0600000000000000" pitchFamily="50" charset="-128"/>
                          <a:cs typeface="Arial" panose="020B0604020202020204" pitchFamily="34" charset="0"/>
                        </a:rPr>
                        <a:t>2.0’, and</a:t>
                      </a:r>
                      <a:r>
                        <a:rPr lang="en-US" sz="1100" baseline="0" dirty="0" smtClean="0">
                          <a:effectLst/>
                          <a:latin typeface="Calibri" panose="020F0502020204030204" pitchFamily="34" charset="0"/>
                          <a:ea typeface="HGPGothicM" panose="020B0600000000000000" pitchFamily="50" charset="-128"/>
                          <a:cs typeface="Arial" panose="020B0604020202020204" pitchFamily="34" charset="0"/>
                        </a:rPr>
                        <a:t> </a:t>
                      </a:r>
                      <a:r>
                        <a:rPr lang="en-GB" sz="1100" dirty="0" smtClean="0">
                          <a:effectLst/>
                          <a:latin typeface="Calibri" panose="020F0502020204030204" pitchFamily="34" charset="0"/>
                          <a:ea typeface="HGPGothicM" panose="020B0600000000000000" pitchFamily="50" charset="-128"/>
                          <a:cs typeface="Arial" panose="020B0604020202020204" pitchFamily="34" charset="0"/>
                        </a:rPr>
                        <a:t>the ‘Green Impact Assessment Guide’.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a:t>
                      </a:r>
                      <a:r>
                        <a:rPr lang="en-US" sz="1100" dirty="0" smtClean="0">
                          <a:effectLst/>
                          <a:latin typeface="Calibri" panose="020F0502020204030204" pitchFamily="34" charset="0"/>
                          <a:ea typeface="HGPGothicM" panose="020B0600000000000000" pitchFamily="50" charset="-128"/>
                          <a:cs typeface="Arial" panose="020B0604020202020204" pitchFamily="34" charset="0"/>
                        </a:rPr>
                        <a:t>/2021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3322477133"/>
                  </a:ext>
                </a:extLst>
              </a:tr>
            </a:tbl>
          </a:graphicData>
        </a:graphic>
      </p:graphicFrame>
      <p:sp>
        <p:nvSpPr>
          <p:cNvPr id="6" name="Rectangle 5"/>
          <p:cNvSpPr/>
          <p:nvPr/>
        </p:nvSpPr>
        <p:spPr>
          <a:xfrm>
            <a:off x="0" y="4341984"/>
            <a:ext cx="9144000" cy="224676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1&amp;2 are policies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around promoting </a:t>
            </a: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ESG through enhancing disclosure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supporting corporate investor communication with an emphasis on non-financial information enhancing corporate value; </a:t>
            </a:r>
            <a:endPar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3-8 are policies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around promoting more broadly ESG </a:t>
            </a: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finance,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specifically in the banking sector in the context of Regional Revitalisation. </a:t>
            </a:r>
            <a:r>
              <a:rPr kumimoji="0" lang="en-GB" sz="1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For instance, </a:t>
            </a:r>
            <a:r>
              <a:rPr lang="en-GB" sz="1400" dirty="0" smtClean="0">
                <a:solidFill>
                  <a:srgbClr val="000000"/>
                </a:solidFill>
                <a:latin typeface="Calibri" panose="020F0502020204030204" pitchFamily="34" charset="0"/>
                <a:cs typeface="Calibri" panose="020F0502020204030204" pitchFamily="34" charset="0"/>
              </a:rPr>
              <a:t>in late Mar 2021, the MOE </a:t>
            </a:r>
            <a:r>
              <a:rPr lang="en-GB" sz="1400" dirty="0">
                <a:solidFill>
                  <a:srgbClr val="000000"/>
                </a:solidFill>
                <a:latin typeface="Calibri" panose="020F0502020204030204" pitchFamily="34" charset="0"/>
                <a:cs typeface="Calibri" panose="020F0502020204030204" pitchFamily="34" charset="0"/>
              </a:rPr>
              <a:t>announced the ‘Green Impact Assessment Guide’ </a:t>
            </a:r>
            <a:r>
              <a:rPr lang="en-GB" sz="1400" dirty="0" smtClean="0">
                <a:solidFill>
                  <a:srgbClr val="000000"/>
                </a:solidFill>
                <a:latin typeface="Calibri" panose="020F0502020204030204" pitchFamily="34" charset="0"/>
                <a:cs typeface="Calibri" panose="020F0502020204030204" pitchFamily="34" charset="0"/>
              </a:rPr>
              <a:t>and </a:t>
            </a:r>
            <a:r>
              <a:rPr lang="en-GB" sz="1400" dirty="0">
                <a:solidFill>
                  <a:srgbClr val="000000"/>
                </a:solidFill>
                <a:latin typeface="Calibri" panose="020F0502020204030204" pitchFamily="34" charset="0"/>
                <a:cs typeface="Calibri" panose="020F0502020204030204" pitchFamily="34" charset="0"/>
              </a:rPr>
              <a:t>the ‘ESG Regional Finance Practice Guide 2.0’ as an outcome of the </a:t>
            </a:r>
            <a:r>
              <a:rPr lang="en-GB" sz="1400" dirty="0" smtClean="0">
                <a:solidFill>
                  <a:srgbClr val="000000"/>
                </a:solidFill>
                <a:latin typeface="Calibri" panose="020F0502020204030204" pitchFamily="34" charset="0"/>
                <a:cs typeface="Calibri" panose="020F0502020204030204" pitchFamily="34" charset="0"/>
                <a:hlinkClick r:id="rId7"/>
              </a:rPr>
              <a:t>Positive </a:t>
            </a:r>
            <a:r>
              <a:rPr lang="en-GB" sz="1400" dirty="0">
                <a:solidFill>
                  <a:srgbClr val="000000"/>
                </a:solidFill>
                <a:latin typeface="Calibri" panose="020F0502020204030204" pitchFamily="34" charset="0"/>
                <a:cs typeface="Calibri" panose="020F0502020204030204" pitchFamily="34" charset="0"/>
                <a:hlinkClick r:id="rId7"/>
              </a:rPr>
              <a:t>Impact Finance Taskforce </a:t>
            </a:r>
            <a:r>
              <a:rPr lang="en-GB" sz="1400" dirty="0" smtClean="0">
                <a:solidFill>
                  <a:srgbClr val="000000"/>
                </a:solidFill>
                <a:latin typeface="Calibri" panose="020F0502020204030204" pitchFamily="34" charset="0"/>
                <a:cs typeface="Calibri" panose="020F0502020204030204" pitchFamily="34" charset="0"/>
              </a:rPr>
              <a:t>and the </a:t>
            </a:r>
            <a:r>
              <a:rPr lang="en-GB" sz="1400" dirty="0" smtClean="0">
                <a:solidFill>
                  <a:srgbClr val="000000"/>
                </a:solidFill>
                <a:latin typeface="Calibri" panose="020F0502020204030204" pitchFamily="34" charset="0"/>
                <a:cs typeface="Calibri" panose="020F0502020204030204" pitchFamily="34" charset="0"/>
                <a:hlinkClick r:id="rId7"/>
              </a:rPr>
              <a:t>Regional </a:t>
            </a:r>
            <a:r>
              <a:rPr lang="en-GB" sz="1400" dirty="0">
                <a:solidFill>
                  <a:srgbClr val="000000"/>
                </a:solidFill>
                <a:latin typeface="Calibri" panose="020F0502020204030204" pitchFamily="34" charset="0"/>
                <a:cs typeface="Calibri" panose="020F0502020204030204" pitchFamily="34" charset="0"/>
                <a:hlinkClick r:id="rId7"/>
              </a:rPr>
              <a:t>ESG Finance Taskforce </a:t>
            </a:r>
            <a:r>
              <a:rPr lang="en-GB" sz="1400" dirty="0" smtClean="0">
                <a:solidFill>
                  <a:srgbClr val="000000"/>
                </a:solidFill>
                <a:latin typeface="Calibri" panose="020F0502020204030204" pitchFamily="34" charset="0"/>
                <a:cs typeface="Calibri" panose="020F0502020204030204" pitchFamily="34" charset="0"/>
              </a:rPr>
              <a:t>(that were established </a:t>
            </a:r>
            <a:r>
              <a:rPr lang="en-GB" sz="1400" dirty="0">
                <a:solidFill>
                  <a:srgbClr val="000000"/>
                </a:solidFill>
                <a:latin typeface="Calibri" panose="020F0502020204030204" pitchFamily="34" charset="0"/>
                <a:cs typeface="Calibri" panose="020F0502020204030204" pitchFamily="34" charset="0"/>
              </a:rPr>
              <a:t>under the ESG </a:t>
            </a:r>
            <a:r>
              <a:rPr lang="en-GB" sz="1400" dirty="0" smtClean="0">
                <a:solidFill>
                  <a:srgbClr val="000000"/>
                </a:solidFill>
                <a:latin typeface="Calibri" panose="020F0502020204030204" pitchFamily="34" charset="0"/>
                <a:cs typeface="Calibri" panose="020F0502020204030204" pitchFamily="34" charset="0"/>
              </a:rPr>
              <a:t>High-Level Panel in Mar. 2020);</a:t>
            </a:r>
            <a:endParaRPr lang="en-GB" sz="1400" dirty="0">
              <a:solidFill>
                <a:srgbClr val="000000"/>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400" dirty="0" smtClean="0">
              <a:solidFill>
                <a:srgbClr val="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r>
              <a:rPr lang="en-GB" sz="1400" dirty="0" smtClean="0">
                <a:solidFill>
                  <a:srgbClr val="000000"/>
                </a:solidFill>
                <a:latin typeface="Calibri" panose="020F0502020204030204" pitchFamily="34" charset="0"/>
                <a:cs typeface="Calibri" panose="020F0502020204030204" pitchFamily="34" charset="0"/>
              </a:rPr>
              <a:t>Other Policies also included the </a:t>
            </a:r>
            <a:r>
              <a:rPr lang="en-GB" sz="1400" dirty="0" smtClean="0">
                <a:solidFill>
                  <a:srgbClr val="000000"/>
                </a:solidFill>
                <a:latin typeface="Calibri" panose="020F0502020204030204" pitchFamily="34" charset="0"/>
                <a:cs typeface="Calibri" panose="020F0502020204030204" pitchFamily="34" charset="0"/>
                <a:hlinkClick r:id="rId8"/>
              </a:rPr>
              <a:t>Eco </a:t>
            </a:r>
            <a:r>
              <a:rPr lang="en-GB" sz="1400" dirty="0">
                <a:solidFill>
                  <a:srgbClr val="000000"/>
                </a:solidFill>
                <a:latin typeface="Calibri" panose="020F0502020204030204" pitchFamily="34" charset="0"/>
                <a:cs typeface="Calibri" panose="020F0502020204030204" pitchFamily="34" charset="0"/>
                <a:hlinkClick r:id="rId8"/>
              </a:rPr>
              <a:t>Lease Promotion </a:t>
            </a:r>
            <a:r>
              <a:rPr lang="en-GB" sz="1400" dirty="0" smtClean="0">
                <a:solidFill>
                  <a:srgbClr val="000000"/>
                </a:solidFill>
                <a:latin typeface="Calibri" panose="020F0502020204030204" pitchFamily="34" charset="0"/>
                <a:cs typeface="Calibri" panose="020F0502020204030204" pitchFamily="34" charset="0"/>
                <a:hlinkClick r:id="rId8"/>
              </a:rPr>
              <a:t>Programme</a:t>
            </a:r>
            <a:r>
              <a:rPr lang="en-GB" sz="1400" dirty="0" smtClean="0">
                <a:solidFill>
                  <a:srgbClr val="000000"/>
                </a:solidFill>
                <a:latin typeface="Calibri" panose="020F0502020204030204" pitchFamily="34" charset="0"/>
                <a:cs typeface="Calibri" panose="020F0502020204030204" pitchFamily="34" charset="0"/>
              </a:rPr>
              <a:t>, </a:t>
            </a:r>
            <a:r>
              <a:rPr lang="en-GB" sz="1400" dirty="0" smtClean="0">
                <a:solidFill>
                  <a:srgbClr val="000000"/>
                </a:solidFill>
                <a:latin typeface="Calibri" panose="020F0502020204030204" pitchFamily="34" charset="0"/>
                <a:cs typeface="Calibri" panose="020F0502020204030204" pitchFamily="34" charset="0"/>
                <a:hlinkClick r:id="rId8"/>
              </a:rPr>
              <a:t>Green </a:t>
            </a:r>
            <a:r>
              <a:rPr lang="en-GB" sz="1400" dirty="0">
                <a:solidFill>
                  <a:srgbClr val="000000"/>
                </a:solidFill>
                <a:latin typeface="Calibri" panose="020F0502020204030204" pitchFamily="34" charset="0"/>
                <a:cs typeface="Calibri" panose="020F0502020204030204" pitchFamily="34" charset="0"/>
                <a:hlinkClick r:id="rId8"/>
              </a:rPr>
              <a:t>Fund </a:t>
            </a:r>
            <a:r>
              <a:rPr lang="en-GB" sz="1400" dirty="0" smtClean="0">
                <a:solidFill>
                  <a:srgbClr val="000000"/>
                </a:solidFill>
                <a:latin typeface="Calibri" panose="020F0502020204030204" pitchFamily="34" charset="0"/>
                <a:cs typeface="Calibri" panose="020F0502020204030204" pitchFamily="34" charset="0"/>
                <a:hlinkClick r:id="rId8"/>
              </a:rPr>
              <a:t>Project</a:t>
            </a:r>
            <a:r>
              <a:rPr lang="en-GB" sz="1400" dirty="0" smtClean="0">
                <a:solidFill>
                  <a:srgbClr val="000000"/>
                </a:solidFill>
                <a:latin typeface="Calibri" panose="020F0502020204030204" pitchFamily="34" charset="0"/>
                <a:cs typeface="Calibri" panose="020F0502020204030204" pitchFamily="34" charset="0"/>
              </a:rPr>
              <a:t>, </a:t>
            </a:r>
            <a:r>
              <a:rPr lang="en-GB" sz="1400" dirty="0" smtClean="0">
                <a:solidFill>
                  <a:srgbClr val="000000"/>
                </a:solidFill>
                <a:latin typeface="Calibri" panose="020F0502020204030204" pitchFamily="34" charset="0"/>
                <a:cs typeface="Calibri" panose="020F0502020204030204" pitchFamily="34" charset="0"/>
                <a:hlinkClick r:id="rId8"/>
              </a:rPr>
              <a:t>Scenario </a:t>
            </a:r>
            <a:r>
              <a:rPr lang="en-GB" sz="1400" dirty="0">
                <a:solidFill>
                  <a:srgbClr val="000000"/>
                </a:solidFill>
                <a:latin typeface="Calibri" panose="020F0502020204030204" pitchFamily="34" charset="0"/>
                <a:cs typeface="Calibri" panose="020F0502020204030204" pitchFamily="34" charset="0"/>
                <a:hlinkClick r:id="rId8"/>
              </a:rPr>
              <a:t>Analysis Support corresponding to </a:t>
            </a:r>
            <a:r>
              <a:rPr lang="en-GB" sz="1400" dirty="0" smtClean="0">
                <a:solidFill>
                  <a:srgbClr val="000000"/>
                </a:solidFill>
                <a:latin typeface="Calibri" panose="020F0502020204030204" pitchFamily="34" charset="0"/>
                <a:cs typeface="Calibri" panose="020F0502020204030204" pitchFamily="34" charset="0"/>
                <a:hlinkClick r:id="rId8"/>
              </a:rPr>
              <a:t>TCFD</a:t>
            </a:r>
            <a:r>
              <a:rPr lang="en-GB" sz="1400" dirty="0" smtClean="0">
                <a:solidFill>
                  <a:srgbClr val="000000"/>
                </a:solidFill>
                <a:latin typeface="Calibri" panose="020F0502020204030204" pitchFamily="34" charset="0"/>
                <a:cs typeface="Calibri" panose="020F0502020204030204" pitchFamily="34" charset="0"/>
              </a:rPr>
              <a:t>.</a:t>
            </a:r>
            <a:endParaRPr kumimoji="0" lang="en-GB" sz="1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94724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14</a:t>
            </a:fld>
            <a:endParaRPr kumimoji="1" lang="ja-JP" altLang="en-US" dirty="0"/>
          </a:p>
        </p:txBody>
      </p:sp>
      <p:pic>
        <p:nvPicPr>
          <p:cNvPr id="5" name="Picture 4"/>
          <p:cNvPicPr>
            <a:picLocks noChangeAspect="1"/>
          </p:cNvPicPr>
          <p:nvPr/>
        </p:nvPicPr>
        <p:blipFill rotWithShape="1">
          <a:blip r:embed="rId2"/>
          <a:srcRect l="5440" t="27660" r="49986" b="25646"/>
          <a:stretch/>
        </p:blipFill>
        <p:spPr>
          <a:xfrm>
            <a:off x="4562348" y="2060848"/>
            <a:ext cx="4412832" cy="2641163"/>
          </a:xfrm>
          <a:prstGeom prst="rect">
            <a:avLst/>
          </a:prstGeom>
          <a:ln>
            <a:solidFill>
              <a:srgbClr val="C00000"/>
            </a:solidFill>
          </a:ln>
        </p:spPr>
      </p:pic>
      <p:pic>
        <p:nvPicPr>
          <p:cNvPr id="6" name="Picture 5"/>
          <p:cNvPicPr>
            <a:picLocks noChangeAspect="1"/>
          </p:cNvPicPr>
          <p:nvPr/>
        </p:nvPicPr>
        <p:blipFill rotWithShape="1">
          <a:blip r:embed="rId3"/>
          <a:srcRect l="51672" t="22817" r="2856" b="13649"/>
          <a:stretch/>
        </p:blipFill>
        <p:spPr>
          <a:xfrm>
            <a:off x="67678" y="2060848"/>
            <a:ext cx="3888432" cy="2641164"/>
          </a:xfrm>
          <a:prstGeom prst="rect">
            <a:avLst/>
          </a:prstGeom>
          <a:ln>
            <a:solidFill>
              <a:srgbClr val="C00000"/>
            </a:solidFill>
          </a:ln>
        </p:spPr>
      </p:pic>
      <p:sp>
        <p:nvSpPr>
          <p:cNvPr id="7" name="Rectangle 6"/>
          <p:cNvSpPr/>
          <p:nvPr/>
        </p:nvSpPr>
        <p:spPr>
          <a:xfrm>
            <a:off x="251520" y="6331178"/>
            <a:ext cx="8208912" cy="276999"/>
          </a:xfrm>
          <a:prstGeom prst="rect">
            <a:avLst/>
          </a:prstGeom>
        </p:spPr>
        <p:txBody>
          <a:bodyPr wrap="square">
            <a:spAutoFit/>
          </a:bodyPr>
          <a:lstStyle/>
          <a:p>
            <a:pPr algn="ctr"/>
            <a:r>
              <a:rPr lang="en-US" sz="1200" dirty="0" smtClean="0"/>
              <a:t>Source: </a:t>
            </a:r>
            <a:r>
              <a:rPr lang="en-US" sz="1200" dirty="0" smtClean="0">
                <a:hlinkClick r:id="rId4"/>
              </a:rPr>
              <a:t>https</a:t>
            </a:r>
            <a:r>
              <a:rPr lang="en-US" sz="1200" dirty="0">
                <a:hlinkClick r:id="rId4"/>
              </a:rPr>
              <a:t>://</a:t>
            </a:r>
            <a:r>
              <a:rPr lang="en-US" sz="1200" dirty="0" smtClean="0">
                <a:hlinkClick r:id="rId4"/>
              </a:rPr>
              <a:t>fincity.tokyo/wp-content/uploads/2021/01/1611888973-1308ad97907fdffa4fc05be7690f6114.pdf</a:t>
            </a:r>
            <a:endParaRPr lang="en-US" sz="1200" dirty="0"/>
          </a:p>
        </p:txBody>
      </p:sp>
      <p:sp>
        <p:nvSpPr>
          <p:cNvPr id="8" name="Rectangle 7"/>
          <p:cNvSpPr/>
          <p:nvPr/>
        </p:nvSpPr>
        <p:spPr>
          <a:xfrm>
            <a:off x="4595656" y="4846213"/>
            <a:ext cx="4392488" cy="1384995"/>
          </a:xfrm>
          <a:prstGeom prst="rect">
            <a:avLst/>
          </a:prstGeom>
        </p:spPr>
        <p:txBody>
          <a:bodyPr wrap="square">
            <a:spAutoFit/>
          </a:bodyPr>
          <a:lstStyle/>
          <a:p>
            <a:r>
              <a:rPr lang="en-GB" sz="1400" dirty="0" smtClean="0">
                <a:ea typeface="Meiryo UI" panose="020B0604030504040204" pitchFamily="34" charset="-128"/>
                <a:cs typeface="Calibri" panose="020F0502020204030204" pitchFamily="34" charset="0"/>
              </a:rPr>
              <a:t>Note: Since </a:t>
            </a:r>
            <a:r>
              <a:rPr lang="en-GB" sz="1400" dirty="0">
                <a:ea typeface="Meiryo UI" panose="020B0604030504040204" pitchFamily="34" charset="-128"/>
                <a:cs typeface="Calibri" panose="020F0502020204030204" pitchFamily="34" charset="0"/>
              </a:rPr>
              <a:t>Japan is a latecomer compared to Europe and the United States, the investment amount is </a:t>
            </a:r>
            <a:r>
              <a:rPr lang="en-GB" sz="1400" dirty="0" smtClean="0">
                <a:ea typeface="Meiryo UI" panose="020B0604030504040204" pitchFamily="34" charset="-128"/>
                <a:cs typeface="Calibri" panose="020F0502020204030204" pitchFamily="34" charset="0"/>
              </a:rPr>
              <a:t>smaller than those </a:t>
            </a:r>
            <a:r>
              <a:rPr lang="en-GB" sz="1400" dirty="0">
                <a:ea typeface="Meiryo UI" panose="020B0604030504040204" pitchFamily="34" charset="-128"/>
                <a:cs typeface="Calibri" panose="020F0502020204030204" pitchFamily="34" charset="0"/>
              </a:rPr>
              <a:t>countries. However, the compound average growth rate (CAGR) between 2014 and 2018 is 308%, </a:t>
            </a:r>
            <a:r>
              <a:rPr lang="en-GB" sz="1400" dirty="0" smtClean="0">
                <a:ea typeface="Meiryo UI" panose="020B0604030504040204" pitchFamily="34" charset="-128"/>
                <a:cs typeface="Calibri" panose="020F0502020204030204" pitchFamily="34" charset="0"/>
              </a:rPr>
              <a:t>significantly </a:t>
            </a:r>
            <a:r>
              <a:rPr lang="en-GB" sz="1400" dirty="0">
                <a:ea typeface="Meiryo UI" panose="020B0604030504040204" pitchFamily="34" charset="-128"/>
                <a:cs typeface="Calibri" panose="020F0502020204030204" pitchFamily="34" charset="0"/>
              </a:rPr>
              <a:t>higher than other major countries.</a:t>
            </a:r>
            <a:endParaRPr lang="en-US" sz="1400" dirty="0">
              <a:cs typeface="Calibri" panose="020F0502020204030204" pitchFamily="34" charset="0"/>
            </a:endParaRPr>
          </a:p>
        </p:txBody>
      </p:sp>
      <p:sp>
        <p:nvSpPr>
          <p:cNvPr id="9" name="Rectangle 8"/>
          <p:cNvSpPr/>
          <p:nvPr/>
        </p:nvSpPr>
        <p:spPr>
          <a:xfrm>
            <a:off x="175690" y="4846213"/>
            <a:ext cx="3672408" cy="738664"/>
          </a:xfrm>
          <a:prstGeom prst="rect">
            <a:avLst/>
          </a:prstGeom>
        </p:spPr>
        <p:txBody>
          <a:bodyPr wrap="square">
            <a:spAutoFit/>
          </a:bodyPr>
          <a:lstStyle/>
          <a:p>
            <a:r>
              <a:rPr lang="en-GB" sz="1400" dirty="0" smtClean="0">
                <a:ea typeface="Meiryo UI" panose="020B0604030504040204" pitchFamily="34" charset="-128"/>
              </a:rPr>
              <a:t>Note: The </a:t>
            </a:r>
            <a:r>
              <a:rPr lang="en-GB" sz="1400" dirty="0">
                <a:ea typeface="Meiryo UI" panose="020B0604030504040204" pitchFamily="34" charset="-128"/>
              </a:rPr>
              <a:t>number of </a:t>
            </a:r>
            <a:r>
              <a:rPr lang="en-GB" sz="1400" dirty="0" smtClean="0">
                <a:ea typeface="Meiryo UI" panose="020B0604030504040204" pitchFamily="34" charset="-128"/>
                <a:hlinkClick r:id="rId5"/>
              </a:rPr>
              <a:t>TCFD</a:t>
            </a:r>
            <a:r>
              <a:rPr lang="en-GB" sz="1400" dirty="0" smtClean="0">
                <a:ea typeface="Meiryo UI" panose="020B0604030504040204" pitchFamily="34" charset="-128"/>
              </a:rPr>
              <a:t> supporting </a:t>
            </a:r>
            <a:r>
              <a:rPr lang="en-GB" sz="1400" dirty="0">
                <a:ea typeface="Meiryo UI" panose="020B0604030504040204" pitchFamily="34" charset="-128"/>
              </a:rPr>
              <a:t>organizations </a:t>
            </a:r>
            <a:r>
              <a:rPr lang="en-GB" sz="1400" dirty="0" smtClean="0">
                <a:ea typeface="Meiryo UI" panose="020B0604030504040204" pitchFamily="34" charset="-128"/>
              </a:rPr>
              <a:t>in Japan is </a:t>
            </a:r>
            <a:r>
              <a:rPr lang="en-GB" sz="1400" dirty="0">
                <a:ea typeface="Meiryo UI" panose="020B0604030504040204" pitchFamily="34" charset="-128"/>
              </a:rPr>
              <a:t>338, </a:t>
            </a:r>
            <a:r>
              <a:rPr lang="en-GB" sz="1400" dirty="0" smtClean="0">
                <a:ea typeface="Meiryo UI" panose="020B0604030504040204" pitchFamily="34" charset="-128"/>
              </a:rPr>
              <a:t>the </a:t>
            </a:r>
            <a:r>
              <a:rPr lang="en-GB" sz="1400" dirty="0">
                <a:ea typeface="Meiryo UI" panose="020B0604030504040204" pitchFamily="34" charset="-128"/>
              </a:rPr>
              <a:t>largest in the world.</a:t>
            </a:r>
            <a:endParaRPr lang="en-US" sz="1400" dirty="0"/>
          </a:p>
        </p:txBody>
      </p:sp>
      <p:sp>
        <p:nvSpPr>
          <p:cNvPr id="10" name="Rectangle 9"/>
          <p:cNvSpPr/>
          <p:nvPr/>
        </p:nvSpPr>
        <p:spPr>
          <a:xfrm>
            <a:off x="2771800" y="299061"/>
            <a:ext cx="4896544" cy="823302"/>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 (</a:t>
            </a:r>
            <a:r>
              <a:rPr lang="en-GB" sz="1500" kern="0" dirty="0">
                <a:solidFill>
                  <a:srgbClr val="006600"/>
                </a:solidFill>
                <a:latin typeface="Calibri" pitchFamily="34" charset="0"/>
              </a:rPr>
              <a:t>75mn</a:t>
            </a:r>
            <a:r>
              <a:rPr lang="en-GB" sz="1500" b="1" kern="0" dirty="0">
                <a:solidFill>
                  <a:srgbClr val="006600"/>
                </a:solidFill>
                <a:latin typeface="Calibri" pitchFamily="34" charset="0"/>
              </a:rPr>
              <a: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sp>
        <p:nvSpPr>
          <p:cNvPr id="11" name="Subtitle 2"/>
          <p:cNvSpPr>
            <a:spLocks noGrp="1"/>
          </p:cNvSpPr>
          <p:nvPr>
            <p:ph type="subTitle" idx="1"/>
          </p:nvPr>
        </p:nvSpPr>
        <p:spPr>
          <a:xfrm>
            <a:off x="-1016" y="1199691"/>
            <a:ext cx="8784976" cy="480488"/>
          </a:xfrm>
        </p:spPr>
        <p:txBody>
          <a:bodyPr>
            <a:normAutofit fontScale="70000" lnSpcReduction="20000"/>
          </a:bodyPr>
          <a:lstStyle/>
          <a:p>
            <a:pPr algn="l"/>
            <a:r>
              <a:rPr lang="en-GB" dirty="0" smtClean="0"/>
              <a:t>II.1.2 Promoting ESG Finance (continue)</a:t>
            </a:r>
          </a:p>
          <a:p>
            <a:pPr algn="l"/>
            <a:endParaRPr lang="en-GB" dirty="0"/>
          </a:p>
          <a:p>
            <a:pPr algn="l"/>
            <a:endParaRPr lang="en-GB" dirty="0" smtClean="0"/>
          </a:p>
          <a:p>
            <a:pPr algn="l"/>
            <a:endParaRPr lang="en-GB" dirty="0" smtClean="0"/>
          </a:p>
        </p:txBody>
      </p:sp>
      <p:sp>
        <p:nvSpPr>
          <p:cNvPr id="12" name="Rectangle 11"/>
          <p:cNvSpPr/>
          <p:nvPr/>
        </p:nvSpPr>
        <p:spPr>
          <a:xfrm>
            <a:off x="357621" y="1639681"/>
            <a:ext cx="3308546" cy="461665"/>
          </a:xfrm>
          <a:prstGeom prst="rect">
            <a:avLst/>
          </a:prstGeom>
        </p:spPr>
        <p:txBody>
          <a:bodyPr wrap="square">
            <a:spAutoFit/>
          </a:bodyPr>
          <a:lstStyle/>
          <a:p>
            <a:pPr algn="ctr">
              <a:lnSpc>
                <a:spcPts val="1440"/>
              </a:lnSpc>
            </a:pPr>
            <a:r>
              <a:rPr lang="en-GB" sz="1200" dirty="0" smtClean="0"/>
              <a:t>Fig1. Change in the number of TCFD supporting organization by country</a:t>
            </a:r>
            <a:endParaRPr lang="en-US" sz="1200" dirty="0"/>
          </a:p>
        </p:txBody>
      </p:sp>
      <p:sp>
        <p:nvSpPr>
          <p:cNvPr id="13" name="Rectangle 12"/>
          <p:cNvSpPr/>
          <p:nvPr/>
        </p:nvSpPr>
        <p:spPr>
          <a:xfrm>
            <a:off x="5004048" y="1667320"/>
            <a:ext cx="3308546" cy="451406"/>
          </a:xfrm>
          <a:prstGeom prst="rect">
            <a:avLst/>
          </a:prstGeom>
        </p:spPr>
        <p:txBody>
          <a:bodyPr wrap="square">
            <a:spAutoFit/>
          </a:bodyPr>
          <a:lstStyle/>
          <a:p>
            <a:pPr algn="ctr">
              <a:lnSpc>
                <a:spcPts val="1440"/>
              </a:lnSpc>
            </a:pPr>
            <a:r>
              <a:rPr lang="en-GB" sz="1200" dirty="0" smtClean="0"/>
              <a:t>Fig2. Trend in ESG Investment in Major Countries</a:t>
            </a:r>
            <a:endParaRPr lang="en-US" sz="1200" dirty="0"/>
          </a:p>
        </p:txBody>
      </p:sp>
    </p:spTree>
    <p:extLst>
      <p:ext uri="{BB962C8B-B14F-4D97-AF65-F5344CB8AC3E}">
        <p14:creationId xmlns:p14="http://schemas.microsoft.com/office/powerpoint/2010/main" val="408939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 y="1152313"/>
            <a:ext cx="9144000" cy="469631"/>
          </a:xfrm>
        </p:spPr>
        <p:txBody>
          <a:bodyPr>
            <a:normAutofit fontScale="70000" lnSpcReduction="20000"/>
          </a:bodyPr>
          <a:lstStyle/>
          <a:p>
            <a:pPr algn="l"/>
            <a:r>
              <a:rPr lang="en-GB" dirty="0" smtClean="0"/>
              <a:t>II.2.1 Climate innovation </a:t>
            </a:r>
            <a:r>
              <a:rPr lang="en-GB" dirty="0"/>
              <a:t>f</a:t>
            </a:r>
            <a:r>
              <a:rPr lang="en-GB" dirty="0" smtClean="0"/>
              <a:t>inance and the green growth strategy</a:t>
            </a:r>
          </a:p>
          <a:p>
            <a:pPr algn="l"/>
            <a:endParaRPr lang="en-GB" dirty="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18311" y="357642"/>
            <a:ext cx="4896544" cy="823302"/>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I.2. </a:t>
            </a:r>
            <a:r>
              <a:rPr lang="en-GB" sz="1500" kern="0" dirty="0" smtClean="0">
                <a:solidFill>
                  <a:srgbClr val="0070C0"/>
                </a:solidFill>
                <a:latin typeface="Calibri" pitchFamily="34" charset="0"/>
              </a:rPr>
              <a:t>METI</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’s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key efforts</a:t>
            </a:r>
          </a:p>
        </p:txBody>
      </p:sp>
      <p:graphicFrame>
        <p:nvGraphicFramePr>
          <p:cNvPr id="6" name="Table 5"/>
          <p:cNvGraphicFramePr>
            <a:graphicFrameLocks noGrp="1"/>
          </p:cNvGraphicFramePr>
          <p:nvPr>
            <p:extLst>
              <p:ext uri="{D42A27DB-BD31-4B8C-83A1-F6EECF244321}">
                <p14:modId xmlns:p14="http://schemas.microsoft.com/office/powerpoint/2010/main" val="1561316828"/>
              </p:ext>
            </p:extLst>
          </p:nvPr>
        </p:nvGraphicFramePr>
        <p:xfrm>
          <a:off x="251518" y="1520348"/>
          <a:ext cx="8640963" cy="1619942"/>
        </p:xfrm>
        <a:graphic>
          <a:graphicData uri="http://schemas.openxmlformats.org/drawingml/2006/table">
            <a:tbl>
              <a:tblPr firstRow="1" firstCol="1" bandRow="1"/>
              <a:tblGrid>
                <a:gridCol w="448063">
                  <a:extLst>
                    <a:ext uri="{9D8B030D-6E8A-4147-A177-3AD203B41FA5}">
                      <a16:colId xmlns:a16="http://schemas.microsoft.com/office/drawing/2014/main" val="3007527151"/>
                    </a:ext>
                  </a:extLst>
                </a:gridCol>
                <a:gridCol w="5769120">
                  <a:extLst>
                    <a:ext uri="{9D8B030D-6E8A-4147-A177-3AD203B41FA5}">
                      <a16:colId xmlns:a16="http://schemas.microsoft.com/office/drawing/2014/main" val="1929227128"/>
                    </a:ext>
                  </a:extLst>
                </a:gridCol>
                <a:gridCol w="897695">
                  <a:extLst>
                    <a:ext uri="{9D8B030D-6E8A-4147-A177-3AD203B41FA5}">
                      <a16:colId xmlns:a16="http://schemas.microsoft.com/office/drawing/2014/main" val="1133905643"/>
                    </a:ext>
                  </a:extLst>
                </a:gridCol>
                <a:gridCol w="359079">
                  <a:extLst>
                    <a:ext uri="{9D8B030D-6E8A-4147-A177-3AD203B41FA5}">
                      <a16:colId xmlns:a16="http://schemas.microsoft.com/office/drawing/2014/main" val="1793071159"/>
                    </a:ext>
                  </a:extLst>
                </a:gridCol>
                <a:gridCol w="359079">
                  <a:extLst>
                    <a:ext uri="{9D8B030D-6E8A-4147-A177-3AD203B41FA5}">
                      <a16:colId xmlns:a16="http://schemas.microsoft.com/office/drawing/2014/main" val="2953962297"/>
                    </a:ext>
                  </a:extLst>
                </a:gridCol>
                <a:gridCol w="359079">
                  <a:extLst>
                    <a:ext uri="{9D8B030D-6E8A-4147-A177-3AD203B41FA5}">
                      <a16:colId xmlns:a16="http://schemas.microsoft.com/office/drawing/2014/main" val="2999510112"/>
                    </a:ext>
                  </a:extLst>
                </a:gridCol>
                <a:gridCol w="448848">
                  <a:extLst>
                    <a:ext uri="{9D8B030D-6E8A-4147-A177-3AD203B41FA5}">
                      <a16:colId xmlns:a16="http://schemas.microsoft.com/office/drawing/2014/main" val="2687399997"/>
                    </a:ext>
                  </a:extLst>
                </a:gridCol>
              </a:tblGrid>
              <a:tr h="179782">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METI</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3394400"/>
                  </a:ext>
                </a:extLst>
              </a:tr>
              <a:tr h="179782">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507895"/>
                  </a:ext>
                </a:extLst>
              </a:tr>
              <a:tr h="7210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46975682"/>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Study Group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on Environmental Innovation Finance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8340980"/>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Arial" panose="020B0604020202020204" pitchFamily="34" charset="0"/>
                          <a:hlinkClick r:id="rId2"/>
                        </a:rPr>
                        <a:t>Climate Innovation Finance Strategy 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Arial" panose="020B0604020202020204" pitchFamily="34" charset="0"/>
                        </a:rPr>
                        <a:t>9/2020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5469724"/>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Announcement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Green Growth Strategy Through Achieving Carbon Neutrality in 2050</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extLst>
                  <a:ext uri="{0D108BD9-81ED-4DB2-BD59-A6C34878D82A}">
                    <a16:rowId xmlns:a16="http://schemas.microsoft.com/office/drawing/2014/main" val="3817526051"/>
                  </a:ext>
                </a:extLst>
              </a:tr>
            </a:tbl>
          </a:graphicData>
        </a:graphic>
      </p:graphicFrame>
      <p:pic>
        <p:nvPicPr>
          <p:cNvPr id="7" name="Picture 6"/>
          <p:cNvPicPr>
            <a:picLocks noChangeAspect="1"/>
          </p:cNvPicPr>
          <p:nvPr/>
        </p:nvPicPr>
        <p:blipFill rotWithShape="1">
          <a:blip r:embed="rId4"/>
          <a:srcRect l="16538" t="34386" r="19676" b="6115"/>
          <a:stretch/>
        </p:blipFill>
        <p:spPr>
          <a:xfrm>
            <a:off x="251519" y="3648228"/>
            <a:ext cx="3744416" cy="2849444"/>
          </a:xfrm>
          <a:prstGeom prst="rect">
            <a:avLst/>
          </a:prstGeom>
          <a:ln w="12700">
            <a:solidFill>
              <a:srgbClr val="C00000"/>
            </a:solidFill>
          </a:ln>
        </p:spPr>
      </p:pic>
      <p:pic>
        <p:nvPicPr>
          <p:cNvPr id="8" name="Picture 7"/>
          <p:cNvPicPr>
            <a:picLocks noChangeAspect="1"/>
          </p:cNvPicPr>
          <p:nvPr/>
        </p:nvPicPr>
        <p:blipFill rotWithShape="1">
          <a:blip r:embed="rId5"/>
          <a:srcRect l="16144" t="19425" r="16920" b="7076"/>
          <a:stretch/>
        </p:blipFill>
        <p:spPr>
          <a:xfrm>
            <a:off x="4317379" y="3648228"/>
            <a:ext cx="4719117" cy="2877116"/>
          </a:xfrm>
          <a:prstGeom prst="rect">
            <a:avLst/>
          </a:prstGeom>
          <a:ln w="12700">
            <a:solidFill>
              <a:srgbClr val="C00000"/>
            </a:solidFill>
          </a:ln>
        </p:spPr>
      </p:pic>
      <p:sp>
        <p:nvSpPr>
          <p:cNvPr id="9" name="Subtitle 2"/>
          <p:cNvSpPr txBox="1">
            <a:spLocks/>
          </p:cNvSpPr>
          <p:nvPr/>
        </p:nvSpPr>
        <p:spPr bwMode="auto">
          <a:xfrm>
            <a:off x="539552" y="3293857"/>
            <a:ext cx="3307397" cy="354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400" kern="0" dirty="0" smtClean="0"/>
              <a:t>Fig.1 </a:t>
            </a:r>
            <a:r>
              <a:rPr lang="en-GB" sz="1400" kern="0" dirty="0" smtClean="0">
                <a:hlinkClick r:id="rId2"/>
              </a:rPr>
              <a:t>Climate Innovation Finance Strategy</a:t>
            </a:r>
            <a:endParaRPr lang="en-GB" sz="1400" kern="0" dirty="0" smtClean="0"/>
          </a:p>
          <a:p>
            <a:pPr algn="l"/>
            <a:endParaRPr lang="en-GB" sz="1200" b="1" kern="0" dirty="0" smtClean="0"/>
          </a:p>
          <a:p>
            <a:pPr algn="l"/>
            <a:endParaRPr lang="en-GB" sz="1200" b="1" kern="0" dirty="0" smtClean="0"/>
          </a:p>
          <a:p>
            <a:pPr algn="l"/>
            <a:endParaRPr lang="en-GB" sz="1200" b="1" kern="0" dirty="0" smtClean="0"/>
          </a:p>
        </p:txBody>
      </p:sp>
      <p:sp>
        <p:nvSpPr>
          <p:cNvPr id="10" name="Subtitle 2"/>
          <p:cNvSpPr txBox="1">
            <a:spLocks/>
          </p:cNvSpPr>
          <p:nvPr/>
        </p:nvSpPr>
        <p:spPr bwMode="auto">
          <a:xfrm>
            <a:off x="4308532" y="3293857"/>
            <a:ext cx="4829722" cy="354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400" kern="0" dirty="0" smtClean="0"/>
              <a:t>Fig.2 Five policies tool towards the </a:t>
            </a:r>
            <a:r>
              <a:rPr lang="en-GB" sz="1400" kern="0" dirty="0" smtClean="0">
                <a:hlinkClick r:id="rId3"/>
              </a:rPr>
              <a:t>New Green Growth Strategy</a:t>
            </a:r>
            <a:endParaRPr lang="en-GB" sz="1400" kern="0" dirty="0" smtClean="0"/>
          </a:p>
          <a:p>
            <a:pPr algn="l"/>
            <a:endParaRPr lang="en-GB" sz="1400" kern="0" dirty="0" smtClean="0"/>
          </a:p>
        </p:txBody>
      </p:sp>
    </p:spTree>
    <p:extLst>
      <p:ext uri="{BB962C8B-B14F-4D97-AF65-F5344CB8AC3E}">
        <p14:creationId xmlns:p14="http://schemas.microsoft.com/office/powerpoint/2010/main" val="2676971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16</a:t>
            </a:fld>
            <a:endParaRPr kumimoji="1" lang="ja-JP" altLang="en-US" dirty="0"/>
          </a:p>
        </p:txBody>
      </p:sp>
      <p:sp>
        <p:nvSpPr>
          <p:cNvPr id="5" name="Subtitle 2"/>
          <p:cNvSpPr txBox="1">
            <a:spLocks/>
          </p:cNvSpPr>
          <p:nvPr/>
        </p:nvSpPr>
        <p:spPr bwMode="auto">
          <a:xfrm>
            <a:off x="113304" y="1268760"/>
            <a:ext cx="8851184"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800" kern="0" dirty="0" smtClean="0"/>
              <a:t>II.2.2. METI efforts regarding the TCFD</a:t>
            </a:r>
          </a:p>
          <a:p>
            <a:pPr marL="342900" indent="-342900" algn="l">
              <a:buFont typeface="Wingdings" panose="05000000000000000000" pitchFamily="2" charset="2"/>
              <a:buChar char="q"/>
            </a:pPr>
            <a:r>
              <a:rPr lang="en-GB" sz="1800" kern="0" dirty="0" smtClean="0"/>
              <a:t>In 2018 METI produced the </a:t>
            </a:r>
            <a:r>
              <a:rPr lang="en-GB" sz="1800" kern="0" dirty="0" smtClean="0">
                <a:hlinkClick r:id="rId2"/>
              </a:rPr>
              <a:t>Guidance for Climate-related Financial Disclosure </a:t>
            </a:r>
            <a:r>
              <a:rPr lang="en-GB" sz="1800" kern="0" dirty="0" smtClean="0"/>
              <a:t>(TCFD Guidance) to support companies intending to implement the TCFD recommendations. </a:t>
            </a:r>
          </a:p>
          <a:p>
            <a:pPr marL="342900" indent="-342900" algn="l">
              <a:buFont typeface="Wingdings" panose="05000000000000000000" pitchFamily="2" charset="2"/>
              <a:buChar char="q"/>
            </a:pPr>
            <a:r>
              <a:rPr lang="en-GB" sz="1800" kern="0" dirty="0" smtClean="0"/>
              <a:t>In May 2019, METI extended its support to establish the </a:t>
            </a:r>
            <a:r>
              <a:rPr lang="en-GB" sz="1800" kern="0" dirty="0" smtClean="0">
                <a:hlinkClick r:id="rId3"/>
              </a:rPr>
              <a:t>TCFD Consortium</a:t>
            </a:r>
            <a:r>
              <a:rPr lang="en-GB" sz="1800" kern="0" dirty="0" smtClean="0"/>
              <a:t>, a platform to exchange information on the effective and efficient disclosure of climate-related information.</a:t>
            </a:r>
          </a:p>
          <a:p>
            <a:pPr marL="342900" indent="-342900" algn="l">
              <a:buFont typeface="Wingdings" panose="05000000000000000000" pitchFamily="2" charset="2"/>
              <a:buChar char="q"/>
            </a:pPr>
            <a:r>
              <a:rPr lang="en-GB" sz="1800" kern="0" dirty="0" smtClean="0"/>
              <a:t>In Oct. 2019, METI also hosted the first TCFD Summit, bringing on board the TCFD Consortium and World Business Council for Sustainable Development (WBCSD) as co-organizers.</a:t>
            </a:r>
            <a:endParaRPr lang="en-GB" sz="1800" kern="0" dirty="0"/>
          </a:p>
        </p:txBody>
      </p:sp>
      <p:sp>
        <p:nvSpPr>
          <p:cNvPr id="6" name="Rectangle 5"/>
          <p:cNvSpPr/>
          <p:nvPr/>
        </p:nvSpPr>
        <p:spPr>
          <a:xfrm>
            <a:off x="2718311" y="357642"/>
            <a:ext cx="4896544" cy="823302"/>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I.2. </a:t>
            </a:r>
            <a:r>
              <a:rPr lang="en-GB" sz="1500" kern="0" dirty="0" smtClean="0">
                <a:solidFill>
                  <a:srgbClr val="0070C0"/>
                </a:solidFill>
                <a:latin typeface="Calibri" pitchFamily="34" charset="0"/>
              </a:rPr>
              <a:t>METI</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’s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key efforts</a:t>
            </a:r>
          </a:p>
        </p:txBody>
      </p:sp>
    </p:spTree>
    <p:extLst>
      <p:ext uri="{BB962C8B-B14F-4D97-AF65-F5344CB8AC3E}">
        <p14:creationId xmlns:p14="http://schemas.microsoft.com/office/powerpoint/2010/main" val="829860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26" y="1196752"/>
            <a:ext cx="8784976" cy="463002"/>
          </a:xfrm>
        </p:spPr>
        <p:txBody>
          <a:bodyPr>
            <a:normAutofit fontScale="62500" lnSpcReduction="20000"/>
          </a:bodyPr>
          <a:lstStyle/>
          <a:p>
            <a:pPr algn="l"/>
            <a:r>
              <a:rPr lang="en-GB" dirty="0" smtClean="0"/>
              <a:t>II.3.1 Governance/stewardship codes and </a:t>
            </a:r>
            <a:endParaRPr lang="en-GB" dirty="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823302"/>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I.3. </a:t>
            </a:r>
            <a:r>
              <a:rPr lang="en-GB" sz="1500" kern="0" dirty="0" smtClean="0">
                <a:solidFill>
                  <a:srgbClr val="0070C0"/>
                </a:solidFill>
                <a:latin typeface="Calibri" pitchFamily="34" charset="0"/>
              </a:rPr>
              <a:t>FSA</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’s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key efforts</a:t>
            </a:r>
          </a:p>
        </p:txBody>
      </p:sp>
      <p:graphicFrame>
        <p:nvGraphicFramePr>
          <p:cNvPr id="7" name="Table 6"/>
          <p:cNvGraphicFramePr>
            <a:graphicFrameLocks noGrp="1"/>
          </p:cNvGraphicFramePr>
          <p:nvPr>
            <p:extLst>
              <p:ext uri="{D42A27DB-BD31-4B8C-83A1-F6EECF244321}">
                <p14:modId xmlns:p14="http://schemas.microsoft.com/office/powerpoint/2010/main" val="2061749068"/>
              </p:ext>
            </p:extLst>
          </p:nvPr>
        </p:nvGraphicFramePr>
        <p:xfrm>
          <a:off x="251520" y="1556792"/>
          <a:ext cx="8642429" cy="2333947"/>
        </p:xfrm>
        <a:graphic>
          <a:graphicData uri="http://schemas.openxmlformats.org/drawingml/2006/table">
            <a:tbl>
              <a:tblPr firstRow="1" firstCol="1" bandRow="1"/>
              <a:tblGrid>
                <a:gridCol w="333338">
                  <a:extLst>
                    <a:ext uri="{9D8B030D-6E8A-4147-A177-3AD203B41FA5}">
                      <a16:colId xmlns:a16="http://schemas.microsoft.com/office/drawing/2014/main" val="1246799150"/>
                    </a:ext>
                  </a:extLst>
                </a:gridCol>
                <a:gridCol w="6075372">
                  <a:extLst>
                    <a:ext uri="{9D8B030D-6E8A-4147-A177-3AD203B41FA5}">
                      <a16:colId xmlns:a16="http://schemas.microsoft.com/office/drawing/2014/main" val="1830376086"/>
                    </a:ext>
                  </a:extLst>
                </a:gridCol>
                <a:gridCol w="658001">
                  <a:extLst>
                    <a:ext uri="{9D8B030D-6E8A-4147-A177-3AD203B41FA5}">
                      <a16:colId xmlns:a16="http://schemas.microsoft.com/office/drawing/2014/main" val="1657439915"/>
                    </a:ext>
                  </a:extLst>
                </a:gridCol>
                <a:gridCol w="396238">
                  <a:extLst>
                    <a:ext uri="{9D8B030D-6E8A-4147-A177-3AD203B41FA5}">
                      <a16:colId xmlns:a16="http://schemas.microsoft.com/office/drawing/2014/main" val="1477090881"/>
                    </a:ext>
                  </a:extLst>
                </a:gridCol>
                <a:gridCol w="393468">
                  <a:extLst>
                    <a:ext uri="{9D8B030D-6E8A-4147-A177-3AD203B41FA5}">
                      <a16:colId xmlns:a16="http://schemas.microsoft.com/office/drawing/2014/main" val="19554685"/>
                    </a:ext>
                  </a:extLst>
                </a:gridCol>
                <a:gridCol w="393468">
                  <a:extLst>
                    <a:ext uri="{9D8B030D-6E8A-4147-A177-3AD203B41FA5}">
                      <a16:colId xmlns:a16="http://schemas.microsoft.com/office/drawing/2014/main" val="1034832858"/>
                    </a:ext>
                  </a:extLst>
                </a:gridCol>
                <a:gridCol w="392544">
                  <a:extLst>
                    <a:ext uri="{9D8B030D-6E8A-4147-A177-3AD203B41FA5}">
                      <a16:colId xmlns:a16="http://schemas.microsoft.com/office/drawing/2014/main" val="2779457559"/>
                    </a:ext>
                  </a:extLst>
                </a:gridCol>
              </a:tblGrid>
              <a:tr h="150495">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FSA</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2509926"/>
                  </a:ext>
                </a:extLst>
              </a:tr>
              <a:tr h="142240">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Initiative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Date</a:t>
                      </a:r>
                      <a:endParaRPr lang="en-US" sz="110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(M/Y)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1393056"/>
                  </a:ext>
                </a:extLst>
              </a:tr>
              <a:tr h="7194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45234097"/>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Guidelines for Investor and Company Engagement</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6/2018</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995344250"/>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"Corporate Governance Code 2018 (revised version of 2015)"</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6/2018</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962084037"/>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Japan's Stewardship Code</a:t>
                      </a:r>
                      <a:r>
                        <a:rPr lang="en-US" sz="1100" dirty="0">
                          <a:effectLst/>
                          <a:latin typeface="Calibri" panose="020F0502020204030204" pitchFamily="34" charset="0"/>
                          <a:ea typeface="HGPGothicM" panose="020B0600000000000000" pitchFamily="50" charset="-128"/>
                          <a:cs typeface="Arial" panose="020B0604020202020204" pitchFamily="34" charset="0"/>
                        </a:rPr>
                        <a:t>” (revised version of 2017)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3/2020</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65270075"/>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Corporate Governance Code and Guidelines for Investor and Company Engagement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4/2021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212896658"/>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5"/>
                        </a:rPr>
                        <a:t>Expert Panel on Sustainable Finance</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1778213063"/>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“Joint Team for Enhancing Sustainable Regional Economies’ (Jointly with 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1258539950"/>
                  </a:ext>
                </a:extLst>
              </a:tr>
              <a:tr h="38735">
                <a:tc>
                  <a:txBody>
                    <a:bodyPr/>
                    <a:lstStyle/>
                    <a:p>
                      <a:pPr>
                        <a:lnSpc>
                          <a:spcPct val="107000"/>
                        </a:lnSpc>
                        <a:spcAft>
                          <a:spcPts val="0"/>
                        </a:spcAft>
                      </a:pPr>
                      <a:r>
                        <a:rPr lang="en-US" sz="1100" dirty="0" smtClean="0">
                          <a:effectLst/>
                          <a:latin typeface="Calibri" panose="020F0502020204030204" pitchFamily="34" charset="0"/>
                          <a:ea typeface="HGPGothicM" panose="020B0600000000000000" pitchFamily="50" charset="-128"/>
                          <a:cs typeface="Arial" panose="020B0604020202020204" pitchFamily="34" charset="0"/>
                        </a:rPr>
                        <a:t>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Report by the Expert Panel on Sustainable Finance</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7/2021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2556850281"/>
                  </a:ext>
                </a:extLst>
              </a:tr>
            </a:tbl>
          </a:graphicData>
        </a:graphic>
      </p:graphicFrame>
      <p:sp>
        <p:nvSpPr>
          <p:cNvPr id="8" name="Rectangle 7"/>
          <p:cNvSpPr/>
          <p:nvPr/>
        </p:nvSpPr>
        <p:spPr>
          <a:xfrm>
            <a:off x="33144" y="3897381"/>
            <a:ext cx="8784976" cy="2554545"/>
          </a:xfrm>
          <a:prstGeom prst="rect">
            <a:avLst/>
          </a:prstGeom>
        </p:spPr>
        <p:txBody>
          <a:bodyPr wrap="square">
            <a:spAutoFit/>
          </a:bodyPr>
          <a:lstStyle/>
          <a:p>
            <a:pPr marL="285750" lvl="0" indent="-285750">
              <a:buFont typeface="Wingdings" panose="05000000000000000000" pitchFamily="2" charset="2"/>
              <a:buChar char="q"/>
            </a:pPr>
            <a:r>
              <a:rPr lang="en-GB" sz="1600" dirty="0">
                <a:solidFill>
                  <a:srgbClr val="000000"/>
                </a:solidFill>
                <a:latin typeface="Calibri" panose="020F0502020204030204" pitchFamily="34" charset="0"/>
                <a:cs typeface="Calibri" panose="020F0502020204030204" pitchFamily="34" charset="0"/>
              </a:rPr>
              <a:t>FSA has guided investors and the industry through the Stewardship Code and the Corporate Governance </a:t>
            </a:r>
            <a:r>
              <a:rPr lang="en-GB" sz="1600" dirty="0" smtClean="0">
                <a:solidFill>
                  <a:srgbClr val="000000"/>
                </a:solidFill>
                <a:latin typeface="Calibri" panose="020F0502020204030204" pitchFamily="34" charset="0"/>
                <a:cs typeface="Calibri" panose="020F0502020204030204" pitchFamily="34" charset="0"/>
              </a:rPr>
              <a:t>Code. </a:t>
            </a: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FSA presented the draft of the revised Corporate Governance Code and Stewardship Code in early </a:t>
            </a:r>
            <a:r>
              <a:rPr lang="en-GB" sz="1600" dirty="0" smtClean="0">
                <a:latin typeface="Calibri" panose="020F0502020204030204" pitchFamily="34" charset="0"/>
                <a:cs typeface="Calibri" panose="020F0502020204030204" pitchFamily="34" charset="0"/>
              </a:rPr>
              <a:t>April. </a:t>
            </a:r>
            <a:r>
              <a:rPr lang="en-GB" sz="1600" dirty="0">
                <a:latin typeface="Calibri" panose="020F0502020204030204" pitchFamily="34" charset="0"/>
                <a:cs typeface="Calibri" panose="020F0502020204030204" pitchFamily="34" charset="0"/>
              </a:rPr>
              <a:t>The proposed revisions would make the guidance stronger and clearer on sustainability-related disclosure. </a:t>
            </a:r>
            <a:endParaRPr lang="en-GB" sz="1600" dirty="0" smtClean="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endParaRPr lang="en-GB" sz="16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FSA and MOE announced </a:t>
            </a:r>
            <a:r>
              <a:rPr lang="en-GB" sz="1600" dirty="0" smtClean="0">
                <a:latin typeface="Calibri" panose="020F0502020204030204" pitchFamily="34" charset="0"/>
                <a:cs typeface="Calibri" panose="020F0502020204030204" pitchFamily="34" charset="0"/>
              </a:rPr>
              <a:t>establishing </a:t>
            </a:r>
            <a:r>
              <a:rPr lang="en-GB" sz="1600" dirty="0">
                <a:latin typeface="Calibri" panose="020F0502020204030204" pitchFamily="34" charset="0"/>
                <a:cs typeface="Calibri" panose="020F0502020204030204" pitchFamily="34" charset="0"/>
              </a:rPr>
              <a:t>a ‘Joint Team for Enhancing Sustainable Regional Economies’ to move forward on regional ESG finance</a:t>
            </a:r>
            <a:r>
              <a:rPr lang="en-GB" sz="1600" dirty="0" smtClean="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q"/>
            </a:pP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600" dirty="0" smtClean="0">
                <a:latin typeface="Calibri" panose="020F0502020204030204" pitchFamily="34" charset="0"/>
                <a:cs typeface="Calibri" panose="020F0502020204030204" pitchFamily="34" charset="0"/>
              </a:rPr>
              <a:t>The “report by the Expert Panel on Sustainable Finance” outlines recommendations </a:t>
            </a:r>
            <a:r>
              <a:rPr lang="en-GB" sz="1600" dirty="0">
                <a:latin typeface="Calibri" panose="020F0502020204030204" pitchFamily="34" charset="0"/>
                <a:cs typeface="Calibri" panose="020F0502020204030204" pitchFamily="34" charset="0"/>
              </a:rPr>
              <a:t>for policy actions needed to promote sustainable activities in Japan. </a:t>
            </a:r>
          </a:p>
        </p:txBody>
      </p:sp>
    </p:spTree>
    <p:extLst>
      <p:ext uri="{BB962C8B-B14F-4D97-AF65-F5344CB8AC3E}">
        <p14:creationId xmlns:p14="http://schemas.microsoft.com/office/powerpoint/2010/main" val="379049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23" y="1153626"/>
            <a:ext cx="8784976" cy="504056"/>
          </a:xfrm>
        </p:spPr>
        <p:txBody>
          <a:bodyPr>
            <a:normAutofit fontScale="70000" lnSpcReduction="20000"/>
          </a:bodyPr>
          <a:lstStyle/>
          <a:p>
            <a:pPr algn="l"/>
            <a:r>
              <a:rPr lang="en-GB" dirty="0" smtClean="0"/>
              <a:t>II.4 Transition Finance</a:t>
            </a:r>
          </a:p>
          <a:p>
            <a:pPr algn="l"/>
            <a:endParaRPr lang="en-GB" dirty="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787523"/>
          </a:xfrm>
          <a:prstGeom prst="rect">
            <a:avLst/>
          </a:prstGeom>
        </p:spPr>
        <p:txBody>
          <a:bodyPr wrap="square">
            <a:spAutoFit/>
          </a:bodyPr>
          <a:lstStyle/>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a:t>
            </a:r>
          </a:p>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II.4. MOE-METI-FSA’s key Joint efforts</a:t>
            </a:r>
            <a:endPar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701128684"/>
              </p:ext>
            </p:extLst>
          </p:nvPr>
        </p:nvGraphicFramePr>
        <p:xfrm>
          <a:off x="189481" y="1617888"/>
          <a:ext cx="8746113" cy="2026694"/>
        </p:xfrm>
        <a:graphic>
          <a:graphicData uri="http://schemas.openxmlformats.org/drawingml/2006/table">
            <a:tbl>
              <a:tblPr firstRow="1" firstCol="1" bandRow="1"/>
              <a:tblGrid>
                <a:gridCol w="367629">
                  <a:extLst>
                    <a:ext uri="{9D8B030D-6E8A-4147-A177-3AD203B41FA5}">
                      <a16:colId xmlns:a16="http://schemas.microsoft.com/office/drawing/2014/main" val="1867966813"/>
                    </a:ext>
                  </a:extLst>
                </a:gridCol>
                <a:gridCol w="6029102">
                  <a:extLst>
                    <a:ext uri="{9D8B030D-6E8A-4147-A177-3AD203B41FA5}">
                      <a16:colId xmlns:a16="http://schemas.microsoft.com/office/drawing/2014/main" val="2674420861"/>
                    </a:ext>
                  </a:extLst>
                </a:gridCol>
                <a:gridCol w="754760">
                  <a:extLst>
                    <a:ext uri="{9D8B030D-6E8A-4147-A177-3AD203B41FA5}">
                      <a16:colId xmlns:a16="http://schemas.microsoft.com/office/drawing/2014/main" val="3722316299"/>
                    </a:ext>
                  </a:extLst>
                </a:gridCol>
                <a:gridCol w="400992">
                  <a:extLst>
                    <a:ext uri="{9D8B030D-6E8A-4147-A177-3AD203B41FA5}">
                      <a16:colId xmlns:a16="http://schemas.microsoft.com/office/drawing/2014/main" val="1753176793"/>
                    </a:ext>
                  </a:extLst>
                </a:gridCol>
                <a:gridCol w="398188">
                  <a:extLst>
                    <a:ext uri="{9D8B030D-6E8A-4147-A177-3AD203B41FA5}">
                      <a16:colId xmlns:a16="http://schemas.microsoft.com/office/drawing/2014/main" val="4218143170"/>
                    </a:ext>
                  </a:extLst>
                </a:gridCol>
                <a:gridCol w="398188">
                  <a:extLst>
                    <a:ext uri="{9D8B030D-6E8A-4147-A177-3AD203B41FA5}">
                      <a16:colId xmlns:a16="http://schemas.microsoft.com/office/drawing/2014/main" val="2060495059"/>
                    </a:ext>
                  </a:extLst>
                </a:gridCol>
                <a:gridCol w="397254">
                  <a:extLst>
                    <a:ext uri="{9D8B030D-6E8A-4147-A177-3AD203B41FA5}">
                      <a16:colId xmlns:a16="http://schemas.microsoft.com/office/drawing/2014/main" val="326533001"/>
                    </a:ext>
                  </a:extLst>
                </a:gridCol>
              </a:tblGrid>
              <a:tr h="299768">
                <a:tc gridSpan="7">
                  <a:txBody>
                    <a:bodyPr/>
                    <a:lstStyle/>
                    <a:p>
                      <a:pPr algn="ctr">
                        <a:lnSpc>
                          <a:spcPct val="107000"/>
                        </a:lnSpc>
                        <a:spcAft>
                          <a:spcPts val="0"/>
                        </a:spcAft>
                      </a:pPr>
                      <a:r>
                        <a:rPr lang="en-US" sz="1100" b="1" dirty="0" smtClean="0">
                          <a:effectLst/>
                          <a:latin typeface="Calibri" panose="020F0502020204030204" pitchFamily="34" charset="0"/>
                          <a:ea typeface="HGPGothicM" panose="020B0600000000000000" pitchFamily="50" charset="-128"/>
                          <a:cs typeface="Arial" panose="020B0604020202020204" pitchFamily="34" charset="0"/>
                        </a:rPr>
                        <a:t>MOE-METI-FSA’s key efforts on transition finance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550759"/>
                  </a:ext>
                </a:extLst>
              </a:tr>
              <a:tr h="299768">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Date</a:t>
                      </a:r>
                      <a:endParaRPr lang="en-US" sz="110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(M/Y)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751276"/>
                  </a:ext>
                </a:extLst>
              </a:tr>
              <a:tr h="7686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40380047"/>
                  </a:ext>
                </a:extLst>
              </a:tr>
              <a:tr h="8884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Taskforce on Preparation of the Environment for Transition Finance</a:t>
                      </a:r>
                      <a:r>
                        <a:rPr lang="en-US" sz="1100" dirty="0" smtClean="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454909054"/>
                  </a:ext>
                </a:extLst>
              </a:tr>
              <a:tr h="27182">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Issuance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Basic Guidelines on Climate Transition Finance</a:t>
                      </a:r>
                      <a:r>
                        <a:rPr lang="en-US" sz="11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5/2021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17904030"/>
                  </a:ext>
                </a:extLst>
              </a:tr>
              <a:tr h="299768">
                <a:tc>
                  <a:txBody>
                    <a:bodyPr/>
                    <a:lstStyle/>
                    <a:p>
                      <a:pPr>
                        <a:lnSpc>
                          <a:spcPct val="107000"/>
                        </a:lnSpc>
                        <a:spcAft>
                          <a:spcPts val="0"/>
                        </a:spcAft>
                      </a:pPr>
                      <a:r>
                        <a:rPr lang="en-US" sz="1100" dirty="0" smtClean="0">
                          <a:effectLst/>
                          <a:latin typeface="Segoe UI" panose="020B0502040204020203"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Announcement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Asia Energy Transition Initiative </a:t>
                      </a:r>
                      <a:r>
                        <a:rPr lang="en-US" sz="1100" dirty="0">
                          <a:effectLst/>
                          <a:latin typeface="Calibri" panose="020F0502020204030204" pitchFamily="34" charset="0"/>
                          <a:ea typeface="HGPGothicM" panose="020B0600000000000000" pitchFamily="50" charset="-128"/>
                          <a:cs typeface="Arial" panose="020B0604020202020204" pitchFamily="34" charset="0"/>
                        </a:rPr>
                        <a:t>(AETI</a:t>
                      </a:r>
                      <a:r>
                        <a:rPr lang="en-US" sz="1100" dirty="0" smtClean="0">
                          <a:effectLst/>
                          <a:latin typeface="Calibri" panose="020F0502020204030204" pitchFamily="34" charset="0"/>
                          <a:ea typeface="HGPGothicM" panose="020B0600000000000000" pitchFamily="50" charset="-128"/>
                          <a:cs typeface="Arial" panose="020B0604020202020204" pitchFamily="34" charset="0"/>
                        </a:rPr>
                        <a:t>)’ (only by METI)</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945827669"/>
                  </a:ext>
                </a:extLst>
              </a:tr>
            </a:tbl>
          </a:graphicData>
        </a:graphic>
      </p:graphicFrame>
      <p:sp>
        <p:nvSpPr>
          <p:cNvPr id="6" name="Rectangle 5"/>
          <p:cNvSpPr/>
          <p:nvPr/>
        </p:nvSpPr>
        <p:spPr>
          <a:xfrm>
            <a:off x="0" y="3887351"/>
            <a:ext cx="9125077" cy="2800767"/>
          </a:xfrm>
          <a:prstGeom prst="rect">
            <a:avLst/>
          </a:prstGeom>
        </p:spPr>
        <p:txBody>
          <a:bodyPr wrap="square">
            <a:spAutoFit/>
          </a:bodyPr>
          <a:lstStyle/>
          <a:p>
            <a:pPr marL="285750" indent="-285750">
              <a:buFont typeface="Wingdings" panose="05000000000000000000" pitchFamily="2" charset="2"/>
              <a:buChar char="q"/>
            </a:pPr>
            <a:r>
              <a:rPr lang="en-GB" sz="1600" dirty="0" smtClean="0"/>
              <a:t>The </a:t>
            </a:r>
            <a:r>
              <a:rPr lang="en-GB" sz="1600" dirty="0"/>
              <a:t>“Basic Guidelines on Climate Transition Finance” aims to contribute to the achievement of the Paris Agreement and carbon neutrality in Japan by 2050 through the introduction of more funding, particularly in sectors in transition where emissions are difficult to be reduced</a:t>
            </a:r>
            <a:r>
              <a:rPr lang="en-GB" sz="1600" dirty="0" smtClean="0"/>
              <a:t>.</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smtClean="0"/>
              <a:t>The </a:t>
            </a:r>
            <a:r>
              <a:rPr lang="en-GB" sz="1600" dirty="0"/>
              <a:t>guidelines intend to promote the spread of climate transition financing that has just started and increase the credibility of financing conducted under “transition finance</a:t>
            </a:r>
            <a:r>
              <a:rPr lang="en-GB" sz="1600" dirty="0" smtClean="0"/>
              <a:t>.”</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smtClean="0"/>
              <a:t>Transition </a:t>
            </a:r>
            <a:r>
              <a:rPr lang="en-GB" sz="1600" dirty="0"/>
              <a:t>finance focuses not only on individual projects that require funding (the targets for the funding) but also makes a comprehensive judgment of the project operators’ “transition strategies” toward decarbonization and the reliability and transparency with which those strategies are implemented.</a:t>
            </a:r>
          </a:p>
        </p:txBody>
      </p:sp>
    </p:spTree>
    <p:extLst>
      <p:ext uri="{BB962C8B-B14F-4D97-AF65-F5344CB8AC3E}">
        <p14:creationId xmlns:p14="http://schemas.microsoft.com/office/powerpoint/2010/main" val="417034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8784976" cy="432048"/>
          </a:xfrm>
        </p:spPr>
        <p:txBody>
          <a:bodyPr>
            <a:normAutofit fontScale="62500" lnSpcReduction="20000"/>
          </a:bodyPr>
          <a:lstStyle/>
          <a:p>
            <a:pPr algn="l"/>
            <a:r>
              <a:rPr lang="en-GB" dirty="0" smtClean="0"/>
              <a:t>II.5 Sustainable regional economy and sustainable finance</a:t>
            </a:r>
          </a:p>
          <a:p>
            <a:pPr algn="l"/>
            <a:endParaRPr lang="en-GB" dirty="0" smtClean="0"/>
          </a:p>
          <a:p>
            <a:pPr algn="l"/>
            <a:endParaRPr lang="en-GB" dirty="0" smtClean="0"/>
          </a:p>
          <a:p>
            <a:pPr algn="l"/>
            <a:endParaRPr lang="en-GB"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1944216" y="332833"/>
            <a:ext cx="4896544" cy="787523"/>
          </a:xfrm>
          <a:prstGeom prst="rect">
            <a:avLst/>
          </a:prstGeom>
        </p:spPr>
        <p:txBody>
          <a:bodyPr wrap="square">
            <a:spAutoFit/>
          </a:bodyPr>
          <a:lstStyle/>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 (</a:t>
            </a:r>
            <a:r>
              <a:rPr kumimoji="0" lang="en-GB" sz="1500" b="0" i="0" u="none" strike="noStrike" kern="0" cap="none" spc="0" normalizeH="0" baseline="0" noProof="0" dirty="0" smtClean="0">
                <a:ln>
                  <a:noFill/>
                </a:ln>
                <a:solidFill>
                  <a:srgbClr val="006600"/>
                </a:solidFill>
                <a:effectLst/>
                <a:uLnTx/>
                <a:uFillTx/>
                <a:latin typeface="Calibri" pitchFamily="34" charset="0"/>
                <a:ea typeface="+mn-ea"/>
                <a:cs typeface="+mn-cs"/>
              </a:rPr>
              <a:t>75mn</a:t>
            </a:r>
            <a:r>
              <a:rPr kumimoji="0" lang="en-GB" sz="1500" b="1" i="0" u="none" strike="noStrike" kern="0" cap="none" spc="0" normalizeH="0" baseline="0" noProof="0" dirty="0" smtClean="0">
                <a:ln>
                  <a:noFill/>
                </a:ln>
                <a:solidFill>
                  <a:srgbClr val="006600"/>
                </a:solidFill>
                <a:effectLst/>
                <a:uLnTx/>
                <a:uFillTx/>
                <a:latin typeface="Calibri" pitchFamily="34" charset="0"/>
                <a:ea typeface="+mn-ea"/>
                <a:cs typeface="+mn-cs"/>
              </a:rPr>
              <a:t>)</a:t>
            </a:r>
          </a:p>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lang="en-GB" sz="1500" kern="0" dirty="0" smtClean="0">
                <a:solidFill>
                  <a:srgbClr val="0070C0"/>
                </a:solidFill>
                <a:latin typeface="Calibri" pitchFamily="34" charset="0"/>
              </a:rPr>
              <a:t>II</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.5. </a:t>
            </a:r>
            <a:r>
              <a:rPr lang="en-GB" sz="1500" kern="0" dirty="0" smtClean="0">
                <a:solidFill>
                  <a:srgbClr val="0070C0"/>
                </a:solidFill>
                <a:latin typeface="Calibri" pitchFamily="34" charset="0"/>
              </a:rPr>
              <a:t>Bank of Japan’s (BOJ) Key</a:t>
            </a:r>
            <a:r>
              <a:rPr kumimoji="0" lang="en-GB" sz="1500" b="0" i="0" u="none" strike="noStrike" kern="0" cap="none" spc="0" normalizeH="0" baseline="0" noProof="0" dirty="0" smtClean="0">
                <a:ln>
                  <a:noFill/>
                </a:ln>
                <a:solidFill>
                  <a:srgbClr val="0070C0"/>
                </a:solidFill>
                <a:effectLst/>
                <a:uLnTx/>
                <a:uFillTx/>
                <a:latin typeface="Calibri" pitchFamily="34" charset="0"/>
                <a:ea typeface="+mn-ea"/>
                <a:cs typeface="+mn-cs"/>
              </a:rPr>
              <a:t>y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efforts</a:t>
            </a:r>
          </a:p>
        </p:txBody>
      </p:sp>
      <p:graphicFrame>
        <p:nvGraphicFramePr>
          <p:cNvPr id="2" name="Table 1"/>
          <p:cNvGraphicFramePr>
            <a:graphicFrameLocks noGrp="1"/>
          </p:cNvGraphicFramePr>
          <p:nvPr>
            <p:extLst>
              <p:ext uri="{D42A27DB-BD31-4B8C-83A1-F6EECF244321}">
                <p14:modId xmlns:p14="http://schemas.microsoft.com/office/powerpoint/2010/main" val="3417245544"/>
              </p:ext>
            </p:extLst>
          </p:nvPr>
        </p:nvGraphicFramePr>
        <p:xfrm>
          <a:off x="179512" y="1556792"/>
          <a:ext cx="8686224" cy="1727929"/>
        </p:xfrm>
        <a:graphic>
          <a:graphicData uri="http://schemas.openxmlformats.org/drawingml/2006/table">
            <a:tbl>
              <a:tblPr firstRow="1" firstCol="1" bandRow="1"/>
              <a:tblGrid>
                <a:gridCol w="525425">
                  <a:extLst>
                    <a:ext uri="{9D8B030D-6E8A-4147-A177-3AD203B41FA5}">
                      <a16:colId xmlns:a16="http://schemas.microsoft.com/office/drawing/2014/main" val="1505488984"/>
                    </a:ext>
                  </a:extLst>
                </a:gridCol>
                <a:gridCol w="5659924">
                  <a:extLst>
                    <a:ext uri="{9D8B030D-6E8A-4147-A177-3AD203B41FA5}">
                      <a16:colId xmlns:a16="http://schemas.microsoft.com/office/drawing/2014/main" val="2974500372"/>
                    </a:ext>
                  </a:extLst>
                </a:gridCol>
                <a:gridCol w="917174">
                  <a:extLst>
                    <a:ext uri="{9D8B030D-6E8A-4147-A177-3AD203B41FA5}">
                      <a16:colId xmlns:a16="http://schemas.microsoft.com/office/drawing/2014/main" val="3407067063"/>
                    </a:ext>
                  </a:extLst>
                </a:gridCol>
                <a:gridCol w="398246">
                  <a:extLst>
                    <a:ext uri="{9D8B030D-6E8A-4147-A177-3AD203B41FA5}">
                      <a16:colId xmlns:a16="http://schemas.microsoft.com/office/drawing/2014/main" val="2826810927"/>
                    </a:ext>
                  </a:extLst>
                </a:gridCol>
                <a:gridCol w="395461">
                  <a:extLst>
                    <a:ext uri="{9D8B030D-6E8A-4147-A177-3AD203B41FA5}">
                      <a16:colId xmlns:a16="http://schemas.microsoft.com/office/drawing/2014/main" val="3085164564"/>
                    </a:ext>
                  </a:extLst>
                </a:gridCol>
                <a:gridCol w="395461">
                  <a:extLst>
                    <a:ext uri="{9D8B030D-6E8A-4147-A177-3AD203B41FA5}">
                      <a16:colId xmlns:a16="http://schemas.microsoft.com/office/drawing/2014/main" val="658148694"/>
                    </a:ext>
                  </a:extLst>
                </a:gridCol>
                <a:gridCol w="394533">
                  <a:extLst>
                    <a:ext uri="{9D8B030D-6E8A-4147-A177-3AD203B41FA5}">
                      <a16:colId xmlns:a16="http://schemas.microsoft.com/office/drawing/2014/main" val="3548820682"/>
                    </a:ext>
                  </a:extLst>
                </a:gridCol>
              </a:tblGrid>
              <a:tr h="191766">
                <a:tc gridSpan="7">
                  <a:txBody>
                    <a:bodyPr/>
                    <a:lstStyle/>
                    <a:p>
                      <a:pPr algn="ctr">
                        <a:lnSpc>
                          <a:spcPct val="107000"/>
                        </a:lnSpc>
                        <a:spcAft>
                          <a:spcPts val="0"/>
                        </a:spcAft>
                      </a:pPr>
                      <a:r>
                        <a:rPr lang="en-GB" sz="1100" b="1" dirty="0" smtClean="0">
                          <a:effectLst/>
                          <a:latin typeface="Calibri" panose="020F0502020204030204" pitchFamily="34" charset="0"/>
                          <a:ea typeface="HGPGothicM" panose="020B0600000000000000" pitchFamily="50" charset="-128"/>
                          <a:cs typeface="Arial" panose="020B0604020202020204" pitchFamily="34" charset="0"/>
                        </a:rPr>
                        <a:t>Bank</a:t>
                      </a:r>
                      <a:r>
                        <a:rPr lang="en-GB" sz="1100" b="1" baseline="0" dirty="0" smtClean="0">
                          <a:effectLst/>
                          <a:latin typeface="Calibri" panose="020F0502020204030204" pitchFamily="34" charset="0"/>
                          <a:ea typeface="HGPGothicM" panose="020B0600000000000000" pitchFamily="50" charset="-128"/>
                          <a:cs typeface="Arial" panose="020B0604020202020204" pitchFamily="34" charset="0"/>
                        </a:rPr>
                        <a:t> of Japan (BOJ)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1904016"/>
                  </a:ext>
                </a:extLst>
              </a:tr>
              <a:tr h="191766">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Date</a:t>
                      </a:r>
                      <a:endParaRPr lang="en-US" sz="110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(M/Y)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7312442"/>
                  </a:ext>
                </a:extLst>
              </a:tr>
              <a:tr h="7690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82578785"/>
                  </a:ext>
                </a:extLst>
              </a:tr>
              <a:tr h="191766">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Z</a:t>
                      </a:r>
                      <a:r>
                        <a:rPr lang="en-US" sz="1100" dirty="0" smtClean="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ero-interest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funds to lenders serious about climate change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07/2021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4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679972"/>
                  </a:ext>
                </a:extLst>
              </a:tr>
              <a:tr h="191766">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Pilot exercises to conduct climate-risk scenario analysis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tbd</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4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832351"/>
                  </a:ext>
                </a:extLst>
              </a:tr>
              <a:tr h="191766">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Buying green bonds using </a:t>
                      </a:r>
                      <a:r>
                        <a:rPr lang="en-US" sz="1100" dirty="0" smtClean="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BoJ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ction="ppaction://hlinkfile"/>
                        </a:rPr>
                        <a:t>foreign reserves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07/2021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100" b="0" i="0" u="none" strike="noStrike" kern="1200" cap="none" spc="0" normalizeH="0" baseline="0" noProof="0" dirty="0" smtClean="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400" b="0" i="0" u="none" strike="noStrike" kern="1200" cap="none" spc="0" normalizeH="0" baseline="0" noProof="0" dirty="0" smtClean="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502076"/>
                  </a:ext>
                </a:extLst>
              </a:tr>
            </a:tbl>
          </a:graphicData>
        </a:graphic>
      </p:graphicFrame>
      <p:sp>
        <p:nvSpPr>
          <p:cNvPr id="6" name="Rectangle 5"/>
          <p:cNvSpPr/>
          <p:nvPr/>
        </p:nvSpPr>
        <p:spPr>
          <a:xfrm>
            <a:off x="97736" y="3557721"/>
            <a:ext cx="8866752" cy="3108543"/>
          </a:xfrm>
          <a:prstGeom prst="rect">
            <a:avLst/>
          </a:prstGeom>
        </p:spPr>
        <p:txBody>
          <a:bodyPr wrap="square">
            <a:spAutoFit/>
          </a:bodyPr>
          <a:lstStyle/>
          <a:p>
            <a:pPr marL="285750" indent="-285750">
              <a:buFont typeface="Wingdings" panose="05000000000000000000" pitchFamily="2" charset="2"/>
              <a:buChar char="q"/>
            </a:pPr>
            <a:r>
              <a:rPr lang="en-GB" sz="1400" dirty="0" smtClean="0">
                <a:solidFill>
                  <a:srgbClr val="000000"/>
                </a:solidFill>
              </a:rPr>
              <a:t>Monetary policy: The </a:t>
            </a:r>
            <a:r>
              <a:rPr lang="en-GB" sz="1400" dirty="0">
                <a:solidFill>
                  <a:srgbClr val="000000"/>
                </a:solidFill>
              </a:rPr>
              <a:t>Bank of Japan (BoJ) is launching a new climate lending facility that offers interest-free loans to banks so that they </a:t>
            </a:r>
            <a:r>
              <a:rPr lang="en-GB" sz="1400" dirty="0" smtClean="0">
                <a:solidFill>
                  <a:srgbClr val="000000"/>
                </a:solidFill>
              </a:rPr>
              <a:t>can, </a:t>
            </a:r>
            <a:r>
              <a:rPr lang="en-GB" sz="1400" dirty="0">
                <a:solidFill>
                  <a:srgbClr val="000000"/>
                </a:solidFill>
              </a:rPr>
              <a:t>in </a:t>
            </a:r>
            <a:r>
              <a:rPr lang="en-GB" sz="1400" dirty="0" smtClean="0">
                <a:solidFill>
                  <a:srgbClr val="000000"/>
                </a:solidFill>
              </a:rPr>
              <a:t>turn, </a:t>
            </a:r>
            <a:r>
              <a:rPr lang="en-GB" sz="1400" dirty="0">
                <a:solidFill>
                  <a:srgbClr val="000000"/>
                </a:solidFill>
              </a:rPr>
              <a:t>provide financing for environmentally friendly projects or </a:t>
            </a:r>
            <a:r>
              <a:rPr lang="en-GB" sz="1400" dirty="0" smtClean="0">
                <a:solidFill>
                  <a:srgbClr val="000000"/>
                </a:solidFill>
              </a:rPr>
              <a:t>companies;</a:t>
            </a:r>
          </a:p>
          <a:p>
            <a:endParaRPr lang="en-GB" sz="1400" dirty="0" smtClean="0">
              <a:solidFill>
                <a:srgbClr val="000000"/>
              </a:solidFill>
            </a:endParaRPr>
          </a:p>
          <a:p>
            <a:pPr marL="285750" indent="-285750">
              <a:buFont typeface="Wingdings" panose="05000000000000000000" pitchFamily="2" charset="2"/>
              <a:buChar char="q"/>
            </a:pPr>
            <a:r>
              <a:rPr lang="en-GB" sz="1400" dirty="0" smtClean="0">
                <a:solidFill>
                  <a:srgbClr val="000000"/>
                </a:solidFill>
              </a:rPr>
              <a:t>Financial system: </a:t>
            </a:r>
          </a:p>
          <a:p>
            <a:pPr marL="742950" lvl="1" indent="-285750">
              <a:buFont typeface="Wingdings" panose="05000000000000000000" pitchFamily="2" charset="2"/>
              <a:buChar char="ü"/>
            </a:pPr>
            <a:r>
              <a:rPr lang="en-GB" sz="1400" dirty="0" smtClean="0">
                <a:solidFill>
                  <a:srgbClr val="000000"/>
                </a:solidFill>
              </a:rPr>
              <a:t>The </a:t>
            </a:r>
            <a:r>
              <a:rPr lang="en-GB" sz="1400" dirty="0">
                <a:solidFill>
                  <a:srgbClr val="000000"/>
                </a:solidFill>
              </a:rPr>
              <a:t>BOJ, in collaboration with Japan's banking regulator Financial Services Agency, is working on </a:t>
            </a:r>
            <a:r>
              <a:rPr lang="en-GB" sz="1400" dirty="0" smtClean="0">
                <a:solidFill>
                  <a:srgbClr val="000000"/>
                </a:solidFill>
              </a:rPr>
              <a:t>pilot exercises </a:t>
            </a:r>
            <a:r>
              <a:rPr lang="en-GB" sz="1400" dirty="0">
                <a:solidFill>
                  <a:srgbClr val="000000"/>
                </a:solidFill>
              </a:rPr>
              <a:t>to conduct climate-risk scenario analysis on large financial </a:t>
            </a:r>
            <a:r>
              <a:rPr lang="en-GB" sz="1400" dirty="0" smtClean="0">
                <a:solidFill>
                  <a:srgbClr val="000000"/>
                </a:solidFill>
              </a:rPr>
              <a:t>institutions.</a:t>
            </a:r>
          </a:p>
          <a:p>
            <a:pPr marL="742950" lvl="1" indent="-285750">
              <a:buFont typeface="Wingdings" panose="05000000000000000000" pitchFamily="2" charset="2"/>
              <a:buChar char="ü"/>
            </a:pPr>
            <a:r>
              <a:rPr lang="en-GB" sz="1400" dirty="0" smtClean="0">
                <a:solidFill>
                  <a:srgbClr val="000000"/>
                </a:solidFill>
              </a:rPr>
              <a:t>The </a:t>
            </a:r>
            <a:r>
              <a:rPr lang="en-GB" sz="1400" dirty="0">
                <a:solidFill>
                  <a:srgbClr val="000000"/>
                </a:solidFill>
              </a:rPr>
              <a:t>Bank will encourage financial institutions to enhance their disclosures, both qualitatively and </a:t>
            </a:r>
            <a:r>
              <a:rPr lang="en-GB" sz="1400" dirty="0" smtClean="0">
                <a:solidFill>
                  <a:srgbClr val="000000"/>
                </a:solidFill>
              </a:rPr>
              <a:t>quantitatively</a:t>
            </a:r>
            <a:r>
              <a:rPr lang="en-GB" sz="1400" dirty="0">
                <a:solidFill>
                  <a:srgbClr val="000000"/>
                </a:solidFill>
              </a:rPr>
              <a:t>, based on the </a:t>
            </a:r>
            <a:r>
              <a:rPr lang="en-GB" sz="1400" dirty="0" smtClean="0">
                <a:solidFill>
                  <a:srgbClr val="000000"/>
                </a:solidFill>
              </a:rPr>
              <a:t>TCFD framework.</a:t>
            </a:r>
          </a:p>
          <a:p>
            <a:endParaRPr lang="en-GB" sz="1400" dirty="0" smtClean="0">
              <a:solidFill>
                <a:srgbClr val="000000"/>
              </a:solidFill>
            </a:endParaRPr>
          </a:p>
          <a:p>
            <a:pPr marL="285750" lvl="0" indent="-285750">
              <a:buFont typeface="Wingdings" panose="05000000000000000000" pitchFamily="2" charset="2"/>
              <a:buChar char="q"/>
            </a:pPr>
            <a:r>
              <a:rPr lang="en-GB" sz="1400" dirty="0">
                <a:solidFill>
                  <a:srgbClr val="000000"/>
                </a:solidFill>
              </a:rPr>
              <a:t>International Finance: The Bank will purchase foreign currency-denominated green bonds issued by governments and other foreign institutions using its foreign reserves as part of efforts to promote global investment in activities combating climate change.</a:t>
            </a:r>
          </a:p>
          <a:p>
            <a:endParaRPr lang="en-GB" sz="1400" dirty="0">
              <a:solidFill>
                <a:srgbClr val="000000"/>
              </a:solidFill>
            </a:endParaRPr>
          </a:p>
        </p:txBody>
      </p:sp>
    </p:spTree>
    <p:extLst>
      <p:ext uri="{BB962C8B-B14F-4D97-AF65-F5344CB8AC3E}">
        <p14:creationId xmlns:p14="http://schemas.microsoft.com/office/powerpoint/2010/main" val="275109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620688"/>
            <a:ext cx="7772400" cy="434429"/>
          </a:xfrm>
        </p:spPr>
        <p:txBody>
          <a:bodyPr/>
          <a:lstStyle/>
          <a:p>
            <a:r>
              <a:rPr lang="en-GB" sz="2400" dirty="0" smtClean="0"/>
              <a:t>Table of Contents</a:t>
            </a:r>
            <a:endParaRPr lang="en-US" sz="2400" dirty="0"/>
          </a:p>
        </p:txBody>
      </p:sp>
      <p:sp>
        <p:nvSpPr>
          <p:cNvPr id="3" name="Subtitle 2"/>
          <p:cNvSpPr>
            <a:spLocks noGrp="1"/>
          </p:cNvSpPr>
          <p:nvPr>
            <p:ph type="subTitle" idx="1"/>
          </p:nvPr>
        </p:nvSpPr>
        <p:spPr>
          <a:xfrm>
            <a:off x="179512" y="1165820"/>
            <a:ext cx="8856984" cy="5589240"/>
          </a:xfrm>
        </p:spPr>
        <p:txBody>
          <a:bodyPr>
            <a:noAutofit/>
          </a:bodyPr>
          <a:lstStyle/>
          <a:p>
            <a:pPr algn="l"/>
            <a:r>
              <a:rPr lang="en-GB" sz="1400" b="1" dirty="0" smtClean="0">
                <a:solidFill>
                  <a:srgbClr val="006600"/>
                </a:solidFill>
              </a:rPr>
              <a:t>I. Green Investment: Related concepts and contexts (</a:t>
            </a:r>
            <a:r>
              <a:rPr lang="en-GB" sz="1400" dirty="0" smtClean="0">
                <a:solidFill>
                  <a:srgbClr val="006600"/>
                </a:solidFill>
              </a:rPr>
              <a:t>20mn</a:t>
            </a:r>
            <a:r>
              <a:rPr lang="en-GB" sz="1400" b="1" dirty="0" smtClean="0">
                <a:solidFill>
                  <a:srgbClr val="006600"/>
                </a:solidFill>
              </a:rPr>
              <a:t>)</a:t>
            </a:r>
          </a:p>
          <a:p>
            <a:pPr algn="l"/>
            <a:r>
              <a:rPr lang="en-GB" sz="1400" dirty="0"/>
              <a:t>	</a:t>
            </a:r>
            <a:r>
              <a:rPr lang="en-GB" sz="1400" dirty="0" smtClean="0">
                <a:solidFill>
                  <a:srgbClr val="0070C0"/>
                </a:solidFill>
              </a:rPr>
              <a:t>I.1 Green </a:t>
            </a:r>
            <a:r>
              <a:rPr lang="en-GB" sz="1400" dirty="0">
                <a:solidFill>
                  <a:srgbClr val="0070C0"/>
                </a:solidFill>
              </a:rPr>
              <a:t>Investment: Definition? </a:t>
            </a:r>
          </a:p>
          <a:p>
            <a:pPr algn="l"/>
            <a:r>
              <a:rPr lang="en-GB" sz="1400" dirty="0">
                <a:solidFill>
                  <a:srgbClr val="0070C0"/>
                </a:solidFill>
              </a:rPr>
              <a:t>	</a:t>
            </a:r>
            <a:r>
              <a:rPr lang="en-GB" sz="1400" dirty="0" smtClean="0">
                <a:solidFill>
                  <a:srgbClr val="0070C0"/>
                </a:solidFill>
              </a:rPr>
              <a:t>I.2 ESG factors and green investment</a:t>
            </a:r>
          </a:p>
          <a:p>
            <a:pPr algn="l"/>
            <a:r>
              <a:rPr lang="en-GB" sz="1400" dirty="0" smtClean="0">
                <a:solidFill>
                  <a:srgbClr val="0070C0"/>
                </a:solidFill>
              </a:rPr>
              <a:t>	I.3 Spectrum of </a:t>
            </a:r>
            <a:r>
              <a:rPr lang="en-GB" sz="1400" dirty="0">
                <a:solidFill>
                  <a:srgbClr val="0070C0"/>
                </a:solidFill>
              </a:rPr>
              <a:t>g</a:t>
            </a:r>
            <a:r>
              <a:rPr lang="en-GB" sz="1400" dirty="0" smtClean="0">
                <a:solidFill>
                  <a:srgbClr val="0070C0"/>
                </a:solidFill>
              </a:rPr>
              <a:t>reen investment</a:t>
            </a:r>
          </a:p>
          <a:p>
            <a:pPr lvl="0" algn="l"/>
            <a:r>
              <a:rPr lang="en-GB" sz="1400" dirty="0" smtClean="0">
                <a:solidFill>
                  <a:srgbClr val="0070C0"/>
                </a:solidFill>
              </a:rPr>
              <a:t>	I.4. </a:t>
            </a:r>
            <a:r>
              <a:rPr lang="en-GB" sz="1400" dirty="0">
                <a:solidFill>
                  <a:srgbClr val="0070C0"/>
                </a:solidFill>
              </a:rPr>
              <a:t>Global commitments and green investment (The Paris Agreement and the SDGs</a:t>
            </a:r>
            <a:r>
              <a:rPr lang="en-GB" sz="1400" dirty="0" smtClean="0">
                <a:solidFill>
                  <a:srgbClr val="0070C0"/>
                </a:solidFill>
              </a:rPr>
              <a:t>)</a:t>
            </a:r>
          </a:p>
          <a:p>
            <a:pPr algn="l"/>
            <a:r>
              <a:rPr lang="en-GB" sz="1400" dirty="0" smtClean="0">
                <a:solidFill>
                  <a:srgbClr val="0070C0"/>
                </a:solidFill>
              </a:rPr>
              <a:t>	I.5 key actors in the </a:t>
            </a:r>
            <a:r>
              <a:rPr lang="en-GB" sz="1400" dirty="0">
                <a:solidFill>
                  <a:srgbClr val="0070C0"/>
                </a:solidFill>
              </a:rPr>
              <a:t>g</a:t>
            </a:r>
            <a:r>
              <a:rPr lang="en-GB" sz="1400" dirty="0" smtClean="0">
                <a:solidFill>
                  <a:srgbClr val="0070C0"/>
                </a:solidFill>
              </a:rPr>
              <a:t>reen </a:t>
            </a:r>
            <a:r>
              <a:rPr lang="en-GB" sz="1400" dirty="0">
                <a:solidFill>
                  <a:srgbClr val="0070C0"/>
                </a:solidFill>
              </a:rPr>
              <a:t>i</a:t>
            </a:r>
            <a:r>
              <a:rPr lang="en-GB" sz="1400" dirty="0" smtClean="0">
                <a:solidFill>
                  <a:srgbClr val="0070C0"/>
                </a:solidFill>
              </a:rPr>
              <a:t>nvestment </a:t>
            </a:r>
            <a:r>
              <a:rPr lang="en-GB" sz="1400" dirty="0">
                <a:solidFill>
                  <a:srgbClr val="0070C0"/>
                </a:solidFill>
              </a:rPr>
              <a:t>e</a:t>
            </a:r>
            <a:r>
              <a:rPr lang="en-GB" sz="1400" dirty="0" smtClean="0">
                <a:solidFill>
                  <a:srgbClr val="0070C0"/>
                </a:solidFill>
              </a:rPr>
              <a:t>cosystem</a:t>
            </a:r>
          </a:p>
          <a:p>
            <a:pPr algn="l"/>
            <a:r>
              <a:rPr lang="en-GB" sz="1400" dirty="0">
                <a:solidFill>
                  <a:srgbClr val="0070C0"/>
                </a:solidFill>
              </a:rPr>
              <a:t>	</a:t>
            </a:r>
            <a:r>
              <a:rPr lang="en-GB" sz="1400" dirty="0" smtClean="0"/>
              <a:t>	</a:t>
            </a:r>
            <a:r>
              <a:rPr lang="en-GB" sz="1400" dirty="0" smtClean="0">
                <a:solidFill>
                  <a:srgbClr val="FF0000"/>
                </a:solidFill>
              </a:rPr>
              <a:t>-&gt; Q&amp;A and/or exercise</a:t>
            </a:r>
          </a:p>
          <a:p>
            <a:pPr algn="l"/>
            <a:r>
              <a:rPr lang="en-GB" sz="1400" b="1" dirty="0" smtClean="0">
                <a:solidFill>
                  <a:srgbClr val="006600"/>
                </a:solidFill>
              </a:rPr>
              <a:t>II. Japan’s effort in green investment (</a:t>
            </a:r>
            <a:r>
              <a:rPr lang="en-GB" sz="1400" dirty="0" smtClean="0">
                <a:solidFill>
                  <a:srgbClr val="006600"/>
                </a:solidFill>
              </a:rPr>
              <a:t>75mn</a:t>
            </a:r>
            <a:r>
              <a:rPr lang="en-GB" sz="1400" b="1" dirty="0" smtClean="0">
                <a:solidFill>
                  <a:srgbClr val="006600"/>
                </a:solidFill>
              </a:rPr>
              <a:t>)</a:t>
            </a:r>
          </a:p>
          <a:p>
            <a:pPr algn="l"/>
            <a:r>
              <a:rPr lang="en-GB" sz="1400" dirty="0"/>
              <a:t>	</a:t>
            </a:r>
            <a:r>
              <a:rPr lang="en-GB" sz="1400" dirty="0" smtClean="0">
                <a:solidFill>
                  <a:srgbClr val="0070C0"/>
                </a:solidFill>
              </a:rPr>
              <a:t>I.1. MOE’s key efforts</a:t>
            </a:r>
          </a:p>
          <a:p>
            <a:pPr algn="l"/>
            <a:r>
              <a:rPr lang="en-GB" sz="1400" dirty="0">
                <a:solidFill>
                  <a:srgbClr val="0070C0"/>
                </a:solidFill>
              </a:rPr>
              <a:t>	</a:t>
            </a:r>
            <a:r>
              <a:rPr lang="en-GB" sz="1400" dirty="0" smtClean="0">
                <a:solidFill>
                  <a:srgbClr val="0070C0"/>
                </a:solidFill>
              </a:rPr>
              <a:t>II.2 METI’s key efforts</a:t>
            </a:r>
          </a:p>
          <a:p>
            <a:pPr algn="l"/>
            <a:r>
              <a:rPr lang="en-GB" sz="1400" dirty="0">
                <a:solidFill>
                  <a:srgbClr val="0070C0"/>
                </a:solidFill>
              </a:rPr>
              <a:t>	</a:t>
            </a:r>
            <a:r>
              <a:rPr lang="en-GB" sz="1400" dirty="0" smtClean="0">
                <a:solidFill>
                  <a:srgbClr val="0070C0"/>
                </a:solidFill>
              </a:rPr>
              <a:t>II.3 FSA’s key efforts</a:t>
            </a:r>
          </a:p>
          <a:p>
            <a:pPr algn="l"/>
            <a:r>
              <a:rPr lang="en-GB" sz="1400" dirty="0">
                <a:solidFill>
                  <a:srgbClr val="0070C0"/>
                </a:solidFill>
              </a:rPr>
              <a:t>	</a:t>
            </a:r>
            <a:r>
              <a:rPr lang="en-GB" sz="1400" dirty="0" smtClean="0">
                <a:solidFill>
                  <a:srgbClr val="0070C0"/>
                </a:solidFill>
              </a:rPr>
              <a:t>II.4 MOE-METI-FSA’s joint efforts</a:t>
            </a:r>
          </a:p>
          <a:p>
            <a:pPr algn="l"/>
            <a:r>
              <a:rPr lang="en-GB" sz="1400" dirty="0">
                <a:solidFill>
                  <a:srgbClr val="0070C0"/>
                </a:solidFill>
              </a:rPr>
              <a:t>	</a:t>
            </a:r>
            <a:r>
              <a:rPr lang="en-GB" sz="1400" dirty="0" smtClean="0">
                <a:solidFill>
                  <a:srgbClr val="0070C0"/>
                </a:solidFill>
              </a:rPr>
              <a:t>II.5 Bank of Japan (BoJ)’ key efforts</a:t>
            </a:r>
          </a:p>
          <a:p>
            <a:pPr algn="l"/>
            <a:r>
              <a:rPr lang="en-GB" sz="1400" dirty="0"/>
              <a:t>	</a:t>
            </a:r>
            <a:r>
              <a:rPr lang="en-GB" sz="1400" dirty="0" smtClean="0"/>
              <a:t>	</a:t>
            </a:r>
            <a:r>
              <a:rPr lang="en-GB" sz="1400" dirty="0" smtClean="0">
                <a:solidFill>
                  <a:srgbClr val="FF0000"/>
                </a:solidFill>
              </a:rPr>
              <a:t>-&gt; Q&amp;A and/or exercise</a:t>
            </a:r>
          </a:p>
          <a:p>
            <a:pPr algn="l"/>
            <a:r>
              <a:rPr lang="en-GB" sz="1400" b="1" dirty="0" smtClean="0">
                <a:solidFill>
                  <a:srgbClr val="006600"/>
                </a:solidFill>
              </a:rPr>
              <a:t>III. Recap and key takeaways (</a:t>
            </a:r>
            <a:r>
              <a:rPr lang="en-GB" sz="1400" dirty="0" smtClean="0">
                <a:solidFill>
                  <a:srgbClr val="006600"/>
                </a:solidFill>
              </a:rPr>
              <a:t>5mn</a:t>
            </a:r>
            <a:r>
              <a:rPr lang="en-GB" sz="1400" b="1" dirty="0" smtClean="0">
                <a:solidFill>
                  <a:srgbClr val="006600"/>
                </a:solidFill>
              </a:rPr>
              <a:t>)</a:t>
            </a:r>
            <a:endParaRPr lang="en-US" sz="1400" b="1" dirty="0">
              <a:solidFill>
                <a:srgbClr val="006600"/>
              </a:solidFill>
            </a:endParaRPr>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a:t>
            </a:fld>
            <a:endParaRPr kumimoji="1" lang="ja-JP" altLang="en-US" dirty="0"/>
          </a:p>
        </p:txBody>
      </p:sp>
    </p:spTree>
    <p:extLst>
      <p:ext uri="{BB962C8B-B14F-4D97-AF65-F5344CB8AC3E}">
        <p14:creationId xmlns:p14="http://schemas.microsoft.com/office/powerpoint/2010/main" val="237867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417" y="476672"/>
            <a:ext cx="7772400" cy="585019"/>
          </a:xfrm>
        </p:spPr>
        <p:txBody>
          <a:bodyPr/>
          <a:lstStyle/>
          <a:p>
            <a:r>
              <a:rPr lang="en-GB" sz="3200" dirty="0" smtClean="0"/>
              <a:t>Q&amp;A and/or Exercise</a:t>
            </a:r>
            <a:endParaRPr lang="en-US" sz="32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1"/>
          <p:cNvSpPr txBox="1">
            <a:spLocks/>
          </p:cNvSpPr>
          <p:nvPr/>
        </p:nvSpPr>
        <p:spPr bwMode="auto">
          <a:xfrm>
            <a:off x="179512" y="1628800"/>
            <a:ext cx="8784976" cy="331236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lnSpc>
                <a:spcPct val="150000"/>
              </a:lnSpc>
              <a:spcBef>
                <a:spcPts val="0"/>
              </a:spcBef>
              <a:spcAft>
                <a:spcPts val="300"/>
              </a:spcAft>
              <a:buClr>
                <a:srgbClr val="964B77"/>
              </a:buClr>
            </a:pPr>
            <a:r>
              <a:rPr lang="en-GB" sz="1600" kern="0" dirty="0" smtClean="0">
                <a:solidFill>
                  <a:schemeClr val="tx1"/>
                </a:solidFill>
                <a:ea typeface="+mn-ea"/>
                <a:cs typeface="Calibri" panose="020F0502020204030204" pitchFamily="34" charset="0"/>
              </a:rPr>
              <a:t>Questions</a:t>
            </a:r>
          </a:p>
          <a:p>
            <a:pPr algn="l">
              <a:lnSpc>
                <a:spcPct val="150000"/>
              </a:lnSpc>
              <a:spcBef>
                <a:spcPts val="0"/>
              </a:spcBef>
              <a:spcAft>
                <a:spcPts val="300"/>
              </a:spcAft>
              <a:buClr>
                <a:srgbClr val="964B77"/>
              </a:buClr>
            </a:pPr>
            <a:r>
              <a:rPr lang="en-GB" sz="1400" kern="0" dirty="0" smtClean="0">
                <a:solidFill>
                  <a:srgbClr val="0070C0"/>
                </a:solidFill>
                <a:ea typeface="+mn-ea"/>
                <a:cs typeface="Calibri" panose="020F0502020204030204" pitchFamily="34" charset="0"/>
              </a:rPr>
              <a:t>A) What measures are being taken by your government to enhance </a:t>
            </a:r>
            <a:r>
              <a:rPr lang="en-GB" sz="1400" kern="0" dirty="0">
                <a:solidFill>
                  <a:srgbClr val="0070C0"/>
                </a:solidFill>
                <a:ea typeface="+mn-ea"/>
                <a:cs typeface="Calibri" panose="020F0502020204030204" pitchFamily="34" charset="0"/>
              </a:rPr>
              <a:t>green </a:t>
            </a:r>
            <a:r>
              <a:rPr lang="en-GB" sz="1400" kern="0" dirty="0" smtClean="0">
                <a:solidFill>
                  <a:srgbClr val="0070C0"/>
                </a:solidFill>
                <a:ea typeface="+mn-ea"/>
                <a:cs typeface="Calibri" panose="020F0502020204030204" pitchFamily="34" charset="0"/>
              </a:rPr>
              <a:t>investment/ESG?</a:t>
            </a:r>
          </a:p>
          <a:p>
            <a:pPr algn="l">
              <a:lnSpc>
                <a:spcPct val="150000"/>
              </a:lnSpc>
              <a:spcBef>
                <a:spcPts val="0"/>
              </a:spcBef>
              <a:spcAft>
                <a:spcPts val="300"/>
              </a:spcAft>
              <a:buClr>
                <a:srgbClr val="964B77"/>
              </a:buClr>
            </a:pPr>
            <a:endParaRPr lang="en-GB" sz="1400" kern="0" dirty="0" smtClean="0">
              <a:solidFill>
                <a:srgbClr val="0070C0"/>
              </a:solidFill>
              <a:ea typeface="+mn-ea"/>
              <a:cs typeface="Calibri" panose="020F0502020204030204" pitchFamily="34" charset="0"/>
            </a:endParaRPr>
          </a:p>
          <a:p>
            <a:pPr algn="l">
              <a:lnSpc>
                <a:spcPct val="150000"/>
              </a:lnSpc>
              <a:spcBef>
                <a:spcPts val="0"/>
              </a:spcBef>
              <a:spcAft>
                <a:spcPts val="300"/>
              </a:spcAft>
              <a:buClr>
                <a:srgbClr val="964B77"/>
              </a:buClr>
            </a:pPr>
            <a:r>
              <a:rPr lang="en-GB" sz="1400" kern="0" dirty="0" smtClean="0">
                <a:solidFill>
                  <a:srgbClr val="0070C0"/>
                </a:solidFill>
                <a:ea typeface="+mn-ea"/>
                <a:cs typeface="Calibri" panose="020F0502020204030204" pitchFamily="34" charset="0"/>
              </a:rPr>
              <a:t>B) Which among the following measures could be the most needed to be considered by your government to encourage investors, financial institutions and companies to engage </a:t>
            </a:r>
            <a:r>
              <a:rPr lang="en-GB" sz="1400" kern="0" dirty="0">
                <a:solidFill>
                  <a:srgbClr val="0070C0"/>
                </a:solidFill>
                <a:ea typeface="+mn-ea"/>
                <a:cs typeface="Calibri" panose="020F0502020204030204" pitchFamily="34" charset="0"/>
              </a:rPr>
              <a:t>in green/ESG </a:t>
            </a:r>
            <a:r>
              <a:rPr lang="en-GB" sz="1400" kern="0" dirty="0" smtClean="0">
                <a:solidFill>
                  <a:srgbClr val="0070C0"/>
                </a:solidFill>
                <a:ea typeface="+mn-ea"/>
                <a:cs typeface="Calibri" panose="020F0502020204030204" pitchFamily="34" charset="0"/>
              </a:rPr>
              <a:t>investments?</a:t>
            </a:r>
          </a:p>
          <a:p>
            <a:pPr algn="l">
              <a:lnSpc>
                <a:spcPct val="150000"/>
              </a:lnSpc>
              <a:spcBef>
                <a:spcPts val="0"/>
              </a:spcBef>
              <a:spcAft>
                <a:spcPts val="300"/>
              </a:spcAft>
              <a:buClr>
                <a:srgbClr val="964B77"/>
              </a:buClr>
            </a:pPr>
            <a:r>
              <a:rPr lang="en-GB" sz="1400" b="0" kern="0" dirty="0" smtClean="0">
                <a:solidFill>
                  <a:schemeClr val="tx1"/>
                </a:solidFill>
                <a:cs typeface="Calibri" panose="020F0502020204030204" pitchFamily="34" charset="0"/>
              </a:rPr>
              <a:t>	1) Policy/Regulation</a:t>
            </a:r>
          </a:p>
          <a:p>
            <a:pPr algn="l">
              <a:lnSpc>
                <a:spcPct val="150000"/>
              </a:lnSpc>
              <a:spcBef>
                <a:spcPts val="0"/>
              </a:spcBef>
              <a:spcAft>
                <a:spcPts val="300"/>
              </a:spcAft>
              <a:buClr>
                <a:srgbClr val="964B77"/>
              </a:buClr>
            </a:pPr>
            <a:r>
              <a:rPr lang="en-GB" sz="1400" b="0" kern="0" dirty="0" smtClean="0">
                <a:solidFill>
                  <a:schemeClr val="tx1"/>
                </a:solidFill>
                <a:cs typeface="Calibri" panose="020F0502020204030204" pitchFamily="34" charset="0"/>
              </a:rPr>
              <a:t>	2) Clear definition/taxonomy/standard	</a:t>
            </a:r>
          </a:p>
          <a:p>
            <a:pPr algn="l">
              <a:lnSpc>
                <a:spcPct val="150000"/>
              </a:lnSpc>
              <a:spcBef>
                <a:spcPts val="0"/>
              </a:spcBef>
              <a:spcAft>
                <a:spcPts val="300"/>
              </a:spcAft>
              <a:buClr>
                <a:srgbClr val="964B77"/>
              </a:buClr>
            </a:pPr>
            <a:r>
              <a:rPr lang="en-GB" sz="1400" b="0" kern="0" dirty="0">
                <a:solidFill>
                  <a:schemeClr val="tx1"/>
                </a:solidFill>
                <a:cs typeface="Calibri" panose="020F0502020204030204" pitchFamily="34" charset="0"/>
              </a:rPr>
              <a:t>	</a:t>
            </a:r>
            <a:r>
              <a:rPr lang="en-GB" sz="1400" b="0" kern="0" dirty="0" smtClean="0">
                <a:solidFill>
                  <a:schemeClr val="tx1"/>
                </a:solidFill>
                <a:cs typeface="Calibri" panose="020F0502020204030204" pitchFamily="34" charset="0"/>
              </a:rPr>
              <a:t>3) Financial incentives</a:t>
            </a:r>
          </a:p>
          <a:p>
            <a:pPr algn="l">
              <a:lnSpc>
                <a:spcPct val="150000"/>
              </a:lnSpc>
              <a:spcBef>
                <a:spcPts val="0"/>
              </a:spcBef>
              <a:spcAft>
                <a:spcPts val="300"/>
              </a:spcAft>
              <a:buClr>
                <a:srgbClr val="964B77"/>
              </a:buClr>
            </a:pPr>
            <a:r>
              <a:rPr lang="en-GB" sz="1400" b="0" kern="0" dirty="0" smtClean="0">
                <a:solidFill>
                  <a:schemeClr val="tx1"/>
                </a:solidFill>
                <a:cs typeface="Calibri" panose="020F0502020204030204" pitchFamily="34" charset="0"/>
              </a:rPr>
              <a:t>	4) Information sharing and capacity building</a:t>
            </a:r>
          </a:p>
          <a:p>
            <a:pPr algn="l">
              <a:lnSpc>
                <a:spcPct val="150000"/>
              </a:lnSpc>
              <a:spcBef>
                <a:spcPts val="0"/>
              </a:spcBef>
              <a:spcAft>
                <a:spcPts val="300"/>
              </a:spcAft>
              <a:buClr>
                <a:srgbClr val="964B77"/>
              </a:buClr>
            </a:pPr>
            <a:r>
              <a:rPr lang="en-GB" sz="1400" b="0" kern="0" dirty="0">
                <a:solidFill>
                  <a:schemeClr val="tx1"/>
                </a:solidFill>
                <a:cs typeface="Calibri" panose="020F0502020204030204" pitchFamily="34" charset="0"/>
              </a:rPr>
              <a:t>	</a:t>
            </a:r>
            <a:r>
              <a:rPr lang="en-GB" sz="1400" b="0" kern="0" dirty="0" smtClean="0">
                <a:solidFill>
                  <a:schemeClr val="tx1"/>
                </a:solidFill>
                <a:cs typeface="Calibri" panose="020F0502020204030204" pitchFamily="34" charset="0"/>
              </a:rPr>
              <a:t>5) Other(s)</a:t>
            </a:r>
          </a:p>
        </p:txBody>
      </p:sp>
    </p:spTree>
    <p:extLst>
      <p:ext uri="{BB962C8B-B14F-4D97-AF65-F5344CB8AC3E}">
        <p14:creationId xmlns:p14="http://schemas.microsoft.com/office/powerpoint/2010/main" val="405037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434429"/>
          </a:xfrm>
        </p:spPr>
        <p:txBody>
          <a:bodyPr/>
          <a:lstStyle/>
          <a:p>
            <a:r>
              <a:rPr lang="en-GB" sz="3200" dirty="0" smtClean="0"/>
              <a:t>Conclusion and key takeaways</a:t>
            </a:r>
            <a:endParaRPr lang="en-US" sz="3200" dirty="0"/>
          </a:p>
        </p:txBody>
      </p:sp>
      <p:sp>
        <p:nvSpPr>
          <p:cNvPr id="3" name="Subtitle 2"/>
          <p:cNvSpPr>
            <a:spLocks noGrp="1"/>
          </p:cNvSpPr>
          <p:nvPr>
            <p:ph type="subTitle" idx="1"/>
          </p:nvPr>
        </p:nvSpPr>
        <p:spPr>
          <a:xfrm>
            <a:off x="107504" y="1268760"/>
            <a:ext cx="8928992" cy="5256584"/>
          </a:xfrm>
        </p:spPr>
        <p:txBody>
          <a:bodyPr>
            <a:normAutofit lnSpcReduction="10000"/>
          </a:bodyPr>
          <a:lstStyle/>
          <a:p>
            <a:pPr marL="285750" indent="-285750" algn="l">
              <a:buFont typeface="Wingdings" panose="05000000000000000000" pitchFamily="2" charset="2"/>
              <a:buChar char="q"/>
            </a:pPr>
            <a:r>
              <a:rPr lang="en-GB" sz="1600" dirty="0" smtClean="0">
                <a:solidFill>
                  <a:srgbClr val="000000"/>
                </a:solidFill>
                <a:cs typeface="Calibri" panose="020F0502020204030204" pitchFamily="34" charset="0"/>
              </a:rPr>
              <a:t>There </a:t>
            </a:r>
            <a:r>
              <a:rPr lang="en-GB" sz="1600" dirty="0">
                <a:solidFill>
                  <a:srgbClr val="000000"/>
                </a:solidFill>
                <a:cs typeface="Calibri" panose="020F0502020204030204" pitchFamily="34" charset="0"/>
              </a:rPr>
              <a:t>is currently no agreed definition of </a:t>
            </a:r>
            <a:r>
              <a:rPr lang="en-GB" sz="1600" dirty="0" smtClean="0">
                <a:solidFill>
                  <a:srgbClr val="000000"/>
                </a:solidFill>
                <a:cs typeface="Calibri" panose="020F0502020204030204" pitchFamily="34" charset="0"/>
              </a:rPr>
              <a:t>green investment however, they mainly refer </a:t>
            </a:r>
            <a:r>
              <a:rPr lang="en-GB" sz="1600" dirty="0">
                <a:solidFill>
                  <a:srgbClr val="000000"/>
                </a:solidFill>
                <a:cs typeface="Calibri" panose="020F0502020204030204" pitchFamily="34" charset="0"/>
              </a:rPr>
              <a:t>to  investment activities that </a:t>
            </a:r>
            <a:r>
              <a:rPr lang="en-GB" sz="1600" dirty="0" smtClean="0">
                <a:solidFill>
                  <a:srgbClr val="000000"/>
                </a:solidFill>
                <a:cs typeface="Calibri" panose="020F0502020204030204" pitchFamily="34" charset="0"/>
              </a:rPr>
              <a:t>into consideration the environmental factors; hence that generate positive environmental impacts;</a:t>
            </a:r>
          </a:p>
          <a:p>
            <a:pPr marL="285750" indent="-285750" algn="l">
              <a:buFont typeface="Wingdings" panose="05000000000000000000" pitchFamily="2" charset="2"/>
              <a:buChar char="q"/>
            </a:pPr>
            <a:r>
              <a:rPr lang="en-GB" sz="1600" dirty="0" smtClean="0">
                <a:solidFill>
                  <a:srgbClr val="000000"/>
                </a:solidFill>
                <a:cs typeface="Calibri" panose="020F0502020204030204" pitchFamily="34" charset="0"/>
              </a:rPr>
              <a:t> </a:t>
            </a:r>
            <a:r>
              <a:rPr lang="en-GB" sz="1600" dirty="0">
                <a:solidFill>
                  <a:srgbClr val="000000"/>
                </a:solidFill>
                <a:cs typeface="Calibri" panose="020F0502020204030204" pitchFamily="34" charset="0"/>
              </a:rPr>
              <a:t>T</a:t>
            </a:r>
            <a:r>
              <a:rPr lang="en-GB" sz="1600" dirty="0" smtClean="0">
                <a:solidFill>
                  <a:srgbClr val="000000"/>
                </a:solidFill>
                <a:cs typeface="Calibri" panose="020F0502020204030204" pitchFamily="34" charset="0"/>
              </a:rPr>
              <a:t>wo </a:t>
            </a:r>
            <a:r>
              <a:rPr lang="en-GB" sz="1600" dirty="0">
                <a:solidFill>
                  <a:srgbClr val="000000"/>
                </a:solidFill>
                <a:cs typeface="Calibri" panose="020F0502020204030204" pitchFamily="34" charset="0"/>
              </a:rPr>
              <a:t>global </a:t>
            </a:r>
            <a:r>
              <a:rPr lang="en-GB" sz="1600" dirty="0" smtClean="0">
                <a:solidFill>
                  <a:srgbClr val="000000"/>
                </a:solidFill>
                <a:cs typeface="Calibri" panose="020F0502020204030204" pitchFamily="34" charset="0"/>
              </a:rPr>
              <a:t>commitments are driving green investments: The Paris Agreement and the 2030 Sustainability Agenda (SDGs);</a:t>
            </a:r>
          </a:p>
          <a:p>
            <a:pPr marL="285750" indent="-285750" algn="l">
              <a:buFont typeface="Wingdings" panose="05000000000000000000" pitchFamily="2" charset="2"/>
              <a:buChar char="q"/>
            </a:pPr>
            <a:r>
              <a:rPr lang="en-GB" sz="1600" dirty="0" smtClean="0"/>
              <a:t>In Japan, policy </a:t>
            </a:r>
            <a:r>
              <a:rPr lang="en-GB" sz="1600" dirty="0"/>
              <a:t>directions are discussed under various expert </a:t>
            </a:r>
            <a:r>
              <a:rPr lang="en-GB" sz="1600" dirty="0" smtClean="0"/>
              <a:t>committees/study </a:t>
            </a:r>
            <a:r>
              <a:rPr lang="en-GB" sz="1600" dirty="0"/>
              <a:t>groups informing policymaking by way of issuing summary </a:t>
            </a:r>
            <a:r>
              <a:rPr lang="en-GB" sz="1600" dirty="0" smtClean="0"/>
              <a:t>reports;</a:t>
            </a:r>
          </a:p>
          <a:p>
            <a:pPr marL="285750" lvl="0" indent="-285750" algn="l">
              <a:buFont typeface="Wingdings" panose="05000000000000000000" pitchFamily="2" charset="2"/>
              <a:buChar char="q"/>
            </a:pPr>
            <a:r>
              <a:rPr lang="en-GB" sz="1600" dirty="0" smtClean="0">
                <a:solidFill>
                  <a:srgbClr val="000000"/>
                </a:solidFill>
              </a:rPr>
              <a:t>There </a:t>
            </a:r>
            <a:r>
              <a:rPr lang="en-GB" sz="1600" dirty="0">
                <a:solidFill>
                  <a:srgbClr val="000000"/>
                </a:solidFill>
              </a:rPr>
              <a:t>is no single overarching framework document or policy specifically on </a:t>
            </a:r>
            <a:r>
              <a:rPr lang="en-GB" sz="1600" dirty="0" smtClean="0">
                <a:solidFill>
                  <a:srgbClr val="000000"/>
                </a:solidFill>
              </a:rPr>
              <a:t>green investment in Japan. Green-investment-related </a:t>
            </a:r>
            <a:r>
              <a:rPr lang="en-GB" sz="1600" dirty="0">
                <a:solidFill>
                  <a:srgbClr val="000000"/>
                </a:solidFill>
              </a:rPr>
              <a:t>policies </a:t>
            </a:r>
            <a:r>
              <a:rPr lang="en-GB" sz="1600" dirty="0" smtClean="0">
                <a:solidFill>
                  <a:srgbClr val="000000"/>
                </a:solidFill>
              </a:rPr>
              <a:t>have </a:t>
            </a:r>
            <a:r>
              <a:rPr lang="en-GB" sz="1600" dirty="0">
                <a:solidFill>
                  <a:srgbClr val="000000"/>
                </a:solidFill>
              </a:rPr>
              <a:t>been undertaken across a number of ministries, </a:t>
            </a:r>
            <a:r>
              <a:rPr lang="en-GB" sz="1600" dirty="0" smtClean="0">
                <a:solidFill>
                  <a:srgbClr val="000000"/>
                </a:solidFill>
              </a:rPr>
              <a:t>mainly the </a:t>
            </a:r>
            <a:r>
              <a:rPr lang="en-GB" sz="1600" dirty="0">
                <a:solidFill>
                  <a:srgbClr val="000000"/>
                </a:solidFill>
              </a:rPr>
              <a:t>Ministry of the Environment (MOE), the Ministry of Economy, Trade and Industry (METI), </a:t>
            </a:r>
            <a:r>
              <a:rPr lang="en-GB" sz="1600" dirty="0" smtClean="0">
                <a:solidFill>
                  <a:srgbClr val="000000"/>
                </a:solidFill>
              </a:rPr>
              <a:t>and the </a:t>
            </a:r>
            <a:r>
              <a:rPr lang="en-GB" sz="1600" dirty="0">
                <a:solidFill>
                  <a:srgbClr val="000000"/>
                </a:solidFill>
              </a:rPr>
              <a:t>Financial Services Agency (FSA</a:t>
            </a:r>
            <a:r>
              <a:rPr lang="en-GB" sz="1600" dirty="0" smtClean="0">
                <a:solidFill>
                  <a:srgbClr val="000000"/>
                </a:solidFill>
              </a:rPr>
              <a:t>). </a:t>
            </a:r>
            <a:r>
              <a:rPr lang="en-GB" sz="1600" dirty="0">
                <a:solidFill>
                  <a:srgbClr val="000000"/>
                </a:solidFill>
              </a:rPr>
              <a:t>Each ministry operates within the bounds of its mandate, and the related policies are interpreted and implemented to serve their respective </a:t>
            </a:r>
            <a:r>
              <a:rPr lang="en-GB" sz="1600" dirty="0" smtClean="0">
                <a:solidFill>
                  <a:srgbClr val="000000"/>
                </a:solidFill>
              </a:rPr>
              <a:t>agendas; </a:t>
            </a:r>
          </a:p>
          <a:p>
            <a:pPr marL="285750" lvl="0" indent="-285750" algn="l">
              <a:buFont typeface="Wingdings" panose="05000000000000000000" pitchFamily="2" charset="2"/>
              <a:buChar char="q"/>
            </a:pPr>
            <a:r>
              <a:rPr lang="en-GB" sz="1600" dirty="0">
                <a:solidFill>
                  <a:srgbClr val="000000"/>
                </a:solidFill>
              </a:rPr>
              <a:t>Japan’s policy is more distributed between </a:t>
            </a:r>
            <a:r>
              <a:rPr lang="en-GB" sz="1600" dirty="0" smtClean="0">
                <a:solidFill>
                  <a:srgbClr val="000000"/>
                </a:solidFill>
              </a:rPr>
              <a:t>climate action </a:t>
            </a:r>
            <a:r>
              <a:rPr lang="en-GB" sz="1600" dirty="0">
                <a:solidFill>
                  <a:srgbClr val="000000"/>
                </a:solidFill>
              </a:rPr>
              <a:t>and a wider sustainability agenda (i.e</a:t>
            </a:r>
            <a:r>
              <a:rPr lang="en-GB" sz="1600" dirty="0" smtClean="0">
                <a:solidFill>
                  <a:srgbClr val="000000"/>
                </a:solidFill>
              </a:rPr>
              <a:t>., </a:t>
            </a:r>
            <a:r>
              <a:rPr lang="en-GB" sz="1600" dirty="0">
                <a:solidFill>
                  <a:srgbClr val="000000"/>
                </a:solidFill>
              </a:rPr>
              <a:t>SDGs and/or Regional Revitalization</a:t>
            </a:r>
            <a:r>
              <a:rPr lang="en-GB" sz="1600" dirty="0" smtClean="0">
                <a:solidFill>
                  <a:srgbClr val="000000"/>
                </a:solidFill>
              </a:rPr>
              <a:t>). </a:t>
            </a:r>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21</a:t>
            </a:fld>
            <a:endParaRPr kumimoji="1" lang="ja-JP" altLang="en-US" dirty="0"/>
          </a:p>
        </p:txBody>
      </p:sp>
    </p:spTree>
    <p:extLst>
      <p:ext uri="{BB962C8B-B14F-4D97-AF65-F5344CB8AC3E}">
        <p14:creationId xmlns:p14="http://schemas.microsoft.com/office/powerpoint/2010/main" val="340331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268760"/>
            <a:ext cx="8928992" cy="4464496"/>
          </a:xfrm>
        </p:spPr>
        <p:txBody>
          <a:bodyPr>
            <a:noAutofit/>
          </a:bodyPr>
          <a:lstStyle/>
          <a:p>
            <a:pPr marL="285750" lvl="0" indent="-285750" algn="l">
              <a:buFont typeface="Wingdings" panose="05000000000000000000" pitchFamily="2" charset="2"/>
              <a:buChar char="q"/>
            </a:pPr>
            <a:r>
              <a:rPr lang="en-GB" sz="1600" dirty="0" smtClean="0">
                <a:solidFill>
                  <a:srgbClr val="000000"/>
                </a:solidFill>
              </a:rPr>
              <a:t>Japan places </a:t>
            </a:r>
            <a:r>
              <a:rPr lang="en-GB" sz="1600" dirty="0">
                <a:solidFill>
                  <a:srgbClr val="000000"/>
                </a:solidFill>
              </a:rPr>
              <a:t>finance as a key pillar for climate transition and achieving reduction targets. </a:t>
            </a:r>
            <a:r>
              <a:rPr lang="en-GB" sz="1600" dirty="0" smtClean="0">
                <a:solidFill>
                  <a:srgbClr val="000000"/>
                </a:solidFill>
              </a:rPr>
              <a:t>However, </a:t>
            </a:r>
            <a:r>
              <a:rPr lang="en-GB" sz="1600" dirty="0">
                <a:solidFill>
                  <a:srgbClr val="000000"/>
                </a:solidFill>
              </a:rPr>
              <a:t>regarding investment </a:t>
            </a:r>
            <a:r>
              <a:rPr lang="en-GB" sz="1600" dirty="0" smtClean="0">
                <a:solidFill>
                  <a:srgbClr val="000000"/>
                </a:solidFill>
              </a:rPr>
              <a:t>mobilization</a:t>
            </a:r>
            <a:r>
              <a:rPr lang="en-GB" sz="1600" dirty="0">
                <a:solidFill>
                  <a:srgbClr val="000000"/>
                </a:solidFill>
              </a:rPr>
              <a:t>, Japan has not publicly committed to quantitative </a:t>
            </a:r>
            <a:r>
              <a:rPr lang="en-GB" sz="1600" dirty="0" smtClean="0">
                <a:solidFill>
                  <a:srgbClr val="000000"/>
                </a:solidFill>
              </a:rPr>
              <a:t>goals;</a:t>
            </a:r>
            <a:endParaRPr lang="en-GB" sz="1600" dirty="0">
              <a:solidFill>
                <a:srgbClr val="000000"/>
              </a:solidFill>
            </a:endParaRPr>
          </a:p>
          <a:p>
            <a:pPr marL="285750" lvl="0" indent="-285750" algn="l">
              <a:buFont typeface="Wingdings" panose="05000000000000000000" pitchFamily="2" charset="2"/>
              <a:buChar char="q"/>
            </a:pPr>
            <a:r>
              <a:rPr lang="en-GB" sz="1600" dirty="0">
                <a:solidFill>
                  <a:srgbClr val="000000"/>
                </a:solidFill>
              </a:rPr>
              <a:t>Almost all Japanese policies are on </a:t>
            </a:r>
            <a:r>
              <a:rPr lang="en-GB" sz="1600" dirty="0" smtClean="0">
                <a:solidFill>
                  <a:srgbClr val="000000"/>
                </a:solidFill>
              </a:rPr>
              <a:t>a voluntary </a:t>
            </a:r>
            <a:r>
              <a:rPr lang="en-GB" sz="1600" dirty="0">
                <a:solidFill>
                  <a:srgbClr val="000000"/>
                </a:solidFill>
              </a:rPr>
              <a:t>basis, and are structured to provide guidance and technical support to the private sector </a:t>
            </a:r>
            <a:r>
              <a:rPr lang="en-GB" sz="1600" dirty="0" smtClean="0">
                <a:solidFill>
                  <a:srgbClr val="000000"/>
                </a:solidFill>
              </a:rPr>
              <a:t>and strengthen </a:t>
            </a:r>
            <a:r>
              <a:rPr lang="en-GB" sz="1600" dirty="0">
                <a:solidFill>
                  <a:srgbClr val="000000"/>
                </a:solidFill>
              </a:rPr>
              <a:t>its competitiveness in the global </a:t>
            </a:r>
            <a:r>
              <a:rPr lang="en-GB" sz="1600" dirty="0" smtClean="0">
                <a:solidFill>
                  <a:srgbClr val="000000"/>
                </a:solidFill>
              </a:rPr>
              <a:t>context. There </a:t>
            </a:r>
            <a:r>
              <a:rPr lang="en-GB" sz="1600" dirty="0">
                <a:solidFill>
                  <a:srgbClr val="000000"/>
                </a:solidFill>
              </a:rPr>
              <a:t>is </a:t>
            </a:r>
            <a:r>
              <a:rPr lang="en-GB" sz="1600" dirty="0" smtClean="0">
                <a:solidFill>
                  <a:srgbClr val="000000"/>
                </a:solidFill>
              </a:rPr>
              <a:t>very </a:t>
            </a:r>
            <a:r>
              <a:rPr lang="en-GB" sz="1600" dirty="0">
                <a:solidFill>
                  <a:srgbClr val="000000"/>
                </a:solidFill>
              </a:rPr>
              <a:t>strong emphasis/support to the disclosure in line with the </a:t>
            </a:r>
            <a:r>
              <a:rPr lang="en-GB" sz="1600" dirty="0" smtClean="0">
                <a:solidFill>
                  <a:srgbClr val="000000"/>
                </a:solidFill>
              </a:rPr>
              <a:t>TCFD framework;</a:t>
            </a:r>
          </a:p>
          <a:p>
            <a:pPr marL="285750" lvl="0" indent="-285750" algn="l">
              <a:buFont typeface="Wingdings" panose="05000000000000000000" pitchFamily="2" charset="2"/>
              <a:buChar char="q"/>
            </a:pPr>
            <a:r>
              <a:rPr lang="en-GB" sz="1600" dirty="0" smtClean="0"/>
              <a:t>It was acknowledged that there is more need for synergy among the ministries. This seems to has been addressed through several recent joint initiatives such as the ones between FSA, METI, and MOE since 2020.</a:t>
            </a:r>
          </a:p>
          <a:p>
            <a:pPr marL="285750" lvl="0" indent="-285750" algn="l">
              <a:buFont typeface="Wingdings" panose="05000000000000000000" pitchFamily="2" charset="2"/>
              <a:buChar char="q"/>
            </a:pPr>
            <a:r>
              <a:rPr lang="en-GB" sz="1600" dirty="0" smtClean="0"/>
              <a:t>Supporting green finance in Japan was directly and indirectly through financial and nonfinancial support, including (subsidies, awards, preferential interest rate (financial), registration system, guidelines, information and knowledge-sharing platforms, project piloting, etc.  </a:t>
            </a:r>
            <a:endParaRPr lang="en-US" sz="1600"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22</a:t>
            </a:fld>
            <a:endParaRPr kumimoji="1" lang="ja-JP" altLang="en-US" dirty="0"/>
          </a:p>
        </p:txBody>
      </p:sp>
      <p:sp>
        <p:nvSpPr>
          <p:cNvPr id="5" name="Title 1"/>
          <p:cNvSpPr>
            <a:spLocks noGrp="1"/>
          </p:cNvSpPr>
          <p:nvPr>
            <p:ph type="ctrTitle"/>
          </p:nvPr>
        </p:nvSpPr>
        <p:spPr>
          <a:xfrm>
            <a:off x="755576" y="548680"/>
            <a:ext cx="7772400" cy="434429"/>
          </a:xfrm>
        </p:spPr>
        <p:txBody>
          <a:bodyPr/>
          <a:lstStyle/>
          <a:p>
            <a:r>
              <a:rPr lang="en-GB" sz="3200" dirty="0" smtClean="0"/>
              <a:t>Recap and key takeaways</a:t>
            </a:r>
            <a:endParaRPr lang="en-US" sz="3200" dirty="0"/>
          </a:p>
        </p:txBody>
      </p:sp>
    </p:spTree>
    <p:extLst>
      <p:ext uri="{BB962C8B-B14F-4D97-AF65-F5344CB8AC3E}">
        <p14:creationId xmlns:p14="http://schemas.microsoft.com/office/powerpoint/2010/main" val="399821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268760"/>
            <a:ext cx="8928992" cy="3744416"/>
          </a:xfrm>
        </p:spPr>
        <p:txBody>
          <a:bodyPr>
            <a:normAutofit/>
          </a:bodyPr>
          <a:lstStyle/>
          <a:p>
            <a:pPr algn="l"/>
            <a:r>
              <a:rPr lang="en-US" sz="1400" b="1" dirty="0" smtClean="0"/>
              <a:t>Useful links for further reading:</a:t>
            </a:r>
          </a:p>
          <a:p>
            <a:pPr algn="l"/>
            <a:r>
              <a:rPr lang="en-GB" sz="1400" dirty="0" smtClean="0"/>
              <a:t>-White </a:t>
            </a:r>
            <a:r>
              <a:rPr lang="en-GB" sz="1400" dirty="0"/>
              <a:t>Paper on Sustainable Investment in </a:t>
            </a:r>
            <a:r>
              <a:rPr lang="en-GB" sz="1400" dirty="0" smtClean="0"/>
              <a:t>Japan: </a:t>
            </a:r>
            <a:r>
              <a:rPr lang="en-US" sz="1400" dirty="0">
                <a:hlinkClick r:id="rId2"/>
              </a:rPr>
              <a:t>https://</a:t>
            </a:r>
            <a:r>
              <a:rPr lang="en-US" sz="1400" dirty="0" smtClean="0">
                <a:hlinkClick r:id="rId2"/>
              </a:rPr>
              <a:t>japansif.com/wp-content/uploads/2021/06/wp2020en.pdf</a:t>
            </a:r>
            <a:endParaRPr lang="en-US" sz="1400" dirty="0" smtClean="0"/>
          </a:p>
          <a:p>
            <a:pPr algn="l"/>
            <a:r>
              <a:rPr lang="en-US" sz="1400" dirty="0" smtClean="0"/>
              <a:t>-Sustainable finance in Japan</a:t>
            </a:r>
            <a:r>
              <a:rPr lang="en-US" sz="1400" dirty="0"/>
              <a:t>: </a:t>
            </a:r>
            <a:r>
              <a:rPr lang="en-US" sz="1400" dirty="0">
                <a:hlinkClick r:id="rId3"/>
              </a:rPr>
              <a:t>https://</a:t>
            </a:r>
            <a:r>
              <a:rPr lang="en-US" sz="1400" dirty="0" smtClean="0">
                <a:hlinkClick r:id="rId3"/>
              </a:rPr>
              <a:t>www.adb.org/publications/sustainable-finance-japan</a:t>
            </a:r>
            <a:endParaRPr lang="en-US" sz="1400" dirty="0" smtClean="0"/>
          </a:p>
          <a:p>
            <a:pPr algn="l"/>
            <a:r>
              <a:rPr lang="en-US" sz="1400" dirty="0"/>
              <a:t>-Tokyo Green Finance Initiative (TGFI): </a:t>
            </a:r>
            <a:r>
              <a:rPr lang="en-US" sz="1400" dirty="0">
                <a:hlinkClick r:id="rId4"/>
              </a:rPr>
              <a:t>https://</a:t>
            </a:r>
            <a:r>
              <a:rPr lang="en-US" sz="1400" dirty="0" smtClean="0">
                <a:hlinkClick r:id="rId4"/>
              </a:rPr>
              <a:t>www.seisakukikaku.metro.tokyo.lg.jp/pgs/2021/07/images/TGFI_overview.pdf</a:t>
            </a:r>
            <a:endParaRPr lang="en-US" sz="1400" dirty="0" smtClean="0"/>
          </a:p>
          <a:p>
            <a:pPr algn="l"/>
            <a:r>
              <a:rPr lang="en-US" sz="1400" dirty="0" smtClean="0"/>
              <a:t>-Government </a:t>
            </a:r>
            <a:r>
              <a:rPr lang="en-US" sz="1400" dirty="0"/>
              <a:t>Pension Investment Fund (GPIF): </a:t>
            </a:r>
            <a:r>
              <a:rPr lang="en-US" sz="1400" dirty="0">
                <a:hlinkClick r:id="rId5"/>
              </a:rPr>
              <a:t>https://</a:t>
            </a:r>
            <a:r>
              <a:rPr lang="en-US" sz="1400" dirty="0" smtClean="0">
                <a:hlinkClick r:id="rId5"/>
              </a:rPr>
              <a:t>www.gpif.go.jp/en/about/philosophy.html</a:t>
            </a:r>
            <a:endParaRPr lang="en-US" sz="1400" dirty="0" smtClean="0"/>
          </a:p>
          <a:p>
            <a:pPr algn="l"/>
            <a:r>
              <a:rPr lang="en-US" sz="1400" dirty="0" smtClean="0"/>
              <a:t>-Japan sustainable finance policy </a:t>
            </a:r>
            <a:r>
              <a:rPr lang="en-US" sz="1400" dirty="0"/>
              <a:t>update: </a:t>
            </a:r>
            <a:r>
              <a:rPr lang="en-US" sz="1400" dirty="0">
                <a:hlinkClick r:id="rId6"/>
              </a:rPr>
              <a:t>https://</a:t>
            </a:r>
            <a:r>
              <a:rPr lang="en-US" sz="1400" dirty="0" smtClean="0">
                <a:hlinkClick r:id="rId6"/>
              </a:rPr>
              <a:t>www.iges.or.jp/en/pub/japan-sustainable-finance-policy-update-mar21-may21/en</a:t>
            </a:r>
            <a:endParaRPr lang="en-US" sz="1400" dirty="0" smtClean="0"/>
          </a:p>
          <a:p>
            <a:pPr algn="l"/>
            <a:r>
              <a:rPr lang="en-US" sz="1400" dirty="0" smtClean="0"/>
              <a:t>-</a:t>
            </a:r>
            <a:r>
              <a:rPr lang="fr-FR" sz="1400" dirty="0" err="1"/>
              <a:t>Japan</a:t>
            </a:r>
            <a:r>
              <a:rPr lang="fr-FR" sz="1400" dirty="0"/>
              <a:t> EU Comparative </a:t>
            </a:r>
            <a:r>
              <a:rPr lang="fr-FR" sz="1400" dirty="0" err="1"/>
              <a:t>Analysis</a:t>
            </a:r>
            <a:r>
              <a:rPr lang="fr-FR" sz="1400" dirty="0"/>
              <a:t> on </a:t>
            </a:r>
            <a:r>
              <a:rPr lang="fr-FR" sz="1400" dirty="0" err="1"/>
              <a:t>Sustainable</a:t>
            </a:r>
            <a:r>
              <a:rPr lang="fr-FR" sz="1400" dirty="0"/>
              <a:t> Finance </a:t>
            </a:r>
            <a:r>
              <a:rPr lang="fr-FR" sz="1400" dirty="0" smtClean="0"/>
              <a:t>Policy</a:t>
            </a:r>
            <a:r>
              <a:rPr lang="fr-FR" sz="1400" dirty="0"/>
              <a:t>: </a:t>
            </a:r>
            <a:r>
              <a:rPr lang="fr-FR" sz="1400" dirty="0">
                <a:hlinkClick r:id="rId7"/>
              </a:rPr>
              <a:t>https://www.iges.or.jp/en/about/staff/morishita-maiko?page=%</a:t>
            </a:r>
            <a:r>
              <a:rPr lang="fr-FR" sz="1400" dirty="0" smtClean="0">
                <a:hlinkClick r:id="rId7"/>
              </a:rPr>
              <a:t>2C1</a:t>
            </a:r>
            <a:endParaRPr lang="fr-FR" sz="1400" dirty="0" smtClean="0"/>
          </a:p>
          <a:p>
            <a:pPr algn="l"/>
            <a:endParaRPr lang="en-US" sz="1400" dirty="0" smtClean="0"/>
          </a:p>
          <a:p>
            <a:pPr algn="l"/>
            <a:endParaRPr lang="en-US" sz="1400" dirty="0" smtClean="0"/>
          </a:p>
          <a:p>
            <a:pPr algn="l"/>
            <a:endParaRPr lang="en-US" sz="1400" dirty="0" smtClean="0"/>
          </a:p>
          <a:p>
            <a:pPr algn="l"/>
            <a:endParaRPr lang="en-US" sz="1400"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23</a:t>
            </a:fld>
            <a:endParaRPr kumimoji="1" lang="ja-JP" altLang="en-US" dirty="0"/>
          </a:p>
        </p:txBody>
      </p:sp>
      <p:sp>
        <p:nvSpPr>
          <p:cNvPr id="5" name="Title 1"/>
          <p:cNvSpPr>
            <a:spLocks noGrp="1"/>
          </p:cNvSpPr>
          <p:nvPr>
            <p:ph type="ctrTitle"/>
          </p:nvPr>
        </p:nvSpPr>
        <p:spPr>
          <a:xfrm>
            <a:off x="755576" y="548680"/>
            <a:ext cx="7772400" cy="434429"/>
          </a:xfrm>
        </p:spPr>
        <p:txBody>
          <a:bodyPr/>
          <a:lstStyle/>
          <a:p>
            <a:r>
              <a:rPr lang="en-GB" sz="3200" dirty="0" smtClean="0"/>
              <a:t>Appendix</a:t>
            </a:r>
            <a:endParaRPr lang="en-US" sz="3200" dirty="0"/>
          </a:p>
        </p:txBody>
      </p:sp>
    </p:spTree>
    <p:extLst>
      <p:ext uri="{BB962C8B-B14F-4D97-AF65-F5344CB8AC3E}">
        <p14:creationId xmlns:p14="http://schemas.microsoft.com/office/powerpoint/2010/main" val="1983129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24</a:t>
            </a:fld>
            <a:endParaRPr kumimoji="1" lang="ja-JP" altLang="en-US" dirty="0"/>
          </a:p>
        </p:txBody>
      </p:sp>
      <p:pic>
        <p:nvPicPr>
          <p:cNvPr id="5" name="Picture 4"/>
          <p:cNvPicPr>
            <a:picLocks noChangeAspect="1"/>
          </p:cNvPicPr>
          <p:nvPr/>
        </p:nvPicPr>
        <p:blipFill rotWithShape="1">
          <a:blip r:embed="rId2"/>
          <a:srcRect l="14659" t="35490" r="15707" b="5796"/>
          <a:stretch/>
        </p:blipFill>
        <p:spPr>
          <a:xfrm>
            <a:off x="299148" y="1916832"/>
            <a:ext cx="8454581" cy="4392488"/>
          </a:xfrm>
          <a:prstGeom prst="rect">
            <a:avLst/>
          </a:prstGeom>
          <a:ln w="12700">
            <a:solidFill>
              <a:schemeClr val="accent1"/>
            </a:solidFill>
          </a:ln>
        </p:spPr>
      </p:pic>
      <p:sp>
        <p:nvSpPr>
          <p:cNvPr id="6" name="Title 1"/>
          <p:cNvSpPr>
            <a:spLocks noGrp="1"/>
          </p:cNvSpPr>
          <p:nvPr>
            <p:ph type="ctrTitle"/>
          </p:nvPr>
        </p:nvSpPr>
        <p:spPr>
          <a:xfrm>
            <a:off x="755576" y="548680"/>
            <a:ext cx="7772400" cy="434429"/>
          </a:xfrm>
        </p:spPr>
        <p:txBody>
          <a:bodyPr/>
          <a:lstStyle/>
          <a:p>
            <a:r>
              <a:rPr lang="en-GB" sz="3200" dirty="0" smtClean="0"/>
              <a:t>Appendix</a:t>
            </a:r>
            <a:endParaRPr lang="en-US" sz="3200" dirty="0"/>
          </a:p>
        </p:txBody>
      </p:sp>
      <p:sp>
        <p:nvSpPr>
          <p:cNvPr id="7" name="Title 1"/>
          <p:cNvSpPr txBox="1">
            <a:spLocks/>
          </p:cNvSpPr>
          <p:nvPr/>
        </p:nvSpPr>
        <p:spPr bwMode="auto">
          <a:xfrm>
            <a:off x="329379" y="1338387"/>
            <a:ext cx="7772400" cy="4344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r>
              <a:rPr lang="en-GB" sz="1600" kern="0" dirty="0">
                <a:solidFill>
                  <a:schemeClr val="tx1"/>
                </a:solidFill>
              </a:rPr>
              <a:t>D</a:t>
            </a:r>
            <a:r>
              <a:rPr lang="en-GB" sz="1600" kern="0" dirty="0" smtClean="0">
                <a:solidFill>
                  <a:schemeClr val="tx1"/>
                </a:solidFill>
              </a:rPr>
              <a:t>efinition of Transition Finance – ICMA “Climate Transition Finance Handbook</a:t>
            </a:r>
            <a:r>
              <a:rPr lang="en-GB" sz="1600" b="0" kern="0" dirty="0" smtClean="0"/>
              <a:t>”</a:t>
            </a:r>
            <a:endParaRPr lang="en-US" sz="1600" b="0" kern="0" dirty="0"/>
          </a:p>
        </p:txBody>
      </p:sp>
    </p:spTree>
    <p:extLst>
      <p:ext uri="{BB962C8B-B14F-4D97-AF65-F5344CB8AC3E}">
        <p14:creationId xmlns:p14="http://schemas.microsoft.com/office/powerpoint/2010/main" val="341911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295400" y="2514600"/>
            <a:ext cx="6934200" cy="1143000"/>
          </a:xfrm>
        </p:spPr>
        <p:txBody>
          <a:bodyPr/>
          <a:lstStyle/>
          <a:p>
            <a:pPr>
              <a:buFontTx/>
              <a:buNone/>
            </a:pPr>
            <a:r>
              <a:rPr lang="en-US" sz="3600" b="1" dirty="0" smtClean="0">
                <a:solidFill>
                  <a:srgbClr val="006600"/>
                </a:solidFill>
                <a:latin typeface="Comic Sans MS" pitchFamily="66" charset="0"/>
              </a:rPr>
              <a:t>Thank you for you attention</a:t>
            </a:r>
          </a:p>
          <a:p>
            <a:pPr>
              <a:buFontTx/>
              <a:buNone/>
            </a:pPr>
            <a:endParaRPr lang="en-US" sz="3600" b="1" dirty="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smtClean="0">
              <a:solidFill>
                <a:srgbClr val="006600"/>
              </a:solidFill>
              <a:latin typeface="Comic Sans MS" pitchFamily="66" charset="0"/>
            </a:endParaRPr>
          </a:p>
        </p:txBody>
      </p:sp>
      <p:sp>
        <p:nvSpPr>
          <p:cNvPr id="29700" name="AutoShape 4"/>
          <p:cNvSpPr>
            <a:spLocks noChangeArrowheads="1"/>
          </p:cNvSpPr>
          <p:nvPr/>
        </p:nvSpPr>
        <p:spPr bwMode="auto">
          <a:xfrm>
            <a:off x="1600200" y="3352800"/>
            <a:ext cx="6019800" cy="3810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2621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198745"/>
            <a:ext cx="8928992" cy="5254591"/>
          </a:xfrm>
        </p:spPr>
        <p:txBody>
          <a:bodyPr>
            <a:noAutofit/>
          </a:bodyPr>
          <a:lstStyle/>
          <a:p>
            <a:pPr marL="285750" lvl="0" indent="-285750" algn="l">
              <a:buFont typeface="Wingdings" panose="05000000000000000000" pitchFamily="2" charset="2"/>
              <a:buChar char="q"/>
            </a:pPr>
            <a:r>
              <a:rPr lang="en-GB" sz="1600" b="1" dirty="0" smtClean="0">
                <a:cs typeface="Calibri" panose="020F0502020204030204" pitchFamily="34" charset="0"/>
              </a:rPr>
              <a:t>Green </a:t>
            </a:r>
            <a:r>
              <a:rPr lang="en-GB" sz="1600" b="1" dirty="0">
                <a:cs typeface="Calibri" panose="020F0502020204030204" pitchFamily="34" charset="0"/>
              </a:rPr>
              <a:t>investments </a:t>
            </a:r>
            <a:r>
              <a:rPr lang="en-GB" sz="1600" dirty="0">
                <a:cs typeface="Calibri" panose="020F0502020204030204" pitchFamily="34" charset="0"/>
              </a:rPr>
              <a:t>are investment activities that focus on companies or projects committed to the conservation of natural resources, the production and discovery of alternative energy sources, the implementation of clean air and water projects, or other </a:t>
            </a:r>
            <a:r>
              <a:rPr lang="en-GB" sz="1600" b="1" u="sng" dirty="0">
                <a:cs typeface="Calibri" panose="020F0502020204030204" pitchFamily="34" charset="0"/>
              </a:rPr>
              <a:t>environmentally conscious </a:t>
            </a:r>
            <a:r>
              <a:rPr lang="en-GB" sz="1600" dirty="0">
                <a:cs typeface="Calibri" panose="020F0502020204030204" pitchFamily="34" charset="0"/>
              </a:rPr>
              <a:t>business </a:t>
            </a:r>
            <a:r>
              <a:rPr lang="en-GB" sz="1600" dirty="0" smtClean="0">
                <a:cs typeface="Calibri" panose="020F0502020204030204" pitchFamily="34" charset="0"/>
              </a:rPr>
              <a:t>practices</a:t>
            </a:r>
            <a:r>
              <a:rPr lang="en-GB" sz="1600" dirty="0" smtClean="0">
                <a:solidFill>
                  <a:srgbClr val="000000"/>
                </a:solidFill>
                <a:cs typeface="Calibri" panose="020F0502020204030204" pitchFamily="34" charset="0"/>
              </a:rPr>
              <a:t> </a:t>
            </a:r>
            <a:r>
              <a:rPr lang="en-GB" sz="1600" dirty="0">
                <a:solidFill>
                  <a:srgbClr val="000000"/>
                </a:solidFill>
                <a:cs typeface="Calibri" panose="020F0502020204030204" pitchFamily="34" charset="0"/>
              </a:rPr>
              <a:t>(</a:t>
            </a:r>
            <a:r>
              <a:rPr lang="en-GB" sz="1600" dirty="0">
                <a:solidFill>
                  <a:srgbClr val="000000"/>
                </a:solidFill>
                <a:cs typeface="Calibri" panose="020F0502020204030204" pitchFamily="34" charset="0"/>
                <a:hlinkClick r:id="rId2"/>
              </a:rPr>
              <a:t>https://www.investopedia.com/terms/g/green-investing.asp</a:t>
            </a:r>
            <a:r>
              <a:rPr lang="en-GB" sz="1600" dirty="0" smtClean="0">
                <a:solidFill>
                  <a:srgbClr val="000000"/>
                </a:solidFill>
                <a:cs typeface="Calibri" panose="020F0502020204030204" pitchFamily="34" charset="0"/>
              </a:rPr>
              <a:t>).</a:t>
            </a:r>
            <a:endParaRPr lang="en-GB" sz="1600" dirty="0">
              <a:solidFill>
                <a:srgbClr val="000000"/>
              </a:solidFill>
              <a:cs typeface="Calibri" panose="020F0502020204030204" pitchFamily="34" charset="0"/>
            </a:endParaRPr>
          </a:p>
          <a:p>
            <a:pPr lvl="0" algn="l"/>
            <a:endParaRPr lang="en-GB" sz="1600" dirty="0" smtClean="0">
              <a:cs typeface="Calibri" panose="020F0502020204030204" pitchFamily="34" charset="0"/>
            </a:endParaRPr>
          </a:p>
          <a:p>
            <a:pPr marL="285750" lvl="0" indent="-285750" algn="l">
              <a:spcAft>
                <a:spcPts val="0"/>
              </a:spcAft>
              <a:buFont typeface="Wingdings" panose="05000000000000000000" pitchFamily="2" charset="2"/>
              <a:buChar char="q"/>
            </a:pPr>
            <a:r>
              <a:rPr lang="en-GB" sz="1600" dirty="0">
                <a:solidFill>
                  <a:srgbClr val="000000"/>
                </a:solidFill>
                <a:cs typeface="Calibri" panose="020F0502020204030204" pitchFamily="34" charset="0"/>
              </a:rPr>
              <a:t>There is currently no agreed definition </a:t>
            </a:r>
            <a:r>
              <a:rPr lang="en-GB" sz="1600" dirty="0" smtClean="0">
                <a:solidFill>
                  <a:srgbClr val="000000"/>
                </a:solidFill>
                <a:cs typeface="Calibri" panose="020F0502020204030204" pitchFamily="34" charset="0"/>
              </a:rPr>
              <a:t>of </a:t>
            </a:r>
            <a:r>
              <a:rPr lang="en-GB" sz="1600" dirty="0">
                <a:solidFill>
                  <a:srgbClr val="000000"/>
                </a:solidFill>
                <a:cs typeface="Calibri" panose="020F0502020204030204" pitchFamily="34" charset="0"/>
              </a:rPr>
              <a:t>green </a:t>
            </a:r>
            <a:r>
              <a:rPr lang="en-GB" sz="1600" dirty="0" smtClean="0">
                <a:solidFill>
                  <a:srgbClr val="000000"/>
                </a:solidFill>
                <a:cs typeface="Calibri" panose="020F0502020204030204" pitchFamily="34" charset="0"/>
              </a:rPr>
              <a:t>investment. </a:t>
            </a:r>
            <a:r>
              <a:rPr lang="en-GB" sz="1600" dirty="0" smtClean="0">
                <a:cs typeface="Calibri" panose="020F0502020204030204" pitchFamily="34" charset="0"/>
              </a:rPr>
              <a:t>The </a:t>
            </a:r>
            <a:r>
              <a:rPr lang="en-GB" sz="1600" dirty="0">
                <a:cs typeface="Calibri" panose="020F0502020204030204" pitchFamily="34" charset="0"/>
              </a:rPr>
              <a:t>following terms are </a:t>
            </a:r>
            <a:r>
              <a:rPr lang="en-GB" sz="1600" dirty="0" smtClean="0">
                <a:cs typeface="Calibri" panose="020F0502020204030204" pitchFamily="34" charset="0"/>
              </a:rPr>
              <a:t>often used to describe </a:t>
            </a:r>
            <a:r>
              <a:rPr lang="en-GB" sz="1600" dirty="0">
                <a:cs typeface="Calibri" panose="020F0502020204030204" pitchFamily="34" charset="0"/>
              </a:rPr>
              <a:t>similar investment </a:t>
            </a:r>
            <a:r>
              <a:rPr lang="en-GB" sz="1600" dirty="0" smtClean="0">
                <a:cs typeface="Calibri" panose="020F0502020204030204" pitchFamily="34" charset="0"/>
              </a:rPr>
              <a:t>products </a:t>
            </a:r>
            <a:r>
              <a:rPr lang="en-GB" sz="1600" dirty="0" smtClean="0">
                <a:solidFill>
                  <a:srgbClr val="000000"/>
                </a:solidFill>
                <a:cs typeface="Calibri" panose="020F0502020204030204" pitchFamily="34" charset="0"/>
              </a:rPr>
              <a:t>(</a:t>
            </a:r>
            <a:r>
              <a:rPr lang="en-GB" sz="1600" dirty="0">
                <a:solidFill>
                  <a:srgbClr val="000000"/>
                </a:solidFill>
                <a:cs typeface="Calibri" panose="020F0502020204030204" pitchFamily="34" charset="0"/>
                <a:hlinkClick r:id="rId3"/>
              </a:rPr>
              <a:t>https://www.greenfinanceguide.com/guides/what-is-a-green-investment</a:t>
            </a:r>
            <a:r>
              <a:rPr lang="en-GB" sz="1600" dirty="0" smtClean="0">
                <a:solidFill>
                  <a:srgbClr val="000000"/>
                </a:solidFill>
                <a:cs typeface="Calibri" panose="020F0502020204030204" pitchFamily="34" charset="0"/>
              </a:rPr>
              <a:t>)</a:t>
            </a:r>
            <a:endParaRPr lang="en-GB" sz="1600" dirty="0">
              <a:cs typeface="Calibri" panose="020F0502020204030204" pitchFamily="34" charset="0"/>
            </a:endParaRPr>
          </a:p>
          <a:p>
            <a:pPr lvl="0" algn="l">
              <a:lnSpc>
                <a:spcPct val="100000"/>
              </a:lnSpc>
              <a:spcAft>
                <a:spcPts val="0"/>
              </a:spcAft>
            </a:pPr>
            <a:r>
              <a:rPr lang="en-GB" sz="1600" dirty="0">
                <a:cs typeface="Calibri" panose="020F0502020204030204" pitchFamily="34" charset="0"/>
              </a:rPr>
              <a:t>	</a:t>
            </a:r>
            <a:endParaRPr lang="en-GB" sz="1600" dirty="0" smtClean="0">
              <a:cs typeface="Calibri" panose="020F0502020204030204" pitchFamily="34" charset="0"/>
            </a:endParaRPr>
          </a:p>
          <a:p>
            <a:pPr lvl="0" algn="l">
              <a:lnSpc>
                <a:spcPct val="100000"/>
              </a:lnSpc>
              <a:spcAft>
                <a:spcPts val="0"/>
              </a:spcAft>
            </a:pPr>
            <a:r>
              <a:rPr lang="en-GB" sz="1600" dirty="0">
                <a:cs typeface="Calibri" panose="020F0502020204030204" pitchFamily="34" charset="0"/>
              </a:rPr>
              <a:t>	</a:t>
            </a:r>
            <a:r>
              <a:rPr lang="en-GB" sz="1600" dirty="0" smtClean="0">
                <a:cs typeface="Calibri" panose="020F0502020204030204" pitchFamily="34" charset="0"/>
              </a:rPr>
              <a:t>-</a:t>
            </a:r>
            <a:r>
              <a:rPr lang="en-GB" sz="1600" dirty="0">
                <a:cs typeface="Calibri" panose="020F0502020204030204" pitchFamily="34" charset="0"/>
              </a:rPr>
              <a:t>Eco-</a:t>
            </a:r>
            <a:r>
              <a:rPr lang="en-US" altLang="ja-JP" sz="1600" dirty="0">
                <a:cs typeface="Calibri" panose="020F0502020204030204" pitchFamily="34" charset="0"/>
              </a:rPr>
              <a:t>friendly</a:t>
            </a:r>
            <a:endParaRPr lang="en-GB" sz="1600" dirty="0">
              <a:cs typeface="Calibri" panose="020F0502020204030204" pitchFamily="34" charset="0"/>
            </a:endParaRPr>
          </a:p>
          <a:p>
            <a:pPr lvl="0" algn="l">
              <a:lnSpc>
                <a:spcPct val="100000"/>
              </a:lnSpc>
              <a:spcAft>
                <a:spcPts val="0"/>
              </a:spcAft>
            </a:pPr>
            <a:r>
              <a:rPr lang="en-GB" sz="1600" dirty="0">
                <a:cs typeface="Calibri" panose="020F0502020204030204" pitchFamily="34" charset="0"/>
              </a:rPr>
              <a:t>	-Green</a:t>
            </a:r>
          </a:p>
          <a:p>
            <a:pPr lvl="0" algn="l">
              <a:lnSpc>
                <a:spcPct val="100000"/>
              </a:lnSpc>
              <a:spcAft>
                <a:spcPts val="0"/>
              </a:spcAft>
            </a:pPr>
            <a:r>
              <a:rPr lang="en-GB" sz="1600" dirty="0">
                <a:cs typeface="Calibri" panose="020F0502020204030204" pitchFamily="34" charset="0"/>
              </a:rPr>
              <a:t>	-Environmental</a:t>
            </a:r>
          </a:p>
          <a:p>
            <a:pPr lvl="0" algn="l">
              <a:lnSpc>
                <a:spcPct val="100000"/>
              </a:lnSpc>
              <a:spcAft>
                <a:spcPts val="0"/>
              </a:spcAft>
            </a:pPr>
            <a:r>
              <a:rPr lang="en-GB" sz="1600" dirty="0">
                <a:cs typeface="Calibri" panose="020F0502020204030204" pitchFamily="34" charset="0"/>
              </a:rPr>
              <a:t>	-Socially Responsible Investing (SRI)</a:t>
            </a:r>
          </a:p>
          <a:p>
            <a:pPr lvl="0" algn="l">
              <a:lnSpc>
                <a:spcPct val="100000"/>
              </a:lnSpc>
              <a:spcAft>
                <a:spcPts val="0"/>
              </a:spcAft>
            </a:pPr>
            <a:r>
              <a:rPr lang="en-GB" sz="1600" dirty="0">
                <a:cs typeface="Calibri" panose="020F0502020204030204" pitchFamily="34" charset="0"/>
              </a:rPr>
              <a:t>	-Sustainable</a:t>
            </a:r>
          </a:p>
          <a:p>
            <a:pPr lvl="0" algn="l">
              <a:lnSpc>
                <a:spcPct val="100000"/>
              </a:lnSpc>
              <a:spcAft>
                <a:spcPts val="0"/>
              </a:spcAft>
            </a:pPr>
            <a:r>
              <a:rPr lang="en-GB" sz="1600" dirty="0">
                <a:cs typeface="Calibri" panose="020F0502020204030204" pitchFamily="34" charset="0"/>
              </a:rPr>
              <a:t>	-Environmental, Social, Corporate Government (ESG)</a:t>
            </a:r>
          </a:p>
          <a:p>
            <a:pPr lvl="0" algn="l">
              <a:lnSpc>
                <a:spcPct val="100000"/>
              </a:lnSpc>
              <a:spcAft>
                <a:spcPts val="0"/>
              </a:spcAft>
            </a:pPr>
            <a:r>
              <a:rPr lang="en-GB" sz="1600" dirty="0">
                <a:cs typeface="Calibri" panose="020F0502020204030204" pitchFamily="34" charset="0"/>
              </a:rPr>
              <a:t>	-Impact </a:t>
            </a:r>
            <a:r>
              <a:rPr lang="en-GB" sz="1600" dirty="0" smtClean="0">
                <a:cs typeface="Calibri" panose="020F0502020204030204" pitchFamily="34" charset="0"/>
              </a:rPr>
              <a:t>investing.</a:t>
            </a:r>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3</a:t>
            </a:fld>
            <a:endParaRPr kumimoji="1" lang="ja-JP" altLang="en-US" dirty="0"/>
          </a:p>
        </p:txBody>
      </p:sp>
      <p:sp>
        <p:nvSpPr>
          <p:cNvPr id="7" name="Title 1"/>
          <p:cNvSpPr txBox="1">
            <a:spLocks/>
          </p:cNvSpPr>
          <p:nvPr/>
        </p:nvSpPr>
        <p:spPr bwMode="auto">
          <a:xfrm>
            <a:off x="467544" y="404664"/>
            <a:ext cx="7772400" cy="794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nSpc>
                <a:spcPct val="150000"/>
              </a:lnSpc>
              <a:spcBef>
                <a:spcPts val="0"/>
              </a:spcBef>
              <a:spcAft>
                <a:spcPts val="300"/>
              </a:spcAft>
            </a:pPr>
            <a:r>
              <a:rPr lang="en-GB" sz="1700" kern="0" dirty="0" smtClean="0">
                <a:solidFill>
                  <a:srgbClr val="006600"/>
                </a:solidFill>
                <a:ea typeface="+mn-ea"/>
                <a:cs typeface="+mn-cs"/>
              </a:rPr>
              <a:t>I. Green Investment: Related contexts and scope </a:t>
            </a:r>
            <a:br>
              <a:rPr lang="en-GB" sz="1700" kern="0" dirty="0" smtClean="0">
                <a:solidFill>
                  <a:srgbClr val="006600"/>
                </a:solidFill>
                <a:ea typeface="+mn-ea"/>
                <a:cs typeface="+mn-cs"/>
              </a:rPr>
            </a:br>
            <a:r>
              <a:rPr lang="en-GB" sz="1700" b="0" kern="0" dirty="0" smtClean="0">
                <a:solidFill>
                  <a:srgbClr val="0070C0"/>
                </a:solidFill>
                <a:ea typeface="+mn-ea"/>
                <a:cs typeface="+mn-cs"/>
              </a:rPr>
              <a:t>I.1. Green Investment: Definition? </a:t>
            </a:r>
            <a:endParaRPr lang="en-GB" sz="1700" b="0" kern="0" dirty="0">
              <a:solidFill>
                <a:srgbClr val="0070C0"/>
              </a:solidFill>
              <a:ea typeface="+mn-ea"/>
              <a:cs typeface="+mn-cs"/>
            </a:endParaRPr>
          </a:p>
        </p:txBody>
      </p:sp>
    </p:spTree>
    <p:extLst>
      <p:ext uri="{BB962C8B-B14F-4D97-AF65-F5344CB8AC3E}">
        <p14:creationId xmlns:p14="http://schemas.microsoft.com/office/powerpoint/2010/main" val="40956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r>
              <a:rPr lang="en-GB" sz="1700" dirty="0" smtClean="0">
                <a:solidFill>
                  <a:srgbClr val="006600"/>
                </a:solidFill>
                <a:ea typeface="+mn-ea"/>
                <a:cs typeface="+mn-cs"/>
              </a:rPr>
              <a:t/>
            </a:r>
            <a:br>
              <a:rPr lang="en-GB" sz="1700" dirty="0" smtClean="0">
                <a:solidFill>
                  <a:srgbClr val="006600"/>
                </a:solidFill>
                <a:ea typeface="+mn-ea"/>
                <a:cs typeface="+mn-cs"/>
              </a:rPr>
            </a:br>
            <a:r>
              <a:rPr lang="en-GB" sz="1700" b="0" dirty="0" smtClean="0">
                <a:solidFill>
                  <a:srgbClr val="0070C0"/>
                </a:solidFill>
                <a:ea typeface="+mn-ea"/>
                <a:cs typeface="+mn-cs"/>
              </a:rPr>
              <a:t>I.2 ESG Factors and green investment</a:t>
            </a:r>
            <a:endParaRPr lang="en-GB" sz="1700" b="0" dirty="0">
              <a:solidFill>
                <a:srgbClr val="0070C0"/>
              </a:solidFil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783589941"/>
              </p:ext>
            </p:extLst>
          </p:nvPr>
        </p:nvGraphicFramePr>
        <p:xfrm>
          <a:off x="107504" y="1268760"/>
          <a:ext cx="7268345" cy="5165287"/>
        </p:xfrm>
        <a:graphic>
          <a:graphicData uri="http://schemas.openxmlformats.org/drawingml/2006/table">
            <a:tbl>
              <a:tblPr firstRow="1" firstCol="1" bandRow="1"/>
              <a:tblGrid>
                <a:gridCol w="547079">
                  <a:extLst>
                    <a:ext uri="{9D8B030D-6E8A-4147-A177-3AD203B41FA5}">
                      <a16:colId xmlns:a16="http://schemas.microsoft.com/office/drawing/2014/main" val="3236773632"/>
                    </a:ext>
                  </a:extLst>
                </a:gridCol>
                <a:gridCol w="547079">
                  <a:extLst>
                    <a:ext uri="{9D8B030D-6E8A-4147-A177-3AD203B41FA5}">
                      <a16:colId xmlns:a16="http://schemas.microsoft.com/office/drawing/2014/main" val="2461059542"/>
                    </a:ext>
                  </a:extLst>
                </a:gridCol>
                <a:gridCol w="1951026">
                  <a:extLst>
                    <a:ext uri="{9D8B030D-6E8A-4147-A177-3AD203B41FA5}">
                      <a16:colId xmlns:a16="http://schemas.microsoft.com/office/drawing/2014/main" val="2038038689"/>
                    </a:ext>
                  </a:extLst>
                </a:gridCol>
                <a:gridCol w="4223161">
                  <a:extLst>
                    <a:ext uri="{9D8B030D-6E8A-4147-A177-3AD203B41FA5}">
                      <a16:colId xmlns:a16="http://schemas.microsoft.com/office/drawing/2014/main" val="3031469365"/>
                    </a:ext>
                  </a:extLst>
                </a:gridCol>
              </a:tblGrid>
              <a:tr h="230217">
                <a:tc rowSpan="16">
                  <a:txBody>
                    <a:bodyPr/>
                    <a:lstStyle/>
                    <a:p>
                      <a:pPr marL="71755" marR="71755" algn="ctr">
                        <a:lnSpc>
                          <a:spcPct val="100000"/>
                        </a:lnSpc>
                        <a:spcAft>
                          <a:spcPts val="0"/>
                        </a:spcAft>
                      </a:pPr>
                      <a:r>
                        <a:rPr lang="en-GB" sz="1200" dirty="0" smtClean="0">
                          <a:effectLst/>
                          <a:latin typeface="Segoe UI" panose="020B0502040204020203" pitchFamily="34" charset="0"/>
                          <a:ea typeface="HGPGothicM" panose="020B0600000000000000" pitchFamily="50" charset="-128"/>
                          <a:cs typeface="Arial" panose="020B0604020202020204" pitchFamily="34" charset="0"/>
                        </a:rPr>
                        <a:t>Environmental, Social, and Governance (ESG) Factors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rowSpan="4">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Environmental </a:t>
                      </a:r>
                      <a:endParaRPr lang="en-US" sz="1200" dirty="0" smtClean="0">
                        <a:effectLst/>
                        <a:latin typeface="Segoe UI" panose="020B0502040204020203" pitchFamily="34" charset="0"/>
                        <a:ea typeface="HGPGothicM" panose="020B0600000000000000" pitchFamily="50" charset="-128"/>
                        <a:cs typeface="Arial" panose="020B0604020202020204" pitchFamily="34" charset="0"/>
                      </a:endParaRPr>
                    </a:p>
                    <a:p>
                      <a:pPr marL="71755" marR="71755" algn="ctr">
                        <a:lnSpc>
                          <a:spcPct val="100000"/>
                        </a:lnSpc>
                        <a:spcAft>
                          <a:spcPts val="0"/>
                        </a:spcAft>
                      </a:pPr>
                      <a:r>
                        <a:rPr lang="en-US" sz="1200" dirty="0" smtClean="0">
                          <a:effectLst/>
                          <a:latin typeface="Segoe UI" panose="020B0502040204020203" pitchFamily="34" charset="0"/>
                          <a:ea typeface="HGPGothicM" panose="020B0600000000000000" pitchFamily="50" charset="-128"/>
                          <a:cs typeface="Arial" panose="020B0604020202020204" pitchFamily="34" charset="0"/>
                        </a:rPr>
                        <a:t>Factors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rowSpan="2">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A. Climate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Climate change mitigation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396987870"/>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Climate change adaptation and resilience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926082757"/>
                  </a:ext>
                </a:extLst>
              </a:tr>
              <a:tr h="979843">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 Pressures on natural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Over-consumption of natural resources</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-Water</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-Biodiversity</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-Land use and forestry</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-Marine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2892932105"/>
                  </a:ext>
                </a:extLst>
              </a:tr>
              <a:tr h="783875">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C. Pollution, waste and a circular economy</a:t>
                      </a:r>
                    </a:p>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Air pollution</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Water pollution</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Waste and waste management</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Circular economy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542776586"/>
                  </a:ext>
                </a:extLst>
              </a:tr>
              <a:tr h="230217">
                <a:tc vMerge="1">
                  <a:txBody>
                    <a:bodyPr/>
                    <a:lstStyle/>
                    <a:p>
                      <a:pPr marL="71755" marR="71755" algn="ctr">
                        <a:lnSpc>
                          <a:spcPct val="100000"/>
                        </a:lnSpc>
                        <a:spcAft>
                          <a:spcPts val="0"/>
                        </a:spcAft>
                      </a:pP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rowSpan="8">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Social </a:t>
                      </a:r>
                      <a:endParaRPr lang="en-US" sz="1200" dirty="0" smtClean="0">
                        <a:effectLst/>
                        <a:latin typeface="Segoe UI" panose="020B0502040204020203" pitchFamily="34" charset="0"/>
                        <a:ea typeface="HGPGothicM" panose="020B0600000000000000" pitchFamily="50" charset="-128"/>
                        <a:cs typeface="Arial" panose="020B0604020202020204" pitchFamily="34" charset="0"/>
                      </a:endParaRPr>
                    </a:p>
                    <a:p>
                      <a:pPr marL="71755" marR="71755" algn="ctr">
                        <a:lnSpc>
                          <a:spcPct val="100000"/>
                        </a:lnSpc>
                        <a:spcAft>
                          <a:spcPts val="0"/>
                        </a:spcAft>
                      </a:pPr>
                      <a:r>
                        <a:rPr lang="en-US" sz="1200" dirty="0" smtClean="0">
                          <a:effectLst/>
                          <a:latin typeface="Segoe UI" panose="020B0502040204020203" pitchFamily="34" charset="0"/>
                          <a:ea typeface="HGPGothicM" panose="020B0600000000000000" pitchFamily="50" charset="-128"/>
                          <a:cs typeface="Arial" panose="020B0604020202020204" pitchFamily="34" charset="0"/>
                        </a:rPr>
                        <a:t>Factors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rowSpan="4">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Impacting Internal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Human capital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717233469"/>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Health and </a:t>
                      </a:r>
                      <a:r>
                        <a:rPr lang="en-US" sz="1200" dirty="0" smtClean="0">
                          <a:effectLst/>
                          <a:latin typeface="Segoe UI" panose="020B0502040204020203" pitchFamily="34" charset="0"/>
                          <a:ea typeface="HGPGothicM" panose="020B0600000000000000" pitchFamily="50" charset="-128"/>
                          <a:cs typeface="Arial" panose="020B0604020202020204" pitchFamily="34" charset="0"/>
                        </a:rPr>
                        <a:t>safety</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256602425"/>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Human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029914379"/>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Labor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13057666"/>
                  </a:ext>
                </a:extLst>
              </a:tr>
              <a:tr h="230217">
                <a:tc vMerge="1">
                  <a:txBody>
                    <a:bodyPr/>
                    <a:lstStyle/>
                    <a:p>
                      <a:endParaRPr lang="en-US"/>
                    </a:p>
                  </a:txBody>
                  <a:tcPr/>
                </a:tc>
                <a:tc vMerge="1">
                  <a:txBody>
                    <a:bodyPr/>
                    <a:lstStyle/>
                    <a:p>
                      <a:endParaRPr lang="en-US"/>
                    </a:p>
                  </a:txBody>
                  <a:tcPr/>
                </a:tc>
                <a:tc rowSpan="4">
                  <a:txBody>
                    <a:bodyPr/>
                    <a:lstStyle/>
                    <a:p>
                      <a:pPr algn="l">
                        <a:lnSpc>
                          <a:spcPct val="107000"/>
                        </a:lnSpc>
                        <a:spcAft>
                          <a:spcPts val="0"/>
                        </a:spcAft>
                      </a:pPr>
                      <a:r>
                        <a:rPr lang="en-US" sz="1200">
                          <a:solidFill>
                            <a:srgbClr val="000000"/>
                          </a:solidFill>
                          <a:effectLst/>
                          <a:latin typeface="Calibri" panose="020F0502020204030204" pitchFamily="34" charset="0"/>
                          <a:ea typeface="HGPGothicM" panose="020B0600000000000000" pitchFamily="50" charset="-128"/>
                          <a:cs typeface="Arial" panose="020B0604020202020204" pitchFamily="34" charset="0"/>
                        </a:rPr>
                        <a:t>Impacting external stakeholders</a:t>
                      </a:r>
                      <a:endParaRPr lang="en-US" sz="12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Stakeholder opposition and controversial </a:t>
                      </a:r>
                      <a:r>
                        <a:rPr lang="en-US" sz="1200" dirty="0" smtClean="0">
                          <a:solidFill>
                            <a:srgbClr val="000000"/>
                          </a:solidFill>
                          <a:effectLst/>
                          <a:latin typeface="Calibri" panose="020F0502020204030204" pitchFamily="34" charset="0"/>
                          <a:ea typeface="HGPGothicM" panose="020B0600000000000000" pitchFamily="50" charset="-128"/>
                          <a:cs typeface="Arial" panose="020B0604020202020204" pitchFamily="34" charset="0"/>
                        </a:rPr>
                        <a:t>sourcing</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120322424"/>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Product liability and consumer </a:t>
                      </a:r>
                      <a:r>
                        <a:rPr lang="en-US" sz="1200" dirty="0" smtClean="0">
                          <a:solidFill>
                            <a:srgbClr val="000000"/>
                          </a:solidFill>
                          <a:effectLst/>
                          <a:latin typeface="Calibri" panose="020F0502020204030204" pitchFamily="34" charset="0"/>
                          <a:ea typeface="HGPGothicM" panose="020B0600000000000000" pitchFamily="50" charset="-128"/>
                          <a:cs typeface="Arial" panose="020B0604020202020204" pitchFamily="34" charset="0"/>
                        </a:rPr>
                        <a:t>protection</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953887184"/>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Social </a:t>
                      </a:r>
                      <a:r>
                        <a:rPr lang="en-US" sz="1200" dirty="0" smtClean="0">
                          <a:solidFill>
                            <a:srgbClr val="000000"/>
                          </a:solidFill>
                          <a:effectLst/>
                          <a:latin typeface="Calibri" panose="020F0502020204030204" pitchFamily="34" charset="0"/>
                          <a:ea typeface="HGPGothicM" panose="020B0600000000000000" pitchFamily="50" charset="-128"/>
                          <a:cs typeface="Arial" panose="020B0604020202020204" pitchFamily="34" charset="0"/>
                        </a:rPr>
                        <a:t>opportunities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4235275072"/>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Animal welfare and antimicrobial resistance</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261044577"/>
                  </a:ext>
                </a:extLst>
              </a:tr>
              <a:tr h="260365">
                <a:tc vMerge="1">
                  <a:txBody>
                    <a:bodyPr/>
                    <a:lstStyle/>
                    <a:p>
                      <a:pPr marL="71755" marR="71755" algn="ctr">
                        <a:lnSpc>
                          <a:spcPct val="100000"/>
                        </a:lnSpc>
                        <a:spcAft>
                          <a:spcPts val="0"/>
                        </a:spcAft>
                      </a:pP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rowSpan="4">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Governance </a:t>
                      </a:r>
                      <a:endParaRPr lang="en-US" sz="1200" dirty="0" smtClean="0">
                        <a:effectLst/>
                        <a:latin typeface="Segoe UI" panose="020B0502040204020203" pitchFamily="34" charset="0"/>
                        <a:ea typeface="HGPGothicM" panose="020B0600000000000000" pitchFamily="50" charset="-128"/>
                        <a:cs typeface="Arial" panose="020B0604020202020204" pitchFamily="34" charset="0"/>
                      </a:endParaRPr>
                    </a:p>
                    <a:p>
                      <a:pPr marL="71755" marR="71755" algn="ctr">
                        <a:lnSpc>
                          <a:spcPct val="100000"/>
                        </a:lnSpc>
                        <a:spcAft>
                          <a:spcPts val="0"/>
                        </a:spcAft>
                      </a:pPr>
                      <a:r>
                        <a:rPr lang="en-US" sz="1200" dirty="0" smtClean="0">
                          <a:effectLst/>
                          <a:latin typeface="Segoe UI" panose="020B0502040204020203" pitchFamily="34" charset="0"/>
                          <a:ea typeface="HGPGothicM" panose="020B0600000000000000" pitchFamily="50" charset="-128"/>
                          <a:cs typeface="Arial" panose="020B0604020202020204" pitchFamily="34" charset="0"/>
                        </a:rPr>
                        <a:t>Factors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rowSpan="3">
                  <a:txBody>
                    <a:bodyPr/>
                    <a:lstStyle/>
                    <a:p>
                      <a:pPr algn="l">
                        <a:lnSpc>
                          <a:spcPct val="107000"/>
                        </a:lnSpc>
                        <a:spcAft>
                          <a:spcPts val="0"/>
                        </a:spcAft>
                      </a:pPr>
                      <a:r>
                        <a:rPr lang="en-US" sz="1200" dirty="0" smtClean="0">
                          <a:effectLst/>
                          <a:latin typeface="Segoe UI" panose="020B0502040204020203" pitchFamily="34" charset="0"/>
                          <a:ea typeface="HGPGothicM" panose="020B0600000000000000" pitchFamily="50" charset="-128"/>
                          <a:cs typeface="Arial" panose="020B0604020202020204" pitchFamily="34" charset="0"/>
                        </a:rPr>
                        <a:t>Corporate Accountability</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Board structure, diversity, </a:t>
                      </a:r>
                      <a:r>
                        <a:rPr lang="en-US" sz="1200" dirty="0" smtClean="0">
                          <a:effectLst/>
                          <a:latin typeface="Segoe UI" panose="020B0502040204020203" pitchFamily="34" charset="0"/>
                          <a:ea typeface="HGPGothicM" panose="020B0600000000000000" pitchFamily="50" charset="-128"/>
                          <a:cs typeface="Arial" panose="020B0604020202020204" pitchFamily="34" charset="0"/>
                        </a:rPr>
                        <a:t>effectiveness, </a:t>
                      </a:r>
                      <a:r>
                        <a:rPr lang="en-US" sz="1200" dirty="0">
                          <a:effectLst/>
                          <a:latin typeface="Segoe UI" panose="020B0502040204020203" pitchFamily="34" charset="0"/>
                          <a:ea typeface="HGPGothicM" panose="020B0600000000000000" pitchFamily="50" charset="-128"/>
                          <a:cs typeface="Arial" panose="020B0604020202020204" pitchFamily="34" charset="0"/>
                        </a:rPr>
                        <a:t>and independence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87670146"/>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Reporting and transparency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775218141"/>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Financial integrity and capital allocation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95319699"/>
                  </a:ext>
                </a:extLst>
              </a:tr>
              <a:tr h="378600">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smtClean="0">
                          <a:effectLst/>
                          <a:latin typeface="Segoe UI" panose="020B0502040204020203" pitchFamily="34" charset="0"/>
                          <a:ea typeface="HGPGothicM" panose="020B0600000000000000" pitchFamily="50" charset="-128"/>
                          <a:cs typeface="Arial" panose="020B0604020202020204" pitchFamily="34" charset="0"/>
                        </a:rPr>
                        <a:t>Corporate Alignment</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Executive remuneration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40413974"/>
                  </a:ext>
                </a:extLst>
              </a:tr>
            </a:tbl>
          </a:graphicData>
        </a:graphic>
      </p:graphicFrame>
      <p:sp>
        <p:nvSpPr>
          <p:cNvPr id="3" name="Right Brace 2"/>
          <p:cNvSpPr/>
          <p:nvPr/>
        </p:nvSpPr>
        <p:spPr bwMode="auto">
          <a:xfrm>
            <a:off x="7772386" y="1265007"/>
            <a:ext cx="73780" cy="507810"/>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5" name="Rectangle 4"/>
          <p:cNvSpPr/>
          <p:nvPr/>
        </p:nvSpPr>
        <p:spPr>
          <a:xfrm>
            <a:off x="7772386" y="1382646"/>
            <a:ext cx="134844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latin typeface="Calibri" pitchFamily="34" charset="0"/>
                <a:ea typeface="+mn-ea"/>
                <a:cs typeface="+mn-cs"/>
              </a:rPr>
              <a:t>Climate Finance</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Right Brace 6"/>
          <p:cNvSpPr/>
          <p:nvPr/>
        </p:nvSpPr>
        <p:spPr bwMode="auto">
          <a:xfrm>
            <a:off x="7596336" y="1265005"/>
            <a:ext cx="249830" cy="2263917"/>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8" name="Rectangle 7"/>
          <p:cNvSpPr/>
          <p:nvPr/>
        </p:nvSpPr>
        <p:spPr>
          <a:xfrm>
            <a:off x="7804293" y="2161040"/>
            <a:ext cx="1281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latin typeface="Calibri" pitchFamily="34" charset="0"/>
                <a:ea typeface="+mn-ea"/>
                <a:cs typeface="+mn-cs"/>
              </a:rPr>
              <a:t>Environmental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latin typeface="Calibri" pitchFamily="34" charset="0"/>
                <a:ea typeface="+mn-ea"/>
                <a:cs typeface="+mn-cs"/>
              </a:rPr>
              <a:t>/Green finance</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9" name="Right Brace 8"/>
          <p:cNvSpPr/>
          <p:nvPr/>
        </p:nvSpPr>
        <p:spPr bwMode="auto">
          <a:xfrm>
            <a:off x="7400215" y="1265005"/>
            <a:ext cx="285578" cy="5169041"/>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0" name="Rectangle 9"/>
          <p:cNvSpPr/>
          <p:nvPr/>
        </p:nvSpPr>
        <p:spPr>
          <a:xfrm>
            <a:off x="7896465" y="3869668"/>
            <a:ext cx="10967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latin typeface="Calibri" pitchFamily="34" charset="0"/>
                <a:ea typeface="+mn-ea"/>
                <a:cs typeface="+mn-cs"/>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latin typeface="Calibri" pitchFamily="34" charset="0"/>
                <a:ea typeface="+mn-ea"/>
                <a:cs typeface="+mn-cs"/>
              </a:rPr>
              <a:t>ESG finance</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11" name="角丸四角形 5"/>
          <p:cNvSpPr/>
          <p:nvPr/>
        </p:nvSpPr>
        <p:spPr>
          <a:xfrm>
            <a:off x="611560" y="1265004"/>
            <a:ext cx="6702062" cy="2202645"/>
          </a:xfrm>
          <a:prstGeom prst="round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4398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r>
              <a:rPr lang="en-GB" sz="1700" dirty="0" smtClean="0">
                <a:solidFill>
                  <a:srgbClr val="006600"/>
                </a:solidFill>
                <a:ea typeface="+mn-ea"/>
                <a:cs typeface="+mn-cs"/>
              </a:rPr>
              <a:t/>
            </a:r>
            <a:br>
              <a:rPr lang="en-GB" sz="1700" dirty="0" smtClean="0">
                <a:solidFill>
                  <a:srgbClr val="006600"/>
                </a:solidFill>
                <a:ea typeface="+mn-ea"/>
                <a:cs typeface="+mn-cs"/>
              </a:rPr>
            </a:br>
            <a:r>
              <a:rPr lang="en-GB" sz="1700" b="0" dirty="0" smtClean="0">
                <a:solidFill>
                  <a:srgbClr val="0070C0"/>
                </a:solidFill>
                <a:ea typeface="+mn-ea"/>
                <a:cs typeface="+mn-cs"/>
              </a:rPr>
              <a:t>I.3 </a:t>
            </a:r>
            <a:r>
              <a:rPr lang="en-GB" sz="1700" b="0" dirty="0">
                <a:solidFill>
                  <a:srgbClr val="0070C0"/>
                </a:solidFill>
                <a:ea typeface="+mn-ea"/>
                <a:cs typeface="+mn-cs"/>
              </a:rPr>
              <a:t>Spectrum of g</a:t>
            </a:r>
            <a:r>
              <a:rPr lang="en-GB" sz="1700" b="0" dirty="0" smtClean="0">
                <a:solidFill>
                  <a:srgbClr val="0070C0"/>
                </a:solidFill>
                <a:ea typeface="+mn-ea"/>
                <a:cs typeface="+mn-cs"/>
              </a:rPr>
              <a:t>reen </a:t>
            </a:r>
            <a:r>
              <a:rPr lang="en-GB" sz="1700" b="0" dirty="0">
                <a:solidFill>
                  <a:srgbClr val="0070C0"/>
                </a:solidFill>
                <a:ea typeface="+mn-ea"/>
                <a:cs typeface="+mn-cs"/>
              </a:rPr>
              <a:t>i</a:t>
            </a:r>
            <a:r>
              <a:rPr lang="en-GB" sz="1700" b="0" dirty="0" smtClean="0">
                <a:solidFill>
                  <a:srgbClr val="0070C0"/>
                </a:solidFill>
                <a:ea typeface="+mn-ea"/>
                <a:cs typeface="+mn-cs"/>
              </a:rPr>
              <a:t>nvestment</a:t>
            </a:r>
            <a:endParaRPr lang="en-GB" sz="1700" b="0" dirty="0">
              <a:solidFill>
                <a:srgbClr val="0070C0"/>
              </a:solidFill>
              <a:ea typeface="+mn-ea"/>
              <a:cs typeface="+mn-cs"/>
            </a:endParaRPr>
          </a:p>
        </p:txBody>
      </p:sp>
      <p:pic>
        <p:nvPicPr>
          <p:cNvPr id="3" name="Picture 2"/>
          <p:cNvPicPr>
            <a:picLocks noChangeAspect="1"/>
          </p:cNvPicPr>
          <p:nvPr/>
        </p:nvPicPr>
        <p:blipFill rotWithShape="1">
          <a:blip r:embed="rId2"/>
          <a:srcRect l="20486" t="34300" r="21705" b="18948"/>
          <a:stretch/>
        </p:blipFill>
        <p:spPr>
          <a:xfrm>
            <a:off x="107504" y="1329288"/>
            <a:ext cx="8948672" cy="4896544"/>
          </a:xfrm>
          <a:prstGeom prst="rect">
            <a:avLst/>
          </a:prstGeom>
          <a:ln w="12700">
            <a:solidFill>
              <a:srgbClr val="0070C0"/>
            </a:solidFill>
          </a:ln>
        </p:spPr>
      </p:pic>
      <p:sp>
        <p:nvSpPr>
          <p:cNvPr id="12" name="角丸四角形 5"/>
          <p:cNvSpPr/>
          <p:nvPr/>
        </p:nvSpPr>
        <p:spPr>
          <a:xfrm>
            <a:off x="2339752" y="1267411"/>
            <a:ext cx="5328592" cy="4520947"/>
          </a:xfrm>
          <a:prstGeom prst="round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44543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69752"/>
            <a:ext cx="8928992" cy="5184576"/>
          </a:xfrm>
        </p:spPr>
        <p:txBody>
          <a:bodyPr>
            <a:normAutofit/>
          </a:bodyPr>
          <a:lstStyle/>
          <a:p>
            <a:pPr algn="l"/>
            <a:r>
              <a:rPr lang="en-US" dirty="0" smtClean="0"/>
              <a:t>1.2.1. The Paris Agreement (PA) and green investment</a:t>
            </a:r>
          </a:p>
          <a:p>
            <a:pPr algn="l"/>
            <a:endParaRPr lang="en-US" dirty="0"/>
          </a:p>
          <a:p>
            <a:pPr algn="l"/>
            <a:endParaRPr lang="en-US" dirty="0" smtClean="0"/>
          </a:p>
          <a:p>
            <a:pPr algn="l"/>
            <a:endParaRPr lang="en-US" dirty="0" smtClean="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6</a:t>
            </a:fld>
            <a:endParaRPr kumimoji="1" lang="ja-JP" altLang="en-US" dirty="0"/>
          </a:p>
        </p:txBody>
      </p:sp>
      <p:sp>
        <p:nvSpPr>
          <p:cNvPr id="5" name="Title 1"/>
          <p:cNvSpPr txBox="1">
            <a:spLocks/>
          </p:cNvSpPr>
          <p:nvPr/>
        </p:nvSpPr>
        <p:spPr bwMode="auto">
          <a:xfrm>
            <a:off x="467544" y="404664"/>
            <a:ext cx="7772400" cy="794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nSpc>
                <a:spcPct val="150000"/>
              </a:lnSpc>
              <a:spcBef>
                <a:spcPts val="0"/>
              </a:spcBef>
              <a:spcAft>
                <a:spcPts val="300"/>
              </a:spcAft>
            </a:pPr>
            <a:r>
              <a:rPr lang="en-GB" sz="1700" kern="0" dirty="0" smtClean="0">
                <a:solidFill>
                  <a:srgbClr val="006600"/>
                </a:solidFill>
                <a:ea typeface="+mn-ea"/>
                <a:cs typeface="+mn-cs"/>
              </a:rPr>
              <a:t>I. Green Investment: Related contexts and scope </a:t>
            </a:r>
            <a:br>
              <a:rPr lang="en-GB" sz="1700" kern="0" dirty="0" smtClean="0">
                <a:solidFill>
                  <a:srgbClr val="006600"/>
                </a:solidFill>
                <a:ea typeface="+mn-ea"/>
                <a:cs typeface="+mn-cs"/>
              </a:rPr>
            </a:br>
            <a:r>
              <a:rPr lang="en-GB" sz="1700" b="0" kern="0" dirty="0" smtClean="0">
                <a:solidFill>
                  <a:srgbClr val="0070C0"/>
                </a:solidFill>
                <a:ea typeface="+mn-ea"/>
                <a:cs typeface="+mn-cs"/>
              </a:rPr>
              <a:t>I.2. </a:t>
            </a:r>
            <a:r>
              <a:rPr lang="en-GB" sz="1700" b="0" kern="0" dirty="0">
                <a:solidFill>
                  <a:srgbClr val="0070C0"/>
                </a:solidFill>
                <a:ea typeface="+mn-ea"/>
                <a:cs typeface="+mn-cs"/>
              </a:rPr>
              <a:t>Global commitments and </a:t>
            </a:r>
            <a:r>
              <a:rPr lang="en-GB" sz="1700" b="0" kern="0" dirty="0" smtClean="0">
                <a:solidFill>
                  <a:srgbClr val="0070C0"/>
                </a:solidFill>
                <a:ea typeface="+mn-ea"/>
                <a:cs typeface="+mn-cs"/>
              </a:rPr>
              <a:t>green </a:t>
            </a:r>
            <a:r>
              <a:rPr lang="en-GB" sz="1700" b="0" kern="0" dirty="0">
                <a:solidFill>
                  <a:srgbClr val="0070C0"/>
                </a:solidFill>
                <a:ea typeface="+mn-ea"/>
                <a:cs typeface="+mn-cs"/>
              </a:rPr>
              <a:t>investment </a:t>
            </a:r>
          </a:p>
        </p:txBody>
      </p:sp>
      <p:pic>
        <p:nvPicPr>
          <p:cNvPr id="2050" name="Picture 2" descr="https://wwfint.awsassets.panda.org/img/original/road_through_paris_mark_bi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58748"/>
            <a:ext cx="8945690" cy="46576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30" y="6378515"/>
            <a:ext cx="8172430" cy="246221"/>
          </a:xfrm>
          <a:prstGeom prst="rect">
            <a:avLst/>
          </a:prstGeom>
        </p:spPr>
        <p:txBody>
          <a:bodyPr wrap="none">
            <a:spAutoFit/>
          </a:bodyPr>
          <a:lstStyle/>
          <a:p>
            <a:r>
              <a:rPr lang="en-US" sz="1000" i="1" dirty="0"/>
              <a:t>Source</a:t>
            </a:r>
            <a:r>
              <a:rPr lang="en-US" sz="1000" i="1" dirty="0" smtClean="0"/>
              <a:t>: </a:t>
            </a:r>
            <a:r>
              <a:rPr lang="en-US" sz="1000" i="1" dirty="0" smtClean="0">
                <a:hlinkClick r:id="rId3"/>
              </a:rPr>
              <a:t>https</a:t>
            </a:r>
            <a:r>
              <a:rPr lang="en-US" sz="1000" i="1" dirty="0">
                <a:hlinkClick r:id="rId3"/>
              </a:rPr>
              <a:t>://wwf.panda.org/wwf_news/?</a:t>
            </a:r>
            <a:r>
              <a:rPr lang="en-US" sz="1000" i="1" dirty="0" smtClean="0">
                <a:hlinkClick r:id="rId3"/>
              </a:rPr>
              <a:t>264013/100%2Ddays%2Dsince%2DParis%2D3%2Dmissed%2DEU%2Dclimate%2Dopportunities</a:t>
            </a:r>
            <a:r>
              <a:rPr lang="en-US" sz="1000" i="1" dirty="0" smtClean="0"/>
              <a:t> </a:t>
            </a:r>
            <a:endParaRPr lang="en-US" sz="1000" i="1" dirty="0"/>
          </a:p>
        </p:txBody>
      </p:sp>
      <p:cxnSp>
        <p:nvCxnSpPr>
          <p:cNvPr id="9" name="Straight Connector 8"/>
          <p:cNvCxnSpPr/>
          <p:nvPr/>
        </p:nvCxnSpPr>
        <p:spPr bwMode="auto">
          <a:xfrm>
            <a:off x="323528" y="2420888"/>
            <a:ext cx="756114"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0" name="Explosion 2 9"/>
          <p:cNvSpPr/>
          <p:nvPr/>
        </p:nvSpPr>
        <p:spPr bwMode="auto">
          <a:xfrm rot="20954793">
            <a:off x="5346339" y="4868723"/>
            <a:ext cx="755577" cy="652722"/>
          </a:xfrm>
          <a:prstGeom prst="irregularSeal2">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9208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241610"/>
            <a:ext cx="8640960" cy="5040560"/>
          </a:xfrm>
        </p:spPr>
        <p:txBody>
          <a:bodyPr/>
          <a:lstStyle/>
          <a:p>
            <a:pPr algn="l"/>
            <a:r>
              <a:rPr lang="en-US" dirty="0" smtClean="0"/>
              <a:t>1.2.2 The SDGs and green investment</a:t>
            </a:r>
            <a:endParaRPr lang="en-US"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7</a:t>
            </a:fld>
            <a:endParaRPr kumimoji="1" lang="ja-JP" altLang="en-US" dirty="0"/>
          </a:p>
        </p:txBody>
      </p:sp>
      <p:sp>
        <p:nvSpPr>
          <p:cNvPr id="5" name="Title 1"/>
          <p:cNvSpPr txBox="1">
            <a:spLocks/>
          </p:cNvSpPr>
          <p:nvPr/>
        </p:nvSpPr>
        <p:spPr bwMode="auto">
          <a:xfrm>
            <a:off x="467544" y="404664"/>
            <a:ext cx="7772400" cy="794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nSpc>
                <a:spcPct val="150000"/>
              </a:lnSpc>
              <a:spcBef>
                <a:spcPts val="0"/>
              </a:spcBef>
              <a:spcAft>
                <a:spcPts val="300"/>
              </a:spcAft>
            </a:pPr>
            <a:r>
              <a:rPr lang="en-GB" sz="1700" kern="0" dirty="0" smtClean="0">
                <a:solidFill>
                  <a:srgbClr val="006600"/>
                </a:solidFill>
                <a:ea typeface="+mn-ea"/>
                <a:cs typeface="+mn-cs"/>
              </a:rPr>
              <a:t>I. Green Investment: Related contexts and scope </a:t>
            </a:r>
            <a:br>
              <a:rPr lang="en-GB" sz="1700" kern="0" dirty="0" smtClean="0">
                <a:solidFill>
                  <a:srgbClr val="006600"/>
                </a:solidFill>
                <a:ea typeface="+mn-ea"/>
                <a:cs typeface="+mn-cs"/>
              </a:rPr>
            </a:br>
            <a:r>
              <a:rPr lang="en-GB" sz="1500" b="0" kern="0" dirty="0" smtClean="0">
                <a:solidFill>
                  <a:srgbClr val="0070C0"/>
                </a:solidFill>
                <a:ea typeface="+mn-ea"/>
                <a:cs typeface="+mn-cs"/>
              </a:rPr>
              <a:t>I.2. Global </a:t>
            </a:r>
            <a:r>
              <a:rPr lang="en-GB" sz="1500" b="0" kern="0" dirty="0">
                <a:solidFill>
                  <a:srgbClr val="0070C0"/>
                </a:solidFill>
                <a:ea typeface="+mn-ea"/>
                <a:cs typeface="+mn-cs"/>
              </a:rPr>
              <a:t>commitments </a:t>
            </a:r>
            <a:r>
              <a:rPr lang="en-GB" sz="1500" b="0" kern="0" dirty="0" smtClean="0">
                <a:solidFill>
                  <a:srgbClr val="0070C0"/>
                </a:solidFill>
                <a:ea typeface="+mn-ea"/>
                <a:cs typeface="+mn-cs"/>
              </a:rPr>
              <a:t>and </a:t>
            </a:r>
            <a:r>
              <a:rPr lang="en-GB" sz="1500" b="0" kern="0" dirty="0">
                <a:solidFill>
                  <a:srgbClr val="0070C0"/>
                </a:solidFill>
                <a:ea typeface="+mn-ea"/>
                <a:cs typeface="+mn-cs"/>
              </a:rPr>
              <a:t>green investment</a:t>
            </a:r>
            <a:endParaRPr lang="en-GB" sz="1700" b="0" kern="0" dirty="0">
              <a:solidFill>
                <a:srgbClr val="0070C0"/>
              </a:solidFill>
              <a:ea typeface="+mn-ea"/>
              <a:cs typeface="+mn-cs"/>
            </a:endParaRPr>
          </a:p>
        </p:txBody>
      </p:sp>
      <p:sp>
        <p:nvSpPr>
          <p:cNvPr id="7" name="Rectangle 6"/>
          <p:cNvSpPr/>
          <p:nvPr/>
        </p:nvSpPr>
        <p:spPr>
          <a:xfrm>
            <a:off x="667232" y="6319810"/>
            <a:ext cx="7665520" cy="276999"/>
          </a:xfrm>
          <a:prstGeom prst="rect">
            <a:avLst/>
          </a:prstGeom>
        </p:spPr>
        <p:txBody>
          <a:bodyPr wrap="square">
            <a:spAutoFit/>
          </a:bodyPr>
          <a:lstStyle/>
          <a:p>
            <a:r>
              <a:rPr lang="en-US" sz="1200" i="1" dirty="0" smtClean="0"/>
              <a:t>Source: </a:t>
            </a:r>
            <a:r>
              <a:rPr lang="en-US" sz="1200" i="1" dirty="0" smtClean="0">
                <a:hlinkClick r:id="rId2"/>
              </a:rPr>
              <a:t>https</a:t>
            </a:r>
            <a:r>
              <a:rPr lang="en-US" sz="1200" i="1" dirty="0">
                <a:hlinkClick r:id="rId2"/>
              </a:rPr>
              <a:t>://ec.europa.eu/eurostat/statistics-explained/index.php?title=SDG_-_</a:t>
            </a:r>
            <a:r>
              <a:rPr lang="en-US" sz="1200" i="1" dirty="0" smtClean="0">
                <a:hlinkClick r:id="rId2"/>
              </a:rPr>
              <a:t>Introduction</a:t>
            </a:r>
            <a:endParaRPr lang="en-US" sz="1200" i="1" dirty="0"/>
          </a:p>
        </p:txBody>
      </p:sp>
      <p:grpSp>
        <p:nvGrpSpPr>
          <p:cNvPr id="20" name="Group 19"/>
          <p:cNvGrpSpPr/>
          <p:nvPr/>
        </p:nvGrpSpPr>
        <p:grpSpPr>
          <a:xfrm>
            <a:off x="185873" y="1574266"/>
            <a:ext cx="8858103" cy="4375014"/>
            <a:chOff x="185873" y="1574266"/>
            <a:chExt cx="8858103" cy="4375014"/>
          </a:xfrm>
        </p:grpSpPr>
        <p:pic>
          <p:nvPicPr>
            <p:cNvPr id="6" name="Picture 5"/>
            <p:cNvPicPr>
              <a:picLocks noChangeAspect="1"/>
            </p:cNvPicPr>
            <p:nvPr/>
          </p:nvPicPr>
          <p:blipFill rotWithShape="1">
            <a:blip r:embed="rId3"/>
            <a:srcRect r="42083"/>
            <a:stretch/>
          </p:blipFill>
          <p:spPr>
            <a:xfrm>
              <a:off x="185873" y="2420888"/>
              <a:ext cx="3233999" cy="3096344"/>
            </a:xfrm>
            <a:prstGeom prst="rect">
              <a:avLst/>
            </a:prstGeom>
            <a:ln w="12700">
              <a:solidFill>
                <a:srgbClr val="0070C0"/>
              </a:solidFill>
            </a:ln>
          </p:spPr>
        </p:pic>
        <p:pic>
          <p:nvPicPr>
            <p:cNvPr id="3078" name="Picture 6" descr="Figure 1.3. OECD countries’ average distance from achieving SDG targets"/>
            <p:cNvPicPr>
              <a:picLocks noChangeAspect="1" noChangeArrowheads="1"/>
            </p:cNvPicPr>
            <p:nvPr/>
          </p:nvPicPr>
          <p:blipFill rotWithShape="1">
            <a:blip r:embed="rId4">
              <a:extLst>
                <a:ext uri="{28A0092B-C50C-407E-A947-70E740481C1C}">
                  <a14:useLocalDpi xmlns:a14="http://schemas.microsoft.com/office/drawing/2010/main" val="0"/>
                </a:ext>
              </a:extLst>
            </a:blip>
            <a:srcRect b="3448"/>
            <a:stretch/>
          </p:blipFill>
          <p:spPr bwMode="auto">
            <a:xfrm>
              <a:off x="3995936" y="1916832"/>
              <a:ext cx="5048040" cy="4032448"/>
            </a:xfrm>
            <a:prstGeom prst="rect">
              <a:avLst/>
            </a:prstGeom>
            <a:noFill/>
            <a:ln w="12700">
              <a:solidFill>
                <a:srgbClr val="0070C0"/>
              </a:solidFill>
            </a:ln>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V="1">
              <a:off x="3347864" y="4797152"/>
              <a:ext cx="648072" cy="288032"/>
            </a:xfrm>
            <a:prstGeom prst="straightConnector1">
              <a:avLst/>
            </a:prstGeom>
            <a:solidFill>
              <a:schemeClr val="accent1"/>
            </a:solidFill>
            <a:ln w="34925" cap="flat" cmpd="sng" algn="ctr">
              <a:solidFill>
                <a:srgbClr val="0070C0"/>
              </a:solidFill>
              <a:prstDash val="solid"/>
              <a:round/>
              <a:headEnd type="none" w="med" len="med"/>
              <a:tailEnd type="triangle"/>
            </a:ln>
            <a:effectLst/>
          </p:spPr>
        </p:cxnSp>
        <p:sp>
          <p:nvSpPr>
            <p:cNvPr id="16" name="Rectangle 15"/>
            <p:cNvSpPr/>
            <p:nvPr/>
          </p:nvSpPr>
          <p:spPr>
            <a:xfrm>
              <a:off x="6432632" y="1574266"/>
              <a:ext cx="1656184" cy="430887"/>
            </a:xfrm>
            <a:prstGeom prst="rect">
              <a:avLst/>
            </a:prstGeom>
            <a:solidFill>
              <a:srgbClr val="0070C0"/>
            </a:solidFill>
          </p:spPr>
          <p:txBody>
            <a:bodyPr wrap="square">
              <a:spAutoFit/>
            </a:bodyPr>
            <a:lstStyle/>
            <a:p>
              <a:pPr algn="ctr"/>
              <a:r>
                <a:rPr lang="en-GB" sz="1100" kern="0" dirty="0" smtClean="0">
                  <a:solidFill>
                    <a:schemeClr val="bg1"/>
                  </a:solidFill>
                  <a:latin typeface="Calibri" pitchFamily="34" charset="0"/>
                  <a:ea typeface="+mj-ea"/>
                  <a:cs typeface="+mj-cs"/>
                </a:rPr>
                <a:t>2015</a:t>
              </a:r>
            </a:p>
            <a:p>
              <a:pPr algn="ctr"/>
              <a:r>
                <a:rPr lang="en-GB" sz="1100" kern="0" dirty="0" smtClean="0">
                  <a:solidFill>
                    <a:schemeClr val="bg1"/>
                  </a:solidFill>
                  <a:latin typeface="Calibri" pitchFamily="34" charset="0"/>
                  <a:ea typeface="+mj-ea"/>
                  <a:cs typeface="+mj-cs"/>
                </a:rPr>
                <a:t>The 2030 Agenda</a:t>
              </a:r>
              <a:endParaRPr lang="en-US" sz="1100" dirty="0">
                <a:solidFill>
                  <a:schemeClr val="bg1"/>
                </a:solidFill>
              </a:endParaRPr>
            </a:p>
          </p:txBody>
        </p:sp>
        <p:sp>
          <p:nvSpPr>
            <p:cNvPr id="18" name="角丸四角形 5"/>
            <p:cNvSpPr/>
            <p:nvPr/>
          </p:nvSpPr>
          <p:spPr>
            <a:xfrm>
              <a:off x="5878378" y="4797152"/>
              <a:ext cx="2225887" cy="1081418"/>
            </a:xfrm>
            <a:prstGeom prst="roundRect">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34" charset="-128"/>
                <a:cs typeface="+mn-cs"/>
              </a:endParaRPr>
            </a:p>
          </p:txBody>
        </p:sp>
        <p:cxnSp>
          <p:nvCxnSpPr>
            <p:cNvPr id="14" name="Straight Connector 13"/>
            <p:cNvCxnSpPr/>
            <p:nvPr/>
          </p:nvCxnSpPr>
          <p:spPr bwMode="auto">
            <a:xfrm>
              <a:off x="4137720" y="3429000"/>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2" name="Straight Connector 21"/>
            <p:cNvCxnSpPr/>
            <p:nvPr/>
          </p:nvCxnSpPr>
          <p:spPr bwMode="auto">
            <a:xfrm>
              <a:off x="4137720" y="3645024"/>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3" name="Straight Connector 22"/>
            <p:cNvCxnSpPr/>
            <p:nvPr/>
          </p:nvCxnSpPr>
          <p:spPr bwMode="auto">
            <a:xfrm>
              <a:off x="4137720" y="4961843"/>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a:off x="4137720" y="5229200"/>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5" name="Straight Connector 24"/>
            <p:cNvCxnSpPr/>
            <p:nvPr/>
          </p:nvCxnSpPr>
          <p:spPr bwMode="auto">
            <a:xfrm>
              <a:off x="4137720" y="5448331"/>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6" name="Straight Connector 25"/>
            <p:cNvCxnSpPr/>
            <p:nvPr/>
          </p:nvCxnSpPr>
          <p:spPr bwMode="auto">
            <a:xfrm>
              <a:off x="4137720" y="4787984"/>
              <a:ext cx="1082352" cy="9168"/>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188873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8</a:t>
            </a:fld>
            <a:endParaRPr kumimoji="1" lang="ja-JP" altLang="en-US" dirty="0"/>
          </a:p>
        </p:txBody>
      </p:sp>
      <p:sp>
        <p:nvSpPr>
          <p:cNvPr id="5"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r>
              <a:rPr lang="en-GB" sz="1700" dirty="0" smtClean="0">
                <a:solidFill>
                  <a:srgbClr val="006600"/>
                </a:solidFill>
                <a:ea typeface="+mn-ea"/>
                <a:cs typeface="+mn-cs"/>
              </a:rPr>
              <a:t/>
            </a:r>
            <a:br>
              <a:rPr lang="en-GB" sz="1700" dirty="0" smtClean="0">
                <a:solidFill>
                  <a:srgbClr val="006600"/>
                </a:solidFill>
                <a:ea typeface="+mn-ea"/>
                <a:cs typeface="+mn-cs"/>
              </a:rPr>
            </a:br>
            <a:r>
              <a:rPr lang="en-GB" sz="1700" b="0" dirty="0" smtClean="0">
                <a:solidFill>
                  <a:srgbClr val="0070C0"/>
                </a:solidFill>
                <a:ea typeface="+mn-ea"/>
                <a:cs typeface="+mn-cs"/>
              </a:rPr>
              <a:t>I.5. Key actors in the green investment ecosystem</a:t>
            </a:r>
            <a:endParaRPr lang="en-GB" sz="1700" b="0" dirty="0">
              <a:solidFill>
                <a:srgbClr val="0070C0"/>
              </a:solidFill>
              <a:ea typeface="+mn-ea"/>
              <a:cs typeface="+mn-cs"/>
            </a:endParaRPr>
          </a:p>
        </p:txBody>
      </p:sp>
      <p:sp>
        <p:nvSpPr>
          <p:cNvPr id="9" name="Rectangle 8"/>
          <p:cNvSpPr/>
          <p:nvPr/>
        </p:nvSpPr>
        <p:spPr>
          <a:xfrm>
            <a:off x="179512" y="6347737"/>
            <a:ext cx="8964488" cy="276999"/>
          </a:xfrm>
          <a:prstGeom prst="rect">
            <a:avLst/>
          </a:prstGeom>
        </p:spPr>
        <p:txBody>
          <a:bodyPr wrap="square">
            <a:spAutoFit/>
          </a:bodyPr>
          <a:lstStyle/>
          <a:p>
            <a:r>
              <a:rPr lang="en-US" sz="1200" i="1" dirty="0" smtClean="0"/>
              <a:t>Source: </a:t>
            </a:r>
            <a:r>
              <a:rPr lang="en-US" sz="1200" i="1" dirty="0" smtClean="0">
                <a:hlinkClick r:id="rId2"/>
              </a:rPr>
              <a:t>https</a:t>
            </a:r>
            <a:r>
              <a:rPr lang="en-US" sz="1200" i="1" dirty="0">
                <a:hlinkClick r:id="rId2"/>
              </a:rPr>
              <a:t>://</a:t>
            </a:r>
            <a:r>
              <a:rPr lang="en-US" sz="1200" i="1" dirty="0" smtClean="0">
                <a:hlinkClick r:id="rId2"/>
              </a:rPr>
              <a:t>www.un.org/development/desa/dpad/wp-content/uploads/sites/45/PB97_2021-Apr_fig1.png</a:t>
            </a:r>
            <a:r>
              <a:rPr lang="en-US" sz="1200" i="1" dirty="0" smtClean="0"/>
              <a:t> </a:t>
            </a:r>
            <a:r>
              <a:rPr lang="en-US" sz="1000" i="1" dirty="0" smtClean="0"/>
              <a:t>(with author’s minor editing) </a:t>
            </a:r>
            <a:endParaRPr lang="en-US" sz="1000" i="1" dirty="0"/>
          </a:p>
        </p:txBody>
      </p:sp>
      <p:grpSp>
        <p:nvGrpSpPr>
          <p:cNvPr id="6" name="Group 5"/>
          <p:cNvGrpSpPr/>
          <p:nvPr/>
        </p:nvGrpSpPr>
        <p:grpSpPr>
          <a:xfrm>
            <a:off x="179512" y="1233602"/>
            <a:ext cx="8792139" cy="5130486"/>
            <a:chOff x="106433" y="1245095"/>
            <a:chExt cx="8792139" cy="5130486"/>
          </a:xfrm>
        </p:grpSpPr>
        <p:grpSp>
          <p:nvGrpSpPr>
            <p:cNvPr id="31" name="Group 30"/>
            <p:cNvGrpSpPr/>
            <p:nvPr/>
          </p:nvGrpSpPr>
          <p:grpSpPr>
            <a:xfrm>
              <a:off x="106433" y="1245095"/>
              <a:ext cx="8792139" cy="5130486"/>
              <a:chOff x="178441" y="1228744"/>
              <a:chExt cx="8792139" cy="5130486"/>
            </a:xfrm>
          </p:grpSpPr>
          <p:pic>
            <p:nvPicPr>
              <p:cNvPr id="8" name="Picture 7"/>
              <p:cNvPicPr/>
              <p:nvPr/>
            </p:nvPicPr>
            <p:blipFill rotWithShape="1">
              <a:blip r:embed="rId3"/>
              <a:srcRect l="20193" t="17665" r="19391" b="4843"/>
              <a:stretch/>
            </p:blipFill>
            <p:spPr bwMode="auto">
              <a:xfrm>
                <a:off x="178441" y="1228744"/>
                <a:ext cx="8784976" cy="5130486"/>
              </a:xfrm>
              <a:prstGeom prst="rect">
                <a:avLst/>
              </a:prstGeom>
              <a:ln w="12700">
                <a:solidFill>
                  <a:srgbClr val="0070C0"/>
                </a:solidFill>
              </a:ln>
              <a:extLst>
                <a:ext uri="{53640926-AAD7-44D8-BBD7-CCE9431645EC}">
                  <a14:shadowObscured xmlns:a14="http://schemas.microsoft.com/office/drawing/2010/main"/>
                </a:ext>
              </a:extLst>
            </p:spPr>
          </p:pic>
          <p:sp>
            <p:nvSpPr>
              <p:cNvPr id="10" name="Rectangle 9"/>
              <p:cNvSpPr/>
              <p:nvPr/>
            </p:nvSpPr>
            <p:spPr bwMode="auto">
              <a:xfrm>
                <a:off x="7020272" y="3212976"/>
                <a:ext cx="1800200" cy="1008112"/>
              </a:xfrm>
              <a:prstGeom prst="rect">
                <a:avLst/>
              </a:prstGeom>
              <a:solidFill>
                <a:srgbClr val="00B050"/>
              </a:solidFill>
              <a:ln w="19050" cap="flat" cmpd="sng" algn="ctr">
                <a:solidFill>
                  <a:schemeClr val="accent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Real Investment</a:t>
                </a:r>
              </a:p>
            </p:txBody>
          </p:sp>
          <p:sp>
            <p:nvSpPr>
              <p:cNvPr id="11" name="Rectangle 10"/>
              <p:cNvSpPr/>
              <p:nvPr/>
            </p:nvSpPr>
            <p:spPr bwMode="auto">
              <a:xfrm>
                <a:off x="5148064" y="5805264"/>
                <a:ext cx="936104"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000" i="0" u="none" strike="noStrike" cap="none" normalizeH="0" baseline="0" dirty="0" smtClean="0">
                    <a:ln>
                      <a:noFill/>
                    </a:ln>
                    <a:solidFill>
                      <a:schemeClr val="bg1"/>
                    </a:solidFill>
                    <a:effectLst/>
                    <a:latin typeface="Arial" charset="0"/>
                  </a:rPr>
                  <a:t>Regulators</a:t>
                </a:r>
              </a:p>
            </p:txBody>
          </p:sp>
          <p:sp>
            <p:nvSpPr>
              <p:cNvPr id="13" name="Oval 12"/>
              <p:cNvSpPr/>
              <p:nvPr/>
            </p:nvSpPr>
            <p:spPr bwMode="auto">
              <a:xfrm>
                <a:off x="3563888" y="2310938"/>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1</a:t>
                </a:r>
              </a:p>
            </p:txBody>
          </p:sp>
          <p:sp>
            <p:nvSpPr>
              <p:cNvPr id="14" name="Oval 13"/>
              <p:cNvSpPr/>
              <p:nvPr/>
            </p:nvSpPr>
            <p:spPr bwMode="auto">
              <a:xfrm>
                <a:off x="3533871" y="5102455"/>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1</a:t>
                </a:r>
              </a:p>
            </p:txBody>
          </p:sp>
          <p:sp>
            <p:nvSpPr>
              <p:cNvPr id="15" name="Oval 14"/>
              <p:cNvSpPr/>
              <p:nvPr/>
            </p:nvSpPr>
            <p:spPr bwMode="auto">
              <a:xfrm>
                <a:off x="5744304" y="5045151"/>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2</a:t>
                </a:r>
                <a:endParaRPr kumimoji="0" lang="en-US" sz="1100" b="1" i="0" u="none" strike="noStrike" cap="none" normalizeH="0" baseline="0" dirty="0" smtClean="0">
                  <a:ln>
                    <a:noFill/>
                  </a:ln>
                  <a:solidFill>
                    <a:srgbClr val="FF0000"/>
                  </a:solidFill>
                  <a:effectLst/>
                  <a:latin typeface="Arial" charset="0"/>
                </a:endParaRPr>
              </a:p>
            </p:txBody>
          </p:sp>
          <p:sp>
            <p:nvSpPr>
              <p:cNvPr id="16" name="Oval 15"/>
              <p:cNvSpPr/>
              <p:nvPr/>
            </p:nvSpPr>
            <p:spPr bwMode="auto">
              <a:xfrm>
                <a:off x="4483580" y="4797152"/>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4</a:t>
                </a:r>
                <a:endParaRPr kumimoji="0" lang="en-US" sz="1100" b="1" i="0" u="none" strike="noStrike" cap="none" normalizeH="0" baseline="0" dirty="0" smtClean="0">
                  <a:ln>
                    <a:noFill/>
                  </a:ln>
                  <a:solidFill>
                    <a:srgbClr val="FF0000"/>
                  </a:solidFill>
                  <a:effectLst/>
                  <a:latin typeface="Arial" charset="0"/>
                </a:endParaRPr>
              </a:p>
            </p:txBody>
          </p:sp>
          <p:sp>
            <p:nvSpPr>
              <p:cNvPr id="17" name="Oval 16"/>
              <p:cNvSpPr/>
              <p:nvPr/>
            </p:nvSpPr>
            <p:spPr bwMode="auto">
              <a:xfrm>
                <a:off x="5724128" y="2385802"/>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smtClean="0">
                    <a:solidFill>
                      <a:srgbClr val="FF0000"/>
                    </a:solidFill>
                    <a:latin typeface="Arial" charset="0"/>
                  </a:rPr>
                  <a:t>3</a:t>
                </a:r>
                <a:endParaRPr kumimoji="0" lang="en-US" sz="1100" b="1" i="0" u="none" strike="noStrike" cap="none" normalizeH="0" baseline="0" dirty="0" smtClean="0">
                  <a:ln>
                    <a:noFill/>
                  </a:ln>
                  <a:solidFill>
                    <a:srgbClr val="FF0000"/>
                  </a:solidFill>
                  <a:effectLst/>
                  <a:latin typeface="Arial" charset="0"/>
                </a:endParaRPr>
              </a:p>
            </p:txBody>
          </p:sp>
          <p:sp>
            <p:nvSpPr>
              <p:cNvPr id="18" name="Oval 17"/>
              <p:cNvSpPr/>
              <p:nvPr/>
            </p:nvSpPr>
            <p:spPr bwMode="auto">
              <a:xfrm>
                <a:off x="6782433" y="4881311"/>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2</a:t>
                </a:r>
                <a:endParaRPr kumimoji="0" lang="en-US" sz="1100" b="1" i="0" u="none" strike="noStrike" cap="none" normalizeH="0" baseline="0" dirty="0" smtClean="0">
                  <a:ln>
                    <a:noFill/>
                  </a:ln>
                  <a:solidFill>
                    <a:srgbClr val="FF0000"/>
                  </a:solidFill>
                  <a:effectLst/>
                  <a:latin typeface="Arial" charset="0"/>
                </a:endParaRPr>
              </a:p>
            </p:txBody>
          </p:sp>
          <p:sp>
            <p:nvSpPr>
              <p:cNvPr id="19" name="Oval 18"/>
              <p:cNvSpPr/>
              <p:nvPr/>
            </p:nvSpPr>
            <p:spPr bwMode="auto">
              <a:xfrm>
                <a:off x="6782433" y="4604312"/>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charset="0"/>
                  </a:rPr>
                  <a:t>1</a:t>
                </a:r>
              </a:p>
            </p:txBody>
          </p:sp>
          <p:sp>
            <p:nvSpPr>
              <p:cNvPr id="20" name="Oval 19"/>
              <p:cNvSpPr/>
              <p:nvPr/>
            </p:nvSpPr>
            <p:spPr bwMode="auto">
              <a:xfrm>
                <a:off x="6782433" y="5142459"/>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3</a:t>
                </a:r>
                <a:endParaRPr kumimoji="0" lang="en-US" sz="1100" b="1" i="0" u="none" strike="noStrike" cap="none" normalizeH="0" baseline="0" dirty="0" smtClean="0">
                  <a:ln>
                    <a:noFill/>
                  </a:ln>
                  <a:solidFill>
                    <a:srgbClr val="FF0000"/>
                  </a:solidFill>
                  <a:effectLst/>
                  <a:latin typeface="Arial" charset="0"/>
                </a:endParaRPr>
              </a:p>
            </p:txBody>
          </p:sp>
          <p:sp>
            <p:nvSpPr>
              <p:cNvPr id="21" name="Oval 20"/>
              <p:cNvSpPr/>
              <p:nvPr/>
            </p:nvSpPr>
            <p:spPr bwMode="auto">
              <a:xfrm>
                <a:off x="6782433" y="5396614"/>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4</a:t>
                </a:r>
                <a:endParaRPr kumimoji="0" lang="en-US" sz="1100" b="1" i="0" u="none" strike="noStrike" cap="none" normalizeH="0" baseline="0" dirty="0" smtClean="0">
                  <a:ln>
                    <a:noFill/>
                  </a:ln>
                  <a:solidFill>
                    <a:srgbClr val="FF0000"/>
                  </a:solidFill>
                  <a:effectLst/>
                  <a:latin typeface="Arial" charset="0"/>
                </a:endParaRPr>
              </a:p>
            </p:txBody>
          </p:sp>
          <p:sp>
            <p:nvSpPr>
              <p:cNvPr id="22" name="Rectangle 21"/>
              <p:cNvSpPr/>
              <p:nvPr/>
            </p:nvSpPr>
            <p:spPr bwMode="auto">
              <a:xfrm>
                <a:off x="6899563" y="4572551"/>
                <a:ext cx="1524357"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smtClean="0">
                    <a:ln>
                      <a:noFill/>
                    </a:ln>
                    <a:effectLst/>
                    <a:latin typeface="Arial" charset="0"/>
                  </a:rPr>
                  <a:t>e.g. Stewardship Code</a:t>
                </a:r>
                <a:endParaRPr kumimoji="0" lang="en-US" sz="1000" i="0" u="none" strike="noStrike" cap="none" normalizeH="0" baseline="0" dirty="0" smtClean="0">
                  <a:ln>
                    <a:noFill/>
                  </a:ln>
                  <a:solidFill>
                    <a:schemeClr val="bg1"/>
                  </a:solidFill>
                  <a:effectLst/>
                  <a:latin typeface="Arial" charset="0"/>
                </a:endParaRPr>
              </a:p>
            </p:txBody>
          </p:sp>
          <p:sp>
            <p:nvSpPr>
              <p:cNvPr id="23" name="Rectangle 22"/>
              <p:cNvSpPr/>
              <p:nvPr/>
            </p:nvSpPr>
            <p:spPr bwMode="auto">
              <a:xfrm>
                <a:off x="6954356" y="4829128"/>
                <a:ext cx="2016224"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smtClean="0">
                    <a:ln>
                      <a:noFill/>
                    </a:ln>
                    <a:effectLst/>
                    <a:latin typeface="Arial" charset="0"/>
                  </a:rPr>
                  <a:t>e.g. Corporate</a:t>
                </a:r>
                <a:r>
                  <a:rPr kumimoji="0" lang="en-US" sz="1000" i="0" u="none" strike="noStrike" cap="none" normalizeH="0" dirty="0" smtClean="0">
                    <a:ln>
                      <a:noFill/>
                    </a:ln>
                    <a:effectLst/>
                    <a:latin typeface="Arial" charset="0"/>
                  </a:rPr>
                  <a:t> Governance Code</a:t>
                </a:r>
                <a:endParaRPr kumimoji="0" lang="en-US" sz="1000" i="0" u="none" strike="noStrike" cap="none" normalizeH="0" baseline="0" dirty="0" smtClean="0">
                  <a:ln>
                    <a:noFill/>
                  </a:ln>
                  <a:solidFill>
                    <a:schemeClr val="bg1"/>
                  </a:solidFill>
                  <a:effectLst/>
                  <a:latin typeface="Arial" charset="0"/>
                </a:endParaRPr>
              </a:p>
            </p:txBody>
          </p:sp>
          <p:sp>
            <p:nvSpPr>
              <p:cNvPr id="24" name="Rectangle 23"/>
              <p:cNvSpPr/>
              <p:nvPr/>
            </p:nvSpPr>
            <p:spPr bwMode="auto">
              <a:xfrm>
                <a:off x="6954356" y="5099104"/>
                <a:ext cx="1794108"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smtClean="0">
                    <a:ln>
                      <a:noFill/>
                    </a:ln>
                    <a:effectLst/>
                    <a:latin typeface="Arial" charset="0"/>
                  </a:rPr>
                  <a:t>e.g. Green</a:t>
                </a:r>
                <a:r>
                  <a:rPr kumimoji="0" lang="en-US" sz="1000" i="0" u="none" strike="noStrike" cap="none" normalizeH="0" dirty="0" smtClean="0">
                    <a:ln>
                      <a:noFill/>
                    </a:ln>
                    <a:effectLst/>
                    <a:latin typeface="Arial" charset="0"/>
                  </a:rPr>
                  <a:t> Bonds Guidelines</a:t>
                </a:r>
                <a:endParaRPr kumimoji="0" lang="en-US" sz="1000" i="0" u="none" strike="noStrike" cap="none" normalizeH="0" baseline="0" dirty="0" smtClean="0">
                  <a:ln>
                    <a:noFill/>
                  </a:ln>
                  <a:solidFill>
                    <a:schemeClr val="bg1"/>
                  </a:solidFill>
                  <a:effectLst/>
                  <a:latin typeface="Arial" charset="0"/>
                </a:endParaRPr>
              </a:p>
            </p:txBody>
          </p:sp>
          <p:sp>
            <p:nvSpPr>
              <p:cNvPr id="25" name="Rectangle 24"/>
              <p:cNvSpPr/>
              <p:nvPr/>
            </p:nvSpPr>
            <p:spPr bwMode="auto">
              <a:xfrm>
                <a:off x="6990360" y="5367772"/>
                <a:ext cx="1722100"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smtClean="0">
                    <a:ln>
                      <a:noFill/>
                    </a:ln>
                    <a:effectLst/>
                    <a:latin typeface="Arial" charset="0"/>
                  </a:rPr>
                  <a:t>e.g. Green</a:t>
                </a:r>
                <a:r>
                  <a:rPr kumimoji="0" lang="en-US" sz="1000" i="0" u="none" strike="noStrike" cap="none" normalizeH="0" dirty="0" smtClean="0">
                    <a:ln>
                      <a:noFill/>
                    </a:ln>
                    <a:effectLst/>
                    <a:latin typeface="Arial" charset="0"/>
                  </a:rPr>
                  <a:t> Loans Guidelines</a:t>
                </a:r>
                <a:endParaRPr kumimoji="0" lang="en-US" sz="1000" i="0" u="none" strike="noStrike" cap="none" normalizeH="0" baseline="0" dirty="0" smtClean="0">
                  <a:ln>
                    <a:noFill/>
                  </a:ln>
                  <a:solidFill>
                    <a:schemeClr val="bg1"/>
                  </a:solidFill>
                  <a:effectLst/>
                  <a:latin typeface="Arial" charset="0"/>
                </a:endParaRPr>
              </a:p>
            </p:txBody>
          </p:sp>
          <p:cxnSp>
            <p:nvCxnSpPr>
              <p:cNvPr id="27" name="Straight Connector 26"/>
              <p:cNvCxnSpPr/>
              <p:nvPr/>
            </p:nvCxnSpPr>
            <p:spPr bwMode="auto">
              <a:xfrm>
                <a:off x="3059832" y="1988840"/>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8" name="Straight Connector 27"/>
              <p:cNvCxnSpPr/>
              <p:nvPr/>
            </p:nvCxnSpPr>
            <p:spPr bwMode="auto">
              <a:xfrm>
                <a:off x="5206466" y="1988840"/>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9" name="Straight Connector 28"/>
              <p:cNvCxnSpPr/>
              <p:nvPr/>
            </p:nvCxnSpPr>
            <p:spPr bwMode="auto">
              <a:xfrm>
                <a:off x="5266606" y="6021287"/>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3019898" y="5833075"/>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3" name="Rectangle 2"/>
            <p:cNvSpPr/>
            <p:nvPr/>
          </p:nvSpPr>
          <p:spPr bwMode="auto">
            <a:xfrm>
              <a:off x="4738171" y="3976247"/>
              <a:ext cx="1720734" cy="1083226"/>
            </a:xfrm>
            <a:prstGeom prst="rect">
              <a:avLst/>
            </a:prstGeom>
            <a:noFill/>
            <a:ln w="31750" cap="flat" cmpd="sng" algn="ctr">
              <a:solidFill>
                <a:srgbClr val="7030A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666953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1196752"/>
            <a:ext cx="9108504" cy="5427984"/>
          </a:xfrm>
        </p:spPr>
        <p:txBody>
          <a:bodyPr/>
          <a:lstStyle/>
          <a:p>
            <a:pPr lvl="0" algn="l">
              <a:lnSpc>
                <a:spcPct val="150000"/>
              </a:lnSpc>
              <a:spcBef>
                <a:spcPts val="0"/>
              </a:spcBef>
              <a:spcAft>
                <a:spcPts val="300"/>
              </a:spcAft>
              <a:buClr>
                <a:srgbClr val="964B77"/>
              </a:buClr>
            </a:pPr>
            <a:r>
              <a:rPr lang="en-GB" sz="1400" dirty="0">
                <a:solidFill>
                  <a:schemeClr val="tx1"/>
                </a:solidFill>
                <a:latin typeface="Open Sans"/>
                <a:ea typeface="+mn-ea"/>
                <a:cs typeface="+mn-cs"/>
              </a:rPr>
              <a:t>Exercise1</a:t>
            </a:r>
            <a:r>
              <a:rPr lang="en-GB" sz="1400" b="0" dirty="0">
                <a:solidFill>
                  <a:schemeClr val="tx1"/>
                </a:solidFill>
                <a:latin typeface="Open Sans"/>
                <a:ea typeface="+mn-ea"/>
                <a:cs typeface="+mn-cs"/>
              </a:rPr>
              <a:t/>
            </a:r>
            <a:br>
              <a:rPr lang="en-GB" sz="1400" b="0" dirty="0">
                <a:solidFill>
                  <a:schemeClr val="tx1"/>
                </a:solidFill>
                <a:latin typeface="Open Sans"/>
                <a:ea typeface="+mn-ea"/>
                <a:cs typeface="+mn-cs"/>
              </a:rPr>
            </a:br>
            <a:r>
              <a:rPr lang="en-GB" sz="1400" b="0" dirty="0" smtClean="0">
                <a:solidFill>
                  <a:schemeClr val="tx1"/>
                </a:solidFill>
                <a:latin typeface="Open Sans"/>
                <a:ea typeface="+mn-ea"/>
                <a:cs typeface="+mn-cs"/>
              </a:rPr>
              <a:t>“X” needs </a:t>
            </a:r>
            <a:r>
              <a:rPr lang="en-GB" sz="1400" b="0" dirty="0">
                <a:solidFill>
                  <a:schemeClr val="tx1"/>
                </a:solidFill>
                <a:latin typeface="Open Sans"/>
                <a:ea typeface="+mn-ea"/>
                <a:cs typeface="+mn-cs"/>
              </a:rPr>
              <a:t>money to make a medical operation for his son. He offers to sell </a:t>
            </a:r>
            <a:r>
              <a:rPr lang="en-GB" sz="1400" b="0" dirty="0" smtClean="0">
                <a:solidFill>
                  <a:schemeClr val="tx1"/>
                </a:solidFill>
                <a:latin typeface="Open Sans"/>
                <a:ea typeface="+mn-ea"/>
                <a:cs typeface="+mn-cs"/>
              </a:rPr>
              <a:t>part of his beer </a:t>
            </a:r>
            <a:r>
              <a:rPr lang="en-GB" sz="1400" b="0" dirty="0" smtClean="0">
                <a:solidFill>
                  <a:schemeClr val="tx1"/>
                </a:solidFill>
                <a:latin typeface="Open Sans"/>
                <a:ea typeface="+mn-ea"/>
                <a:cs typeface="+mn-cs"/>
              </a:rPr>
              <a:t>manufacturing company for </a:t>
            </a:r>
            <a:r>
              <a:rPr lang="en-GB" sz="1400" b="0" dirty="0">
                <a:solidFill>
                  <a:schemeClr val="tx1"/>
                </a:solidFill>
                <a:latin typeface="Open Sans"/>
                <a:ea typeface="+mn-ea"/>
                <a:cs typeface="+mn-cs"/>
              </a:rPr>
              <a:t>no less than $</a:t>
            </a:r>
            <a:r>
              <a:rPr lang="en-GB" sz="1400" b="0" dirty="0" smtClean="0">
                <a:solidFill>
                  <a:schemeClr val="tx1"/>
                </a:solidFill>
                <a:latin typeface="Open Sans"/>
                <a:ea typeface="+mn-ea"/>
                <a:cs typeface="+mn-cs"/>
              </a:rPr>
              <a:t>100,000</a:t>
            </a:r>
            <a:r>
              <a:rPr lang="en-GB" sz="1400" b="0" dirty="0">
                <a:solidFill>
                  <a:schemeClr val="tx1"/>
                </a:solidFill>
                <a:latin typeface="Open Sans"/>
                <a:ea typeface="+mn-ea"/>
                <a:cs typeface="+mn-cs"/>
              </a:rPr>
              <a:t>, whereas its market price is around $150,000. </a:t>
            </a:r>
            <a:br>
              <a:rPr lang="en-GB" sz="1400" b="0" dirty="0">
                <a:solidFill>
                  <a:schemeClr val="tx1"/>
                </a:solidFill>
                <a:latin typeface="Open Sans"/>
                <a:ea typeface="+mn-ea"/>
                <a:cs typeface="+mn-cs"/>
              </a:rPr>
            </a:br>
            <a:r>
              <a:rPr lang="en-GB" sz="1400" b="0" dirty="0">
                <a:solidFill>
                  <a:schemeClr val="tx1"/>
                </a:solidFill>
                <a:latin typeface="Open Sans"/>
                <a:ea typeface="+mn-ea"/>
                <a:cs typeface="+mn-cs"/>
              </a:rPr>
              <a:t>The </a:t>
            </a:r>
            <a:r>
              <a:rPr lang="en-GB" sz="1400" b="0" dirty="0" smtClean="0">
                <a:solidFill>
                  <a:schemeClr val="tx1"/>
                </a:solidFill>
                <a:latin typeface="Open Sans"/>
                <a:ea typeface="+mn-ea"/>
                <a:cs typeface="+mn-cs"/>
              </a:rPr>
              <a:t>company is located near a sunny </a:t>
            </a:r>
            <a:r>
              <a:rPr lang="en-GB" sz="1400" b="0" dirty="0">
                <a:solidFill>
                  <a:schemeClr val="tx1"/>
                </a:solidFill>
                <a:latin typeface="Open Sans"/>
                <a:ea typeface="+mn-ea"/>
                <a:cs typeface="+mn-cs"/>
              </a:rPr>
              <a:t>beach in an attractive, calm city. Due to climate change, there is a concern that Tsunami may hit it in the coming years. </a:t>
            </a:r>
            <a:br>
              <a:rPr lang="en-GB" sz="1400" b="0" dirty="0">
                <a:solidFill>
                  <a:schemeClr val="tx1"/>
                </a:solidFill>
                <a:latin typeface="Open Sans"/>
                <a:ea typeface="+mn-ea"/>
                <a:cs typeface="+mn-cs"/>
              </a:rPr>
            </a:br>
            <a:r>
              <a:rPr lang="en-GB" sz="1400" b="0" dirty="0">
                <a:solidFill>
                  <a:schemeClr val="tx1"/>
                </a:solidFill>
                <a:latin typeface="Open Sans"/>
                <a:ea typeface="+mn-ea"/>
                <a:cs typeface="+mn-cs"/>
              </a:rPr>
              <a:t>The </a:t>
            </a:r>
            <a:r>
              <a:rPr lang="en-GB" sz="1400" b="0" dirty="0" smtClean="0">
                <a:solidFill>
                  <a:schemeClr val="tx1"/>
                </a:solidFill>
                <a:latin typeface="Open Sans"/>
                <a:ea typeface="+mn-ea"/>
                <a:cs typeface="+mn-cs"/>
              </a:rPr>
              <a:t>buyer </a:t>
            </a:r>
            <a:r>
              <a:rPr lang="en-GB" sz="1400" b="0" dirty="0" smtClean="0">
                <a:solidFill>
                  <a:schemeClr val="tx1"/>
                </a:solidFill>
                <a:latin typeface="Open Sans"/>
                <a:ea typeface="+mn-ea"/>
                <a:cs typeface="+mn-cs"/>
              </a:rPr>
              <a:t>can </a:t>
            </a:r>
            <a:r>
              <a:rPr lang="en-GB" sz="1400" b="0" dirty="0">
                <a:solidFill>
                  <a:schemeClr val="tx1"/>
                </a:solidFill>
                <a:latin typeface="Open Sans"/>
                <a:ea typeface="+mn-ea"/>
                <a:cs typeface="+mn-cs"/>
              </a:rPr>
              <a:t>install a rooftop solar system to substitute the existing </a:t>
            </a:r>
            <a:r>
              <a:rPr lang="en-GB" sz="1400" b="0" dirty="0" smtClean="0">
                <a:solidFill>
                  <a:schemeClr val="tx1"/>
                </a:solidFill>
                <a:latin typeface="Open Sans"/>
                <a:ea typeface="+mn-ea"/>
                <a:cs typeface="+mn-cs"/>
              </a:rPr>
              <a:t>diesel </a:t>
            </a:r>
            <a:r>
              <a:rPr lang="en-GB" sz="1400" b="0" dirty="0">
                <a:solidFill>
                  <a:schemeClr val="tx1"/>
                </a:solidFill>
                <a:latin typeface="Open Sans"/>
                <a:ea typeface="+mn-ea"/>
                <a:cs typeface="+mn-cs"/>
              </a:rPr>
              <a:t>generation system resulting in substantial GHG </a:t>
            </a:r>
            <a:r>
              <a:rPr lang="en-GB" sz="1400" b="0" dirty="0" smtClean="0">
                <a:solidFill>
                  <a:schemeClr val="tx1"/>
                </a:solidFill>
                <a:latin typeface="Open Sans"/>
                <a:ea typeface="+mn-ea"/>
                <a:cs typeface="+mn-cs"/>
              </a:rPr>
              <a:t>emissions reduction and extra/attractive </a:t>
            </a:r>
            <a:r>
              <a:rPr lang="en-GB" sz="1400" b="0" dirty="0">
                <a:solidFill>
                  <a:schemeClr val="tx1"/>
                </a:solidFill>
                <a:latin typeface="Open Sans"/>
                <a:ea typeface="+mn-ea"/>
                <a:cs typeface="+mn-cs"/>
              </a:rPr>
              <a:t>financial return.  </a:t>
            </a:r>
            <a:r>
              <a:rPr lang="en-GB" sz="1400" b="0" dirty="0" smtClean="0">
                <a:solidFill>
                  <a:schemeClr val="tx1"/>
                </a:solidFill>
                <a:latin typeface="Open Sans"/>
                <a:ea typeface="+mn-ea"/>
                <a:cs typeface="+mn-cs"/>
              </a:rPr>
              <a:t/>
            </a:r>
            <a:br>
              <a:rPr lang="en-GB" sz="1400" b="0" dirty="0" smtClean="0">
                <a:solidFill>
                  <a:schemeClr val="tx1"/>
                </a:solidFill>
                <a:latin typeface="Open Sans"/>
                <a:ea typeface="+mn-ea"/>
                <a:cs typeface="+mn-cs"/>
              </a:rPr>
            </a:br>
            <a:r>
              <a:rPr lang="en-GB" sz="1400" dirty="0" smtClean="0">
                <a:solidFill>
                  <a:schemeClr val="tx1"/>
                </a:solidFill>
                <a:latin typeface="Open Sans"/>
                <a:ea typeface="+mn-ea"/>
                <a:cs typeface="+mn-cs"/>
              </a:rPr>
              <a:t>Questions</a:t>
            </a:r>
            <a:r>
              <a:rPr lang="en-GB" sz="1400" dirty="0">
                <a:solidFill>
                  <a:schemeClr val="tx1"/>
                </a:solidFill>
                <a:latin typeface="Open Sans"/>
                <a:ea typeface="+mn-ea"/>
                <a:cs typeface="+mn-cs"/>
              </a:rPr>
              <a:t>:</a:t>
            </a:r>
            <a:r>
              <a:rPr lang="en-GB" sz="1400" b="0" dirty="0">
                <a:solidFill>
                  <a:schemeClr val="tx1"/>
                </a:solidFill>
                <a:latin typeface="Open Sans"/>
                <a:ea typeface="+mn-ea"/>
                <a:cs typeface="+mn-cs"/>
              </a:rPr>
              <a:t/>
            </a:r>
            <a:br>
              <a:rPr lang="en-GB" sz="1400" b="0" dirty="0">
                <a:solidFill>
                  <a:schemeClr val="tx1"/>
                </a:solidFill>
                <a:latin typeface="Open Sans"/>
                <a:ea typeface="+mn-ea"/>
                <a:cs typeface="+mn-cs"/>
              </a:rPr>
            </a:br>
            <a:r>
              <a:rPr lang="en-GB" sz="1400" b="0" dirty="0">
                <a:solidFill>
                  <a:srgbClr val="0070C0"/>
                </a:solidFill>
                <a:latin typeface="Open Sans"/>
                <a:ea typeface="+mn-ea"/>
                <a:cs typeface="+mn-cs"/>
              </a:rPr>
              <a:t>A) Assuming you </a:t>
            </a:r>
            <a:r>
              <a:rPr lang="en-GB" sz="1400" b="0" dirty="0" smtClean="0">
                <a:solidFill>
                  <a:srgbClr val="0070C0"/>
                </a:solidFill>
                <a:latin typeface="Open Sans"/>
                <a:ea typeface="+mn-ea"/>
                <a:cs typeface="+mn-cs"/>
              </a:rPr>
              <a:t>are a responsible investor, which among the following options you may </a:t>
            </a:r>
            <a:r>
              <a:rPr lang="en-GB" sz="1400" b="0" dirty="0" smtClean="0">
                <a:solidFill>
                  <a:srgbClr val="0070C0"/>
                </a:solidFill>
                <a:latin typeface="Open Sans"/>
                <a:ea typeface="+mn-ea"/>
                <a:cs typeface="+mn-cs"/>
              </a:rPr>
              <a:t>exclude, and why? </a:t>
            </a:r>
            <a:r>
              <a:rPr lang="en-GB" sz="1400" b="0" dirty="0">
                <a:solidFill>
                  <a:srgbClr val="0070C0"/>
                </a:solidFill>
                <a:latin typeface="Open Sans"/>
                <a:ea typeface="+mn-ea"/>
                <a:cs typeface="+mn-cs"/>
              </a:rPr>
              <a:t/>
            </a:r>
            <a:br>
              <a:rPr lang="en-GB" sz="1400" b="0" dirty="0">
                <a:solidFill>
                  <a:srgbClr val="0070C0"/>
                </a:solidFill>
                <a:latin typeface="Open Sans"/>
                <a:ea typeface="+mn-ea"/>
                <a:cs typeface="+mn-cs"/>
              </a:rPr>
            </a:br>
            <a:r>
              <a:rPr lang="en-GB" sz="1400" b="0" dirty="0" smtClean="0">
                <a:solidFill>
                  <a:schemeClr val="tx1"/>
                </a:solidFill>
                <a:latin typeface="Open Sans"/>
                <a:ea typeface="+mn-ea"/>
                <a:cs typeface="+mn-cs"/>
              </a:rPr>
              <a:t>	1) Buy </a:t>
            </a:r>
            <a:r>
              <a:rPr lang="en-GB" sz="1400" b="0" dirty="0">
                <a:solidFill>
                  <a:schemeClr val="tx1"/>
                </a:solidFill>
                <a:latin typeface="Open Sans"/>
                <a:ea typeface="+mn-ea"/>
                <a:cs typeface="+mn-cs"/>
              </a:rPr>
              <a:t>it with $100,000 </a:t>
            </a:r>
            <a:br>
              <a:rPr lang="en-GB" sz="1400" b="0" dirty="0">
                <a:solidFill>
                  <a:schemeClr val="tx1"/>
                </a:solidFill>
                <a:latin typeface="Open Sans"/>
                <a:ea typeface="+mn-ea"/>
                <a:cs typeface="+mn-cs"/>
              </a:rPr>
            </a:br>
            <a:r>
              <a:rPr lang="en-GB" sz="1400" b="0" dirty="0" smtClean="0">
                <a:solidFill>
                  <a:schemeClr val="tx1"/>
                </a:solidFill>
                <a:latin typeface="Open Sans"/>
                <a:ea typeface="+mn-ea"/>
                <a:cs typeface="+mn-cs"/>
              </a:rPr>
              <a:t>	2) Buy </a:t>
            </a:r>
            <a:r>
              <a:rPr lang="en-GB" sz="1400" b="0" dirty="0">
                <a:solidFill>
                  <a:schemeClr val="tx1"/>
                </a:solidFill>
                <a:latin typeface="Open Sans"/>
                <a:ea typeface="+mn-ea"/>
                <a:cs typeface="+mn-cs"/>
              </a:rPr>
              <a:t>it with $</a:t>
            </a:r>
            <a:r>
              <a:rPr lang="en-GB" sz="1400" b="0" dirty="0" smtClean="0">
                <a:solidFill>
                  <a:schemeClr val="tx1"/>
                </a:solidFill>
                <a:latin typeface="Open Sans"/>
                <a:ea typeface="+mn-ea"/>
                <a:cs typeface="+mn-cs"/>
              </a:rPr>
              <a:t>120,000 </a:t>
            </a:r>
            <a:r>
              <a:rPr lang="en-GB" sz="1400" b="0" dirty="0">
                <a:solidFill>
                  <a:schemeClr val="tx1"/>
                </a:solidFill>
                <a:latin typeface="Open Sans"/>
                <a:ea typeface="+mn-ea"/>
                <a:cs typeface="+mn-cs"/>
              </a:rPr>
              <a:t/>
            </a:r>
            <a:br>
              <a:rPr lang="en-GB" sz="1400" b="0" dirty="0">
                <a:solidFill>
                  <a:schemeClr val="tx1"/>
                </a:solidFill>
                <a:latin typeface="Open Sans"/>
                <a:ea typeface="+mn-ea"/>
                <a:cs typeface="+mn-cs"/>
              </a:rPr>
            </a:br>
            <a:r>
              <a:rPr lang="en-GB" sz="1400" b="0" dirty="0" smtClean="0">
                <a:solidFill>
                  <a:schemeClr val="tx1"/>
                </a:solidFill>
                <a:latin typeface="Open Sans"/>
                <a:ea typeface="+mn-ea"/>
                <a:cs typeface="+mn-cs"/>
              </a:rPr>
              <a:t>	3) Buy </a:t>
            </a:r>
            <a:r>
              <a:rPr lang="en-GB" sz="1400" b="0" dirty="0">
                <a:solidFill>
                  <a:schemeClr val="tx1"/>
                </a:solidFill>
                <a:latin typeface="Open Sans"/>
                <a:ea typeface="+mn-ea"/>
                <a:cs typeface="+mn-cs"/>
              </a:rPr>
              <a:t>it with $</a:t>
            </a:r>
            <a:r>
              <a:rPr lang="en-GB" sz="1400" b="0" dirty="0" smtClean="0">
                <a:solidFill>
                  <a:schemeClr val="tx1"/>
                </a:solidFill>
                <a:latin typeface="Open Sans"/>
                <a:ea typeface="+mn-ea"/>
                <a:cs typeface="+mn-cs"/>
              </a:rPr>
              <a:t>150,000</a:t>
            </a:r>
            <a:br>
              <a:rPr lang="en-GB" sz="1400" b="0" dirty="0" smtClean="0">
                <a:solidFill>
                  <a:schemeClr val="tx1"/>
                </a:solidFill>
                <a:latin typeface="Open Sans"/>
                <a:ea typeface="+mn-ea"/>
                <a:cs typeface="+mn-cs"/>
              </a:rPr>
            </a:br>
            <a:r>
              <a:rPr lang="en-GB" sz="1400" b="0" dirty="0" smtClean="0">
                <a:solidFill>
                  <a:schemeClr val="tx1"/>
                </a:solidFill>
                <a:latin typeface="Open Sans"/>
                <a:ea typeface="+mn-ea"/>
                <a:cs typeface="+mn-cs"/>
              </a:rPr>
              <a:t>	</a:t>
            </a:r>
            <a:r>
              <a:rPr lang="en-GB" sz="1400" b="0" dirty="0" smtClean="0">
                <a:solidFill>
                  <a:schemeClr val="tx1"/>
                </a:solidFill>
                <a:latin typeface="Open Sans"/>
              </a:rPr>
              <a:t>4) Not to buy it</a:t>
            </a:r>
            <a:r>
              <a:rPr lang="en-GB" sz="1400" b="0" smtClean="0">
                <a:solidFill>
                  <a:schemeClr val="tx1"/>
                </a:solidFill>
                <a:latin typeface="Open Sans"/>
              </a:rPr>
              <a:t/>
            </a:r>
            <a:br>
              <a:rPr lang="en-GB" sz="1400" b="0" smtClean="0">
                <a:solidFill>
                  <a:schemeClr val="tx1"/>
                </a:solidFill>
                <a:latin typeface="Open Sans"/>
              </a:rPr>
            </a:br>
            <a:r>
              <a:rPr lang="en-GB" sz="1400" b="0" dirty="0" smtClean="0">
                <a:solidFill>
                  <a:schemeClr val="tx1"/>
                </a:solidFill>
                <a:latin typeface="Open Sans"/>
                <a:ea typeface="+mn-ea"/>
                <a:cs typeface="+mn-cs"/>
              </a:rPr>
              <a:t/>
            </a:r>
            <a:br>
              <a:rPr lang="en-GB" sz="1400" b="0" dirty="0" smtClean="0">
                <a:solidFill>
                  <a:schemeClr val="tx1"/>
                </a:solidFill>
                <a:latin typeface="Open Sans"/>
                <a:ea typeface="+mn-ea"/>
                <a:cs typeface="+mn-cs"/>
              </a:rPr>
            </a:br>
            <a:r>
              <a:rPr lang="en-GB" sz="1400" b="0" dirty="0" smtClean="0">
                <a:solidFill>
                  <a:srgbClr val="0070C0"/>
                </a:solidFill>
                <a:latin typeface="Open Sans"/>
                <a:ea typeface="+mn-ea"/>
                <a:cs typeface="+mn-cs"/>
              </a:rPr>
              <a:t>B</a:t>
            </a:r>
            <a:r>
              <a:rPr lang="en-GB" sz="1400" b="0" dirty="0">
                <a:solidFill>
                  <a:srgbClr val="0070C0"/>
                </a:solidFill>
                <a:latin typeface="Open Sans"/>
                <a:ea typeface="+mn-ea"/>
                <a:cs typeface="+mn-cs"/>
              </a:rPr>
              <a:t>)  </a:t>
            </a:r>
            <a:r>
              <a:rPr lang="en-GB" sz="1400" b="0" dirty="0" smtClean="0">
                <a:solidFill>
                  <a:srgbClr val="0070C0"/>
                </a:solidFill>
                <a:latin typeface="Open Sans"/>
                <a:ea typeface="+mn-ea"/>
                <a:cs typeface="+mn-cs"/>
              </a:rPr>
              <a:t>When </a:t>
            </a:r>
            <a:r>
              <a:rPr lang="en-GB" sz="1400" b="0" dirty="0" smtClean="0">
                <a:solidFill>
                  <a:srgbClr val="0070C0"/>
                </a:solidFill>
                <a:latin typeface="Open Sans"/>
                <a:ea typeface="+mn-ea"/>
                <a:cs typeface="+mn-cs"/>
              </a:rPr>
              <a:t>i</a:t>
            </a:r>
            <a:r>
              <a:rPr lang="en-GB" sz="1400" b="0" dirty="0" smtClean="0">
                <a:solidFill>
                  <a:srgbClr val="0070C0"/>
                </a:solidFill>
                <a:latin typeface="Open Sans"/>
                <a:ea typeface="+mn-ea"/>
                <a:cs typeface="+mn-cs"/>
              </a:rPr>
              <a:t>nstalling </a:t>
            </a:r>
            <a:r>
              <a:rPr lang="en-GB" sz="1400" b="0" dirty="0" smtClean="0">
                <a:solidFill>
                  <a:srgbClr val="0070C0"/>
                </a:solidFill>
                <a:latin typeface="Open Sans"/>
                <a:ea typeface="+mn-ea"/>
                <a:cs typeface="+mn-cs"/>
              </a:rPr>
              <a:t>the rooftop solar panel PV system </a:t>
            </a:r>
            <a:r>
              <a:rPr lang="en-GB" sz="1400" b="0" dirty="0" smtClean="0">
                <a:solidFill>
                  <a:srgbClr val="0070C0"/>
                </a:solidFill>
                <a:latin typeface="Open Sans"/>
                <a:ea typeface="+mn-ea"/>
                <a:cs typeface="+mn-cs"/>
              </a:rPr>
              <a:t>can be considered as</a:t>
            </a:r>
            <a:r>
              <a:rPr lang="en-GB" sz="1400" b="0" smtClean="0">
                <a:solidFill>
                  <a:srgbClr val="0070C0"/>
                </a:solidFill>
                <a:latin typeface="Open Sans"/>
                <a:ea typeface="+mn-ea"/>
                <a:cs typeface="+mn-cs"/>
              </a:rPr>
              <a:t>: </a:t>
            </a:r>
            <a:r>
              <a:rPr lang="en-GB" sz="1400" b="0" smtClean="0">
                <a:solidFill>
                  <a:schemeClr val="tx1"/>
                </a:solidFill>
                <a:latin typeface="Open Sans"/>
                <a:ea typeface="+mn-ea"/>
                <a:cs typeface="+mn-cs"/>
              </a:rPr>
              <a:t>	</a:t>
            </a:r>
            <a:r>
              <a:rPr lang="en-GB" sz="1400" b="0" smtClean="0">
                <a:solidFill>
                  <a:schemeClr val="tx1"/>
                </a:solidFill>
                <a:latin typeface="Open Sans"/>
                <a:ea typeface="+mn-ea"/>
                <a:cs typeface="+mn-cs"/>
              </a:rPr>
              <a:t/>
            </a:r>
            <a:br>
              <a:rPr lang="en-GB" sz="1400" b="0" smtClean="0">
                <a:solidFill>
                  <a:schemeClr val="tx1"/>
                </a:solidFill>
                <a:latin typeface="Open Sans"/>
                <a:ea typeface="+mn-ea"/>
                <a:cs typeface="+mn-cs"/>
              </a:rPr>
            </a:br>
            <a:r>
              <a:rPr lang="en-GB" sz="1400" b="0">
                <a:solidFill>
                  <a:schemeClr val="tx1"/>
                </a:solidFill>
                <a:latin typeface="Open Sans"/>
                <a:ea typeface="+mn-ea"/>
                <a:cs typeface="+mn-cs"/>
              </a:rPr>
              <a:t>	</a:t>
            </a:r>
            <a:r>
              <a:rPr lang="en-GB" sz="1400" b="0" smtClean="0">
                <a:solidFill>
                  <a:schemeClr val="tx1"/>
                </a:solidFill>
                <a:latin typeface="Open Sans"/>
                <a:ea typeface="+mn-ea"/>
                <a:cs typeface="+mn-cs"/>
              </a:rPr>
              <a:t>1</a:t>
            </a:r>
            <a:r>
              <a:rPr lang="en-GB" sz="1400" b="0" dirty="0" smtClean="0">
                <a:solidFill>
                  <a:schemeClr val="tx1"/>
                </a:solidFill>
                <a:latin typeface="Open Sans"/>
                <a:ea typeface="+mn-ea"/>
                <a:cs typeface="+mn-cs"/>
              </a:rPr>
              <a:t>) </a:t>
            </a:r>
            <a:r>
              <a:rPr lang="en-GB" sz="1400" b="0" dirty="0" smtClean="0">
                <a:solidFill>
                  <a:schemeClr val="tx1"/>
                </a:solidFill>
                <a:latin typeface="Open Sans"/>
                <a:ea typeface="+mn-ea"/>
                <a:cs typeface="+mn-cs"/>
              </a:rPr>
              <a:t>Traditional investment</a:t>
            </a:r>
            <a:br>
              <a:rPr lang="en-GB" sz="1400" b="0" dirty="0" smtClean="0">
                <a:solidFill>
                  <a:schemeClr val="tx1"/>
                </a:solidFill>
                <a:latin typeface="Open Sans"/>
                <a:ea typeface="+mn-ea"/>
                <a:cs typeface="+mn-cs"/>
              </a:rPr>
            </a:br>
            <a:r>
              <a:rPr lang="en-GB" sz="1400" b="0" dirty="0" smtClean="0">
                <a:solidFill>
                  <a:schemeClr val="tx1"/>
                </a:solidFill>
                <a:latin typeface="Open Sans"/>
                <a:ea typeface="+mn-ea"/>
                <a:cs typeface="+mn-cs"/>
              </a:rPr>
              <a:t>	2) ESG investment</a:t>
            </a:r>
            <a:r>
              <a:rPr lang="en-GB" sz="1400" b="0" dirty="0" smtClean="0">
                <a:solidFill>
                  <a:schemeClr val="tx1"/>
                </a:solidFill>
                <a:latin typeface="Open Sans"/>
                <a:ea typeface="+mn-ea"/>
                <a:cs typeface="+mn-cs"/>
              </a:rPr>
              <a:t/>
            </a:r>
            <a:br>
              <a:rPr lang="en-GB" sz="1400" b="0" dirty="0" smtClean="0">
                <a:solidFill>
                  <a:schemeClr val="tx1"/>
                </a:solidFill>
                <a:latin typeface="Open Sans"/>
                <a:ea typeface="+mn-ea"/>
                <a:cs typeface="+mn-cs"/>
              </a:rPr>
            </a:br>
            <a:r>
              <a:rPr lang="en-GB" sz="1400" b="0" dirty="0" smtClean="0">
                <a:solidFill>
                  <a:schemeClr val="tx1"/>
                </a:solidFill>
                <a:latin typeface="Open Sans"/>
                <a:ea typeface="+mn-ea"/>
                <a:cs typeface="+mn-cs"/>
              </a:rPr>
              <a:t>	2) </a:t>
            </a:r>
            <a:r>
              <a:rPr lang="en-GB" sz="1400" b="0" dirty="0" smtClean="0">
                <a:solidFill>
                  <a:schemeClr val="tx1"/>
                </a:solidFill>
                <a:latin typeface="Open Sans"/>
                <a:ea typeface="+mn-ea"/>
                <a:cs typeface="+mn-cs"/>
              </a:rPr>
              <a:t>Impact Investment </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2591780" y="404664"/>
            <a:ext cx="38884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638430"/>
                </a:solidFill>
                <a:effectLst/>
                <a:uLnTx/>
                <a:uFillTx/>
                <a:latin typeface="Calibri" pitchFamily="34" charset="0"/>
                <a:ea typeface="+mn-ea"/>
                <a:cs typeface="+mn-cs"/>
              </a:rPr>
              <a:t>Q&amp;A </a:t>
            </a:r>
            <a:r>
              <a:rPr kumimoji="0" lang="en-GB" sz="3200" b="1" i="0" u="none" strike="noStrike" kern="0" cap="none" spc="0" normalizeH="0" baseline="0" noProof="0" dirty="0" smtClean="0">
                <a:ln>
                  <a:noFill/>
                </a:ln>
                <a:solidFill>
                  <a:srgbClr val="638430"/>
                </a:solidFill>
                <a:effectLst/>
                <a:uLnTx/>
                <a:uFillTx/>
                <a:latin typeface="Calibri" pitchFamily="34" charset="0"/>
                <a:ea typeface="+mn-ea"/>
                <a:cs typeface="+mn-cs"/>
              </a:rPr>
              <a:t>and/or Exercise</a:t>
            </a: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216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IGES</Template>
  <TotalTime>54052</TotalTime>
  <Words>2966</Words>
  <Application>Microsoft Office PowerPoint</Application>
  <PresentationFormat>On-screen Show (4:3)</PresentationFormat>
  <Paragraphs>508</Paragraphs>
  <Slides>25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DengXian</vt:lpstr>
      <vt:lpstr>HGPGothicM</vt:lpstr>
      <vt:lpstr>Meiryo UI</vt:lpstr>
      <vt:lpstr>ＭＳ ゴシック</vt:lpstr>
      <vt:lpstr>MS Mincho</vt:lpstr>
      <vt:lpstr>ＭＳ Ｐゴシック</vt:lpstr>
      <vt:lpstr>Open Sans</vt:lpstr>
      <vt:lpstr>游ゴシック</vt:lpstr>
      <vt:lpstr>Arial</vt:lpstr>
      <vt:lpstr>Calibri</vt:lpstr>
      <vt:lpstr>Century Gothic</vt:lpstr>
      <vt:lpstr>Comic Sans MS</vt:lpstr>
      <vt:lpstr>Segoe UI</vt:lpstr>
      <vt:lpstr>Wingdings</vt:lpstr>
      <vt:lpstr>IGES</vt:lpstr>
      <vt:lpstr>PowerPoint Presentation</vt:lpstr>
      <vt:lpstr>Table of Contents</vt:lpstr>
      <vt:lpstr>PowerPoint Presentation</vt:lpstr>
      <vt:lpstr>I. Green Investment: Related contexts and scope  I.2 ESG Factors and green investment</vt:lpstr>
      <vt:lpstr>I. Green Investment: Related contexts and scope  I.3 Spectrum of green investment</vt:lpstr>
      <vt:lpstr>PowerPoint Presentation</vt:lpstr>
      <vt:lpstr>PowerPoint Presentation</vt:lpstr>
      <vt:lpstr>I. Green Investment: Related contexts and scope  I.5. Key actors in the green investment ecosystem</vt:lpstr>
      <vt:lpstr>Exercise1 “X” needs money to make a medical operation for his son. He offers to sell part of his beer manufacturing company for no less than $100,000, whereas its market price is around $150,000.  The company is located near a sunny beach in an attractive, calm city. Due to climate change, there is a concern that Tsunami may hit it in the coming years.  The buyer can install a rooftop solar system to substitute the existing diesel generation system resulting in substantial GHG emissions reduction and extra/attractive financial return.   Questions: A) Assuming you are a responsible investor, which among the following options you may exclude, and why?   1) Buy it with $100,000   2) Buy it with $120,000   3) Buy it with $150,000  4) Not to buy it  B)  When installing the rooftop solar panel PV system can be considered as:    1) Traditional investment  2) ESG investment  2) Impact Investment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and/or Exercise</vt:lpstr>
      <vt:lpstr>Conclusion and key takeaways</vt:lpstr>
      <vt:lpstr>Recap and key takeaways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energy policy in Japan</dc:title>
  <dc:creator>Masahiro Suzuki</dc:creator>
  <cp:lastModifiedBy>abdessalem</cp:lastModifiedBy>
  <cp:revision>2020</cp:revision>
  <cp:lastPrinted>2021-09-21T01:09:29Z</cp:lastPrinted>
  <dcterms:created xsi:type="dcterms:W3CDTF">2011-11-21T04:31:14Z</dcterms:created>
  <dcterms:modified xsi:type="dcterms:W3CDTF">2021-11-29T08:06:02Z</dcterms:modified>
</cp:coreProperties>
</file>