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9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0" r:id="rId2"/>
    <p:sldMasterId id="2147483744" r:id="rId3"/>
    <p:sldMasterId id="2147483784" r:id="rId4"/>
    <p:sldMasterId id="2147483798" r:id="rId5"/>
    <p:sldMasterId id="2147483818" r:id="rId6"/>
    <p:sldMasterId id="2147483831" r:id="rId7"/>
    <p:sldMasterId id="2147483844" r:id="rId8"/>
    <p:sldMasterId id="2147483871" r:id="rId9"/>
    <p:sldMasterId id="2147483879" r:id="rId10"/>
  </p:sldMasterIdLst>
  <p:notesMasterIdLst>
    <p:notesMasterId r:id="rId39"/>
  </p:notesMasterIdLst>
  <p:handoutMasterIdLst>
    <p:handoutMasterId r:id="rId40"/>
  </p:handoutMasterIdLst>
  <p:sldIdLst>
    <p:sldId id="259" r:id="rId11"/>
    <p:sldId id="485" r:id="rId12"/>
    <p:sldId id="455" r:id="rId13"/>
    <p:sldId id="484" r:id="rId14"/>
    <p:sldId id="406" r:id="rId15"/>
    <p:sldId id="383" r:id="rId16"/>
    <p:sldId id="407" r:id="rId17"/>
    <p:sldId id="390" r:id="rId18"/>
    <p:sldId id="391" r:id="rId19"/>
    <p:sldId id="461" r:id="rId20"/>
    <p:sldId id="433" r:id="rId21"/>
    <p:sldId id="434" r:id="rId22"/>
    <p:sldId id="435" r:id="rId23"/>
    <p:sldId id="436" r:id="rId24"/>
    <p:sldId id="456" r:id="rId25"/>
    <p:sldId id="462" r:id="rId26"/>
    <p:sldId id="447" r:id="rId27"/>
    <p:sldId id="448" r:id="rId28"/>
    <p:sldId id="463" r:id="rId29"/>
    <p:sldId id="486" r:id="rId30"/>
    <p:sldId id="477" r:id="rId31"/>
    <p:sldId id="487" r:id="rId32"/>
    <p:sldId id="488" r:id="rId33"/>
    <p:sldId id="480" r:id="rId34"/>
    <p:sldId id="481" r:id="rId35"/>
    <p:sldId id="482" r:id="rId36"/>
    <p:sldId id="483" r:id="rId37"/>
    <p:sldId id="427" r:id="rId38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dessalem" initials="a" lastIdx="6" clrIdx="0">
    <p:extLst>
      <p:ext uri="{19B8F6BF-5375-455C-9EA6-DF929625EA0E}">
        <p15:presenceInfo xmlns:p15="http://schemas.microsoft.com/office/powerpoint/2012/main" userId="S-1-5-21-2125205520-1435969219-619646970-24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438"/>
    <a:srgbClr val="931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05" autoAdjust="0"/>
    <p:restoredTop sz="89115" autoAdjust="0"/>
  </p:normalViewPr>
  <p:slideViewPr>
    <p:cSldViewPr>
      <p:cViewPr varScale="1">
        <p:scale>
          <a:sx n="78" d="100"/>
          <a:sy n="78" d="100"/>
        </p:scale>
        <p:origin x="126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E:\data\ddata\New%20Volume\mogar\ehp\presentation\ehp_presentation\EHP%20Summery%20Repor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/>
              <a:t>CO2 REDUCTION IN </a:t>
            </a:r>
            <a:r>
              <a:rPr lang="en-US" sz="2000" dirty="0" smtClean="0"/>
              <a:t>Ton/Year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'[EHP Summery Report.xls]Sheet2'!$B$2</c:f>
              <c:strCache>
                <c:ptCount val="1"/>
                <c:pt idx="0">
                  <c:v>CO2 REDUCTION IN TON</c:v>
                </c:pt>
              </c:strCache>
            </c:strRef>
          </c:tx>
          <c:spPr>
            <a:solidFill>
              <a:srgbClr val="5B9BD5">
                <a:lumMod val="75000"/>
              </a:srgbClr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842-4031-A412-10867C922E6D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842-4031-A412-10867C922E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ja-JP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'[EHP Summery Report.xls]Sheet2'!$A$3:$A$7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'[EHP Summery Report.xls]Sheet2'!$B$3:$B$7</c:f>
              <c:numCache>
                <c:formatCode>General</c:formatCode>
                <c:ptCount val="5"/>
                <c:pt idx="0">
                  <c:v>72.77</c:v>
                </c:pt>
                <c:pt idx="1">
                  <c:v>174</c:v>
                </c:pt>
                <c:pt idx="2">
                  <c:v>123</c:v>
                </c:pt>
                <c:pt idx="3">
                  <c:v>181</c:v>
                </c:pt>
                <c:pt idx="4">
                  <c:v>97.78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A2-4CCA-BD4D-9FB423820E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2813680"/>
        <c:axId val="112814240"/>
      </c:barChart>
      <c:catAx>
        <c:axId val="11281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814240"/>
        <c:crosses val="autoZero"/>
        <c:auto val="1"/>
        <c:lblAlgn val="ctr"/>
        <c:lblOffset val="100"/>
        <c:noMultiLvlLbl val="0"/>
      </c:catAx>
      <c:valAx>
        <c:axId val="112814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2813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0.5066</cdr:x>
      <cdr:y>0.21256</cdr:y>
    </cdr:from>
    <cdr:to>
      <cdr:x>0.55725</cdr:x>
      <cdr:y>0.43455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860191" y="913597"/>
          <a:ext cx="385943" cy="9540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1750">
          <a:solidFill>
            <a:srgbClr val="FF0000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0.14145</cdr:x>
      <cdr:y>0.21014</cdr:y>
    </cdr:from>
    <cdr:to>
      <cdr:x>0.20155</cdr:x>
      <cdr:y>0.61973</cdr:y>
    </cdr:to>
    <cdr:sp macro="" textlink="">
      <cdr:nvSpPr>
        <cdr:cNvPr id="4" name="Rectangle 3"/>
        <cdr:cNvSpPr/>
      </cdr:nvSpPr>
      <cdr:spPr>
        <a:xfrm xmlns:a="http://schemas.openxmlformats.org/drawingml/2006/main">
          <a:off x="1077786" y="903187"/>
          <a:ext cx="457950" cy="1760407"/>
        </a:xfrm>
        <a:prstGeom xmlns:a="http://schemas.openxmlformats.org/drawingml/2006/main" prst="rect">
          <a:avLst/>
        </a:prstGeom>
        <a:pattFill xmlns:a="http://schemas.openxmlformats.org/drawingml/2006/main" prst="pct80">
          <a:fgClr>
            <a:schemeClr val="accent1">
              <a:lumMod val="75000"/>
            </a:schemeClr>
          </a:fgClr>
          <a:bgClr>
            <a:schemeClr val="bg1"/>
          </a:bgClr>
        </a:pattFill>
        <a:ln xmlns:a="http://schemas.openxmlformats.org/drawingml/2006/main" w="31750">
          <a:solidFill>
            <a:schemeClr val="accent5">
              <a:lumMod val="75000"/>
            </a:schemeClr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0.14145</cdr:x>
      <cdr:y>0.14555</cdr:y>
    </cdr:from>
    <cdr:to>
      <cdr:x>0.19815</cdr:x>
      <cdr:y>0.21256</cdr:y>
    </cdr:to>
    <cdr:sp macro="" textlink="">
      <cdr:nvSpPr>
        <cdr:cNvPr id="6" name="Rectangle 5"/>
        <cdr:cNvSpPr/>
      </cdr:nvSpPr>
      <cdr:spPr>
        <a:xfrm xmlns:a="http://schemas.openxmlformats.org/drawingml/2006/main">
          <a:off x="1077786" y="625566"/>
          <a:ext cx="432048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181</a:t>
          </a:r>
          <a:endParaRPr lang="en-U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0.50395</cdr:x>
      <cdr:y>0.15674</cdr:y>
    </cdr:from>
    <cdr:to>
      <cdr:x>0.56065</cdr:x>
      <cdr:y>0.22375</cdr:y>
    </cdr:to>
    <cdr:sp macro="" textlink="">
      <cdr:nvSpPr>
        <cdr:cNvPr id="8" name="Rectangle 7"/>
        <cdr:cNvSpPr/>
      </cdr:nvSpPr>
      <cdr:spPr>
        <a:xfrm xmlns:a="http://schemas.openxmlformats.org/drawingml/2006/main">
          <a:off x="3840024" y="673648"/>
          <a:ext cx="432048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181</a:t>
          </a:r>
          <a:endParaRPr lang="en-U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0.8691</cdr:x>
      <cdr:y>0.13085</cdr:y>
    </cdr:from>
    <cdr:to>
      <cdr:x>0.9258</cdr:x>
      <cdr:y>0.19786</cdr:y>
    </cdr:to>
    <cdr:sp macro="" textlink="">
      <cdr:nvSpPr>
        <cdr:cNvPr id="9" name="Rectangle 8"/>
        <cdr:cNvSpPr/>
      </cdr:nvSpPr>
      <cdr:spPr>
        <a:xfrm xmlns:a="http://schemas.openxmlformats.org/drawingml/2006/main">
          <a:off x="6622402" y="562382"/>
          <a:ext cx="432042" cy="2880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180</a:t>
          </a:r>
          <a:endParaRPr lang="en-U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0.8691</cdr:x>
      <cdr:y>0.21256</cdr:y>
    </cdr:from>
    <cdr:to>
      <cdr:x>0.91975</cdr:x>
      <cdr:y>0.53089</cdr:y>
    </cdr:to>
    <cdr:sp macro="" textlink="">
      <cdr:nvSpPr>
        <cdr:cNvPr id="10" name="Rectangle 9"/>
        <cdr:cNvSpPr/>
      </cdr:nvSpPr>
      <cdr:spPr>
        <a:xfrm xmlns:a="http://schemas.openxmlformats.org/drawingml/2006/main">
          <a:off x="6622402" y="913598"/>
          <a:ext cx="385943" cy="1368152"/>
        </a:xfrm>
        <a:prstGeom xmlns:a="http://schemas.openxmlformats.org/drawingml/2006/main" prst="rect">
          <a:avLst/>
        </a:prstGeom>
        <a:pattFill xmlns:a="http://schemas.openxmlformats.org/drawingml/2006/main" prst="pct80">
          <a:fgClr>
            <a:srgbClr val="7030A0"/>
          </a:fgClr>
          <a:bgClr>
            <a:schemeClr val="bg1"/>
          </a:bgClr>
        </a:pattFill>
        <a:ln xmlns:a="http://schemas.openxmlformats.org/drawingml/2006/main" w="31750">
          <a:solidFill>
            <a:schemeClr val="tx1"/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0.92581</cdr:x>
      <cdr:y>0.47936</cdr:y>
    </cdr:from>
    <cdr:to>
      <cdr:x>1</cdr:x>
      <cdr:y>0.54637</cdr:y>
    </cdr:to>
    <cdr:sp macro="" textlink="">
      <cdr:nvSpPr>
        <cdr:cNvPr id="11" name="Rectangle 10"/>
        <cdr:cNvSpPr/>
      </cdr:nvSpPr>
      <cdr:spPr>
        <a:xfrm xmlns:a="http://schemas.openxmlformats.org/drawingml/2006/main">
          <a:off x="7054450" y="2060296"/>
          <a:ext cx="565350" cy="2880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97,78</a:t>
          </a:r>
          <a:endParaRPr lang="en-U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0.19815</cdr:x>
      <cdr:y>0.59026</cdr:y>
    </cdr:from>
    <cdr:to>
      <cdr:x>0.27375</cdr:x>
      <cdr:y>0.65727</cdr:y>
    </cdr:to>
    <cdr:sp macro="" textlink="">
      <cdr:nvSpPr>
        <cdr:cNvPr id="12" name="Rectangle 11"/>
        <cdr:cNvSpPr/>
      </cdr:nvSpPr>
      <cdr:spPr>
        <a:xfrm xmlns:a="http://schemas.openxmlformats.org/drawingml/2006/main">
          <a:off x="1509834" y="2536940"/>
          <a:ext cx="576064" cy="2880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72.77</a:t>
          </a:r>
          <a:endParaRPr lang="en-US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031" cy="494311"/>
          </a:xfrm>
          <a:prstGeom prst="rect">
            <a:avLst/>
          </a:prstGeom>
        </p:spPr>
        <p:txBody>
          <a:bodyPr vert="horz" lIns="87572" tIns="43786" rIns="87572" bIns="43786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227" y="0"/>
            <a:ext cx="2919031" cy="494311"/>
          </a:xfrm>
          <a:prstGeom prst="rect">
            <a:avLst/>
          </a:prstGeom>
        </p:spPr>
        <p:txBody>
          <a:bodyPr vert="horz" lIns="87572" tIns="43786" rIns="87572" bIns="43786" rtlCol="0"/>
          <a:lstStyle>
            <a:lvl1pPr algn="r">
              <a:defRPr sz="1100"/>
            </a:lvl1pPr>
          </a:lstStyle>
          <a:p>
            <a:fld id="{BAD21825-0B7C-4B34-A005-90A62DA9F939}" type="datetimeFigureOut">
              <a:rPr lang="en-GB" smtClean="0"/>
              <a:t>23/01/2018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2003"/>
            <a:ext cx="2919031" cy="494311"/>
          </a:xfrm>
          <a:prstGeom prst="rect">
            <a:avLst/>
          </a:prstGeom>
        </p:spPr>
        <p:txBody>
          <a:bodyPr vert="horz" lIns="87572" tIns="43786" rIns="87572" bIns="43786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227" y="9372003"/>
            <a:ext cx="2919031" cy="494311"/>
          </a:xfrm>
          <a:prstGeom prst="rect">
            <a:avLst/>
          </a:prstGeom>
        </p:spPr>
        <p:txBody>
          <a:bodyPr vert="horz" lIns="87572" tIns="43786" rIns="87572" bIns="43786" rtlCol="0" anchor="b"/>
          <a:lstStyle>
            <a:lvl1pPr algn="r">
              <a:defRPr sz="1100"/>
            </a:lvl1pPr>
          </a:lstStyle>
          <a:p>
            <a:fld id="{F97D77BF-A21D-4B45-BF8B-AB30A400E3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1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>
              <a:defRPr sz="1200"/>
            </a:lvl1pPr>
          </a:lstStyle>
          <a:p>
            <a:fld id="{7B1A2542-52C8-402D-9916-6F2DA75DDF0B}" type="datetimeFigureOut">
              <a:rPr kumimoji="1" lang="ja-JP" altLang="en-US" smtClean="0"/>
              <a:pPr/>
              <a:t>2018/1/23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>
              <a:defRPr sz="1200"/>
            </a:lvl1pPr>
          </a:lstStyle>
          <a:p>
            <a:fld id="{44E42F83-FA1A-4A1E-BC89-D8D6C139F5E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9739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17939" y="9372601"/>
            <a:ext cx="291782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58" tIns="45280" rIns="90558" bIns="45280" anchor="b"/>
          <a:lstStyle/>
          <a:p>
            <a:pPr algn="r" defTabSz="906317"/>
            <a:fld id="{08C22DBD-D0D9-45AF-B4DD-A016ACB8C41F}" type="slidenum">
              <a:rPr kumimoji="0" lang="en-US" altLang="ja-JP" sz="1200">
                <a:solidFill>
                  <a:prstClr val="black"/>
                </a:solidFill>
              </a:rPr>
              <a:pPr algn="r" defTabSz="906317"/>
              <a:t>7</a:t>
            </a:fld>
            <a:endParaRPr kumimoji="0" lang="en-US" altLang="ja-JP" sz="1200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29187" cy="3697288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558" tIns="45280" rIns="90558" bIns="45280"/>
          <a:lstStyle/>
          <a:p>
            <a:pPr eaLnBrk="1" hangingPunct="1"/>
            <a:endParaRPr lang="de-DE" altLang="ja-JP" smtClean="0"/>
          </a:p>
        </p:txBody>
      </p:sp>
    </p:spTree>
    <p:extLst>
      <p:ext uri="{BB962C8B-B14F-4D97-AF65-F5344CB8AC3E}">
        <p14:creationId xmlns:p14="http://schemas.microsoft.com/office/powerpoint/2010/main" val="83145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5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jpe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5.jpeg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2712"/>
          </a:xfrm>
          <a:prstGeom prst="rect">
            <a:avLst/>
          </a:prstGeom>
        </p:spPr>
      </p:pic>
      <p:pic>
        <p:nvPicPr>
          <p:cNvPr id="5" name="Picture 2" descr="Z:\PMO\Outreach\ガイドライン\ppt\NEWPPTITEM\IGESLOGO3L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698" y="5590645"/>
            <a:ext cx="1697037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コネクタ 5"/>
          <p:cNvCxnSpPr/>
          <p:nvPr userDrawn="1"/>
        </p:nvCxnSpPr>
        <p:spPr>
          <a:xfrm>
            <a:off x="0" y="2420888"/>
            <a:ext cx="9144000" cy="0"/>
          </a:xfrm>
          <a:prstGeom prst="line">
            <a:avLst/>
          </a:prstGeom>
          <a:ln w="38100">
            <a:solidFill>
              <a:srgbClr val="931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055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52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19850" y="1008063"/>
            <a:ext cx="2114550" cy="530066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6200" y="1008063"/>
            <a:ext cx="6191250" cy="530066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276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1AFAFF-3ED7-4DF8-A350-8A03CE259C1C}" type="datetimeFigureOut">
              <a:rPr kumimoji="0" lang="en-GB" smtClean="0">
                <a:solidFill>
                  <a:srgbClr val="000000"/>
                </a:solidFill>
              </a:rPr>
              <a:pPr/>
              <a:t>23/01/2018</a:t>
            </a:fld>
            <a:endParaRPr kumimoji="0"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0BEBD-4C94-49C9-B905-81852C9FCA72}" type="slidenum">
              <a:rPr kumimoji="0" lang="en-GB" smtClean="0">
                <a:solidFill>
                  <a:srgbClr val="000000"/>
                </a:solidFill>
              </a:rPr>
              <a:pPr/>
              <a:t>‹#›</a:t>
            </a:fld>
            <a:endParaRPr kumimoji="0"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30690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 userDrawn="1"/>
        </p:nvCxnSpPr>
        <p:spPr>
          <a:xfrm>
            <a:off x="0" y="6319440"/>
            <a:ext cx="9144000" cy="0"/>
          </a:xfrm>
          <a:prstGeom prst="line">
            <a:avLst/>
          </a:prstGeom>
          <a:ln w="38100">
            <a:solidFill>
              <a:srgbClr val="931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288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9" y="6537617"/>
            <a:ext cx="963168" cy="1219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500821"/>
            <a:ext cx="4176464" cy="19551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 userDrawn="1"/>
        </p:nvSpPr>
        <p:spPr>
          <a:xfrm>
            <a:off x="8604448" y="646007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prstClr val="black"/>
                </a:solidFill>
                <a:latin typeface="Segoe UI" panose="020B0502040204020203" pitchFamily="34" charset="0"/>
                <a:ea typeface="HGPｺﾞｼｯｸM" panose="020B0600000000000000" pitchFamily="50" charset="-128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prstClr val="black"/>
              </a:solidFill>
              <a:latin typeface="Segoe UI" panose="020B0502040204020203" pitchFamily="34" charset="0"/>
              <a:ea typeface="HGPｺﾞｼｯｸM" panose="020B06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019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 pitchFamily="34" charset="0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732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049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dirty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52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908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19850" y="1008063"/>
            <a:ext cx="2114550" cy="530066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6200" y="1008063"/>
            <a:ext cx="6191250" cy="530066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43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1AFAFF-3ED7-4DF8-A350-8A03CE259C1C}" type="datetimeFigureOut">
              <a:rPr kumimoji="0" lang="en-GB" smtClean="0">
                <a:solidFill>
                  <a:srgbClr val="000000"/>
                </a:solidFill>
              </a:rPr>
              <a:pPr/>
              <a:t>23/01/2018</a:t>
            </a:fld>
            <a:endParaRPr kumimoji="0"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0"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A0BEBD-4C94-49C9-B905-81852C9FCA72}" type="slidenum">
              <a:rPr kumimoji="0" lang="en-GB" smtClean="0">
                <a:solidFill>
                  <a:srgbClr val="000000"/>
                </a:solidFill>
              </a:rPr>
              <a:pPr/>
              <a:t>‹#›</a:t>
            </a:fld>
            <a:endParaRPr kumimoji="0"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6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FAFF-3ED7-4DF8-A350-8A03CE259C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BEBD-4C94-49C9-B905-81852C9FC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iges-logo_200p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03930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51411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FAFF-3ED7-4DF8-A350-8A03CE259C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BEBD-4C94-49C9-B905-81852C9FC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iges-logo_200p.jp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03930" cy="504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579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 userDrawn="1"/>
        </p:nvCxnSpPr>
        <p:spPr>
          <a:xfrm>
            <a:off x="0" y="6319440"/>
            <a:ext cx="9144000" cy="0"/>
          </a:xfrm>
          <a:prstGeom prst="line">
            <a:avLst/>
          </a:prstGeom>
          <a:ln w="38100">
            <a:solidFill>
              <a:srgbClr val="931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288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9" y="6537617"/>
            <a:ext cx="963168" cy="1219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500821"/>
            <a:ext cx="4176464" cy="19551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 userDrawn="1"/>
        </p:nvSpPr>
        <p:spPr>
          <a:xfrm>
            <a:off x="8604448" y="646007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kumimoji="1" lang="ja-JP" altLang="en-US" sz="1200" smtClean="0">
                <a:latin typeface="Segoe UI" panose="020B0502040204020203" pitchFamily="34" charset="0"/>
                <a:ea typeface="HGPｺﾞｼｯｸM" panose="020B0600000000000000" pitchFamily="50" charset="-128"/>
                <a:cs typeface="Segoe UI" panose="020B0502040204020203" pitchFamily="34" charset="0"/>
              </a:rPr>
              <a:pPr/>
              <a:t>‹#›</a:t>
            </a:fld>
            <a:endParaRPr kumimoji="1" lang="ja-JP" altLang="en-US" sz="1200" dirty="0">
              <a:latin typeface="Segoe UI" panose="020B0502040204020203" pitchFamily="34" charset="0"/>
              <a:ea typeface="HGPｺﾞｼｯｸM" panose="020B06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344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FAFF-3ED7-4DF8-A350-8A03CE259C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BEBD-4C94-49C9-B905-81852C9FC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401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FAFF-3ED7-4DF8-A350-8A03CE259C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BEBD-4C94-49C9-B905-81852C9FC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657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FAFF-3ED7-4DF8-A350-8A03CE259C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BEBD-4C94-49C9-B905-81852C9FC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362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FAFF-3ED7-4DF8-A350-8A03CE259C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BEBD-4C94-49C9-B905-81852C9FC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128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FAFF-3ED7-4DF8-A350-8A03CE259C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BEBD-4C94-49C9-B905-81852C9FC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2519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FAFF-3ED7-4DF8-A350-8A03CE259C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BEBD-4C94-49C9-B905-81852C9FC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604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FAFF-3ED7-4DF8-A350-8A03CE259C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BEBD-4C94-49C9-B905-81852C9FC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68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FAFF-3ED7-4DF8-A350-8A03CE259C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BEBD-4C94-49C9-B905-81852C9FC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174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AFAFF-3ED7-4DF8-A350-8A03CE259C1C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0BEBD-4C94-49C9-B905-81852C9FCA7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089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 userDrawn="1"/>
        </p:nvCxnSpPr>
        <p:spPr>
          <a:xfrm>
            <a:off x="0" y="6319440"/>
            <a:ext cx="9144000" cy="0"/>
          </a:xfrm>
          <a:prstGeom prst="line">
            <a:avLst/>
          </a:prstGeom>
          <a:ln w="38100">
            <a:solidFill>
              <a:srgbClr val="931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288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9" y="6537617"/>
            <a:ext cx="963168" cy="1219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500821"/>
            <a:ext cx="4176464" cy="19551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 userDrawn="1"/>
        </p:nvSpPr>
        <p:spPr>
          <a:xfrm>
            <a:off x="8604448" y="646007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kumimoji="1" lang="ja-JP" altLang="en-US" sz="1200" smtClean="0">
                <a:latin typeface="Segoe UI" panose="020B0502040204020203" pitchFamily="34" charset="0"/>
                <a:ea typeface="HGPｺﾞｼｯｸM" panose="020B0600000000000000" pitchFamily="50" charset="-128"/>
                <a:cs typeface="Segoe UI" panose="020B0502040204020203" pitchFamily="34" charset="0"/>
              </a:rPr>
              <a:pPr/>
              <a:t>‹#›</a:t>
            </a:fld>
            <a:endParaRPr kumimoji="1" lang="ja-JP" altLang="en-US" sz="1200" dirty="0">
              <a:latin typeface="Segoe UI" panose="020B0502040204020203" pitchFamily="34" charset="0"/>
              <a:ea typeface="HGPｺﾞｼｯｸM" panose="020B06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082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 userDrawn="1"/>
        </p:nvSpPr>
        <p:spPr>
          <a:xfrm>
            <a:off x="8604448" y="8495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kumimoji="1" lang="ja-JP" altLang="en-US" sz="12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" descr="Z:\PMO\Outreach\ガイドライン\ppt\PPT0408\A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 userDrawn="1"/>
        </p:nvSpPr>
        <p:spPr>
          <a:xfrm>
            <a:off x="8604448" y="8495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kumimoji="1" lang="ja-JP" altLang="en-US" sz="120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egoe UI" panose="020B0502040204020203" pitchFamily="34" charset="0"/>
              </a:rPr>
              <a:pPr/>
              <a:t>‹#›</a:t>
            </a:fld>
            <a:endParaRPr kumimoji="1" lang="ja-JP" altLang="en-US" sz="1200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773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597D37"/>
          </a:solidFill>
          <a:ln w="9525">
            <a:noFill/>
            <a:miter lim="800000"/>
            <a:headEnd/>
            <a:tailEnd/>
          </a:ln>
          <a:effectLst/>
        </p:spPr>
        <p:txBody>
          <a:bodyPr tIns="0" anchor="ctr"/>
          <a:lstStyle/>
          <a:p>
            <a:pPr marL="101600">
              <a:spcBef>
                <a:spcPct val="0"/>
              </a:spcBef>
              <a:defRPr/>
            </a:pPr>
            <a:r>
              <a:rPr kumimoji="0" lang="en-US" altLang="ja-JP" sz="2800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 pitchFamily="50" charset="-128"/>
              </a:rPr>
              <a:t>Institute for Global Environmental Strategies</a:t>
            </a:r>
            <a:endParaRPr kumimoji="0" lang="en-US" altLang="ja-JP" sz="2800" dirty="0">
              <a:solidFill>
                <a:srgbClr val="FFFFFF"/>
              </a:solidFill>
              <a:latin typeface="Century Gothic" panose="020B0502020202020204" pitchFamily="34" charset="0"/>
              <a:ea typeface="ＭＳ Ｐゴシック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07451"/>
            <a:ext cx="1259632" cy="604297"/>
          </a:xfrm>
          <a:prstGeom prst="rect">
            <a:avLst/>
          </a:prstGeom>
          <a:solidFill>
            <a:srgbClr val="597D37"/>
          </a:solidFill>
        </p:spPr>
      </p:pic>
      <p:sp>
        <p:nvSpPr>
          <p:cNvPr id="2" name="正方形/長方形 1"/>
          <p:cNvSpPr/>
          <p:nvPr userDrawn="1"/>
        </p:nvSpPr>
        <p:spPr bwMode="auto">
          <a:xfrm>
            <a:off x="0" y="6597352"/>
            <a:ext cx="9144000" cy="50405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kumimoji="0" lang="ja-JP" alt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96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504032"/>
            <a:ext cx="8458200" cy="620712"/>
          </a:xfrm>
        </p:spPr>
        <p:txBody>
          <a:bodyPr/>
          <a:lstStyle>
            <a:lvl1pPr algn="ctr">
              <a:defRPr sz="3600">
                <a:latin typeface="Calibri" pitchFamily="34" charset="0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518457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2746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>
            <a:normAutofit/>
          </a:bodyPr>
          <a:lstStyle>
            <a:lvl1pPr algn="ctr">
              <a:lnSpc>
                <a:spcPct val="150000"/>
              </a:lnSpc>
              <a:spcAft>
                <a:spcPts val="600"/>
              </a:spcAft>
              <a:defRPr sz="3600" b="1" cap="all">
                <a:latin typeface="Calibri" pitchFamily="34" charset="0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正方形/長方形 4"/>
          <p:cNvSpPr/>
          <p:nvPr userDrawn="1"/>
        </p:nvSpPr>
        <p:spPr bwMode="auto">
          <a:xfrm>
            <a:off x="0" y="836712"/>
            <a:ext cx="9144000" cy="792088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kumimoji="0" lang="ja-JP" alt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339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458200" cy="584775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412776"/>
            <a:ext cx="3810000" cy="48959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3810000" cy="48959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83889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9437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 pitchFamily="34" charset="0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82799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8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96813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dirty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0787643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726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 userDrawn="1"/>
        </p:nvSpPr>
        <p:spPr>
          <a:xfrm>
            <a:off x="8604448" y="656820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kumimoji="1" lang="ja-JP" altLang="en-US" sz="120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kumimoji="1" lang="ja-JP" altLang="en-US" sz="12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344"/>
            <a:ext cx="9144000" cy="36271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 userDrawn="1"/>
        </p:nvSpPr>
        <p:spPr>
          <a:xfrm>
            <a:off x="8604448" y="653637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kumimoji="1" lang="ja-JP" altLang="en-US" sz="1200" smtClean="0">
                <a:solidFill>
                  <a:schemeClr val="bg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egoe UI" panose="020B0502040204020203" pitchFamily="34" charset="0"/>
              </a:rPr>
              <a:pPr/>
              <a:t>‹#›</a:t>
            </a:fld>
            <a:endParaRPr kumimoji="1" lang="ja-JP" altLang="en-US" sz="1200" dirty="0">
              <a:solidFill>
                <a:schemeClr val="bg1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30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419850" y="1008063"/>
            <a:ext cx="2114550" cy="5300662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76200" y="1008063"/>
            <a:ext cx="6191250" cy="5300662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420067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91000"/>
            <a:ext cx="6858000" cy="153924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62A9CA6-93E8-42BA-AC47-EE64F9546286}" type="datetimeFigureOut">
              <a:rPr lang="ja-JP" altLang="en-US" smtClean="0">
                <a:solidFill>
                  <a:srgbClr val="000000"/>
                </a:solidFill>
              </a:rPr>
              <a:pPr/>
              <a:t>2018/1/23</a:t>
            </a:fld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ja-JP" alt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/>
          <a:p>
            <a:fld id="{F445AC15-7273-416C-8353-4C3A49FF4509}" type="slidenum">
              <a:rPr lang="ja-JP" altLang="en-US" smtClean="0">
                <a:solidFill>
                  <a:srgbClr val="000000"/>
                </a:solidFill>
              </a:rPr>
              <a:pPr/>
              <a:t>‹#›</a:t>
            </a:fld>
            <a:endParaRPr lang="ja-JP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40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2712"/>
          </a:xfrm>
          <a:prstGeom prst="rect">
            <a:avLst/>
          </a:prstGeom>
        </p:spPr>
      </p:pic>
      <p:pic>
        <p:nvPicPr>
          <p:cNvPr id="5" name="Picture 2" descr="Z:\PMO\Outreach\ガイドライン\ppt\NEWPPTITEM\IGESLOGO3L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698" y="5590645"/>
            <a:ext cx="1697037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コネクタ 5"/>
          <p:cNvCxnSpPr/>
          <p:nvPr userDrawn="1"/>
        </p:nvCxnSpPr>
        <p:spPr>
          <a:xfrm>
            <a:off x="0" y="2420888"/>
            <a:ext cx="9144000" cy="0"/>
          </a:xfrm>
          <a:prstGeom prst="line">
            <a:avLst/>
          </a:prstGeom>
          <a:ln w="38100">
            <a:solidFill>
              <a:srgbClr val="931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62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 userDrawn="1"/>
        </p:nvCxnSpPr>
        <p:spPr>
          <a:xfrm>
            <a:off x="0" y="6319440"/>
            <a:ext cx="9144000" cy="0"/>
          </a:xfrm>
          <a:prstGeom prst="line">
            <a:avLst/>
          </a:prstGeom>
          <a:ln w="38100">
            <a:solidFill>
              <a:srgbClr val="931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288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9" y="6537617"/>
            <a:ext cx="963168" cy="1219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500821"/>
            <a:ext cx="4176464" cy="19551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 userDrawn="1"/>
        </p:nvSpPr>
        <p:spPr>
          <a:xfrm>
            <a:off x="8604448" y="646007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prstClr val="black"/>
                </a:solidFill>
                <a:latin typeface="Segoe UI" panose="020B0502040204020203" pitchFamily="34" charset="0"/>
                <a:ea typeface="HGPｺﾞｼｯｸM" panose="020B0600000000000000" pitchFamily="50" charset="-128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prstClr val="black"/>
              </a:solidFill>
              <a:latin typeface="Segoe UI" panose="020B0502040204020203" pitchFamily="34" charset="0"/>
              <a:ea typeface="HGPｺﾞｼｯｸM" panose="020B06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5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 userDrawn="1"/>
        </p:nvSpPr>
        <p:spPr>
          <a:xfrm>
            <a:off x="8604448" y="8495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" descr="Z:\PMO\Outreach\ガイドライン\ppt\PPT0408\A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 userDrawn="1"/>
        </p:nvSpPr>
        <p:spPr>
          <a:xfrm>
            <a:off x="8604448" y="8495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prstClr val="whit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prstClr val="white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307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 userDrawn="1"/>
        </p:nvSpPr>
        <p:spPr>
          <a:xfrm>
            <a:off x="8604448" y="656820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344"/>
            <a:ext cx="9144000" cy="36271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 userDrawn="1"/>
        </p:nvSpPr>
        <p:spPr>
          <a:xfrm>
            <a:off x="8604448" y="653637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prstClr val="whit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prstClr val="white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075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616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1728E55D-06CC-479F-AF1C-0782F89B0A7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027919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58266E4E-D0E0-4FE1-9972-4FD2EAF7C9C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156528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32866CF7-30CB-47D7-8498-847A8C6D8B6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71145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478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10CF2A13-D584-4366-8BE2-D8FBC1865AD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5139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47D07DDE-2FA4-4A19-95EA-8A57FC83B85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29903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11B9FD59-BFFB-49E6-A0AE-43AE7AB1A03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904777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104A46A0-3862-416E-A44B-5C7015A5F58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153983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ACD72F9C-D477-480F-9BAD-26BA5253D89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555914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IN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13CFAA7C-DBC0-4CEB-9037-B0219F480A3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30625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AAF6FF2B-04EA-43CE-9055-8D736A11F0A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115488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1B147600-8B2D-48B3-BFCD-3C00780062D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44657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66740" y="304800"/>
            <a:ext cx="8008937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BE22B15-5632-4F9D-9D03-E4CEC26AF36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199390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1728E55D-06CC-479F-AF1C-0782F89B0A7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1768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597D37"/>
          </a:solidFill>
          <a:ln w="9525">
            <a:noFill/>
            <a:miter lim="800000"/>
            <a:headEnd/>
            <a:tailEnd/>
          </a:ln>
          <a:effectLst/>
        </p:spPr>
        <p:txBody>
          <a:bodyPr tIns="0" anchor="ctr"/>
          <a:lstStyle/>
          <a:p>
            <a:pPr marL="101600">
              <a:spcBef>
                <a:spcPct val="0"/>
              </a:spcBef>
              <a:defRPr/>
            </a:pPr>
            <a:r>
              <a:rPr kumimoji="0" lang="en-US" altLang="ja-JP" sz="2800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 pitchFamily="50" charset="-128"/>
              </a:rPr>
              <a:t>Institute for Global Environmental Strategies</a:t>
            </a:r>
            <a:endParaRPr kumimoji="0" lang="en-US" altLang="ja-JP" sz="2800" dirty="0">
              <a:solidFill>
                <a:srgbClr val="FFFFFF"/>
              </a:solidFill>
              <a:latin typeface="Century Gothic" panose="020B0502020202020204" pitchFamily="34" charset="0"/>
              <a:ea typeface="ＭＳ Ｐゴシック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07451"/>
            <a:ext cx="1259632" cy="604297"/>
          </a:xfrm>
          <a:prstGeom prst="rect">
            <a:avLst/>
          </a:prstGeom>
          <a:solidFill>
            <a:srgbClr val="597D37"/>
          </a:solidFill>
        </p:spPr>
      </p:pic>
      <p:sp>
        <p:nvSpPr>
          <p:cNvPr id="2" name="正方形/長方形 1"/>
          <p:cNvSpPr/>
          <p:nvPr userDrawn="1"/>
        </p:nvSpPr>
        <p:spPr bwMode="auto">
          <a:xfrm>
            <a:off x="0" y="6597352"/>
            <a:ext cx="9144000" cy="50405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kumimoji="0" lang="ja-JP" alt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03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58266E4E-D0E0-4FE1-9972-4FD2EAF7C9C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625220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32866CF7-30CB-47D7-8498-847A8C6D8B6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222155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10CF2A13-D584-4366-8BE2-D8FBC1865AD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65424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47D07DDE-2FA4-4A19-95EA-8A57FC83B85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056967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11B9FD59-BFFB-49E6-A0AE-43AE7AB1A03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55926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104A46A0-3862-416E-A44B-5C7015A5F58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8900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ACD72F9C-D477-480F-9BAD-26BA5253D89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12655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IN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13CFAA7C-DBC0-4CEB-9037-B0219F480A3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642284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AAF6FF2B-04EA-43CE-9055-8D736A11F0A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571039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1B147600-8B2D-48B3-BFCD-3C00780062D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87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504032"/>
            <a:ext cx="8458200" cy="620712"/>
          </a:xfrm>
        </p:spPr>
        <p:txBody>
          <a:bodyPr/>
          <a:lstStyle>
            <a:lvl1pPr algn="ctr">
              <a:defRPr sz="3600">
                <a:latin typeface="Calibri" pitchFamily="34" charset="0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518457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03568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66740" y="304800"/>
            <a:ext cx="8008937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BE22B15-5632-4F9D-9D03-E4CEC26AF36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2362837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1728E55D-06CC-479F-AF1C-0782F89B0A7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940039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58266E4E-D0E0-4FE1-9972-4FD2EAF7C9C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46161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32866CF7-30CB-47D7-8498-847A8C6D8B6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804842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10CF2A13-D584-4366-8BE2-D8FBC1865AD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11610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47D07DDE-2FA4-4A19-95EA-8A57FC83B85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362925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11B9FD59-BFFB-49E6-A0AE-43AE7AB1A03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196193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104A46A0-3862-416E-A44B-5C7015A5F58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248394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ACD72F9C-D477-480F-9BAD-26BA5253D89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10254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  <a:endParaRPr lang="en-IN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13CFAA7C-DBC0-4CEB-9037-B0219F480A3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5512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>
            <a:normAutofit/>
          </a:bodyPr>
          <a:lstStyle>
            <a:lvl1pPr algn="ctr">
              <a:lnSpc>
                <a:spcPct val="150000"/>
              </a:lnSpc>
              <a:spcAft>
                <a:spcPts val="600"/>
              </a:spcAft>
              <a:defRPr sz="3600" b="1" cap="all">
                <a:latin typeface="Calibri" pitchFamily="34" charset="0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  <p:sp>
        <p:nvSpPr>
          <p:cNvPr id="5" name="正方形/長方形 4"/>
          <p:cNvSpPr/>
          <p:nvPr userDrawn="1"/>
        </p:nvSpPr>
        <p:spPr bwMode="auto">
          <a:xfrm>
            <a:off x="0" y="836712"/>
            <a:ext cx="9144000" cy="792088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kumimoji="0" lang="ja-JP" alt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64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AAF6FF2B-04EA-43CE-9055-8D736A11F0A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2961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buFontTx/>
              <a:buNone/>
              <a:defRPr>
                <a:latin typeface="Tahoma" panose="020B0604030504040204" pitchFamily="34" charset="0"/>
              </a:defRPr>
            </a:lvl1pPr>
          </a:lstStyle>
          <a:p>
            <a:fld id="{1B147600-8B2D-48B3-BFCD-3C00780062D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465502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66740" y="304800"/>
            <a:ext cx="8008937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5BE22B15-5632-4F9D-9D03-E4CEC26AF36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89852758"/>
      </p:ext>
    </p:extLst>
  </p:cSld>
  <p:clrMapOvr>
    <a:masterClrMapping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2712"/>
          </a:xfrm>
          <a:prstGeom prst="rect">
            <a:avLst/>
          </a:prstGeom>
        </p:spPr>
      </p:pic>
      <p:pic>
        <p:nvPicPr>
          <p:cNvPr id="5" name="Picture 2" descr="Z:\PMO\Outreach\ガイドライン\ppt\NEWPPTITEM\IGESLOGO3L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698" y="5590645"/>
            <a:ext cx="1697037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コネクタ 5"/>
          <p:cNvCxnSpPr/>
          <p:nvPr userDrawn="1"/>
        </p:nvCxnSpPr>
        <p:spPr>
          <a:xfrm>
            <a:off x="0" y="2420888"/>
            <a:ext cx="9144000" cy="0"/>
          </a:xfrm>
          <a:prstGeom prst="line">
            <a:avLst/>
          </a:prstGeom>
          <a:ln w="38100">
            <a:solidFill>
              <a:srgbClr val="931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309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コネクタ 3"/>
          <p:cNvCxnSpPr/>
          <p:nvPr userDrawn="1"/>
        </p:nvCxnSpPr>
        <p:spPr>
          <a:xfrm>
            <a:off x="0" y="6319440"/>
            <a:ext cx="9144000" cy="0"/>
          </a:xfrm>
          <a:prstGeom prst="line">
            <a:avLst/>
          </a:prstGeom>
          <a:ln w="38100">
            <a:solidFill>
              <a:srgbClr val="93166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288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89" y="6537617"/>
            <a:ext cx="963168" cy="12192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6500821"/>
            <a:ext cx="4176464" cy="19551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 userDrawn="1"/>
        </p:nvSpPr>
        <p:spPr>
          <a:xfrm>
            <a:off x="8604448" y="646007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prstClr val="black"/>
                </a:solidFill>
                <a:latin typeface="Segoe UI" panose="020B0502040204020203" pitchFamily="34" charset="0"/>
                <a:ea typeface="HGPｺﾞｼｯｸM" panose="020B0600000000000000" pitchFamily="50" charset="-128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prstClr val="black"/>
              </a:solidFill>
              <a:latin typeface="Segoe UI" panose="020B0502040204020203" pitchFamily="34" charset="0"/>
              <a:ea typeface="HGPｺﾞｼｯｸM" panose="020B06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89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 userDrawn="1"/>
        </p:nvSpPr>
        <p:spPr>
          <a:xfrm>
            <a:off x="8604448" y="8495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2" descr="Z:\PMO\Outreach\ガイドライン\ppt\PPT0408\A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6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 userDrawn="1"/>
        </p:nvSpPr>
        <p:spPr>
          <a:xfrm>
            <a:off x="8604448" y="8495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prstClr val="whit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prstClr val="white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9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 userDrawn="1"/>
        </p:nvSpPr>
        <p:spPr>
          <a:xfrm>
            <a:off x="8604448" y="656820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25344"/>
            <a:ext cx="9144000" cy="36271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 userDrawn="1"/>
        </p:nvSpPr>
        <p:spPr>
          <a:xfrm>
            <a:off x="8604448" y="653637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prstClr val="white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prstClr val="white"/>
              </a:solidFill>
              <a:latin typeface="HGPｺﾞｼｯｸM" panose="020B0600000000000000" pitchFamily="50" charset="-128"/>
              <a:ea typeface="HGPｺﾞｼｯｸM" panose="020B0600000000000000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558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083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0159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ea typeface="ＭＳ Ｐゴシック" pitchFamily="50" charset="-128"/>
              </a:defRPr>
            </a:lvl1pPr>
          </a:lstStyle>
          <a:p>
            <a:pPr>
              <a:defRPr/>
            </a:pPr>
            <a:fld id="{FD7EAA39-F963-4C97-8345-036AB258ADB6}" type="datetimeFigureOut">
              <a:rPr lang="en-GB" altLang="ja-JP">
                <a:solidFill>
                  <a:prstClr val="black"/>
                </a:solidFill>
              </a:rPr>
              <a:pPr>
                <a:defRPr/>
              </a:pPr>
              <a:t>23/01/2018</a:t>
            </a:fld>
            <a:endParaRPr lang="en-GB" altLang="ja-JP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ea typeface="ＭＳ Ｐゴシック" pitchFamily="50" charset="-128"/>
              </a:defRPr>
            </a:lvl1pPr>
          </a:lstStyle>
          <a:p>
            <a:pPr>
              <a:defRPr/>
            </a:pPr>
            <a:fld id="{045EE889-4F19-44B8-815E-77D23174EC95}" type="slidenum">
              <a:rPr lang="en-GB" altLang="ja-JP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altLang="ja-JP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51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458200" cy="584775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412776"/>
            <a:ext cx="3810000" cy="48959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3810000" cy="48959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3869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1219200"/>
          </a:xfrm>
          <a:prstGeom prst="rect">
            <a:avLst/>
          </a:prstGeom>
          <a:solidFill>
            <a:srgbClr val="597D37"/>
          </a:solidFill>
          <a:ln w="9525">
            <a:noFill/>
            <a:miter lim="800000"/>
            <a:headEnd/>
            <a:tailEnd/>
          </a:ln>
          <a:effectLst/>
        </p:spPr>
        <p:txBody>
          <a:bodyPr tIns="0" anchor="ctr"/>
          <a:lstStyle/>
          <a:p>
            <a:pPr marL="101600">
              <a:spcBef>
                <a:spcPct val="0"/>
              </a:spcBef>
              <a:defRPr/>
            </a:pPr>
            <a:r>
              <a:rPr kumimoji="0" lang="en-US" altLang="ja-JP" sz="2800" dirty="0" smtClean="0">
                <a:solidFill>
                  <a:srgbClr val="FFFFFF"/>
                </a:solidFill>
                <a:latin typeface="Century Gothic" panose="020B0502020202020204" pitchFamily="34" charset="0"/>
                <a:ea typeface="ＭＳ Ｐゴシック" pitchFamily="50" charset="-128"/>
              </a:rPr>
              <a:t>Institute for Global Environmental Strategies</a:t>
            </a:r>
            <a:endParaRPr kumimoji="0" lang="en-US" altLang="ja-JP" sz="2800" dirty="0">
              <a:solidFill>
                <a:srgbClr val="FFFFFF"/>
              </a:solidFill>
              <a:latin typeface="Century Gothic" panose="020B0502020202020204" pitchFamily="34" charset="0"/>
              <a:ea typeface="ＭＳ Ｐゴシック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307451"/>
            <a:ext cx="1259632" cy="604297"/>
          </a:xfrm>
          <a:prstGeom prst="rect">
            <a:avLst/>
          </a:prstGeom>
          <a:solidFill>
            <a:srgbClr val="597D37"/>
          </a:solidFill>
        </p:spPr>
      </p:pic>
      <p:sp>
        <p:nvSpPr>
          <p:cNvPr id="2" name="正方形/長方形 1"/>
          <p:cNvSpPr/>
          <p:nvPr userDrawn="1"/>
        </p:nvSpPr>
        <p:spPr bwMode="auto">
          <a:xfrm>
            <a:off x="0" y="6597352"/>
            <a:ext cx="9144000" cy="50405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kumimoji="0" lang="ja-JP" alt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5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504032"/>
            <a:ext cx="8458200" cy="620712"/>
          </a:xfrm>
        </p:spPr>
        <p:txBody>
          <a:bodyPr/>
          <a:lstStyle>
            <a:lvl1pPr algn="ctr">
              <a:defRPr sz="3600">
                <a:latin typeface="Calibri" pitchFamily="34" charset="0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685800" y="1412776"/>
            <a:ext cx="7772400" cy="518457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3pPr>
            <a:lvl4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defRPr>
                <a:solidFill>
                  <a:schemeClr val="bg1">
                    <a:lumMod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1703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>
            <a:normAutofit/>
          </a:bodyPr>
          <a:lstStyle>
            <a:lvl1pPr algn="ctr">
              <a:lnSpc>
                <a:spcPct val="150000"/>
              </a:lnSpc>
              <a:spcAft>
                <a:spcPts val="600"/>
              </a:spcAft>
              <a:defRPr sz="3600" b="1" cap="all">
                <a:latin typeface="Calibri" pitchFamily="34" charset="0"/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4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  <p:sp>
        <p:nvSpPr>
          <p:cNvPr id="5" name="正方形/長方形 4"/>
          <p:cNvSpPr/>
          <p:nvPr userDrawn="1"/>
        </p:nvSpPr>
        <p:spPr bwMode="auto">
          <a:xfrm>
            <a:off x="0" y="836712"/>
            <a:ext cx="9144000" cy="792088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kumimoji="0" lang="ja-JP" altLang="en-US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611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8458200" cy="584775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412776"/>
            <a:ext cx="3810000" cy="48959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3810000" cy="48959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747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271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Calibri" pitchFamily="34" charset="0"/>
              </a:defRPr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0014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11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dirty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764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>
          <a:xfrm>
            <a:off x="8423920" y="6624736"/>
            <a:ext cx="720080" cy="2606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12691E-E4AD-489E-A37C-6EB3CB6F20D4}" type="slidenum">
              <a:rPr kumimoji="0" lang="en-US" smtClean="0">
                <a:solidFill>
                  <a:srgbClr val="000000"/>
                </a:solidFill>
              </a:rPr>
              <a:pPr/>
              <a:t>‹#›</a:t>
            </a:fld>
            <a:endParaRPr kumimoji="0"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003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image" Target="../media/image8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9.jpe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1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image" Target="../media/image1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Title here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ja-JP" altLang="en-US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タイトルはこちら</a:t>
            </a:r>
            <a:endParaRPr lang="ja-JP" altLang="en-US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" name="タイトル プレースホルダー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dirty="0" smtClean="0"/>
              <a:t>Presentation Title here</a:t>
            </a:r>
            <a:br>
              <a:rPr kumimoji="1" lang="en-US" altLang="ja-JP" dirty="0" smtClean="0"/>
            </a:br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728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3" r:id="rId2"/>
    <p:sldLayoutId id="2147483684" r:id="rId3"/>
    <p:sldLayoutId id="2147483685" r:id="rId4"/>
    <p:sldLayoutId id="2147483689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1" sz="3600" b="0" kern="1200" baseline="0">
          <a:solidFill>
            <a:srgbClr val="418438"/>
          </a:solidFill>
          <a:latin typeface="Segoe UI Semibold" panose="020B0702040204020203" pitchFamily="34" charset="0"/>
          <a:ea typeface="HGPｺﾞｼｯｸM" panose="020B0600000000000000" pitchFamily="50" charset="-128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32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12776"/>
            <a:ext cx="77724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ja-JP" dirty="0" smtClean="0"/>
              <a:t>Master text setting</a:t>
            </a:r>
          </a:p>
          <a:p>
            <a:pPr lvl="1"/>
            <a:r>
              <a:rPr lang="en-GB" altLang="ja-JP" dirty="0" smtClean="0"/>
              <a:t>2nd level</a:t>
            </a:r>
          </a:p>
          <a:p>
            <a:pPr lvl="2"/>
            <a:r>
              <a:rPr lang="en-GB" altLang="ja-JP" dirty="0" smtClean="0"/>
              <a:t>3rd level</a:t>
            </a:r>
          </a:p>
          <a:p>
            <a:pPr lvl="3"/>
            <a:r>
              <a:rPr lang="en-GB" altLang="ja-JP" dirty="0" smtClean="0"/>
              <a:t>4th level</a:t>
            </a:r>
          </a:p>
          <a:p>
            <a:pPr lvl="3"/>
            <a:r>
              <a:rPr lang="en-GB" altLang="ja-JP" dirty="0" smtClean="0"/>
              <a:t>5th level</a:t>
            </a:r>
          </a:p>
        </p:txBody>
      </p:sp>
      <p:sp>
        <p:nvSpPr>
          <p:cNvPr id="379924" name="Line 20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19050">
            <a:solidFill>
              <a:srgbClr val="638430"/>
            </a:solidFill>
            <a:round/>
            <a:headEnd/>
            <a:tailEnd/>
          </a:ln>
          <a:effectLst/>
        </p:spPr>
        <p:txBody>
          <a:bodyPr wrap="none" anchor="ctr">
            <a:normAutofit fontScale="25000" lnSpcReduction="20000"/>
          </a:bodyPr>
          <a:lstStyle/>
          <a:p>
            <a:pPr>
              <a:defRPr/>
            </a:pPr>
            <a:endParaRPr kumimoji="0" lang="ja-JP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476672"/>
            <a:ext cx="845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ja-JP" smtClean="0"/>
              <a:t>Chapter title</a:t>
            </a:r>
            <a:endParaRPr lang="en-GB" altLang="ja-JP" smtClean="0"/>
          </a:p>
        </p:txBody>
      </p:sp>
      <p:sp>
        <p:nvSpPr>
          <p:cNvPr id="379937" name="Rectangle 33"/>
          <p:cNvSpPr>
            <a:spLocks noChangeArrowheads="1"/>
          </p:cNvSpPr>
          <p:nvPr/>
        </p:nvSpPr>
        <p:spPr bwMode="auto">
          <a:xfrm>
            <a:off x="0" y="0"/>
            <a:ext cx="9144000" cy="349417"/>
          </a:xfrm>
          <a:prstGeom prst="rect">
            <a:avLst/>
          </a:prstGeom>
          <a:solidFill>
            <a:srgbClr val="597D37"/>
          </a:solidFill>
          <a:ln w="9525">
            <a:noFill/>
            <a:miter lim="800000"/>
            <a:headEnd/>
            <a:tailEnd/>
          </a:ln>
          <a:effectLst/>
        </p:spPr>
        <p:txBody>
          <a:bodyPr tIns="0" anchor="ctr">
            <a:normAutofit/>
          </a:bodyPr>
          <a:lstStyle/>
          <a:p>
            <a:pPr marL="101600">
              <a:spcBef>
                <a:spcPct val="0"/>
              </a:spcBef>
              <a:defRPr/>
            </a:pPr>
            <a:endParaRPr kumimoji="0" lang="ja-JP" altLang="en-US" sz="1200" dirty="0">
              <a:solidFill>
                <a:srgbClr val="FFFFFF"/>
              </a:solidFill>
              <a:latin typeface="Calibri" pitchFamily="34" charset="0"/>
              <a:ea typeface="ＭＳ Ｐゴシック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20" y="1"/>
            <a:ext cx="728343" cy="349416"/>
          </a:xfrm>
          <a:prstGeom prst="rect">
            <a:avLst/>
          </a:prstGeom>
          <a:solidFill>
            <a:srgbClr val="597D37"/>
          </a:solidFill>
        </p:spPr>
      </p:pic>
      <p:sp>
        <p:nvSpPr>
          <p:cNvPr id="14" name="テキスト ボックス 13"/>
          <p:cNvSpPr txBox="1"/>
          <p:nvPr userDrawn="1"/>
        </p:nvSpPr>
        <p:spPr>
          <a:xfrm>
            <a:off x="8604448" y="656820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図 1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4" y="6633355"/>
            <a:ext cx="9148568" cy="36022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 userDrawn="1"/>
        </p:nvSpPr>
        <p:spPr>
          <a:xfrm>
            <a:off x="8710066" y="663313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srgbClr val="FFFF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62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38430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ts val="0"/>
        </a:spcBef>
        <a:spcAft>
          <a:spcPts val="300"/>
        </a:spcAft>
        <a:buClr>
          <a:srgbClr val="964B77"/>
        </a:buClr>
        <a:buChar char="•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150000"/>
        </a:lnSpc>
        <a:spcBef>
          <a:spcPts val="0"/>
        </a:spcBef>
        <a:spcAft>
          <a:spcPts val="300"/>
        </a:spcAft>
        <a:buChar char="–"/>
        <a:defRPr sz="2000">
          <a:solidFill>
            <a:schemeClr val="bg1">
              <a:lumMod val="50000"/>
            </a:schemeClr>
          </a:solidFill>
          <a:latin typeface="Calibri" pitchFamily="34" charset="0"/>
          <a:ea typeface="ＭＳ Ｐゴシック" pitchFamily="50" charset="-128"/>
        </a:defRPr>
      </a:lvl2pPr>
      <a:lvl3pPr marL="1143000" indent="-228600" algn="l" rtl="0" eaLnBrk="1" fontAlgn="base" hangingPunct="1">
        <a:lnSpc>
          <a:spcPct val="150000"/>
        </a:lnSpc>
        <a:spcBef>
          <a:spcPts val="0"/>
        </a:spcBef>
        <a:spcAft>
          <a:spcPts val="300"/>
        </a:spcAft>
        <a:buClr>
          <a:srgbClr val="964B77"/>
        </a:buClr>
        <a:buChar char="•"/>
        <a:defRPr>
          <a:solidFill>
            <a:schemeClr val="bg1">
              <a:lumMod val="50000"/>
            </a:schemeClr>
          </a:solidFill>
          <a:latin typeface="Calibri" pitchFamily="34" charset="0"/>
          <a:ea typeface="ＭＳ Ｐゴシック" pitchFamily="50" charset="-128"/>
        </a:defRPr>
      </a:lvl3pPr>
      <a:lvl4pPr marL="1600200" indent="-228600" algn="l" rtl="0" eaLnBrk="1" fontAlgn="base" hangingPunct="1">
        <a:lnSpc>
          <a:spcPct val="150000"/>
        </a:lnSpc>
        <a:spcBef>
          <a:spcPts val="0"/>
        </a:spcBef>
        <a:spcAft>
          <a:spcPts val="300"/>
        </a:spcAft>
        <a:buChar char="–"/>
        <a:defRPr sz="1600">
          <a:solidFill>
            <a:schemeClr val="bg1">
              <a:lumMod val="50000"/>
            </a:schemeClr>
          </a:solidFill>
          <a:latin typeface="Calibri" pitchFamily="34" charset="0"/>
          <a:ea typeface="ＭＳ Ｐゴシック" pitchFamily="50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12776"/>
            <a:ext cx="77724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ja-JP" dirty="0" smtClean="0"/>
              <a:t>Master text setting</a:t>
            </a:r>
          </a:p>
          <a:p>
            <a:pPr lvl="1"/>
            <a:r>
              <a:rPr lang="en-GB" altLang="ja-JP" dirty="0" smtClean="0"/>
              <a:t>2nd level</a:t>
            </a:r>
          </a:p>
          <a:p>
            <a:pPr lvl="2"/>
            <a:r>
              <a:rPr lang="en-GB" altLang="ja-JP" dirty="0" smtClean="0"/>
              <a:t>3rd level</a:t>
            </a:r>
          </a:p>
          <a:p>
            <a:pPr lvl="3"/>
            <a:r>
              <a:rPr lang="en-GB" altLang="ja-JP" dirty="0" smtClean="0"/>
              <a:t>4th level</a:t>
            </a:r>
          </a:p>
          <a:p>
            <a:pPr lvl="3"/>
            <a:r>
              <a:rPr lang="en-GB" altLang="ja-JP" dirty="0" smtClean="0"/>
              <a:t>5th level</a:t>
            </a:r>
          </a:p>
        </p:txBody>
      </p:sp>
      <p:sp>
        <p:nvSpPr>
          <p:cNvPr id="379924" name="Line 20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19050">
            <a:solidFill>
              <a:srgbClr val="638430"/>
            </a:solidFill>
            <a:round/>
            <a:headEnd/>
            <a:tailEnd/>
          </a:ln>
          <a:effectLst/>
        </p:spPr>
        <p:txBody>
          <a:bodyPr wrap="none" anchor="ctr">
            <a:normAutofit fontScale="25000" lnSpcReduction="20000"/>
          </a:bodyPr>
          <a:lstStyle/>
          <a:p>
            <a:pPr>
              <a:defRPr/>
            </a:pPr>
            <a:endParaRPr kumimoji="0" lang="ja-JP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476672"/>
            <a:ext cx="845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ja-JP" smtClean="0"/>
              <a:t>Chapter title</a:t>
            </a:r>
            <a:endParaRPr lang="en-GB" altLang="ja-JP" smtClean="0"/>
          </a:p>
        </p:txBody>
      </p:sp>
      <p:sp>
        <p:nvSpPr>
          <p:cNvPr id="379937" name="Rectangle 33"/>
          <p:cNvSpPr>
            <a:spLocks noChangeArrowheads="1"/>
          </p:cNvSpPr>
          <p:nvPr/>
        </p:nvSpPr>
        <p:spPr bwMode="auto">
          <a:xfrm>
            <a:off x="0" y="0"/>
            <a:ext cx="9144000" cy="349417"/>
          </a:xfrm>
          <a:prstGeom prst="rect">
            <a:avLst/>
          </a:prstGeom>
          <a:solidFill>
            <a:srgbClr val="597D37"/>
          </a:solidFill>
          <a:ln w="9525">
            <a:noFill/>
            <a:miter lim="800000"/>
            <a:headEnd/>
            <a:tailEnd/>
          </a:ln>
          <a:effectLst/>
        </p:spPr>
        <p:txBody>
          <a:bodyPr tIns="0" anchor="ctr">
            <a:normAutofit/>
          </a:bodyPr>
          <a:lstStyle/>
          <a:p>
            <a:pPr marL="101600">
              <a:spcBef>
                <a:spcPct val="0"/>
              </a:spcBef>
              <a:defRPr/>
            </a:pPr>
            <a:endParaRPr kumimoji="0" lang="ja-JP" altLang="en-US" sz="1200" dirty="0">
              <a:solidFill>
                <a:srgbClr val="FFFFFF"/>
              </a:solidFill>
              <a:latin typeface="Calibri" pitchFamily="34" charset="0"/>
              <a:ea typeface="ＭＳ Ｐゴシック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20" y="1"/>
            <a:ext cx="728343" cy="349416"/>
          </a:xfrm>
          <a:prstGeom prst="rect">
            <a:avLst/>
          </a:prstGeom>
          <a:solidFill>
            <a:srgbClr val="597D37"/>
          </a:solidFill>
        </p:spPr>
      </p:pic>
      <p:sp>
        <p:nvSpPr>
          <p:cNvPr id="14" name="テキスト ボックス 13"/>
          <p:cNvSpPr txBox="1"/>
          <p:nvPr userDrawn="1"/>
        </p:nvSpPr>
        <p:spPr>
          <a:xfrm>
            <a:off x="8604448" y="656820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図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4" y="6633355"/>
            <a:ext cx="9148568" cy="360220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 userDrawn="1"/>
        </p:nvSpPr>
        <p:spPr>
          <a:xfrm>
            <a:off x="8710066" y="663313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srgbClr val="FFFFFF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srgbClr val="FFFFFF"/>
              </a:solidFill>
              <a:latin typeface="ＭＳ ゴシック" panose="020B0609070205080204" pitchFamily="49" charset="-128"/>
              <a:ea typeface="ＭＳ ゴシック" panose="020B0609070205080204" pitchFamily="49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88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38430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ts val="0"/>
        </a:spcBef>
        <a:spcAft>
          <a:spcPts val="300"/>
        </a:spcAft>
        <a:buClr>
          <a:srgbClr val="964B77"/>
        </a:buClr>
        <a:buChar char="•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150000"/>
        </a:lnSpc>
        <a:spcBef>
          <a:spcPts val="0"/>
        </a:spcBef>
        <a:spcAft>
          <a:spcPts val="300"/>
        </a:spcAft>
        <a:buChar char="–"/>
        <a:defRPr sz="2000">
          <a:solidFill>
            <a:schemeClr val="bg1">
              <a:lumMod val="50000"/>
            </a:schemeClr>
          </a:solidFill>
          <a:latin typeface="Calibri" pitchFamily="34" charset="0"/>
          <a:ea typeface="ＭＳ Ｐゴシック" pitchFamily="50" charset="-128"/>
        </a:defRPr>
      </a:lvl2pPr>
      <a:lvl3pPr marL="1143000" indent="-228600" algn="l" rtl="0" eaLnBrk="1" fontAlgn="base" hangingPunct="1">
        <a:lnSpc>
          <a:spcPct val="150000"/>
        </a:lnSpc>
        <a:spcBef>
          <a:spcPts val="0"/>
        </a:spcBef>
        <a:spcAft>
          <a:spcPts val="300"/>
        </a:spcAft>
        <a:buClr>
          <a:srgbClr val="964B77"/>
        </a:buClr>
        <a:buChar char="•"/>
        <a:defRPr>
          <a:solidFill>
            <a:schemeClr val="bg1">
              <a:lumMod val="50000"/>
            </a:schemeClr>
          </a:solidFill>
          <a:latin typeface="Calibri" pitchFamily="34" charset="0"/>
          <a:ea typeface="ＭＳ Ｐゴシック" pitchFamily="50" charset="-128"/>
        </a:defRPr>
      </a:lvl3pPr>
      <a:lvl4pPr marL="1600200" indent="-228600" algn="l" rtl="0" eaLnBrk="1" fontAlgn="base" hangingPunct="1">
        <a:lnSpc>
          <a:spcPct val="150000"/>
        </a:lnSpc>
        <a:spcBef>
          <a:spcPts val="0"/>
        </a:spcBef>
        <a:spcAft>
          <a:spcPts val="300"/>
        </a:spcAft>
        <a:buChar char="–"/>
        <a:defRPr sz="1600">
          <a:solidFill>
            <a:schemeClr val="bg1">
              <a:lumMod val="50000"/>
            </a:schemeClr>
          </a:solidFill>
          <a:latin typeface="Calibri" pitchFamily="34" charset="0"/>
          <a:ea typeface="ＭＳ Ｐゴシック" pitchFamily="50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AFAFF-3ED7-4DF8-A350-8A03CE259C1C}" type="datetimeFigureOut">
              <a:rPr kumimoji="0" lang="en-GB" smtClean="0">
                <a:solidFill>
                  <a:prstClr val="black">
                    <a:tint val="75000"/>
                  </a:prstClr>
                </a:solidFill>
              </a:rPr>
              <a:pPr/>
              <a:t>23/01/2018</a:t>
            </a:fld>
            <a:endParaRPr kumimoji="0"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0BEBD-4C94-49C9-B905-81852C9FCA72}" type="slidenum">
              <a:rPr kumimoji="0"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kumimoji="0"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31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12776"/>
            <a:ext cx="777240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ja-JP" dirty="0" smtClean="0"/>
              <a:t>Master text setting</a:t>
            </a:r>
          </a:p>
          <a:p>
            <a:pPr lvl="1"/>
            <a:r>
              <a:rPr lang="en-GB" altLang="ja-JP" dirty="0" smtClean="0"/>
              <a:t>2nd level</a:t>
            </a:r>
          </a:p>
          <a:p>
            <a:pPr lvl="2"/>
            <a:r>
              <a:rPr lang="en-GB" altLang="ja-JP" dirty="0" smtClean="0"/>
              <a:t>3rd level</a:t>
            </a:r>
          </a:p>
          <a:p>
            <a:pPr lvl="3"/>
            <a:r>
              <a:rPr lang="en-GB" altLang="ja-JP" dirty="0" smtClean="0"/>
              <a:t>4th level</a:t>
            </a:r>
          </a:p>
          <a:p>
            <a:pPr lvl="3"/>
            <a:r>
              <a:rPr lang="en-GB" altLang="ja-JP" dirty="0" smtClean="0"/>
              <a:t>5th level</a:t>
            </a:r>
          </a:p>
        </p:txBody>
      </p:sp>
      <p:sp>
        <p:nvSpPr>
          <p:cNvPr id="379924" name="Line 20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19050">
            <a:solidFill>
              <a:srgbClr val="638430"/>
            </a:solidFill>
            <a:round/>
            <a:headEnd/>
            <a:tailEnd/>
          </a:ln>
          <a:effectLst/>
        </p:spPr>
        <p:txBody>
          <a:bodyPr wrap="none" anchor="ctr">
            <a:normAutofit fontScale="25000" lnSpcReduction="20000"/>
          </a:bodyPr>
          <a:lstStyle/>
          <a:p>
            <a:pPr>
              <a:defRPr/>
            </a:pPr>
            <a:endParaRPr kumimoji="0" lang="ja-JP" alt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79512" y="476672"/>
            <a:ext cx="845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altLang="ja-JP" smtClean="0"/>
              <a:t>Chapter title</a:t>
            </a:r>
            <a:endParaRPr lang="en-GB" altLang="ja-JP" smtClean="0"/>
          </a:p>
        </p:txBody>
      </p:sp>
      <p:sp>
        <p:nvSpPr>
          <p:cNvPr id="379937" name="Rectangle 33"/>
          <p:cNvSpPr>
            <a:spLocks noChangeArrowheads="1"/>
          </p:cNvSpPr>
          <p:nvPr/>
        </p:nvSpPr>
        <p:spPr bwMode="auto">
          <a:xfrm>
            <a:off x="0" y="0"/>
            <a:ext cx="9144000" cy="349417"/>
          </a:xfrm>
          <a:prstGeom prst="rect">
            <a:avLst/>
          </a:prstGeom>
          <a:solidFill>
            <a:srgbClr val="597D37"/>
          </a:solidFill>
          <a:ln w="9525">
            <a:noFill/>
            <a:miter lim="800000"/>
            <a:headEnd/>
            <a:tailEnd/>
          </a:ln>
          <a:effectLst/>
        </p:spPr>
        <p:txBody>
          <a:bodyPr tIns="0" anchor="ctr">
            <a:normAutofit/>
          </a:bodyPr>
          <a:lstStyle/>
          <a:p>
            <a:pPr marL="101600">
              <a:spcBef>
                <a:spcPct val="0"/>
              </a:spcBef>
              <a:defRPr/>
            </a:pPr>
            <a:endParaRPr kumimoji="0" lang="ja-JP" altLang="en-US" sz="1200" dirty="0">
              <a:solidFill>
                <a:srgbClr val="FFFFFF"/>
              </a:solidFill>
              <a:latin typeface="Calibri" pitchFamily="34" charset="0"/>
              <a:ea typeface="ＭＳ Ｐゴシック" pitchFamily="50" charset="-128"/>
            </a:endParaRPr>
          </a:p>
        </p:txBody>
      </p:sp>
      <p:pic>
        <p:nvPicPr>
          <p:cNvPr id="15" name="図 1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920" y="1"/>
            <a:ext cx="728343" cy="349416"/>
          </a:xfrm>
          <a:prstGeom prst="rect">
            <a:avLst/>
          </a:prstGeom>
          <a:solidFill>
            <a:srgbClr val="597D37"/>
          </a:solidFill>
        </p:spPr>
      </p:pic>
      <p:sp>
        <p:nvSpPr>
          <p:cNvPr id="14" name="テキスト ボックス 13"/>
          <p:cNvSpPr txBox="1"/>
          <p:nvPr userDrawn="1"/>
        </p:nvSpPr>
        <p:spPr>
          <a:xfrm>
            <a:off x="8604448" y="6568200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DBE1B6B2-3455-42D0-B4CA-93D2FB7BF612}" type="slidenum">
              <a:rPr lang="ja-JP" altLang="en-US" sz="1200" smtClean="0">
                <a:solidFill>
                  <a:srgbClr val="FFFF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pPr/>
              <a:t>‹#›</a:t>
            </a:fld>
            <a:endParaRPr lang="ja-JP" altLang="en-US" sz="12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6" name="図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54" y="6633355"/>
            <a:ext cx="9148568" cy="36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0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638430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63843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50000"/>
        </a:lnSpc>
        <a:spcBef>
          <a:spcPts val="0"/>
        </a:spcBef>
        <a:spcAft>
          <a:spcPts val="300"/>
        </a:spcAft>
        <a:buClr>
          <a:srgbClr val="964B77"/>
        </a:buClr>
        <a:buChar char="•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lnSpc>
          <a:spcPct val="150000"/>
        </a:lnSpc>
        <a:spcBef>
          <a:spcPts val="0"/>
        </a:spcBef>
        <a:spcAft>
          <a:spcPts val="300"/>
        </a:spcAft>
        <a:buChar char="–"/>
        <a:defRPr sz="2000">
          <a:solidFill>
            <a:schemeClr val="bg1">
              <a:lumMod val="50000"/>
            </a:schemeClr>
          </a:solidFill>
          <a:latin typeface="Calibri" pitchFamily="34" charset="0"/>
          <a:ea typeface="ＭＳ Ｐゴシック" pitchFamily="50" charset="-128"/>
        </a:defRPr>
      </a:lvl2pPr>
      <a:lvl3pPr marL="1143000" indent="-228600" algn="l" rtl="0" eaLnBrk="1" fontAlgn="base" hangingPunct="1">
        <a:lnSpc>
          <a:spcPct val="150000"/>
        </a:lnSpc>
        <a:spcBef>
          <a:spcPts val="0"/>
        </a:spcBef>
        <a:spcAft>
          <a:spcPts val="300"/>
        </a:spcAft>
        <a:buClr>
          <a:srgbClr val="964B77"/>
        </a:buClr>
        <a:buChar char="•"/>
        <a:defRPr>
          <a:solidFill>
            <a:schemeClr val="bg1">
              <a:lumMod val="50000"/>
            </a:schemeClr>
          </a:solidFill>
          <a:latin typeface="Calibri" pitchFamily="34" charset="0"/>
          <a:ea typeface="ＭＳ Ｐゴシック" pitchFamily="50" charset="-128"/>
        </a:defRPr>
      </a:lvl3pPr>
      <a:lvl4pPr marL="1600200" indent="-228600" algn="l" rtl="0" eaLnBrk="1" fontAlgn="base" hangingPunct="1">
        <a:lnSpc>
          <a:spcPct val="150000"/>
        </a:lnSpc>
        <a:spcBef>
          <a:spcPts val="0"/>
        </a:spcBef>
        <a:spcAft>
          <a:spcPts val="300"/>
        </a:spcAft>
        <a:buChar char="–"/>
        <a:defRPr sz="1600">
          <a:solidFill>
            <a:schemeClr val="bg1">
              <a:lumMod val="50000"/>
            </a:schemeClr>
          </a:solidFill>
          <a:latin typeface="Calibri" pitchFamily="34" charset="0"/>
          <a:ea typeface="ＭＳ Ｐゴシック" pitchFamily="50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bg2"/>
          </a:solidFill>
          <a:latin typeface="+mn-lt"/>
          <a:ea typeface="ＭＳ Ｐゴシック" pitchFamily="50" charset="-128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Title here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ja-JP" altLang="en-US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タイトルはこちら</a:t>
            </a:r>
            <a:endParaRPr lang="ja-JP" altLang="en-US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" name="タイトル プレースホルダー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dirty="0" smtClean="0"/>
              <a:t>Presentation Title here</a:t>
            </a:r>
            <a:br>
              <a:rPr kumimoji="1" lang="en-US" altLang="ja-JP" dirty="0" smtClean="0"/>
            </a:br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59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1" sz="3600" b="0" kern="1200" baseline="0">
          <a:solidFill>
            <a:srgbClr val="418438"/>
          </a:solidFill>
          <a:latin typeface="Segoe UI Semibold" panose="020B0702040204020203" pitchFamily="34" charset="0"/>
          <a:ea typeface="HGPｺﾞｼｯｸM" panose="020B0600000000000000" pitchFamily="50" charset="-128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32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>
            <a:grpSpLocks/>
          </p:cNvGrpSpPr>
          <p:nvPr/>
        </p:nvGrpSpPr>
        <p:grpSpPr bwMode="auto">
          <a:xfrm>
            <a:off x="0" y="-23813"/>
            <a:ext cx="9144000" cy="6881813"/>
            <a:chOff x="0" y="0"/>
            <a:chExt cx="12192000" cy="6881813"/>
          </a:xfrm>
        </p:grpSpPr>
        <p:pic>
          <p:nvPicPr>
            <p:cNvPr id="2056" name="Picture 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313" y="0"/>
              <a:ext cx="9183687" cy="688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23163" cy="688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IN" altLang="en-U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I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b="1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altLang="ja-JP" smtClean="0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 b="1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altLang="ja-JP" smtClean="0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b="1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CCD608-6685-4EA3-9B82-F2D6C02E2E1A}" type="slidenum">
              <a:rPr kumimoji="0" lang="en-US" altLang="ja-JP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altLang="ja-JP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2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>
            <a:grpSpLocks/>
          </p:cNvGrpSpPr>
          <p:nvPr/>
        </p:nvGrpSpPr>
        <p:grpSpPr bwMode="auto">
          <a:xfrm>
            <a:off x="0" y="-23813"/>
            <a:ext cx="9144000" cy="6881813"/>
            <a:chOff x="0" y="0"/>
            <a:chExt cx="12192000" cy="6881813"/>
          </a:xfrm>
        </p:grpSpPr>
        <p:pic>
          <p:nvPicPr>
            <p:cNvPr id="2056" name="Picture 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313" y="0"/>
              <a:ext cx="9183687" cy="688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23163" cy="688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IN" altLang="en-U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I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b="1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altLang="ja-JP" smtClean="0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 b="1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altLang="ja-JP" smtClean="0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b="1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CCD608-6685-4EA3-9B82-F2D6C02E2E1A}" type="slidenum">
              <a:rPr kumimoji="0" lang="en-US" altLang="ja-JP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altLang="ja-JP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9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6"/>
          <p:cNvGrpSpPr>
            <a:grpSpLocks/>
          </p:cNvGrpSpPr>
          <p:nvPr/>
        </p:nvGrpSpPr>
        <p:grpSpPr bwMode="auto">
          <a:xfrm>
            <a:off x="0" y="-23813"/>
            <a:ext cx="9144000" cy="6881813"/>
            <a:chOff x="0" y="0"/>
            <a:chExt cx="12192000" cy="6881813"/>
          </a:xfrm>
        </p:grpSpPr>
        <p:pic>
          <p:nvPicPr>
            <p:cNvPr id="2056" name="Picture 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313" y="0"/>
              <a:ext cx="9183687" cy="688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523163" cy="6881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IN" altLang="en-US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I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 b="1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altLang="ja-JP" smtClean="0"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200" b="1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en-US" altLang="ja-JP" smtClean="0"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 b="1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CCD608-6685-4EA3-9B82-F2D6C02E2E1A}" type="slidenum">
              <a:rPr kumimoji="0" lang="en-US" altLang="ja-JP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0" lang="en-US" altLang="ja-JP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13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676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Title here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ja-JP" altLang="en-US" b="1" dirty="0" smtClean="0">
                <a:solidFill>
                  <a:schemeClr val="tx1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タイトルはこちら</a:t>
            </a:r>
            <a:endParaRPr lang="ja-JP" altLang="en-US" b="1" dirty="0">
              <a:solidFill>
                <a:schemeClr val="tx1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</p:txBody>
      </p:sp>
      <p:sp>
        <p:nvSpPr>
          <p:cNvPr id="4" name="タイトル プレースホルダー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dirty="0" smtClean="0"/>
              <a:t>Presentation Title here</a:t>
            </a:r>
            <a:br>
              <a:rPr kumimoji="1" lang="en-US" altLang="ja-JP" dirty="0" smtClean="0"/>
            </a:br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49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1" sz="3600" b="0" kern="1200" baseline="0">
          <a:solidFill>
            <a:srgbClr val="418438"/>
          </a:solidFill>
          <a:latin typeface="Segoe UI Semibold" panose="020B0702040204020203" pitchFamily="34" charset="0"/>
          <a:ea typeface="HGPｺﾞｼｯｸM" panose="020B0600000000000000" pitchFamily="50" charset="-128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kumimoji="1" sz="32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Segoe UI" panose="020B0502040204020203" pitchFamily="34" charset="0"/>
          <a:ea typeface="HGPｺﾞｼｯｸM" panose="020B0600000000000000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8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jitmap.org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-180528" y="5517232"/>
            <a:ext cx="3816424" cy="8640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3166F"/>
                </a:solidFill>
                <a:effectLst/>
                <a:uLnTx/>
                <a:uFillTx/>
                <a:ea typeface="HGPｺﾞｼｯｸM" panose="020B0600000000000000" pitchFamily="50" charset="-128"/>
                <a:cs typeface="Segoe UI" panose="020B0502040204020203" pitchFamily="34" charset="0"/>
              </a:rPr>
              <a:t>Abdessalem  RABHI, PhD</a:t>
            </a:r>
            <a:r>
              <a:rPr kumimoji="1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3166F"/>
                </a:solidFill>
                <a:effectLst/>
                <a:uLnTx/>
                <a:uFillTx/>
                <a:ea typeface="HGPｺﾞｼｯｸM" panose="020B0600000000000000" pitchFamily="50" charset="-128"/>
                <a:cs typeface="Segoe UI" panose="020B0502040204020203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000" dirty="0" smtClean="0">
                <a:solidFill>
                  <a:srgbClr val="93166F"/>
                </a:solidFill>
                <a:ea typeface="HGPｺﾞｼｯｸM" panose="020B0600000000000000" pitchFamily="50" charset="-128"/>
                <a:cs typeface="Segoe UI" panose="020B0502040204020203" pitchFamily="34" charset="0"/>
              </a:rPr>
              <a:t>Programme </a:t>
            </a:r>
            <a:r>
              <a:rPr kumimoji="1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3166F"/>
                </a:solidFill>
                <a:effectLst/>
                <a:uLnTx/>
                <a:uFillTx/>
                <a:ea typeface="HGPｺﾞｼｯｸM" panose="020B0600000000000000" pitchFamily="50" charset="-128"/>
                <a:cs typeface="Segoe UI" panose="020B0502040204020203" pitchFamily="34" charset="0"/>
              </a:rPr>
              <a:t> Manager, IGES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996952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C00000"/>
                </a:solidFill>
              </a:rPr>
              <a:t>JITMAP: Promoting </a:t>
            </a:r>
            <a:r>
              <a:rPr lang="en-GB" sz="2800" b="1" dirty="0">
                <a:solidFill>
                  <a:srgbClr val="C00000"/>
                </a:solidFill>
              </a:rPr>
              <a:t>Japanese low carbon technologies and best practices in India</a:t>
            </a:r>
            <a:endParaRPr lang="en-GB" sz="2800" b="1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908720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tx2"/>
                </a:solidFill>
              </a:rPr>
              <a:t>The 2nd JITMAP dialogue meeting </a:t>
            </a:r>
          </a:p>
          <a:p>
            <a:pPr algn="ctr"/>
            <a:r>
              <a:rPr lang="en-GB" sz="2000" b="1" dirty="0" smtClean="0">
                <a:solidFill>
                  <a:schemeClr val="tx2"/>
                </a:solidFill>
              </a:rPr>
              <a:t>-18 Jan. 2018, MCCIA </a:t>
            </a:r>
            <a:r>
              <a:rPr lang="en-GB" sz="2000" b="1" dirty="0">
                <a:solidFill>
                  <a:schemeClr val="tx2"/>
                </a:solidFill>
              </a:rPr>
              <a:t>Trade </a:t>
            </a:r>
            <a:r>
              <a:rPr lang="en-GB" sz="2000" b="1" dirty="0" smtClean="0">
                <a:solidFill>
                  <a:schemeClr val="tx2"/>
                </a:solidFill>
              </a:rPr>
              <a:t>Tower, Pune-</a:t>
            </a:r>
            <a:endParaRPr lang="en-GB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1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57"/>
          <p:cNvSpPr txBox="1">
            <a:spLocks noChangeAspect="1" noChangeArrowheads="1"/>
          </p:cNvSpPr>
          <p:nvPr/>
        </p:nvSpPr>
        <p:spPr bwMode="auto">
          <a:xfrm>
            <a:off x="107504" y="2924944"/>
            <a:ext cx="88749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ja-JP" sz="2800" b="1" dirty="0" smtClean="0">
                <a:solidFill>
                  <a:srgbClr val="C00000"/>
                </a:solidFill>
              </a:rPr>
              <a:t>Case study1: Installing Electric Heat Pump in India</a:t>
            </a:r>
            <a:endParaRPr kumimoji="0" lang="en-US" altLang="ja-JP" sz="2400" dirty="0">
              <a:solidFill>
                <a:srgbClr val="C00000"/>
              </a:solidFill>
            </a:endParaRPr>
          </a:p>
        </p:txBody>
      </p:sp>
      <p:sp>
        <p:nvSpPr>
          <p:cNvPr id="3" name="テキスト ボックス 57"/>
          <p:cNvSpPr txBox="1">
            <a:spLocks noChangeAspect="1" noChangeArrowheads="1"/>
          </p:cNvSpPr>
          <p:nvPr/>
        </p:nvSpPr>
        <p:spPr bwMode="auto">
          <a:xfrm>
            <a:off x="1754" y="2060848"/>
            <a:ext cx="88749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ja-JP" sz="2800" b="1" dirty="0" smtClean="0">
                <a:solidFill>
                  <a:srgbClr val="1F497D"/>
                </a:solidFill>
              </a:rPr>
              <a:t>Insights and lessons learnt</a:t>
            </a:r>
            <a:endParaRPr kumimoji="0" lang="en-US" altLang="ja-JP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8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:\Sundar - photographs\GCMMF\Butter Girl Bread cop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17972" y="-15976"/>
            <a:ext cx="1626027" cy="14210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5779" name="TextBox 7"/>
          <p:cNvSpPr txBox="1">
            <a:spLocks noChangeArrowheads="1"/>
          </p:cNvSpPr>
          <p:nvPr/>
        </p:nvSpPr>
        <p:spPr bwMode="auto">
          <a:xfrm>
            <a:off x="2286000" y="309563"/>
            <a:ext cx="51085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2200" smtClean="0">
                <a:solidFill>
                  <a:srgbClr val="0070C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ELECTRIC HEAT PUMP INSTALLED </a:t>
            </a:r>
          </a:p>
          <a:p>
            <a:pPr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2200" smtClean="0">
                <a:solidFill>
                  <a:srgbClr val="0070C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AT FOOD COMPLEX, MOGAR</a:t>
            </a:r>
            <a:endParaRPr kumimoji="0" lang="en-IN" altLang="en-US" sz="2200" smtClean="0">
              <a:solidFill>
                <a:srgbClr val="0070C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75780" name="Picture 46" descr="F:\SUSHMA\AMIT VYAS\PRESENTATIONS\Energy Conservation a case study (Vidya Dairy 3.10.2013)\amv presentation links\eh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486775" cy="523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769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Box 7"/>
          <p:cNvSpPr txBox="1">
            <a:spLocks noChangeArrowheads="1"/>
          </p:cNvSpPr>
          <p:nvPr/>
        </p:nvSpPr>
        <p:spPr bwMode="auto">
          <a:xfrm>
            <a:off x="3048000" y="401638"/>
            <a:ext cx="3525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2000" smtClean="0">
                <a:solidFill>
                  <a:srgbClr val="0070C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YEARLY CO2 REDUCTION </a:t>
            </a:r>
            <a:endParaRPr kumimoji="0" lang="en-IN" altLang="en-US" sz="2000" smtClean="0">
              <a:solidFill>
                <a:srgbClr val="0070C0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8851" name="TextBox 1"/>
          <p:cNvSpPr txBox="1">
            <a:spLocks noChangeArrowheads="1"/>
          </p:cNvSpPr>
          <p:nvPr/>
        </p:nvSpPr>
        <p:spPr bwMode="auto">
          <a:xfrm>
            <a:off x="32213" y="5380672"/>
            <a:ext cx="903649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1800" b="0" dirty="0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Notes: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dirty="0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Average CO2 reduction is 180 ton/year (almost twice what was initially estimated)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dirty="0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Note: In Year 2013, EHP started operation in 23 Jul.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dirty="0" smtClean="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Year 2015, EHP was under breakdown for 4 months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dirty="0" smtClean="0"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Year 2017, the data was just until Mid July.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7687319"/>
              </p:ext>
            </p:extLst>
          </p:nvPr>
        </p:nvGraphicFramePr>
        <p:xfrm>
          <a:off x="685902" y="1219258"/>
          <a:ext cx="7619800" cy="4297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 descr="F:\Sundar - photographs\GCMMF\Butter Girl Bread cop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116" y="-15976"/>
            <a:ext cx="1743883" cy="1524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581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2"/>
          <a:stretch>
            <a:fillRect/>
          </a:stretch>
        </p:blipFill>
        <p:spPr bwMode="auto">
          <a:xfrm>
            <a:off x="649288" y="1703388"/>
            <a:ext cx="7939087" cy="486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5" name="Text Box 7"/>
          <p:cNvSpPr txBox="1">
            <a:spLocks noChangeArrowheads="1"/>
          </p:cNvSpPr>
          <p:nvPr/>
        </p:nvSpPr>
        <p:spPr bwMode="auto">
          <a:xfrm>
            <a:off x="381000" y="1039813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IN" altLang="en-US">
                <a:solidFill>
                  <a:srgbClr val="0070C0"/>
                </a:solidFill>
                <a:latin typeface="Times New Roman" panose="02020603050405020304" pitchFamily="18" charset="0"/>
              </a:rPr>
              <a:t>Vasundhara Award -2015</a:t>
            </a:r>
            <a:endParaRPr lang="en-US" altLang="en-US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6" name="Text Box 7"/>
          <p:cNvSpPr txBox="1">
            <a:spLocks noChangeArrowheads="1"/>
          </p:cNvSpPr>
          <p:nvPr/>
        </p:nvSpPr>
        <p:spPr bwMode="auto">
          <a:xfrm>
            <a:off x="1828800" y="36513"/>
            <a:ext cx="6248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70C0"/>
                </a:solidFill>
                <a:latin typeface="Times New Roman" panose="02020603050405020304" pitchFamily="18" charset="0"/>
              </a:rPr>
              <a:t>Recognitions from Energy and Environmental  Savings</a:t>
            </a:r>
          </a:p>
        </p:txBody>
      </p:sp>
      <p:pic>
        <p:nvPicPr>
          <p:cNvPr id="7" name="Picture 2" descr="F:\Sundar - photographs\GCMMF\Butter Girl Bread cop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116" y="-15976"/>
            <a:ext cx="1743883" cy="1524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01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Sundar - photographs\GCMMF\Butter Girl Bread cop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00116" y="-15976"/>
            <a:ext cx="1743883" cy="1524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601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8" t="8955" r="9119" b="19403"/>
          <a:stretch>
            <a:fillRect/>
          </a:stretch>
        </p:blipFill>
        <p:spPr bwMode="auto">
          <a:xfrm>
            <a:off x="928688" y="2362200"/>
            <a:ext cx="7273925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ext Box 7"/>
          <p:cNvSpPr txBox="1">
            <a:spLocks noChangeArrowheads="1"/>
          </p:cNvSpPr>
          <p:nvPr/>
        </p:nvSpPr>
        <p:spPr bwMode="auto">
          <a:xfrm>
            <a:off x="4763" y="1368425"/>
            <a:ext cx="9144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3400" smtClean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Golden Peacock Award- 2016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z="1600" smtClean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(National Level)</a:t>
            </a:r>
          </a:p>
        </p:txBody>
      </p:sp>
      <p:sp>
        <p:nvSpPr>
          <p:cNvPr id="86021" name="Text Box 7"/>
          <p:cNvSpPr txBox="1">
            <a:spLocks noChangeArrowheads="1"/>
          </p:cNvSpPr>
          <p:nvPr/>
        </p:nvSpPr>
        <p:spPr bwMode="auto">
          <a:xfrm>
            <a:off x="4763" y="439738"/>
            <a:ext cx="9144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mtClean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Recognitions from Energy Savings </a:t>
            </a:r>
          </a:p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kumimoji="0" lang="en-US" altLang="en-US" smtClean="0">
                <a:solidFill>
                  <a:srgbClr val="0070C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and Innovations</a:t>
            </a:r>
          </a:p>
        </p:txBody>
      </p:sp>
    </p:spTree>
    <p:extLst>
      <p:ext uri="{BB962C8B-B14F-4D97-AF65-F5344CB8AC3E}">
        <p14:creationId xmlns:p14="http://schemas.microsoft.com/office/powerpoint/2010/main" val="81143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11"/>
          <p:cNvSpPr txBox="1"/>
          <p:nvPr/>
        </p:nvSpPr>
        <p:spPr>
          <a:xfrm>
            <a:off x="0" y="188640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GB" sz="2800" b="1" kern="0" dirty="0" smtClean="0">
                <a:solidFill>
                  <a:srgbClr val="C00000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Key insights based on the EHP case study</a:t>
            </a:r>
          </a:p>
          <a:p>
            <a:pPr>
              <a:defRPr/>
            </a:pPr>
            <a:endParaRPr kumimoji="0" lang="en-GB" sz="2800" kern="0" dirty="0" smtClean="0">
              <a:solidFill>
                <a:srgbClr val="418438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  <a:defRPr/>
            </a:pPr>
            <a:r>
              <a:rPr kumimoji="0" lang="en-GB" sz="2800" kern="0" dirty="0" smtClean="0">
                <a:solidFill>
                  <a:srgbClr val="418438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Implementing demonstration project “show case” is needed towards green technology transfer;</a:t>
            </a:r>
          </a:p>
          <a:p>
            <a:pPr marL="514350" indent="-514350">
              <a:buAutoNum type="arabicParenR"/>
              <a:defRPr/>
            </a:pPr>
            <a:endParaRPr kumimoji="0" lang="en-GB" sz="2800" kern="0" dirty="0" smtClean="0">
              <a:solidFill>
                <a:srgbClr val="418438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  <a:defRPr/>
            </a:pPr>
            <a:r>
              <a:rPr kumimoji="0" lang="en-GB" sz="2800" kern="0" dirty="0" smtClean="0">
                <a:solidFill>
                  <a:srgbClr val="418438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Continuous and timely technical assistance/follow up is needed to ensure the success of the demonstration project;</a:t>
            </a:r>
          </a:p>
          <a:p>
            <a:pPr marL="514350" indent="-514350">
              <a:buAutoNum type="arabicParenR"/>
              <a:defRPr/>
            </a:pPr>
            <a:endParaRPr kumimoji="0" lang="en-GB" sz="2800" kern="0" dirty="0">
              <a:solidFill>
                <a:srgbClr val="418438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  <a:defRPr/>
            </a:pPr>
            <a:r>
              <a:rPr kumimoji="0" lang="en-GB" sz="2800" kern="0" dirty="0" smtClean="0">
                <a:solidFill>
                  <a:srgbClr val="418438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Technology transfer is a continuous process where synergy </a:t>
            </a:r>
            <a:r>
              <a:rPr kumimoji="0" lang="en-GB" sz="2800" kern="0" dirty="0">
                <a:solidFill>
                  <a:srgbClr val="418438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among </a:t>
            </a:r>
            <a:r>
              <a:rPr kumimoji="0" lang="en-GB" sz="2800" kern="0" dirty="0" smtClean="0">
                <a:solidFill>
                  <a:srgbClr val="418438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efforts/stakeholders is needed;</a:t>
            </a:r>
            <a:endParaRPr kumimoji="0" lang="en-GB" sz="2800" kern="0" dirty="0">
              <a:solidFill>
                <a:srgbClr val="418438"/>
              </a:solidFill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60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57"/>
          <p:cNvSpPr txBox="1">
            <a:spLocks noChangeAspect="1" noChangeArrowheads="1"/>
          </p:cNvSpPr>
          <p:nvPr/>
        </p:nvSpPr>
        <p:spPr bwMode="auto">
          <a:xfrm>
            <a:off x="107504" y="2924944"/>
            <a:ext cx="88749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ja-JP" sz="2800" b="1" dirty="0" smtClean="0">
                <a:solidFill>
                  <a:srgbClr val="C00000"/>
                </a:solidFill>
              </a:rPr>
              <a:t>Case study2: Investigation on compressed air system</a:t>
            </a:r>
            <a:endParaRPr kumimoji="0" lang="en-US" altLang="ja-JP" sz="2400" dirty="0">
              <a:solidFill>
                <a:srgbClr val="C00000"/>
              </a:solidFill>
            </a:endParaRPr>
          </a:p>
        </p:txBody>
      </p:sp>
      <p:sp>
        <p:nvSpPr>
          <p:cNvPr id="5" name="テキスト ボックス 57"/>
          <p:cNvSpPr txBox="1">
            <a:spLocks noChangeAspect="1" noChangeArrowheads="1"/>
          </p:cNvSpPr>
          <p:nvPr/>
        </p:nvSpPr>
        <p:spPr bwMode="auto">
          <a:xfrm>
            <a:off x="1754" y="2060848"/>
            <a:ext cx="91422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ja-JP" sz="2800" b="1" dirty="0" smtClean="0">
                <a:solidFill>
                  <a:srgbClr val="1F497D"/>
                </a:solidFill>
              </a:rPr>
              <a:t>Insights and lessons learnt</a:t>
            </a:r>
            <a:endParaRPr kumimoji="0" lang="en-US" altLang="ja-JP" sz="24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0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79512" y="1241424"/>
            <a:ext cx="9145016" cy="5616576"/>
            <a:chOff x="215516" y="1656990"/>
            <a:chExt cx="9145016" cy="4796346"/>
          </a:xfrm>
        </p:grpSpPr>
        <p:grpSp>
          <p:nvGrpSpPr>
            <p:cNvPr id="2" name="Group 1"/>
            <p:cNvGrpSpPr/>
            <p:nvPr/>
          </p:nvGrpSpPr>
          <p:grpSpPr>
            <a:xfrm>
              <a:off x="215516" y="1656990"/>
              <a:ext cx="9145016" cy="4796346"/>
              <a:chOff x="215516" y="1663416"/>
              <a:chExt cx="9145016" cy="3476076"/>
            </a:xfrm>
          </p:grpSpPr>
          <p:pic>
            <p:nvPicPr>
              <p:cNvPr id="18" name="Picture 17" descr="G:\Com. Air mission Dec.2013\Trans Auto\新しいフォルダー\PC023011.JPG"/>
              <p:cNvPicPr/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095836" y="1784167"/>
                <a:ext cx="3096344" cy="129614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prstDash val="sysDash"/>
                <a:miter lim="800000"/>
                <a:headEnd/>
                <a:tailEnd/>
              </a:ln>
            </p:spPr>
          </p:pic>
          <p:sp>
            <p:nvSpPr>
              <p:cNvPr id="55300" name="Oval 4"/>
              <p:cNvSpPr>
                <a:spLocks noChangeArrowheads="1"/>
              </p:cNvSpPr>
              <p:nvPr/>
            </p:nvSpPr>
            <p:spPr bwMode="auto">
              <a:xfrm>
                <a:off x="3052602" y="2223366"/>
                <a:ext cx="1052451" cy="756083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val 4"/>
              <p:cNvSpPr>
                <a:spLocks noChangeArrowheads="1"/>
              </p:cNvSpPr>
              <p:nvPr/>
            </p:nvSpPr>
            <p:spPr bwMode="auto">
              <a:xfrm>
                <a:off x="7216975" y="2536103"/>
                <a:ext cx="814409" cy="684075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pic>
            <p:nvPicPr>
              <p:cNvPr id="22" name="Picture 21"/>
              <p:cNvPicPr/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5516" y="3502121"/>
                <a:ext cx="2952328" cy="1404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22" descr="G:\Com. Air mission Dec.2013\Trans Auto\DSCF0952.JPG"/>
              <p:cNvPicPr/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331875" y="3495567"/>
                <a:ext cx="2664296" cy="1404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23" descr="IMG_0700.JPG"/>
              <p:cNvPicPr/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264442" y="3521751"/>
                <a:ext cx="2520280" cy="1404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25" descr="G:\Com. Air mission Dec.2013\Trans Auto\DSCF0949.JPG"/>
              <p:cNvPicPr/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308527" y="1680334"/>
                <a:ext cx="2484276" cy="14761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7" name="Picture 26" descr="G:\Com. Air mission Dec.2013\Mass Falange\Maass\20131203_141507.jpg"/>
              <p:cNvPicPr/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77245" y="1663416"/>
                <a:ext cx="2592287" cy="1432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920738" y="3097031"/>
                <a:ext cx="4320480" cy="2308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1000" dirty="0" smtClean="0">
                    <a:solidFill>
                      <a:prstClr val="black"/>
                    </a:solidFill>
                  </a:rPr>
                  <a:t>Installation of new receiver and new air compressors (not inverter type)</a:t>
                </a:r>
                <a:endParaRPr lang="ja-JP" altLang="en-US" sz="1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6588224" y="3118303"/>
                <a:ext cx="2772308" cy="2308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1000" dirty="0" smtClean="0">
                    <a:solidFill>
                      <a:prstClr val="black"/>
                    </a:solidFill>
                  </a:rPr>
                  <a:t>Adjusting pressure setting</a:t>
                </a:r>
                <a:endParaRPr lang="ja-JP" altLang="en-US" sz="1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256259" y="4869160"/>
                <a:ext cx="2952328" cy="2308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1000" dirty="0" smtClean="0">
                    <a:solidFill>
                      <a:prstClr val="black"/>
                    </a:solidFill>
                  </a:rPr>
                  <a:t>Reduce air leakage through installing foot switch</a:t>
                </a:r>
                <a:endParaRPr lang="ja-JP" altLang="en-US" sz="1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3419872" y="4868631"/>
                <a:ext cx="2772308" cy="2308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1000" dirty="0" smtClean="0">
                    <a:solidFill>
                      <a:prstClr val="black"/>
                    </a:solidFill>
                  </a:rPr>
                  <a:t>Reconsider pipe size and design</a:t>
                </a:r>
                <a:endParaRPr lang="ja-JP" altLang="en-US" sz="1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6371946" y="4908660"/>
                <a:ext cx="2412776" cy="23083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altLang="ja-JP" sz="1000" dirty="0" smtClean="0">
                    <a:solidFill>
                      <a:prstClr val="black"/>
                    </a:solidFill>
                  </a:rPr>
                  <a:t>Start the use of efficient air gun</a:t>
                </a:r>
                <a:endParaRPr lang="ja-JP" altLang="en-US" sz="1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Oval 4"/>
              <p:cNvSpPr>
                <a:spLocks noChangeArrowheads="1"/>
              </p:cNvSpPr>
              <p:nvPr/>
            </p:nvSpPr>
            <p:spPr bwMode="auto">
              <a:xfrm>
                <a:off x="754083" y="1870243"/>
                <a:ext cx="1052451" cy="1188132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Oval 4"/>
              <p:cNvSpPr>
                <a:spLocks noChangeArrowheads="1"/>
              </p:cNvSpPr>
              <p:nvPr/>
            </p:nvSpPr>
            <p:spPr bwMode="auto">
              <a:xfrm>
                <a:off x="7052108" y="2206235"/>
                <a:ext cx="1052451" cy="684076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Oval 4"/>
              <p:cNvSpPr>
                <a:spLocks noChangeArrowheads="1"/>
              </p:cNvSpPr>
              <p:nvPr/>
            </p:nvSpPr>
            <p:spPr bwMode="auto">
              <a:xfrm>
                <a:off x="1165454" y="3918247"/>
                <a:ext cx="1052451" cy="684076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Oval 4"/>
              <p:cNvSpPr>
                <a:spLocks noChangeArrowheads="1"/>
              </p:cNvSpPr>
              <p:nvPr/>
            </p:nvSpPr>
            <p:spPr bwMode="auto">
              <a:xfrm>
                <a:off x="6588224" y="3768599"/>
                <a:ext cx="1052451" cy="684076"/>
              </a:xfrm>
              <a:prstGeom prst="ellipse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9" name="Oval 4"/>
            <p:cNvSpPr>
              <a:spLocks noChangeArrowheads="1"/>
            </p:cNvSpPr>
            <p:nvPr/>
          </p:nvSpPr>
          <p:spPr bwMode="auto">
            <a:xfrm>
              <a:off x="4116257" y="4365103"/>
              <a:ext cx="1030041" cy="944081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0" y="285728"/>
            <a:ext cx="9144000" cy="77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sz="2400" b="1" dirty="0" smtClean="0">
              <a:solidFill>
                <a:srgbClr val="C00000"/>
              </a:solidFill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 bwMode="auto">
          <a:xfrm>
            <a:off x="-180528" y="655196"/>
            <a:ext cx="9144000" cy="730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93700" lvl="2" eaLnBrk="1" fontAlgn="auto" hangingPunct="1">
              <a:spcBef>
                <a:spcPct val="10000"/>
              </a:spcBef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Calibri"/>
              </a:rPr>
              <a:t>Expected benefits of improving compressed air system: Energy saving: 20% -30%</a:t>
            </a:r>
          </a:p>
          <a:p>
            <a:pPr marL="1308100" lvl="3" indent="-393700" algn="l" eaLnBrk="1" fontAlgn="auto" hangingPunct="1">
              <a:spcBef>
                <a:spcPct val="10000"/>
              </a:spcBef>
              <a:spcAft>
                <a:spcPts val="0"/>
              </a:spcAft>
              <a:buFont typeface="Wingdings" pitchFamily="2" charset="2"/>
              <a:buChar char="§"/>
            </a:pPr>
            <a:endParaRPr lang="en-US" sz="28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6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22"/>
          <p:cNvSpPr txBox="1">
            <a:spLocks noChangeArrowheads="1"/>
          </p:cNvSpPr>
          <p:nvPr/>
        </p:nvSpPr>
        <p:spPr bwMode="auto">
          <a:xfrm>
            <a:off x="7312025" y="3384550"/>
            <a:ext cx="927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028" name="Rectangle 15"/>
          <p:cNvSpPr>
            <a:spLocks noChangeArrowheads="1"/>
          </p:cNvSpPr>
          <p:nvPr/>
        </p:nvSpPr>
        <p:spPr bwMode="auto">
          <a:xfrm>
            <a:off x="107950" y="200909"/>
            <a:ext cx="903605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ja-JP" sz="2400" b="1" dirty="0" smtClean="0">
                <a:solidFill>
                  <a:srgbClr val="FF0000"/>
                </a:solidFill>
              </a:rPr>
              <a:t>Example of identified potentials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119326"/>
              </p:ext>
            </p:extLst>
          </p:nvPr>
        </p:nvGraphicFramePr>
        <p:xfrm>
          <a:off x="107950" y="661988"/>
          <a:ext cx="9010650" cy="595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Worksheet" r:id="rId3" imgW="7086600" imgH="6248490" progId="Excel.Sheet.12">
                  <p:embed/>
                </p:oleObj>
              </mc:Choice>
              <mc:Fallback>
                <p:oleObj name="Worksheet" r:id="rId3" imgW="7086600" imgH="624849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661988"/>
                        <a:ext cx="9010650" cy="5951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円/楕円 1"/>
          <p:cNvSpPr/>
          <p:nvPr/>
        </p:nvSpPr>
        <p:spPr>
          <a:xfrm>
            <a:off x="8543552" y="2639267"/>
            <a:ext cx="600448" cy="3600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8623768" y="5411782"/>
            <a:ext cx="520232" cy="37186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6948264" y="4437112"/>
            <a:ext cx="80773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4887948" y="4293097"/>
            <a:ext cx="522327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7092017" y="5335812"/>
            <a:ext cx="520232" cy="4478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4887948" y="5411782"/>
            <a:ext cx="520232" cy="3718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3" name="円/楕円 1"/>
          <p:cNvSpPr/>
          <p:nvPr/>
        </p:nvSpPr>
        <p:spPr>
          <a:xfrm>
            <a:off x="8583660" y="4437112"/>
            <a:ext cx="600448" cy="3600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4" name="円/楕円 8"/>
          <p:cNvSpPr/>
          <p:nvPr/>
        </p:nvSpPr>
        <p:spPr>
          <a:xfrm>
            <a:off x="7092017" y="2628135"/>
            <a:ext cx="663985" cy="38230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  <p:sp>
        <p:nvSpPr>
          <p:cNvPr id="15" name="円/楕円 9"/>
          <p:cNvSpPr/>
          <p:nvPr/>
        </p:nvSpPr>
        <p:spPr>
          <a:xfrm>
            <a:off x="4885447" y="2605128"/>
            <a:ext cx="522327" cy="50405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20" y="1196752"/>
            <a:ext cx="9156885" cy="5404134"/>
            <a:chOff x="-419644" y="-209550"/>
            <a:chExt cx="7287170" cy="4953000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2018611" y="3890962"/>
              <a:ext cx="28574" cy="333375"/>
            </a:xfrm>
            <a:prstGeom prst="straightConnector1">
              <a:avLst/>
            </a:prstGeom>
            <a:noFill/>
            <a:ln w="2540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grpSp>
          <p:nvGrpSpPr>
            <p:cNvPr id="6" name="Group 5"/>
            <p:cNvGrpSpPr/>
            <p:nvPr/>
          </p:nvGrpSpPr>
          <p:grpSpPr>
            <a:xfrm>
              <a:off x="-419644" y="-209550"/>
              <a:ext cx="7287170" cy="4953000"/>
              <a:chOff x="-419644" y="-209550"/>
              <a:chExt cx="7287170" cy="49530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448050" y="2152650"/>
                <a:ext cx="3028950" cy="175260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-419644" y="-209550"/>
                <a:ext cx="7287170" cy="4953000"/>
                <a:chOff x="-419644" y="-209550"/>
                <a:chExt cx="7287170" cy="495300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-419644" y="-209550"/>
                  <a:ext cx="7287170" cy="4953000"/>
                  <a:chOff x="-419644" y="-209550"/>
                  <a:chExt cx="7287170" cy="4953000"/>
                </a:xfrm>
              </p:grpSpPr>
              <p:sp>
                <p:nvSpPr>
                  <p:cNvPr id="13" name="Rectangle 12"/>
                  <p:cNvSpPr/>
                  <p:nvPr/>
                </p:nvSpPr>
                <p:spPr>
                  <a:xfrm>
                    <a:off x="894478" y="2173207"/>
                    <a:ext cx="2552700" cy="1762125"/>
                  </a:xfrm>
                  <a:prstGeom prst="rect">
                    <a:avLst/>
                  </a:prstGeom>
                  <a:solidFill>
                    <a:srgbClr val="70AD47">
                      <a:lumMod val="60000"/>
                      <a:lumOff val="4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3448050" y="133350"/>
                    <a:ext cx="3028950" cy="2028825"/>
                  </a:xfrm>
                  <a:prstGeom prst="rect">
                    <a:avLst/>
                  </a:prstGeom>
                  <a:solidFill>
                    <a:srgbClr val="ED7D31">
                      <a:lumMod val="20000"/>
                      <a:lumOff val="80000"/>
                    </a:srgbClr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5" name="Rectangle 14"/>
                  <p:cNvSpPr/>
                  <p:nvPr/>
                </p:nvSpPr>
                <p:spPr>
                  <a:xfrm>
                    <a:off x="894636" y="123825"/>
                    <a:ext cx="2552700" cy="2047875"/>
                  </a:xfrm>
                  <a:prstGeom prst="rect">
                    <a:avLst/>
                  </a:prstGeom>
                  <a:solidFill>
                    <a:srgbClr val="E7E6E6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>
                      <a:solidFill>
                        <a:srgbClr val="000000"/>
                      </a:solidFill>
                    </a:endParaRPr>
                  </a:p>
                </p:txBody>
              </p:sp>
              <p:cxnSp>
                <p:nvCxnSpPr>
                  <p:cNvPr id="16" name="Straight Arrow Connector 15"/>
                  <p:cNvCxnSpPr/>
                  <p:nvPr/>
                </p:nvCxnSpPr>
                <p:spPr>
                  <a:xfrm>
                    <a:off x="895350" y="3905250"/>
                    <a:ext cx="5581650" cy="1905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5B9BD5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7" name="Straight Arrow Connector 16"/>
                  <p:cNvCxnSpPr/>
                  <p:nvPr/>
                </p:nvCxnSpPr>
                <p:spPr>
                  <a:xfrm flipV="1">
                    <a:off x="895350" y="0"/>
                    <a:ext cx="0" cy="390525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rgbClr val="5B9BD5"/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18" name="Straight Connector 17"/>
                  <p:cNvCxnSpPr/>
                  <p:nvPr/>
                </p:nvCxnSpPr>
                <p:spPr>
                  <a:xfrm>
                    <a:off x="876300" y="2162175"/>
                    <a:ext cx="5676900" cy="9525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FF0000"/>
                    </a:solidFill>
                    <a:prstDash val="dash"/>
                    <a:miter lim="800000"/>
                  </a:ln>
                  <a:effectLst/>
                </p:spPr>
              </p:cxnSp>
              <p:sp>
                <p:nvSpPr>
                  <p:cNvPr id="19" name="Rectangle 18"/>
                  <p:cNvSpPr/>
                  <p:nvPr/>
                </p:nvSpPr>
                <p:spPr>
                  <a:xfrm>
                    <a:off x="242835" y="-209550"/>
                    <a:ext cx="781050" cy="514350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1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Financial capacity</a:t>
                    </a:r>
                    <a:endParaRPr lang="en-GB" sz="11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" name="Rectangle 19"/>
                  <p:cNvSpPr/>
                  <p:nvPr/>
                </p:nvSpPr>
                <p:spPr>
                  <a:xfrm>
                    <a:off x="6086476" y="3873597"/>
                    <a:ext cx="781050" cy="514350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1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Technical capacity</a:t>
                    </a:r>
                    <a:endParaRPr lang="en-GB" sz="11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2962275" y="4022567"/>
                    <a:ext cx="895350" cy="619125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1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Maximum Own Capacity</a:t>
                    </a:r>
                    <a:endParaRPr lang="en-GB" sz="11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-219332" y="1952625"/>
                    <a:ext cx="895350" cy="619125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1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Maximum Own Capacity</a:t>
                    </a:r>
                    <a:endParaRPr lang="en-GB" sz="11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3" name="Rectangle 22"/>
                  <p:cNvSpPr/>
                  <p:nvPr/>
                </p:nvSpPr>
                <p:spPr>
                  <a:xfrm>
                    <a:off x="990600" y="3267075"/>
                    <a:ext cx="1047750" cy="476250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Matching B2B is sufficient </a:t>
                    </a:r>
                    <a:endParaRPr lang="en-GB" sz="14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1047750" y="209550"/>
                    <a:ext cx="1095375" cy="476250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Matching B2F is also required</a:t>
                    </a:r>
                    <a:endParaRPr lang="en-GB" sz="14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5" name="Rectangle 24"/>
                  <p:cNvSpPr/>
                  <p:nvPr/>
                </p:nvSpPr>
                <p:spPr>
                  <a:xfrm>
                    <a:off x="5181600" y="3267075"/>
                    <a:ext cx="1295400" cy="523875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Matching B2P is also required</a:t>
                    </a:r>
                    <a:endParaRPr lang="en-GB" sz="14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4951033" y="209550"/>
                    <a:ext cx="1602169" cy="495300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Matching B2F and </a:t>
                    </a:r>
                    <a:r>
                      <a:rPr lang="en-GB" sz="1400" b="1" dirty="0" smtClean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B2P </a:t>
                    </a:r>
                    <a:r>
                      <a:rPr lang="en-GB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is also required</a:t>
                    </a:r>
                    <a:endParaRPr lang="en-GB" sz="14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" name="Rectangle 26"/>
                  <p:cNvSpPr/>
                  <p:nvPr/>
                </p:nvSpPr>
                <p:spPr>
                  <a:xfrm>
                    <a:off x="1056210" y="2589021"/>
                    <a:ext cx="1697577" cy="304801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100" b="1" dirty="0" smtClean="0">
                        <a:solidFill>
                          <a:srgbClr val="4472C4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e.g.: Install one efficient standard air compressor </a:t>
                    </a:r>
                    <a:endParaRPr lang="en-GB" sz="11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" name="Rectangle 27"/>
                  <p:cNvSpPr/>
                  <p:nvPr/>
                </p:nvSpPr>
                <p:spPr>
                  <a:xfrm>
                    <a:off x="1564734" y="1023223"/>
                    <a:ext cx="1864291" cy="333374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100" b="1" dirty="0" smtClean="0">
                        <a:solidFill>
                          <a:srgbClr val="4472C4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e.g.:  Install several efficient standard air compressors</a:t>
                    </a:r>
                    <a:endParaRPr lang="en-GB" sz="11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9" name="Rectangle 28"/>
                  <p:cNvSpPr/>
                  <p:nvPr/>
                </p:nvSpPr>
                <p:spPr>
                  <a:xfrm>
                    <a:off x="3595689" y="819268"/>
                    <a:ext cx="2090147" cy="376119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100" b="1" dirty="0" smtClean="0">
                        <a:solidFill>
                          <a:srgbClr val="4472C4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e.g.: Install oil free inverter type air compressor </a:t>
                    </a:r>
                    <a:endParaRPr lang="en-GB" sz="11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" name="Rectangle 29"/>
                  <p:cNvSpPr/>
                  <p:nvPr/>
                </p:nvSpPr>
                <p:spPr>
                  <a:xfrm>
                    <a:off x="3385660" y="2165177"/>
                    <a:ext cx="1795940" cy="352424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100" b="1" dirty="0" smtClean="0">
                        <a:solidFill>
                          <a:srgbClr val="4472C4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e.g.: Install Inverter type oil injected air </a:t>
                    </a:r>
                    <a:r>
                      <a:rPr lang="en-GB" sz="1100" b="1" dirty="0">
                        <a:solidFill>
                          <a:srgbClr val="4472C4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compressor</a:t>
                    </a:r>
                    <a:endParaRPr lang="en-GB" sz="11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1" name="5-Point Star 30"/>
                  <p:cNvSpPr/>
                  <p:nvPr/>
                </p:nvSpPr>
                <p:spPr>
                  <a:xfrm>
                    <a:off x="2473867" y="2929114"/>
                    <a:ext cx="266700" cy="152400"/>
                  </a:xfrm>
                  <a:prstGeom prst="star5">
                    <a:avLst/>
                  </a:prstGeom>
                  <a:solidFill>
                    <a:srgbClr val="5B9BD5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2" name="5-Point Star 31"/>
                  <p:cNvSpPr/>
                  <p:nvPr/>
                </p:nvSpPr>
                <p:spPr>
                  <a:xfrm>
                    <a:off x="3549625" y="2520824"/>
                    <a:ext cx="266700" cy="152400"/>
                  </a:xfrm>
                  <a:prstGeom prst="star5">
                    <a:avLst/>
                  </a:prstGeom>
                  <a:solidFill>
                    <a:srgbClr val="5B9BD5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3" name="5-Point Star 32"/>
                  <p:cNvSpPr/>
                  <p:nvPr/>
                </p:nvSpPr>
                <p:spPr>
                  <a:xfrm>
                    <a:off x="2947987" y="1343025"/>
                    <a:ext cx="266700" cy="152400"/>
                  </a:xfrm>
                  <a:prstGeom prst="star5">
                    <a:avLst/>
                  </a:prstGeom>
                  <a:solidFill>
                    <a:srgbClr val="5B9BD5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34" name="5-Point Star 33"/>
                  <p:cNvSpPr/>
                  <p:nvPr/>
                </p:nvSpPr>
                <p:spPr>
                  <a:xfrm>
                    <a:off x="4003699" y="1042987"/>
                    <a:ext cx="266700" cy="152400"/>
                  </a:xfrm>
                  <a:prstGeom prst="star5">
                    <a:avLst/>
                  </a:prstGeom>
                  <a:solidFill>
                    <a:srgbClr val="5B9BD5"/>
                  </a:solidFill>
                  <a:ln w="12700" cap="flat" cmpd="sng" algn="ctr">
                    <a:solidFill>
                      <a:srgbClr val="5B9BD5">
                        <a:shade val="50000"/>
                      </a:srgbClr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>
                      <a:solidFill>
                        <a:srgbClr val="000000"/>
                      </a:solidFill>
                    </a:endParaRPr>
                  </a:p>
                </p:txBody>
              </p:sp>
              <p:cxnSp>
                <p:nvCxnSpPr>
                  <p:cNvPr id="35" name="Straight Connector 34"/>
                  <p:cNvCxnSpPr/>
                  <p:nvPr/>
                </p:nvCxnSpPr>
                <p:spPr>
                  <a:xfrm flipV="1">
                    <a:off x="4495800" y="114300"/>
                    <a:ext cx="47625" cy="3781425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7030A0"/>
                    </a:solidFill>
                    <a:prstDash val="dash"/>
                    <a:miter lim="800000"/>
                  </a:ln>
                  <a:effectLst/>
                </p:spPr>
              </p:cxnSp>
              <p:sp>
                <p:nvSpPr>
                  <p:cNvPr id="36" name="Rectangle 35"/>
                  <p:cNvSpPr/>
                  <p:nvPr/>
                </p:nvSpPr>
                <p:spPr>
                  <a:xfrm>
                    <a:off x="4276725" y="4057650"/>
                    <a:ext cx="1504950" cy="685800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1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Required </a:t>
                    </a:r>
                    <a:r>
                      <a:rPr lang="en-GB" sz="1100" b="1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capacity </a:t>
                    </a:r>
                    <a:r>
                      <a:rPr lang="en-GB" sz="11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through training programme</a:t>
                    </a:r>
                    <a:endParaRPr lang="en-GB" sz="11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7" name="Right Brace 36"/>
                  <p:cNvSpPr/>
                  <p:nvPr/>
                </p:nvSpPr>
                <p:spPr>
                  <a:xfrm rot="5400000">
                    <a:off x="3724275" y="3552825"/>
                    <a:ext cx="431165" cy="1108394"/>
                  </a:xfrm>
                  <a:prstGeom prst="rightBrace">
                    <a:avLst>
                      <a:gd name="adj1" fmla="val 38660"/>
                      <a:gd name="adj2" fmla="val 50000"/>
                    </a:avLst>
                  </a:prstGeom>
                  <a:noFill/>
                  <a:ln w="3810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>
                      <a:solidFill>
                        <a:srgbClr val="000000"/>
                      </a:solidFill>
                    </a:endParaRPr>
                  </a:p>
                </p:txBody>
              </p:sp>
              <p:cxnSp>
                <p:nvCxnSpPr>
                  <p:cNvPr id="38" name="Straight Connector 37"/>
                  <p:cNvCxnSpPr/>
                  <p:nvPr/>
                </p:nvCxnSpPr>
                <p:spPr>
                  <a:xfrm>
                    <a:off x="895350" y="800100"/>
                    <a:ext cx="5676900" cy="9525"/>
                  </a:xfrm>
                  <a:prstGeom prst="line">
                    <a:avLst/>
                  </a:prstGeom>
                  <a:noFill/>
                  <a:ln w="25400" cap="flat" cmpd="sng" algn="ctr">
                    <a:solidFill>
                      <a:srgbClr val="7030A0"/>
                    </a:solidFill>
                    <a:prstDash val="dash"/>
                    <a:miter lim="800000"/>
                  </a:ln>
                  <a:effectLst/>
                </p:spPr>
              </p:cxnSp>
              <p:sp>
                <p:nvSpPr>
                  <p:cNvPr id="39" name="Right Brace 38"/>
                  <p:cNvSpPr/>
                  <p:nvPr/>
                </p:nvSpPr>
                <p:spPr>
                  <a:xfrm rot="10800000">
                    <a:off x="302162" y="827405"/>
                    <a:ext cx="593188" cy="1325245"/>
                  </a:xfrm>
                  <a:prstGeom prst="rightBrace">
                    <a:avLst>
                      <a:gd name="adj1" fmla="val 38660"/>
                      <a:gd name="adj2" fmla="val 50000"/>
                    </a:avLst>
                  </a:prstGeom>
                  <a:noFill/>
                  <a:ln w="38100" cap="flat" cmpd="sng" algn="ctr">
                    <a:solidFill>
                      <a:srgbClr val="5B9BD5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40" name="Rectangle 39"/>
                  <p:cNvSpPr/>
                  <p:nvPr/>
                </p:nvSpPr>
                <p:spPr>
                  <a:xfrm>
                    <a:off x="-276230" y="733425"/>
                    <a:ext cx="625456" cy="619125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100" b="1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Required project funding</a:t>
                    </a:r>
                    <a:endParaRPr lang="en-GB" sz="11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3" name="Rectangle 42"/>
                  <p:cNvSpPr/>
                  <p:nvPr/>
                </p:nvSpPr>
                <p:spPr>
                  <a:xfrm>
                    <a:off x="-419644" y="4107022"/>
                    <a:ext cx="1439276" cy="619125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>
                      <a:lnSpc>
                        <a:spcPts val="1320"/>
                      </a:lnSpc>
                    </a:pPr>
                    <a:r>
                      <a:rPr lang="en-GB" sz="1400" b="1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Note:</a:t>
                    </a:r>
                  </a:p>
                  <a:p>
                    <a:pPr>
                      <a:lnSpc>
                        <a:spcPts val="1320"/>
                      </a:lnSpc>
                    </a:pPr>
                    <a:r>
                      <a:rPr lang="en-GB" sz="1400" b="1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B= Business</a:t>
                    </a:r>
                  </a:p>
                  <a:p>
                    <a:pPr>
                      <a:lnSpc>
                        <a:spcPts val="1320"/>
                      </a:lnSpc>
                    </a:pPr>
                    <a:r>
                      <a:rPr lang="en-GB" sz="1400" b="1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F= Finance</a:t>
                    </a:r>
                  </a:p>
                  <a:p>
                    <a:pPr>
                      <a:lnSpc>
                        <a:spcPts val="1320"/>
                      </a:lnSpc>
                    </a:pPr>
                    <a:r>
                      <a:rPr lang="en-GB" sz="1400" b="1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P= Policy/programme</a:t>
                    </a:r>
                    <a:endParaRPr lang="en-GB" sz="14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2" name="Rectangle 41"/>
                  <p:cNvSpPr/>
                  <p:nvPr/>
                </p:nvSpPr>
                <p:spPr>
                  <a:xfrm>
                    <a:off x="1211473" y="4130772"/>
                    <a:ext cx="1504950" cy="552449"/>
                  </a:xfrm>
                  <a:prstGeom prst="rect">
                    <a:avLst/>
                  </a:prstGeom>
                  <a:noFill/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>
                      <a:lnSpc>
                        <a:spcPct val="107000"/>
                      </a:lnSpc>
                      <a:spcAft>
                        <a:spcPts val="800"/>
                      </a:spcAft>
                    </a:pPr>
                    <a:r>
                      <a:rPr lang="en-GB" sz="1100" b="1" dirty="0" smtClean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rPr>
                      <a:t>Current “Appropriate technology” Zone? </a:t>
                    </a:r>
                    <a:endParaRPr lang="en-GB" sz="1100" dirty="0">
                      <a:solidFill>
                        <a:srgbClr val="000000"/>
                      </a:solidFill>
                      <a:latin typeface="Calibri" panose="020F0502020204030204" pitchFamily="34" charset="0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44" name="5-Point Star 43"/>
                  <p:cNvSpPr/>
                  <p:nvPr/>
                </p:nvSpPr>
                <p:spPr>
                  <a:xfrm>
                    <a:off x="1939419" y="2995435"/>
                    <a:ext cx="222757" cy="257352"/>
                  </a:xfrm>
                  <a:prstGeom prst="star5">
                    <a:avLst/>
                  </a:prstGeom>
                  <a:solidFill>
                    <a:srgbClr val="C00000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GB">
                      <a:solidFill>
                        <a:srgbClr val="000000"/>
                      </a:solidFill>
                    </a:endParaRPr>
                  </a:p>
                </p:txBody>
              </p:sp>
            </p:grpSp>
            <p:cxnSp>
              <p:nvCxnSpPr>
                <p:cNvPr id="12" name="Straight Connector 11"/>
                <p:cNvCxnSpPr/>
                <p:nvPr/>
              </p:nvCxnSpPr>
              <p:spPr>
                <a:xfrm flipV="1">
                  <a:off x="3409950" y="114300"/>
                  <a:ext cx="47625" cy="3781425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rgbClr val="FF0000"/>
                  </a:solidFill>
                  <a:prstDash val="dash"/>
                  <a:miter lim="800000"/>
                </a:ln>
                <a:effectLst/>
              </p:spPr>
            </p:cxnSp>
          </p:grpSp>
        </p:grpSp>
        <p:cxnSp>
          <p:nvCxnSpPr>
            <p:cNvPr id="7" name="Straight Arrow Connector 6"/>
            <p:cNvCxnSpPr/>
            <p:nvPr/>
          </p:nvCxnSpPr>
          <p:spPr>
            <a:xfrm>
              <a:off x="302161" y="1195387"/>
              <a:ext cx="242328" cy="147638"/>
            </a:xfrm>
            <a:prstGeom prst="straightConnector1">
              <a:avLst/>
            </a:prstGeom>
            <a:noFill/>
            <a:ln w="63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</p:grpSp>
      <p:sp>
        <p:nvSpPr>
          <p:cNvPr id="2" name="Rectangle 1"/>
          <p:cNvSpPr/>
          <p:nvPr/>
        </p:nvSpPr>
        <p:spPr>
          <a:xfrm>
            <a:off x="359627" y="462692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GB" sz="2800" b="1" kern="0" dirty="0" smtClean="0">
                <a:solidFill>
                  <a:srgbClr val="C00000"/>
                </a:solidFill>
                <a:latin typeface="Calibri"/>
                <a:ea typeface="SimSun" panose="02010600030101010101" pitchFamily="2" charset="-122"/>
                <a:cs typeface="Times New Roman" panose="02020603050405020304" pitchFamily="18" charset="0"/>
              </a:rPr>
              <a:t>Key question: What kind of support is actually needed?</a:t>
            </a:r>
            <a:endParaRPr kumimoji="0" lang="en-GB" sz="2800" b="1" kern="0" dirty="0">
              <a:solidFill>
                <a:srgbClr val="C00000"/>
              </a:solidFill>
              <a:latin typeface="Calibri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 rot="16200000">
            <a:off x="1220875" y="2889301"/>
            <a:ext cx="1316868" cy="300666"/>
          </a:xfrm>
          <a:prstGeom prst="rightArrow">
            <a:avLst/>
          </a:prstGeom>
          <a:solidFill>
            <a:srgbClr val="FFC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" name="Right Arrow 40"/>
          <p:cNvSpPr/>
          <p:nvPr/>
        </p:nvSpPr>
        <p:spPr bwMode="auto">
          <a:xfrm>
            <a:off x="4856900" y="5391023"/>
            <a:ext cx="1316868" cy="300666"/>
          </a:xfrm>
          <a:prstGeom prst="rightArrow">
            <a:avLst/>
          </a:prstGeom>
          <a:solidFill>
            <a:srgbClr val="FFC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54000" rIns="54000" bIns="5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45" name="Straight Arrow Connector 44"/>
          <p:cNvCxnSpPr>
            <a:stCxn id="44" idx="4"/>
            <a:endCxn id="31" idx="1"/>
          </p:cNvCxnSpPr>
          <p:nvPr/>
        </p:nvCxnSpPr>
        <p:spPr bwMode="auto">
          <a:xfrm flipV="1">
            <a:off x="3245074" y="4684809"/>
            <a:ext cx="391663" cy="11610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 flipV="1">
            <a:off x="3961644" y="4319686"/>
            <a:ext cx="1065542" cy="30342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 flipV="1">
            <a:off x="3917725" y="3019247"/>
            <a:ext cx="474177" cy="149411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3953161" y="2780987"/>
            <a:ext cx="1712098" cy="180886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84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AutoShape 2"/>
          <p:cNvSpPr>
            <a:spLocks noGrp="1" noChangeArrowheads="1"/>
          </p:cNvSpPr>
          <p:nvPr>
            <p:ph type="title"/>
          </p:nvPr>
        </p:nvSpPr>
        <p:spPr>
          <a:xfrm>
            <a:off x="1276724" y="468511"/>
            <a:ext cx="6408712" cy="596585"/>
          </a:xfrm>
          <a:prstGeom prst="roundRect">
            <a:avLst>
              <a:gd name="adj" fmla="val 21667"/>
            </a:avLst>
          </a:prstGeom>
          <a:noFill/>
          <a:ln>
            <a:noFill/>
            <a:round/>
            <a:headEnd/>
            <a:tailEnd/>
          </a:ln>
        </p:spPr>
        <p:txBody>
          <a:bodyPr/>
          <a:lstStyle/>
          <a:p>
            <a:r>
              <a:rPr lang="en-US" altLang="ja-JP" sz="2800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About IGES: Outline</a:t>
            </a:r>
          </a:p>
        </p:txBody>
      </p:sp>
      <p:sp>
        <p:nvSpPr>
          <p:cNvPr id="249869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07505" y="1255714"/>
            <a:ext cx="9144000" cy="5602286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ja-JP" b="1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Name of the Institute</a:t>
            </a:r>
            <a:r>
              <a:rPr lang="en-US" altLang="ja-JP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 </a:t>
            </a:r>
            <a:endParaRPr lang="en-US" altLang="ja-JP" dirty="0" smtClean="0">
              <a:solidFill>
                <a:srgbClr val="006600"/>
              </a:solidFill>
              <a:ea typeface="ＭＳ Ｐゴシック" panose="020B0600070205080204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ja-JP" sz="2400" dirty="0" smtClean="0">
                <a:ea typeface="ＭＳ Ｐゴシック" panose="020B0600070205080204" pitchFamily="34" charset="-128"/>
              </a:rPr>
              <a:t>The </a:t>
            </a:r>
            <a:r>
              <a:rPr lang="en-US" altLang="ja-JP" sz="2400" dirty="0">
                <a:ea typeface="ＭＳ Ｐゴシック" panose="020B0600070205080204" pitchFamily="34" charset="-128"/>
              </a:rPr>
              <a:t>Institute for Global Environmental Strategies (IGES)</a:t>
            </a:r>
          </a:p>
          <a:p>
            <a:pPr>
              <a:lnSpc>
                <a:spcPct val="80000"/>
              </a:lnSpc>
            </a:pPr>
            <a:endParaRPr lang="en-US" altLang="ja-JP" sz="1800" b="1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ja-JP" b="1" dirty="0">
                <a:solidFill>
                  <a:srgbClr val="006600"/>
                </a:solidFill>
                <a:ea typeface="ＭＳ Ｐゴシック" panose="020B0600070205080204" pitchFamily="34" charset="-128"/>
              </a:rPr>
              <a:t>Establishment</a:t>
            </a:r>
            <a:r>
              <a:rPr lang="en-US" altLang="ja-JP" dirty="0">
                <a:ea typeface="ＭＳ Ｐゴシック" panose="020B0600070205080204" pitchFamily="34" charset="-128"/>
              </a:rPr>
              <a:t> </a:t>
            </a:r>
            <a:r>
              <a:rPr lang="en-US" altLang="ja-JP" sz="1800" dirty="0">
                <a:ea typeface="ＭＳ Ｐゴシック" panose="020B0600070205080204" pitchFamily="34" charset="-128"/>
              </a:rPr>
              <a:t/>
            </a:r>
            <a:br>
              <a:rPr lang="en-US" altLang="ja-JP" sz="1800" dirty="0">
                <a:ea typeface="ＭＳ Ｐゴシック" panose="020B0600070205080204" pitchFamily="34" charset="-128"/>
              </a:rPr>
            </a:br>
            <a:r>
              <a:rPr lang="en-US" altLang="ja-JP" sz="2400" dirty="0">
                <a:ea typeface="ＭＳ Ｐゴシック" panose="020B0600070205080204" pitchFamily="34" charset="-128"/>
              </a:rPr>
              <a:t>March 31, 1998 </a:t>
            </a:r>
            <a:endParaRPr lang="en-US" altLang="ja-JP" sz="24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ja-JP" sz="18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ja-JP" dirty="0">
              <a:solidFill>
                <a:srgbClr val="006600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en-US" altLang="ja-JP" b="1" dirty="0" smtClean="0">
                <a:solidFill>
                  <a:srgbClr val="006600"/>
                </a:solidFill>
                <a:ea typeface="ＭＳ Ｐゴシック" panose="020B0600070205080204" pitchFamily="34" charset="-128"/>
              </a:rPr>
              <a:t>Location 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&gt;Headquarter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: </a:t>
            </a:r>
            <a:r>
              <a:rPr lang="en-US" altLang="ja-JP" sz="2400" dirty="0">
                <a:ea typeface="ＭＳ Ｐゴシック" panose="020B0600070205080204" pitchFamily="34" charset="-128"/>
              </a:rPr>
              <a:t>Hayama, 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Kanagawa, 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Japan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ja-JP" sz="2400" dirty="0" smtClean="0">
                <a:ea typeface="ＭＳ Ｐゴシック" panose="020B0600070205080204" pitchFamily="34" charset="-128"/>
              </a:rPr>
              <a:t>&gt;Tokyo Office: Chiyoda-ku, 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Tokyo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ja-JP" sz="2400" dirty="0">
                <a:ea typeface="ＭＳ Ｐゴシック" panose="020B0600070205080204" pitchFamily="34" charset="-128"/>
              </a:rPr>
              <a:t>&gt;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Kitakyushu Office: Kitakyushu-city, 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Fukuoka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ja-JP" sz="2400" dirty="0">
                <a:ea typeface="ＭＳ Ｐゴシック" panose="020B0600070205080204" pitchFamily="34" charset="-128"/>
              </a:rPr>
              <a:t>&gt;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Kansai </a:t>
            </a:r>
            <a:r>
              <a:rPr lang="en-US" altLang="ja-JP" sz="2400" dirty="0">
                <a:ea typeface="ＭＳ Ｐゴシック" panose="020B0600070205080204" pitchFamily="34" charset="-128"/>
              </a:rPr>
              <a:t>Research 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Centre (KRC): </a:t>
            </a:r>
            <a:r>
              <a:rPr lang="en-US" altLang="ja-JP" sz="2400" dirty="0">
                <a:ea typeface="ＭＳ Ｐゴシック" panose="020B0600070205080204" pitchFamily="34" charset="-128"/>
              </a:rPr>
              <a:t>Kobe, 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Hyogo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ja-JP" sz="2400" dirty="0" smtClean="0">
                <a:ea typeface="ＭＳ Ｐゴシック" panose="020B0600070205080204" pitchFamily="34" charset="-128"/>
              </a:rPr>
              <a:t>&gt;Overseas Offices/Desks: </a:t>
            </a:r>
            <a:r>
              <a:rPr lang="en-US" altLang="ja-JP" sz="2400" dirty="0">
                <a:ea typeface="ＭＳ Ｐゴシック" panose="020B0600070205080204" pitchFamily="34" charset="-128"/>
              </a:rPr>
              <a:t>Bangkok 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(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Thailand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), Beijing (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China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), Delhi (</a:t>
            </a:r>
            <a:r>
              <a:rPr lang="en-US" altLang="ja-JP" sz="2400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India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)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.</a:t>
            </a:r>
            <a:endParaRPr lang="en-US" altLang="ja-JP" sz="2400" dirty="0">
              <a:ea typeface="ＭＳ Ｐゴシック" panose="020B0600070205080204" pitchFamily="34" charset="-128"/>
            </a:endParaRPr>
          </a:p>
        </p:txBody>
      </p:sp>
      <p:grpSp>
        <p:nvGrpSpPr>
          <p:cNvPr id="249870" name="Group 14"/>
          <p:cNvGrpSpPr>
            <a:grpSpLocks/>
          </p:cNvGrpSpPr>
          <p:nvPr/>
        </p:nvGrpSpPr>
        <p:grpSpPr bwMode="auto">
          <a:xfrm>
            <a:off x="6000899" y="2276871"/>
            <a:ext cx="3145121" cy="3306399"/>
            <a:chOff x="3725" y="2721"/>
            <a:chExt cx="1938" cy="982"/>
          </a:xfrm>
        </p:grpSpPr>
        <p:pic>
          <p:nvPicPr>
            <p:cNvPr id="249871" name="Picture 15" descr="DSC_01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" y="2721"/>
              <a:ext cx="185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9872" name="Text Box 16"/>
            <p:cNvSpPr txBox="1">
              <a:spLocks noChangeArrowheads="1"/>
            </p:cNvSpPr>
            <p:nvPr/>
          </p:nvSpPr>
          <p:spPr bwMode="auto">
            <a:xfrm>
              <a:off x="3733" y="3629"/>
              <a:ext cx="1930" cy="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  <a:cs typeface="+mn-cs"/>
                </a:rPr>
                <a:t>IGES headquarters </a:t>
              </a:r>
              <a:r>
                <a:rPr kumimoji="1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  <a:cs typeface="+mn-cs"/>
                </a:rPr>
                <a:t>（</a:t>
              </a:r>
              <a:r>
                <a:rPr kumimoji="1" lang="en-US" altLang="ja-JP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  <a:cs typeface="+mn-cs"/>
                </a:rPr>
                <a:t>Hayama, Kanagawa</a:t>
              </a:r>
              <a:r>
                <a:rPr kumimoji="1" lang="ja-JP" alt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ＭＳ Ｐゴシック" panose="020B0600070205080204" pitchFamily="34" charset="-128"/>
                  <a:cs typeface="+mn-cs"/>
                </a:rPr>
                <a:t>）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44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11"/>
          <p:cNvSpPr txBox="1"/>
          <p:nvPr/>
        </p:nvSpPr>
        <p:spPr>
          <a:xfrm>
            <a:off x="0" y="620688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Times New Roman" panose="02020603050405020304" pitchFamily="18" charset="0"/>
              </a:rPr>
              <a:t>Key insight based on compressed air case study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18438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Times New Roman" panose="02020603050405020304" pitchFamily="18" charset="0"/>
              </a:rPr>
              <a:t>What kind of support is actually required: Awareness creation, financial, or technical?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418438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18438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Times New Roman" panose="02020603050405020304" pitchFamily="18" charset="0"/>
              </a:rPr>
              <a:t>Which specific stakeholder has/able to provide such support?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0" lang="en-GB" sz="2800" b="0" i="0" u="none" strike="noStrike" kern="0" cap="none" spc="0" normalizeH="0" baseline="0" noProof="0" dirty="0" smtClean="0">
              <a:ln>
                <a:noFill/>
              </a:ln>
              <a:solidFill>
                <a:srgbClr val="418438"/>
              </a:solidFill>
              <a:effectLst/>
              <a:uLnTx/>
              <a:uFillTx/>
              <a:latin typeface="Calibri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18438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Times New Roman" panose="02020603050405020304" pitchFamily="18" charset="0"/>
              </a:rPr>
              <a:t>To address the above, mapping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18438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Times New Roman" panose="02020603050405020304" pitchFamily="18" charset="0"/>
              </a:rPr>
              <a:t>; 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18438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Times New Roman" panose="02020603050405020304" pitchFamily="18" charset="0"/>
              </a:rPr>
              <a:t>matching</a:t>
            </a: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418438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Times New Roman" panose="02020603050405020304" pitchFamily="18" charset="0"/>
              </a:rPr>
              <a:t>, f</a:t>
            </a: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18438"/>
                </a:solidFill>
                <a:effectLst/>
                <a:uLnTx/>
                <a:uFillTx/>
                <a:latin typeface="Calibri"/>
                <a:ea typeface="SimSun" panose="02010600030101010101" pitchFamily="2" charset="-122"/>
                <a:cs typeface="Times New Roman" panose="02020603050405020304" pitchFamily="18" charset="0"/>
              </a:rPr>
              <a:t>ollow-up are key activities to be considered. </a:t>
            </a:r>
          </a:p>
        </p:txBody>
      </p:sp>
    </p:spTree>
    <p:extLst>
      <p:ext uri="{BB962C8B-B14F-4D97-AF65-F5344CB8AC3E}">
        <p14:creationId xmlns:p14="http://schemas.microsoft.com/office/powerpoint/2010/main" val="104047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11"/>
          <p:cNvSpPr txBox="1"/>
          <p:nvPr/>
        </p:nvSpPr>
        <p:spPr>
          <a:xfrm>
            <a:off x="0" y="620688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kumimoji="0" lang="en-GB" sz="2800" b="1" kern="0" dirty="0" smtClean="0">
                <a:solidFill>
                  <a:srgbClr val="418438"/>
                </a:solidFill>
                <a:ea typeface="SimSun" panose="02010600030101010101" pitchFamily="2" charset="-122"/>
                <a:cs typeface="Times New Roman" panose="02020603050405020304" pitchFamily="18" charset="0"/>
              </a:rPr>
              <a:t>Key findings from IGES-TERI’s activities in India</a:t>
            </a:r>
          </a:p>
          <a:p>
            <a:pPr algn="just">
              <a:defRPr/>
            </a:pPr>
            <a:endParaRPr kumimoji="0" lang="en-GB" sz="2000" kern="0" dirty="0" smtClean="0">
              <a:solidFill>
                <a:srgbClr val="000000"/>
              </a:solidFill>
              <a:ea typeface="SimSun" panose="02010600030101010101" pitchFamily="2" charset="-122"/>
            </a:endParaRPr>
          </a:p>
          <a:p>
            <a:pPr algn="just">
              <a:defRPr/>
            </a:pPr>
            <a:r>
              <a:rPr kumimoji="0" lang="en-GB" sz="2400" kern="0" dirty="0" smtClean="0">
                <a:solidFill>
                  <a:srgbClr val="000000"/>
                </a:solidFill>
                <a:ea typeface="SimSun" panose="02010600030101010101" pitchFamily="2" charset="-122"/>
              </a:rPr>
              <a:t>Huge potential/market for Japanese technologies deployment in India, however: </a:t>
            </a:r>
          </a:p>
          <a:p>
            <a:pPr marL="685800" lvl="1" indent="-228600" algn="just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ea typeface="SimSun" panose="02010600030101010101" pitchFamily="2" charset="-122"/>
              </a:rPr>
              <a:t>High upfront </a:t>
            </a:r>
            <a:r>
              <a:rPr lang="en-GB" sz="2400" dirty="0" smtClean="0">
                <a:solidFill>
                  <a:srgbClr val="000000"/>
                </a:solidFill>
                <a:ea typeface="SimSun" panose="02010600030101010101" pitchFamily="2" charset="-122"/>
              </a:rPr>
              <a:t>cost of Japanese technologies;</a:t>
            </a:r>
            <a:endParaRPr lang="en-GB" sz="2400" dirty="0">
              <a:solidFill>
                <a:srgbClr val="000000"/>
              </a:solidFill>
              <a:ea typeface="SimSun" panose="02010600030101010101" pitchFamily="2" charset="-122"/>
            </a:endParaRPr>
          </a:p>
          <a:p>
            <a:pPr marL="685800" lvl="1" indent="-228600" algn="just"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000000"/>
                </a:solidFill>
                <a:ea typeface="SimSun" panose="02010600030101010101" pitchFamily="2" charset="-122"/>
              </a:rPr>
              <a:t>Significant information/knowledge </a:t>
            </a:r>
            <a:r>
              <a:rPr lang="en-GB" sz="2400" dirty="0" smtClean="0">
                <a:solidFill>
                  <a:srgbClr val="000000"/>
                </a:solidFill>
                <a:ea typeface="SimSun" panose="02010600030101010101" pitchFamily="2" charset="-122"/>
              </a:rPr>
              <a:t>gap exists;</a:t>
            </a:r>
          </a:p>
          <a:p>
            <a:pPr marL="685800" lvl="1" indent="-228600" algn="just">
              <a:buFont typeface="Wingdings" panose="05000000000000000000" pitchFamily="2" charset="2"/>
              <a:buChar char="Ø"/>
            </a:pPr>
            <a:r>
              <a:rPr kumimoji="0" lang="en-GB" sz="2400" kern="0" dirty="0" smtClean="0">
                <a:solidFill>
                  <a:srgbClr val="000000"/>
                </a:solidFill>
                <a:ea typeface="SimSun" panose="02010600030101010101" pitchFamily="2" charset="-122"/>
              </a:rPr>
              <a:t>Incomplete, fragmented, and uncoordinated efforts to tap opportunities;</a:t>
            </a:r>
          </a:p>
          <a:p>
            <a:pPr marL="685800" lvl="1" indent="-228600" algn="just">
              <a:buFont typeface="Wingdings" panose="05000000000000000000" pitchFamily="2" charset="2"/>
              <a:buChar char="Ø"/>
            </a:pPr>
            <a:r>
              <a:rPr kumimoji="0" lang="en-GB" sz="2400" kern="0" dirty="0" smtClean="0">
                <a:solidFill>
                  <a:srgbClr val="000000"/>
                </a:solidFill>
                <a:ea typeface="SimSun" panose="02010600030101010101" pitchFamily="2" charset="-122"/>
              </a:rPr>
              <a:t>Communication barriers (</a:t>
            </a:r>
            <a:r>
              <a:rPr kumimoji="0" lang="en-GB" sz="2400" kern="0" dirty="0" err="1" smtClean="0">
                <a:solidFill>
                  <a:srgbClr val="000000"/>
                </a:solidFill>
                <a:ea typeface="SimSun" panose="02010600030101010101" pitchFamily="2" charset="-122"/>
              </a:rPr>
              <a:t>mindset</a:t>
            </a:r>
            <a:r>
              <a:rPr kumimoji="0" lang="en-GB" sz="2400" kern="0" dirty="0" smtClean="0">
                <a:solidFill>
                  <a:srgbClr val="000000"/>
                </a:solidFill>
                <a:ea typeface="SimSun" panose="02010600030101010101" pitchFamily="2" charset="-122"/>
              </a:rPr>
              <a:t>, language, etc.).</a:t>
            </a:r>
          </a:p>
          <a:p>
            <a:pPr algn="just">
              <a:defRPr/>
            </a:pPr>
            <a:endParaRPr kumimoji="0" lang="en-GB" sz="2400" kern="0" dirty="0" smtClean="0">
              <a:solidFill>
                <a:srgbClr val="000000"/>
              </a:solidFill>
              <a:ea typeface="SimSun" panose="02010600030101010101" pitchFamily="2" charset="-122"/>
            </a:endParaRPr>
          </a:p>
          <a:p>
            <a:pPr algn="just">
              <a:defRPr/>
            </a:pPr>
            <a:r>
              <a:rPr kumimoji="0" lang="en-GB" sz="2400" b="1" kern="0" dirty="0" smtClean="0">
                <a:solidFill>
                  <a:srgbClr val="418438"/>
                </a:solidFill>
                <a:ea typeface="SimSun" panose="02010600030101010101" pitchFamily="2" charset="-122"/>
                <a:sym typeface="Wingdings" panose="05000000000000000000" pitchFamily="2" charset="2"/>
              </a:rPr>
              <a:t>&gt;&gt; </a:t>
            </a:r>
            <a:r>
              <a:rPr kumimoji="0" lang="en-GB" sz="2400" b="1" kern="0" dirty="0" smtClean="0">
                <a:solidFill>
                  <a:srgbClr val="418438"/>
                </a:solidFill>
                <a:ea typeface="SimSun" panose="02010600030101010101" pitchFamily="2" charset="-122"/>
              </a:rPr>
              <a:t>It was concluded that there is a need to initiate a stakeholders' matchmaking platform to address all the above challenges in practical and systematic manner.</a:t>
            </a:r>
            <a:endParaRPr kumimoji="0" lang="en-GB" sz="2400" b="1" kern="0" dirty="0" smtClean="0">
              <a:solidFill>
                <a:srgbClr val="41843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48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57"/>
          <p:cNvSpPr txBox="1">
            <a:spLocks noChangeAspect="1" noChangeArrowheads="1"/>
          </p:cNvSpPr>
          <p:nvPr/>
        </p:nvSpPr>
        <p:spPr bwMode="auto">
          <a:xfrm>
            <a:off x="179512" y="2492896"/>
            <a:ext cx="887498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kumimoji="0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Initiating </a:t>
            </a:r>
            <a:r>
              <a:rPr kumimoji="0" lang="en-GB" altLang="ja-JP" sz="2800" b="1" dirty="0">
                <a:solidFill>
                  <a:srgbClr val="1F497D"/>
                </a:solidFill>
              </a:rPr>
              <a:t>Japan-India Technology Matchmaking Platform (JITMAP)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</a:t>
            </a: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6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04664"/>
            <a:ext cx="9144000" cy="60631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184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Key </a:t>
            </a:r>
            <a:r>
              <a:rPr kumimoji="1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184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feature of the platform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1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GB" sz="2000" b="1" u="sng" dirty="0" smtClean="0">
                <a:solidFill>
                  <a:srgbClr val="7030A0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Bilateral</a:t>
            </a:r>
            <a:r>
              <a:rPr lang="en-GB" sz="200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:</a:t>
            </a:r>
            <a:r>
              <a:rPr lang="en-GB" sz="2000" dirty="0">
                <a:solidFill>
                  <a:srgbClr val="7030A0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Specific focus on Japan and India;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en-GB" sz="2000" dirty="0" smtClean="0"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US" sz="2000" b="1" u="sng" dirty="0">
                <a:solidFill>
                  <a:srgbClr val="7030A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Practical</a:t>
            </a:r>
            <a:r>
              <a:rPr lang="en-US" sz="2000" u="sng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unique forum where matching B2B, B2F and B2P can occur </a:t>
            </a:r>
            <a:r>
              <a:rPr lang="en-GB" sz="2000" b="1" dirty="0">
                <a:solidFill>
                  <a:srgbClr val="C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on the ground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as well as </a:t>
            </a:r>
            <a:r>
              <a:rPr lang="en-GB" sz="2000" b="1" dirty="0">
                <a:solidFill>
                  <a:srgbClr val="C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online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in faster way;</a:t>
            </a:r>
            <a:endParaRPr kumimoji="1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1" lang="en-GB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Comprehensive</a:t>
            </a:r>
            <a:r>
              <a:rPr kumimoji="1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kumimoji="1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Information and knowledge sharing about various aspects (</a:t>
            </a:r>
            <a:r>
              <a:rPr kumimoji="1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technologies data base</a:t>
            </a:r>
            <a:r>
              <a:rPr kumimoji="1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1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policies data base</a:t>
            </a:r>
            <a:r>
              <a:rPr kumimoji="1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1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financing options data base</a:t>
            </a:r>
            <a:r>
              <a:rPr kumimoji="1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1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etc</a:t>
            </a:r>
            <a:r>
              <a:rPr kumimoji="1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). not just about one of them as in most existing platforms;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1" lang="en-US" sz="2000" b="0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Systematic</a:t>
            </a:r>
            <a:r>
              <a:rPr kumimoji="1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kumimoji="1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It addresses </a:t>
            </a:r>
            <a:r>
              <a:rPr kumimoji="1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all the stages </a:t>
            </a:r>
            <a:r>
              <a:rPr kumimoji="1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of Technology Transfer process, with </a:t>
            </a:r>
            <a:r>
              <a:rPr kumimoji="1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special focus given to follow up activities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;</a:t>
            </a:r>
            <a:endParaRPr kumimoji="1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kumimoji="1" lang="en-US" sz="2000" b="0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1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Ultimate 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goal is to materialize the opportunities rather than just identifying </a:t>
            </a:r>
            <a:r>
              <a:rPr kumimoji="1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them; </a:t>
            </a:r>
            <a:r>
              <a:rPr kumimoji="1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Develop information rather than just collect and share it</a:t>
            </a:r>
            <a:r>
              <a:rPr kumimoji="1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It is </a:t>
            </a: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not an alternative option 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to existing </a:t>
            </a:r>
            <a:r>
              <a:rPr kumimoji="1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platforms, </a:t>
            </a:r>
            <a:r>
              <a:rPr kumimoji="1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but rather a complementary one to them. </a:t>
            </a:r>
            <a:endParaRPr kumimoji="1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42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742" y="773232"/>
            <a:ext cx="2584829" cy="17521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504" y="897428"/>
            <a:ext cx="651228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kumimoji="0" lang="en-GB" kern="0" dirty="0" smtClean="0">
                <a:solidFill>
                  <a:prstClr val="black"/>
                </a:solidFill>
              </a:rPr>
              <a:t>JITMAP was initiated/launched as a trial basis on </a:t>
            </a:r>
            <a:r>
              <a:rPr kumimoji="0" lang="en-GB" b="1" kern="0" dirty="0" smtClean="0">
                <a:solidFill>
                  <a:srgbClr val="C00000"/>
                </a:solidFill>
              </a:rPr>
              <a:t>Jul. 13</a:t>
            </a:r>
            <a:r>
              <a:rPr kumimoji="0" lang="en-GB" b="1" kern="0" baseline="30000" dirty="0" smtClean="0">
                <a:solidFill>
                  <a:srgbClr val="C00000"/>
                </a:solidFill>
              </a:rPr>
              <a:t>th</a:t>
            </a:r>
            <a:r>
              <a:rPr kumimoji="0" lang="en-GB" b="1" kern="0" dirty="0" smtClean="0">
                <a:solidFill>
                  <a:srgbClr val="C00000"/>
                </a:solidFill>
              </a:rPr>
              <a:t>, 2016</a:t>
            </a:r>
            <a:r>
              <a:rPr kumimoji="0" lang="en-GB" kern="0" dirty="0" smtClean="0">
                <a:solidFill>
                  <a:prstClr val="black"/>
                </a:solidFill>
              </a:rPr>
              <a:t>. IGES and TERI as core members.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kumimoji="0" lang="en-GB" kern="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kumimoji="0" lang="en-GB" kern="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kumimoji="0" lang="en-GB" kern="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kumimoji="0" lang="en-GB" kern="0" dirty="0">
                <a:solidFill>
                  <a:prstClr val="black"/>
                </a:solidFill>
              </a:rPr>
              <a:t>Leading Indian organizations has joined as dialogues members, namely: GEDA, MEDA, MCCIA, GITCO. Others are also expressing interests, from India and Japan</a:t>
            </a:r>
            <a:r>
              <a:rPr kumimoji="0" lang="en-GB" kern="0" dirty="0" smtClean="0">
                <a:solidFill>
                  <a:prstClr val="black"/>
                </a:solidFill>
              </a:rPr>
              <a:t>.</a:t>
            </a:r>
            <a:endParaRPr kumimoji="0" lang="en-GB" kern="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9512" y="201332"/>
            <a:ext cx="8784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GB" sz="2400" b="1" kern="0" dirty="0" smtClean="0">
                <a:solidFill>
                  <a:srgbClr val="418438"/>
                </a:solidFill>
              </a:rPr>
              <a:t>Japan-India Technology Matchmaking Platform (JITMAP)</a:t>
            </a:r>
          </a:p>
        </p:txBody>
      </p:sp>
      <p:sp>
        <p:nvSpPr>
          <p:cNvPr id="39" name="Notched Right Arrow 38"/>
          <p:cNvSpPr/>
          <p:nvPr/>
        </p:nvSpPr>
        <p:spPr>
          <a:xfrm>
            <a:off x="985304" y="3638010"/>
            <a:ext cx="338908" cy="21789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3"/>
          <a:srcRect l="28524" t="29828" r="31207" b="40343"/>
          <a:stretch/>
        </p:blipFill>
        <p:spPr>
          <a:xfrm>
            <a:off x="107504" y="3356992"/>
            <a:ext cx="9036496" cy="267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5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6895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418438"/>
                </a:solidFill>
              </a:rPr>
              <a:t>Key activities under JITMAP</a:t>
            </a:r>
          </a:p>
          <a:p>
            <a:pPr algn="ctr"/>
            <a:r>
              <a:rPr lang="en-GB" dirty="0" smtClean="0">
                <a:solidFill>
                  <a:prstClr val="black"/>
                </a:solidFill>
              </a:rPr>
              <a:t>IGES and TERI, </a:t>
            </a:r>
            <a:r>
              <a:rPr lang="en-GB" dirty="0">
                <a:solidFill>
                  <a:prstClr val="black"/>
                </a:solidFill>
              </a:rPr>
              <a:t>in coordination with </a:t>
            </a:r>
            <a:r>
              <a:rPr lang="en-GB" dirty="0" smtClean="0">
                <a:solidFill>
                  <a:prstClr val="black"/>
                </a:solidFill>
              </a:rPr>
              <a:t>JITMAP </a:t>
            </a:r>
            <a:r>
              <a:rPr lang="en-GB" dirty="0">
                <a:solidFill>
                  <a:prstClr val="black"/>
                </a:solidFill>
              </a:rPr>
              <a:t>Dialogue Members, enable matchmaking of </a:t>
            </a:r>
            <a:r>
              <a:rPr lang="en-GB" dirty="0" smtClean="0">
                <a:solidFill>
                  <a:prstClr val="black"/>
                </a:solidFill>
              </a:rPr>
              <a:t>B2B, B2F and B2P </a:t>
            </a:r>
            <a:r>
              <a:rPr lang="en-GB" dirty="0">
                <a:solidFill>
                  <a:prstClr val="black"/>
                </a:solidFill>
              </a:rPr>
              <a:t>through the following activities</a:t>
            </a:r>
            <a:r>
              <a:rPr lang="en-GB" dirty="0" smtClean="0">
                <a:solidFill>
                  <a:prstClr val="black"/>
                </a:solidFill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61764" y="1484784"/>
            <a:ext cx="8874732" cy="4751188"/>
            <a:chOff x="0" y="0"/>
            <a:chExt cx="6649085" cy="3763645"/>
          </a:xfrm>
        </p:grpSpPr>
        <p:grpSp>
          <p:nvGrpSpPr>
            <p:cNvPr id="4" name="Group 3"/>
            <p:cNvGrpSpPr/>
            <p:nvPr/>
          </p:nvGrpSpPr>
          <p:grpSpPr>
            <a:xfrm>
              <a:off x="0" y="0"/>
              <a:ext cx="6649085" cy="3763645"/>
              <a:chOff x="-47625" y="0"/>
              <a:chExt cx="6649085" cy="376364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9526" y="21590"/>
                <a:ext cx="5819775" cy="3133090"/>
              </a:xfrm>
              <a:prstGeom prst="rect">
                <a:avLst/>
              </a:prstGeom>
              <a:solidFill>
                <a:srgbClr val="5B9BD5">
                  <a:lumMod val="40000"/>
                  <a:lumOff val="60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kumimoji="0" lang="en-GB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857374" y="124460"/>
                <a:ext cx="3095625" cy="732790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200"/>
                  </a:lnSpc>
                  <a:defRPr/>
                </a:pPr>
                <a:r>
                  <a:rPr kumimoji="0" lang="en-GB" sz="1600" b="1" kern="0" dirty="0">
                    <a:solidFill>
                      <a:srgbClr val="FF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Information collection, management and assessment </a:t>
                </a:r>
                <a:endParaRPr kumimoji="0" lang="en-GB" sz="1600" kern="0" dirty="0">
                  <a:solidFill>
                    <a:sysClr val="windowText" lastClr="000000"/>
                  </a:solidFill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1200"/>
                  </a:lnSpc>
                  <a:defRPr/>
                </a:pPr>
                <a:r>
                  <a:rPr kumimoji="0" lang="en-GB" sz="1400" kern="0" dirty="0">
                    <a:solidFill>
                      <a:sysClr val="windowText" lastClr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=&gt;Develop database on </a:t>
                </a:r>
                <a:r>
                  <a:rPr kumimoji="0" lang="en-GB" sz="1400" kern="0" dirty="0" smtClean="0">
                    <a:solidFill>
                      <a:sysClr val="windowText" lastClr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“Seeds</a:t>
                </a:r>
                <a:r>
                  <a:rPr kumimoji="0" lang="en-GB" sz="1400" kern="0" dirty="0">
                    <a:solidFill>
                      <a:sysClr val="windowText" lastClr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” and </a:t>
                </a:r>
                <a:r>
                  <a:rPr kumimoji="0" lang="en-GB" sz="1400" kern="0" dirty="0" smtClean="0">
                    <a:solidFill>
                      <a:sysClr val="windowText" lastClr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“Needs</a:t>
                </a:r>
                <a:r>
                  <a:rPr kumimoji="0" lang="en-GB" sz="1400" kern="0" dirty="0">
                    <a:solidFill>
                      <a:sysClr val="windowText" lastClr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” (technologies, stimulating policies &amp; regulations, stimulating financing </a:t>
                </a:r>
                <a:r>
                  <a:rPr kumimoji="0" lang="en-GB" sz="1400" kern="0" dirty="0" smtClean="0">
                    <a:solidFill>
                      <a:sysClr val="windowText" lastClr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schemes, </a:t>
                </a:r>
                <a:r>
                  <a:rPr kumimoji="0" lang="en-GB" sz="1400" kern="0" dirty="0">
                    <a:solidFill>
                      <a:sysClr val="windowText" lastClr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etc.)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009650" y="1296670"/>
                <a:ext cx="2409825" cy="885190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200"/>
                  </a:lnSpc>
                  <a:defRPr/>
                </a:pPr>
                <a:endParaRPr kumimoji="0" lang="en-GB" sz="1600" b="1" kern="0" dirty="0" smtClean="0">
                  <a:solidFill>
                    <a:srgbClr val="FF0000"/>
                  </a:solidFill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1200"/>
                  </a:lnSpc>
                  <a:defRPr/>
                </a:pPr>
                <a:r>
                  <a:rPr kumimoji="0" lang="en-GB" sz="1600" b="1" kern="0" dirty="0" smtClean="0">
                    <a:solidFill>
                      <a:srgbClr val="FF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Stakeholders </a:t>
                </a:r>
                <a:r>
                  <a:rPr kumimoji="0" lang="en-GB" sz="1600" b="1" kern="0" dirty="0">
                    <a:solidFill>
                      <a:srgbClr val="FF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matching </a:t>
                </a:r>
                <a:endParaRPr kumimoji="0" lang="en-GB" sz="1600" kern="0" dirty="0">
                  <a:solidFill>
                    <a:sysClr val="windowText" lastClr="000000"/>
                  </a:solidFill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1200"/>
                  </a:lnSpc>
                  <a:defRPr/>
                </a:pPr>
                <a:r>
                  <a:rPr kumimoji="0" lang="en-GB" sz="1600" b="1" kern="0" dirty="0">
                    <a:solidFill>
                      <a:srgbClr val="FF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(B2B, B2F and B2P</a:t>
                </a:r>
                <a:r>
                  <a:rPr kumimoji="0" lang="en-GB" sz="1600" b="1" kern="0" dirty="0" smtClean="0">
                    <a:solidFill>
                      <a:srgbClr val="FF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)</a:t>
                </a:r>
              </a:p>
              <a:p>
                <a:pPr algn="ctr">
                  <a:lnSpc>
                    <a:spcPts val="1200"/>
                  </a:lnSpc>
                  <a:defRPr/>
                </a:pPr>
                <a:endParaRPr kumimoji="0" lang="en-GB" sz="1600" kern="0" dirty="0">
                  <a:solidFill>
                    <a:sysClr val="windowText" lastClr="000000"/>
                  </a:solidFill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1200"/>
                  </a:lnSpc>
                  <a:defRPr/>
                </a:pPr>
                <a:r>
                  <a:rPr kumimoji="0" lang="en-GB" sz="1400" kern="0" dirty="0">
                    <a:solidFill>
                      <a:sysClr val="windowText" lastClr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Feasibility studies, project proposals, bankable proposals, project implementation, follow-up </a:t>
                </a:r>
                <a:r>
                  <a:rPr kumimoji="0" lang="en-GB" sz="1400" kern="0" dirty="0" smtClean="0">
                    <a:solidFill>
                      <a:sysClr val="windowText" lastClr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activities, </a:t>
                </a:r>
                <a:r>
                  <a:rPr kumimoji="0" lang="en-GB" sz="1400" kern="0" dirty="0" err="1" smtClean="0">
                    <a:solidFill>
                      <a:sysClr val="windowText" lastClr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etc</a:t>
                </a:r>
                <a:endParaRPr kumimoji="0" lang="en-GB" sz="1400" kern="0" dirty="0" smtClean="0">
                  <a:solidFill>
                    <a:sysClr val="windowText" lastClr="000000"/>
                  </a:solidFill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1200"/>
                  </a:lnSpc>
                  <a:defRPr/>
                </a:pPr>
                <a:endParaRPr kumimoji="0" lang="en-GB" sz="1400" kern="0" dirty="0">
                  <a:solidFill>
                    <a:sysClr val="windowText" lastClr="000000"/>
                  </a:solidFill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952625" y="2525395"/>
                <a:ext cx="2905124" cy="571500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200"/>
                  </a:lnSpc>
                  <a:defRPr/>
                </a:pPr>
                <a:r>
                  <a:rPr kumimoji="0" lang="en-GB" sz="1600" b="1" kern="0" dirty="0">
                    <a:solidFill>
                      <a:srgbClr val="FF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“Online” Information and knowledge sharing</a:t>
                </a:r>
                <a:r>
                  <a:rPr kumimoji="0" lang="en-GB" sz="900" kern="0" dirty="0">
                    <a:solidFill>
                      <a:srgbClr val="FF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kumimoji="0" lang="en-GB" sz="900" kern="0" dirty="0" smtClean="0">
                  <a:solidFill>
                    <a:srgbClr val="FF0000"/>
                  </a:solidFill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1200"/>
                  </a:lnSpc>
                  <a:defRPr/>
                </a:pPr>
                <a:r>
                  <a:rPr kumimoji="0" lang="en-GB" sz="1400" kern="0" dirty="0" smtClean="0">
                    <a:solidFill>
                      <a:sysClr val="windowText" lastClr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through </a:t>
                </a:r>
                <a:r>
                  <a:rPr kumimoji="0" lang="en-GB" sz="1400" kern="0" dirty="0">
                    <a:solidFill>
                      <a:sysClr val="windowText" lastClr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JITMAP website</a:t>
                </a:r>
              </a:p>
              <a:p>
                <a:pPr algn="ctr">
                  <a:lnSpc>
                    <a:spcPts val="1200"/>
                  </a:lnSpc>
                  <a:defRPr/>
                </a:pPr>
                <a:r>
                  <a:rPr kumimoji="0" lang="en-GB" sz="1400" kern="0" dirty="0">
                    <a:solidFill>
                      <a:sysClr val="windowText" lastClr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http://jitmap.org</a:t>
                </a: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 flipH="1">
                <a:off x="2219325" y="857250"/>
                <a:ext cx="828676" cy="43942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2" name="Straight Arrow Connector 11"/>
              <p:cNvCxnSpPr>
                <a:endCxn id="14" idx="0"/>
              </p:cNvCxnSpPr>
              <p:nvPr/>
            </p:nvCxnSpPr>
            <p:spPr>
              <a:xfrm>
                <a:off x="3924300" y="857250"/>
                <a:ext cx="728663" cy="439420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3474085" y="857250"/>
                <a:ext cx="0" cy="1668145"/>
              </a:xfrm>
              <a:prstGeom prst="straightConnector1">
                <a:avLst/>
              </a:prstGeom>
              <a:noFill/>
              <a:ln w="19050" cap="flat" cmpd="sng" algn="ctr">
                <a:solidFill>
                  <a:srgbClr val="5B9BD5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4" name="Rectangle 13"/>
              <p:cNvSpPr/>
              <p:nvPr/>
            </p:nvSpPr>
            <p:spPr>
              <a:xfrm>
                <a:off x="3543300" y="1296670"/>
                <a:ext cx="2219326" cy="885190"/>
              </a:xfrm>
              <a:prstGeom prst="rect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200"/>
                  </a:lnSpc>
                  <a:defRPr/>
                </a:pPr>
                <a:r>
                  <a:rPr kumimoji="0" lang="en-GB" sz="1600" b="1" kern="0" dirty="0">
                    <a:solidFill>
                      <a:srgbClr val="FF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Stakeholders’ awareness creation and capacity </a:t>
                </a:r>
                <a:r>
                  <a:rPr kumimoji="0" lang="en-GB" sz="1600" b="1" kern="0" dirty="0" smtClean="0">
                    <a:solidFill>
                      <a:srgbClr val="FF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building</a:t>
                </a:r>
              </a:p>
              <a:p>
                <a:pPr algn="ctr">
                  <a:lnSpc>
                    <a:spcPts val="1200"/>
                  </a:lnSpc>
                  <a:defRPr/>
                </a:pPr>
                <a:endParaRPr kumimoji="0" lang="en-GB" sz="1600" kern="0" dirty="0">
                  <a:solidFill>
                    <a:sysClr val="windowText" lastClr="000000"/>
                  </a:solidFill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1200"/>
                  </a:lnSpc>
                  <a:defRPr/>
                </a:pPr>
                <a:r>
                  <a:rPr kumimoji="0" lang="en-GB" sz="1400" kern="0" dirty="0">
                    <a:solidFill>
                      <a:sysClr val="windowText" lastClr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Technical and financial assistances, Workshops, Trainings, joint planning for replication at wider </a:t>
                </a:r>
                <a:r>
                  <a:rPr kumimoji="0" lang="en-GB" sz="1400" kern="0" dirty="0" smtClean="0">
                    <a:solidFill>
                      <a:sysClr val="windowText" lastClr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level, etc.</a:t>
                </a:r>
                <a:endParaRPr kumimoji="0" lang="en-GB" sz="1400" kern="0" dirty="0">
                  <a:solidFill>
                    <a:sysClr val="windowText" lastClr="000000"/>
                  </a:solidFill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5400000">
                <a:off x="4481512" y="1643698"/>
                <a:ext cx="3763645" cy="476250"/>
              </a:xfrm>
              <a:prstGeom prst="rect">
                <a:avLst/>
              </a:prstGeom>
              <a:solidFill>
                <a:srgbClr val="ED7D31">
                  <a:lumMod val="40000"/>
                  <a:lumOff val="6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ts val="1200"/>
                  </a:lnSpc>
                  <a:defRPr/>
                </a:pPr>
                <a:r>
                  <a:rPr kumimoji="0" lang="en-GB" sz="1600" b="1" kern="0" dirty="0">
                    <a:solidFill>
                      <a:srgbClr val="FF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             </a:t>
                </a:r>
                <a:r>
                  <a:rPr kumimoji="0" lang="en-GB" sz="1600" b="1" kern="0" dirty="0" smtClean="0">
                    <a:solidFill>
                      <a:srgbClr val="FF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kumimoji="0" lang="en-GB" sz="1600" b="1" kern="0" dirty="0">
                    <a:solidFill>
                      <a:srgbClr val="FF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- </a:t>
                </a:r>
                <a:r>
                  <a:rPr kumimoji="0" lang="en-GB" sz="1600" b="1" kern="0" dirty="0" smtClean="0">
                    <a:solidFill>
                      <a:srgbClr val="FF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JITMAP members dialogue </a:t>
                </a:r>
                <a:r>
                  <a:rPr kumimoji="0" lang="en-GB" sz="1600" b="1" kern="0" dirty="0">
                    <a:solidFill>
                      <a:srgbClr val="FF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meetings</a:t>
                </a:r>
                <a:endParaRPr kumimoji="0" lang="en-GB" sz="1600" kern="0" dirty="0">
                  <a:solidFill>
                    <a:sysClr val="windowText" lastClr="000000"/>
                  </a:solidFill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ts val="1200"/>
                  </a:lnSpc>
                  <a:defRPr/>
                </a:pPr>
                <a:r>
                  <a:rPr kumimoji="0" lang="en-GB" sz="1600" b="1" kern="0" dirty="0">
                    <a:solidFill>
                      <a:srgbClr val="FF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              </a:t>
                </a:r>
                <a:r>
                  <a:rPr kumimoji="0" lang="en-GB" sz="1600" b="1" kern="0" dirty="0" smtClean="0">
                    <a:solidFill>
                      <a:srgbClr val="FF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- </a:t>
                </a:r>
                <a:r>
                  <a:rPr kumimoji="0" lang="en-GB" sz="1600" b="1" kern="0" dirty="0">
                    <a:solidFill>
                      <a:srgbClr val="FF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Experts consultation meetings</a:t>
                </a:r>
                <a:endParaRPr kumimoji="0" lang="en-GB" sz="1600" kern="0" dirty="0">
                  <a:solidFill>
                    <a:sysClr val="windowText" lastClr="000000"/>
                  </a:solidFill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-47625" y="2391410"/>
                <a:ext cx="1209675" cy="61912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200"/>
                  </a:lnSpc>
                  <a:defRPr/>
                </a:pPr>
                <a:r>
                  <a:rPr kumimoji="0" lang="en-GB" sz="1600" b="1" u="sng" kern="0" dirty="0">
                    <a:solidFill>
                      <a:srgbClr val="7030A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“Online” Information and knowledge sharing</a:t>
                </a:r>
                <a:endParaRPr kumimoji="0" lang="en-GB" sz="1600" kern="0" dirty="0">
                  <a:solidFill>
                    <a:sysClr val="windowText" lastClr="000000"/>
                  </a:solidFill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1" y="1305560"/>
                <a:ext cx="1057274" cy="70485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200"/>
                  </a:lnSpc>
                  <a:defRPr/>
                </a:pPr>
                <a:r>
                  <a:rPr kumimoji="0" lang="en-GB" sz="1600" b="1" u="sng" kern="0" dirty="0">
                    <a:solidFill>
                      <a:srgbClr val="7030A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“On the ground” matchmaking</a:t>
                </a:r>
                <a:endParaRPr kumimoji="0" lang="en-GB" sz="1600" kern="0" dirty="0">
                  <a:solidFill>
                    <a:sysClr val="windowText" lastClr="000000"/>
                  </a:solidFill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7625" y="124460"/>
                <a:ext cx="962025" cy="79057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200"/>
                  </a:lnSpc>
                  <a:defRPr/>
                </a:pPr>
                <a:r>
                  <a:rPr kumimoji="0" lang="en-GB" sz="1600" b="1" u="sng" kern="0" dirty="0">
                    <a:solidFill>
                      <a:srgbClr val="7030A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Mapping for matching </a:t>
                </a:r>
                <a:endParaRPr kumimoji="0" lang="en-GB" sz="1600" kern="0" dirty="0">
                  <a:solidFill>
                    <a:sysClr val="windowText" lastClr="000000"/>
                  </a:solidFill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1200"/>
                  </a:lnSpc>
                  <a:defRPr/>
                </a:pPr>
                <a:r>
                  <a:rPr kumimoji="0" lang="en-GB" sz="1000" kern="0" dirty="0">
                    <a:solidFill>
                      <a:sysClr val="windowText" lastClr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 </a:t>
                </a:r>
                <a:endParaRPr kumimoji="0" lang="en-GB" sz="1100" kern="0" dirty="0">
                  <a:solidFill>
                    <a:sysClr val="windowText" lastClr="000000"/>
                  </a:solidFill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0" y="3181985"/>
                <a:ext cx="5819775" cy="581025"/>
              </a:xfrm>
              <a:prstGeom prst="rect">
                <a:avLst/>
              </a:prstGeom>
              <a:solidFill>
                <a:srgbClr val="70AD47">
                  <a:lumMod val="60000"/>
                  <a:lumOff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kumimoji="0" lang="en-GB" sz="1100" kern="0" dirty="0">
                    <a:solidFill>
                      <a:srgbClr val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                    </a:t>
                </a:r>
                <a:endParaRPr kumimoji="0" lang="en-GB" sz="1100" kern="0" dirty="0">
                  <a:solidFill>
                    <a:sysClr val="window" lastClr="FFFFFF"/>
                  </a:solidFill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kumimoji="0" lang="en-GB" sz="1400" b="1" kern="0" dirty="0" smtClean="0">
                    <a:solidFill>
                      <a:srgbClr val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Databases, directories, case </a:t>
                </a:r>
                <a:r>
                  <a:rPr kumimoji="0" lang="en-GB" sz="1400" b="1" kern="0" dirty="0">
                    <a:solidFill>
                      <a:srgbClr val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studies, proposals (</a:t>
                </a:r>
                <a:r>
                  <a:rPr kumimoji="0" lang="en-GB" sz="1400" b="1" kern="0" dirty="0" smtClean="0">
                    <a:solidFill>
                      <a:srgbClr val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projects/strategies/roadmaps), </a:t>
                </a:r>
                <a:r>
                  <a:rPr kumimoji="0" lang="en-GB" sz="1400" b="1" kern="0" dirty="0">
                    <a:solidFill>
                      <a:srgbClr val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training materials, </a:t>
                </a:r>
                <a:r>
                  <a:rPr kumimoji="0" lang="en-GB" sz="1400" b="1" kern="0" dirty="0" smtClean="0">
                    <a:solidFill>
                      <a:srgbClr val="00000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etc.</a:t>
                </a:r>
                <a:endParaRPr kumimoji="0" lang="en-GB" sz="1400" b="1" kern="0" dirty="0">
                  <a:solidFill>
                    <a:sysClr val="window" lastClr="FFFFFF"/>
                  </a:solidFill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" name="Left Arrow 19"/>
              <p:cNvSpPr/>
              <p:nvPr/>
            </p:nvSpPr>
            <p:spPr>
              <a:xfrm>
                <a:off x="5781675" y="381635"/>
                <a:ext cx="333375" cy="285750"/>
              </a:xfrm>
              <a:prstGeom prst="leftArrow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kumimoji="0" lang="en-GB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1" name="Left Arrow 20"/>
              <p:cNvSpPr/>
              <p:nvPr/>
            </p:nvSpPr>
            <p:spPr>
              <a:xfrm>
                <a:off x="5781675" y="1572260"/>
                <a:ext cx="333375" cy="285750"/>
              </a:xfrm>
              <a:prstGeom prst="leftArrow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kumimoji="0" lang="en-GB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2" name="Left Arrow 21"/>
              <p:cNvSpPr/>
              <p:nvPr/>
            </p:nvSpPr>
            <p:spPr>
              <a:xfrm>
                <a:off x="5781675" y="2591435"/>
                <a:ext cx="333375" cy="285750"/>
              </a:xfrm>
              <a:prstGeom prst="leftArrow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kumimoji="0" lang="en-GB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3" name="Left Arrow 22"/>
              <p:cNvSpPr/>
              <p:nvPr/>
            </p:nvSpPr>
            <p:spPr>
              <a:xfrm>
                <a:off x="5781675" y="3391535"/>
                <a:ext cx="333375" cy="285750"/>
              </a:xfrm>
              <a:prstGeom prst="leftArrow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kumimoji="0" lang="en-GB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4" name="Left Arrow 23"/>
              <p:cNvSpPr/>
              <p:nvPr/>
            </p:nvSpPr>
            <p:spPr>
              <a:xfrm rot="16200000">
                <a:off x="1643064" y="3081972"/>
                <a:ext cx="333375" cy="285750"/>
              </a:xfrm>
              <a:prstGeom prst="leftArrow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kumimoji="0" lang="en-GB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5" name="Left Arrow 24"/>
              <p:cNvSpPr/>
              <p:nvPr/>
            </p:nvSpPr>
            <p:spPr>
              <a:xfrm rot="16200000">
                <a:off x="4833937" y="3054032"/>
                <a:ext cx="333375" cy="285750"/>
              </a:xfrm>
              <a:prstGeom prst="leftArrow">
                <a:avLst/>
              </a:prstGeom>
              <a:solidFill>
                <a:srgbClr val="7030A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defRPr/>
                </a:pPr>
                <a:endParaRPr kumimoji="0" lang="en-GB" kern="0">
                  <a:solidFill>
                    <a:sysClr val="window" lastClr="FFFFFF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9526" y="3154680"/>
                <a:ext cx="1009650" cy="352425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200"/>
                  </a:lnSpc>
                  <a:defRPr/>
                </a:pPr>
                <a:r>
                  <a:rPr kumimoji="0" lang="en-GB" sz="1600" b="1" u="sng" kern="0" dirty="0">
                    <a:solidFill>
                      <a:srgbClr val="7030A0"/>
                    </a:solidFill>
                    <a:ea typeface="SimSun" panose="02010600030101010101" pitchFamily="2" charset="-122"/>
                    <a:cs typeface="Times New Roman" panose="02020603050405020304" pitchFamily="18" charset="0"/>
                  </a:rPr>
                  <a:t>“Outputs</a:t>
                </a:r>
                <a:endParaRPr kumimoji="0" lang="en-GB" sz="1600" kern="0" dirty="0">
                  <a:solidFill>
                    <a:sysClr val="windowText" lastClr="000000"/>
                  </a:solidFill>
                  <a:ea typeface="SimSu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V="1">
                <a:off x="104775" y="1105535"/>
                <a:ext cx="5676900" cy="9525"/>
              </a:xfrm>
              <a:prstGeom prst="line">
                <a:avLst/>
              </a:prstGeom>
              <a:noFill/>
              <a:ln w="6350" cap="flat" cmpd="sng" algn="ctr">
                <a:solidFill>
                  <a:srgbClr val="C00000"/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>
              <a:xfrm flipV="1">
                <a:off x="104775" y="2305685"/>
                <a:ext cx="5676900" cy="9525"/>
              </a:xfrm>
              <a:prstGeom prst="line">
                <a:avLst/>
              </a:prstGeom>
              <a:noFill/>
              <a:ln w="6350" cap="flat" cmpd="sng" algn="ctr">
                <a:solidFill>
                  <a:srgbClr val="C00000"/>
                </a:solidFill>
                <a:prstDash val="dash"/>
                <a:miter lim="800000"/>
              </a:ln>
              <a:effectLst/>
            </p:spPr>
          </p:cxnSp>
        </p:grpSp>
        <p:cxnSp>
          <p:nvCxnSpPr>
            <p:cNvPr id="5" name="Straight Arrow Connector 4"/>
            <p:cNvCxnSpPr>
              <a:stCxn id="9" idx="2"/>
            </p:cNvCxnSpPr>
            <p:nvPr/>
          </p:nvCxnSpPr>
          <p:spPr>
            <a:xfrm>
              <a:off x="2262188" y="2181860"/>
              <a:ext cx="642937" cy="342900"/>
            </a:xfrm>
            <a:prstGeom prst="straightConnector1">
              <a:avLst/>
            </a:prstGeom>
            <a:noFill/>
            <a:ln w="190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  <p:cxnSp>
          <p:nvCxnSpPr>
            <p:cNvPr id="6" name="Straight Arrow Connector 5"/>
            <p:cNvCxnSpPr/>
            <p:nvPr/>
          </p:nvCxnSpPr>
          <p:spPr>
            <a:xfrm flipH="1">
              <a:off x="4295775" y="2181860"/>
              <a:ext cx="404813" cy="342900"/>
            </a:xfrm>
            <a:prstGeom prst="straightConnector1">
              <a:avLst/>
            </a:prstGeom>
            <a:noFill/>
            <a:ln w="19050" cap="flat" cmpd="sng" algn="ctr">
              <a:solidFill>
                <a:srgbClr val="5B9BD5"/>
              </a:solidFill>
              <a:prstDash val="solid"/>
              <a:miter lim="800000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7366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8132" y="260648"/>
            <a:ext cx="76609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GB" sz="2400" b="1" kern="0" dirty="0" smtClean="0">
                <a:solidFill>
                  <a:srgbClr val="418438"/>
                </a:solidFill>
              </a:rPr>
              <a:t>Japan-India Technology Matchmaking Platform (JITMAP)</a:t>
            </a:r>
          </a:p>
          <a:p>
            <a:pPr algn="ctr">
              <a:defRPr/>
            </a:pPr>
            <a:r>
              <a:rPr kumimoji="0" lang="en-GB" sz="2400" i="1" kern="0" dirty="0" smtClean="0">
                <a:solidFill>
                  <a:srgbClr val="C00000"/>
                </a:solidFill>
                <a:hlinkClick r:id="rId2"/>
              </a:rPr>
              <a:t>http://jitmap.org</a:t>
            </a:r>
            <a:r>
              <a:rPr kumimoji="0" lang="en-GB" sz="2400" i="1" kern="0" dirty="0" smtClean="0">
                <a:solidFill>
                  <a:srgbClr val="C00000"/>
                </a:solidFill>
              </a:rPr>
              <a:t> (PW: asdf1234)</a:t>
            </a:r>
          </a:p>
        </p:txBody>
      </p:sp>
      <p:pic>
        <p:nvPicPr>
          <p:cNvPr id="7" name="図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624" b="17384"/>
          <a:stretch/>
        </p:blipFill>
        <p:spPr>
          <a:xfrm>
            <a:off x="215516" y="1268760"/>
            <a:ext cx="8766150" cy="4947401"/>
          </a:xfrm>
          <a:prstGeom prst="rect">
            <a:avLst/>
          </a:prstGeom>
          <a:ln w="12700">
            <a:solidFill>
              <a:srgbClr val="5B9BD5"/>
            </a:solidFill>
          </a:ln>
        </p:spPr>
      </p:pic>
    </p:spTree>
    <p:extLst>
      <p:ext uri="{BB962C8B-B14F-4D97-AF65-F5344CB8AC3E}">
        <p14:creationId xmlns:p14="http://schemas.microsoft.com/office/powerpoint/2010/main" val="13891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586" y="179249"/>
            <a:ext cx="903649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2800" b="1" kern="0" dirty="0" smtClean="0">
                <a:solidFill>
                  <a:srgbClr val="C00000"/>
                </a:solidFill>
              </a:rPr>
              <a:t> </a:t>
            </a:r>
            <a:r>
              <a:rPr kumimoji="0" lang="en-US" sz="2800" b="1" kern="0" dirty="0" smtClean="0">
                <a:solidFill>
                  <a:srgbClr val="1F497D"/>
                </a:solidFill>
              </a:rPr>
              <a:t>Conclusion </a:t>
            </a:r>
          </a:p>
          <a:p>
            <a:pPr marL="228600" indent="-228600">
              <a:buFont typeface="Wingdings" panose="05000000000000000000" pitchFamily="2" charset="2"/>
              <a:buChar char="Ø"/>
            </a:pPr>
            <a:r>
              <a:rPr lang="en-GB" sz="2000" dirty="0" smtClean="0">
                <a:solidFill>
                  <a:prstClr val="black"/>
                </a:solidFill>
              </a:rPr>
              <a:t>There is no shortage of technologies, </a:t>
            </a:r>
            <a:r>
              <a:rPr lang="en-GB" sz="2000" kern="100" dirty="0" smtClean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no shortage of funding, no shortage of initiatives, but  </a:t>
            </a:r>
            <a:r>
              <a:rPr lang="en-GB" sz="2000" b="1" kern="100" dirty="0" smtClean="0">
                <a:solidFill>
                  <a:srgbClr val="FF0000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there is shortfall in coordination/synergy among efforts </a:t>
            </a:r>
            <a:r>
              <a:rPr lang="en-GB" sz="2000" kern="100" dirty="0" smtClean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to develop and implement projects;</a:t>
            </a:r>
          </a:p>
          <a:p>
            <a:pPr marL="228600" indent="-228600">
              <a:buFont typeface="Wingdings" panose="05000000000000000000" pitchFamily="2" charset="2"/>
              <a:buChar char="Ø"/>
            </a:pPr>
            <a:endParaRPr lang="en-GB" sz="2000" kern="100" dirty="0" smtClean="0">
              <a:solidFill>
                <a:prstClr val="black"/>
              </a:solidFill>
              <a:latin typeface="Segoe UI" panose="020B0502040204020203" pitchFamily="34" charset="0"/>
              <a:ea typeface="HGPGothicM" panose="020B0600000000000000" pitchFamily="50" charset="-128"/>
              <a:cs typeface="Times New Roman" panose="02020603050405020304" pitchFamily="18" charset="0"/>
            </a:endParaRPr>
          </a:p>
          <a:p>
            <a:pPr marL="228600" indent="-228600">
              <a:buFont typeface="Wingdings" panose="05000000000000000000" pitchFamily="2" charset="2"/>
              <a:buChar char="Ø"/>
            </a:pPr>
            <a:r>
              <a:rPr lang="en-GB" sz="2000" b="1" kern="100" dirty="0" smtClean="0">
                <a:solidFill>
                  <a:srgbClr val="FF0000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Key challenges </a:t>
            </a:r>
            <a:r>
              <a:rPr lang="en-GB" sz="2000" kern="100" dirty="0" smtClean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to promote green technology transfer include: 	</a:t>
            </a:r>
          </a:p>
          <a:p>
            <a:r>
              <a:rPr lang="en-GB" sz="2000" kern="100" dirty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	</a:t>
            </a:r>
            <a:r>
              <a:rPr lang="en-GB" sz="2000" kern="100" dirty="0" smtClean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-High </a:t>
            </a:r>
            <a:r>
              <a:rPr lang="en-GB" sz="2000" kern="100" dirty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upfront cost of Japanese technologies;</a:t>
            </a:r>
          </a:p>
          <a:p>
            <a:r>
              <a:rPr lang="en-GB" sz="2000" kern="100" dirty="0" smtClean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	-Significant </a:t>
            </a:r>
            <a:r>
              <a:rPr lang="en-GB" sz="2000" kern="100" dirty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information/knowledge gap exists;</a:t>
            </a:r>
          </a:p>
          <a:p>
            <a:r>
              <a:rPr lang="en-GB" sz="2000" kern="100" dirty="0" smtClean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	-Incomplete</a:t>
            </a:r>
            <a:r>
              <a:rPr lang="en-GB" sz="2000" kern="100" dirty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, fragmented, and uncoordinated </a:t>
            </a:r>
            <a:r>
              <a:rPr lang="en-GB" sz="2000" kern="100" dirty="0" smtClean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efforts;</a:t>
            </a:r>
            <a:endParaRPr lang="en-GB" sz="2000" kern="100" dirty="0">
              <a:solidFill>
                <a:prstClr val="black"/>
              </a:solidFill>
              <a:latin typeface="Segoe UI" panose="020B0502040204020203" pitchFamily="34" charset="0"/>
              <a:ea typeface="HGPGothicM" panose="020B0600000000000000" pitchFamily="50" charset="-128"/>
              <a:cs typeface="Times New Roman" panose="02020603050405020304" pitchFamily="18" charset="0"/>
            </a:endParaRPr>
          </a:p>
          <a:p>
            <a:r>
              <a:rPr lang="en-GB" sz="2000" kern="100" dirty="0" smtClean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	-Communication </a:t>
            </a:r>
            <a:r>
              <a:rPr lang="en-GB" sz="2000" kern="100" dirty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barriers (</a:t>
            </a:r>
            <a:r>
              <a:rPr lang="en-GB" sz="2000" kern="100" dirty="0" err="1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mindset</a:t>
            </a:r>
            <a:r>
              <a:rPr lang="en-GB" sz="2000" kern="100" dirty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, language, etc.).</a:t>
            </a:r>
          </a:p>
          <a:p>
            <a:pPr lvl="1"/>
            <a:endParaRPr lang="en-GB" sz="2000" kern="100" dirty="0" smtClean="0">
              <a:solidFill>
                <a:prstClr val="black"/>
              </a:solidFill>
              <a:latin typeface="Segoe UI" panose="020B0502040204020203" pitchFamily="34" charset="0"/>
              <a:ea typeface="HGPGothicM" panose="020B0600000000000000" pitchFamily="50" charset="-128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kern="100" dirty="0" smtClean="0">
                <a:solidFill>
                  <a:srgbClr val="FF0000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Successfully</a:t>
            </a:r>
            <a:r>
              <a:rPr lang="en-GB" sz="2000" kern="100" dirty="0" smtClean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 matching B2B, B2F, and B2P creates synergy among efforts, fills </a:t>
            </a:r>
            <a:r>
              <a:rPr lang="en-GB" sz="2000" kern="100" dirty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part of the information/knowledge </a:t>
            </a:r>
            <a:r>
              <a:rPr lang="en-GB" sz="2000" kern="100" dirty="0" smtClean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gap, reduce communication barriers, and ultimately </a:t>
            </a:r>
            <a:r>
              <a:rPr lang="en-GB" sz="2000" b="1" kern="100" dirty="0" smtClean="0">
                <a:solidFill>
                  <a:srgbClr val="FF0000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alleviates </a:t>
            </a:r>
            <a:r>
              <a:rPr lang="en-GB" sz="2000" b="1" kern="100" dirty="0">
                <a:solidFill>
                  <a:srgbClr val="FF0000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part of overall business cost </a:t>
            </a:r>
            <a:r>
              <a:rPr lang="en-GB" sz="2000" kern="100" dirty="0" smtClean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(reduction of transaction </a:t>
            </a:r>
            <a:r>
              <a:rPr lang="en-GB" sz="2000" kern="100" dirty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cost, information cost, </a:t>
            </a:r>
            <a:r>
              <a:rPr lang="en-GB" sz="2000" kern="100" dirty="0" smtClean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etc.);</a:t>
            </a:r>
          </a:p>
          <a:p>
            <a:pPr lvl="1"/>
            <a:endParaRPr lang="en-GB" sz="2000" kern="100" dirty="0">
              <a:solidFill>
                <a:prstClr val="black"/>
              </a:solidFill>
              <a:latin typeface="Segoe UI" panose="020B0502040204020203" pitchFamily="34" charset="0"/>
              <a:ea typeface="HGPGothicM" panose="020B0600000000000000" pitchFamily="50" charset="-128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b="1" kern="100" dirty="0" smtClean="0">
                <a:solidFill>
                  <a:srgbClr val="FF0000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Bilateral</a:t>
            </a:r>
            <a:r>
              <a:rPr lang="en-GB" sz="2000" kern="100" dirty="0" smtClean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 matchmaking platforms could be considered as innovative business model </a:t>
            </a:r>
            <a:r>
              <a:rPr lang="en-GB" sz="2000" b="1" u="sng" kern="100" dirty="0" smtClean="0">
                <a:solidFill>
                  <a:srgbClr val="FF0000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assuming</a:t>
            </a:r>
            <a:r>
              <a:rPr lang="en-GB" sz="2000" kern="100" dirty="0" smtClean="0">
                <a:solidFill>
                  <a:prstClr val="black"/>
                </a:solidFill>
                <a:latin typeface="Segoe UI" panose="020B0502040204020203" pitchFamily="34" charset="0"/>
                <a:ea typeface="HGPGothicM" panose="020B0600000000000000" pitchFamily="50" charset="-128"/>
                <a:cs typeface="Times New Roman" panose="02020603050405020304" pitchFamily="18" charset="0"/>
              </a:rPr>
              <a:t> that they include the “Appropriate” matchmakers.</a:t>
            </a:r>
          </a:p>
        </p:txBody>
      </p:sp>
    </p:spTree>
    <p:extLst>
      <p:ext uri="{BB962C8B-B14F-4D97-AF65-F5344CB8AC3E}">
        <p14:creationId xmlns:p14="http://schemas.microsoft.com/office/powerpoint/2010/main" val="1764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7504" y="2204864"/>
            <a:ext cx="9036496" cy="1944216"/>
            <a:chOff x="1187624" y="2369537"/>
            <a:chExt cx="6934200" cy="1364263"/>
          </a:xfrm>
        </p:grpSpPr>
        <p:sp>
          <p:nvSpPr>
            <p:cNvPr id="2" name="Rectangle 3"/>
            <p:cNvSpPr txBox="1">
              <a:spLocks noChangeArrowheads="1"/>
            </p:cNvSpPr>
            <p:nvPr/>
          </p:nvSpPr>
          <p:spPr>
            <a:xfrm>
              <a:off x="1187624" y="2369537"/>
              <a:ext cx="6934200" cy="1143000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kumimoji="1" sz="3200" kern="1200">
                  <a:solidFill>
                    <a:schemeClr val="tx1"/>
                  </a:solidFill>
                  <a:latin typeface="Segoe UI" panose="020B0502040204020203" pitchFamily="34" charset="0"/>
                  <a:ea typeface="HGPｺﾞｼｯｸM" panose="020B0600000000000000" pitchFamily="50" charset="-128"/>
                  <a:cs typeface="Segoe UI" panose="020B0502040204020203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Segoe UI" panose="020B0502040204020203" pitchFamily="34" charset="0"/>
                  <a:ea typeface="HGPｺﾞｼｯｸM" panose="020B0600000000000000" pitchFamily="50" charset="-128"/>
                  <a:cs typeface="Segoe UI" panose="020B0502040204020203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Segoe UI" panose="020B0502040204020203" pitchFamily="34" charset="0"/>
                  <a:ea typeface="HGPｺﾞｼｯｸM" panose="020B0600000000000000" pitchFamily="50" charset="-128"/>
                  <a:cs typeface="Segoe UI" panose="020B0502040204020203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Segoe UI" panose="020B0502040204020203" pitchFamily="34" charset="0"/>
                  <a:ea typeface="HGPｺﾞｼｯｸM" panose="020B0600000000000000" pitchFamily="50" charset="-128"/>
                  <a:cs typeface="Segoe UI" panose="020B0502040204020203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Segoe UI" panose="020B0502040204020203" pitchFamily="34" charset="0"/>
                  <a:ea typeface="HGPｺﾞｼｯｸM" panose="020B0600000000000000" pitchFamily="50" charset="-128"/>
                  <a:cs typeface="Segoe UI" panose="020B0502040204020203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buFontTx/>
                <a:buNone/>
              </a:pPr>
              <a:r>
                <a:rPr lang="en-US" sz="3600" b="1" dirty="0" smtClean="0">
                  <a:solidFill>
                    <a:srgbClr val="006600"/>
                  </a:solidFill>
                  <a:latin typeface="Comic Sans MS" pitchFamily="66" charset="0"/>
                </a:rPr>
                <a:t>Thank you for your kind attention</a:t>
              </a:r>
            </a:p>
            <a:p>
              <a:pPr algn="ctr">
                <a:buFontTx/>
                <a:buNone/>
              </a:pPr>
              <a:endParaRPr lang="en-US" sz="3600" b="1" dirty="0" smtClean="0">
                <a:solidFill>
                  <a:srgbClr val="006600"/>
                </a:solidFill>
                <a:latin typeface="Comic Sans MS" pitchFamily="66" charset="0"/>
              </a:endParaRPr>
            </a:p>
            <a:p>
              <a:pPr algn="ctr">
                <a:buFontTx/>
                <a:buNone/>
              </a:pPr>
              <a:endParaRPr lang="en-US" sz="3600" b="1" dirty="0" smtClean="0">
                <a:solidFill>
                  <a:srgbClr val="006600"/>
                </a:solidFill>
                <a:latin typeface="Comic Sans MS" pitchFamily="66" charset="0"/>
              </a:endParaRPr>
            </a:p>
            <a:p>
              <a:pPr algn="ctr">
                <a:buFontTx/>
                <a:buNone/>
              </a:pPr>
              <a:endParaRPr lang="en-US" sz="3600" b="1" dirty="0" smtClean="0">
                <a:solidFill>
                  <a:srgbClr val="006600"/>
                </a:solidFill>
                <a:latin typeface="Comic Sans MS" pitchFamily="66" charset="0"/>
              </a:endParaRPr>
            </a:p>
            <a:p>
              <a:pPr algn="ctr">
                <a:buFontTx/>
                <a:buNone/>
              </a:pPr>
              <a:endParaRPr lang="en-US" sz="3600" b="1" dirty="0" smtClean="0">
                <a:solidFill>
                  <a:srgbClr val="006600"/>
                </a:solidFill>
                <a:latin typeface="Comic Sans MS" pitchFamily="66" charset="0"/>
              </a:endParaRPr>
            </a:p>
            <a:p>
              <a:pPr algn="ctr">
                <a:buFontTx/>
                <a:buNone/>
              </a:pPr>
              <a:endParaRPr lang="en-US" sz="3600" b="1" dirty="0" smtClean="0">
                <a:solidFill>
                  <a:srgbClr val="006600"/>
                </a:solidFill>
                <a:latin typeface="Comic Sans MS" pitchFamily="66" charset="0"/>
              </a:endParaRPr>
            </a:p>
            <a:p>
              <a:pPr algn="ctr">
                <a:buFontTx/>
                <a:buNone/>
              </a:pPr>
              <a:endParaRPr lang="en-US" sz="3600" b="1" dirty="0" smtClean="0">
                <a:solidFill>
                  <a:srgbClr val="006600"/>
                </a:solidFill>
                <a:latin typeface="Comic Sans MS" pitchFamily="66" charset="0"/>
              </a:endParaRPr>
            </a:p>
            <a:p>
              <a:pPr algn="ctr">
                <a:buFontTx/>
                <a:buNone/>
              </a:pPr>
              <a:endParaRPr lang="en-US" sz="3600" b="1" dirty="0" smtClean="0">
                <a:solidFill>
                  <a:srgbClr val="006600"/>
                </a:solidFill>
                <a:latin typeface="Comic Sans MS" pitchFamily="66" charset="0"/>
              </a:endParaRPr>
            </a:p>
            <a:p>
              <a:pPr algn="ctr">
                <a:buFontTx/>
                <a:buNone/>
              </a:pPr>
              <a:endParaRPr lang="en-US" sz="3600" b="1" dirty="0" smtClean="0">
                <a:solidFill>
                  <a:srgbClr val="006600"/>
                </a:solidFill>
                <a:latin typeface="Comic Sans MS" pitchFamily="66" charset="0"/>
              </a:endParaRPr>
            </a:p>
          </p:txBody>
        </p:sp>
        <p:sp>
          <p:nvSpPr>
            <p:cNvPr id="3" name="AutoShape 4"/>
            <p:cNvSpPr>
              <a:spLocks noChangeArrowheads="1"/>
            </p:cNvSpPr>
            <p:nvPr/>
          </p:nvSpPr>
          <p:spPr bwMode="auto">
            <a:xfrm>
              <a:off x="1600200" y="3352800"/>
              <a:ext cx="6019800" cy="381000"/>
            </a:xfrm>
            <a:prstGeom prst="ellipseRibbon">
              <a:avLst>
                <a:gd name="adj1" fmla="val 25000"/>
                <a:gd name="adj2" fmla="val 50000"/>
                <a:gd name="adj3" fmla="val 1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0"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067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5553" y="2060848"/>
            <a:ext cx="8886937" cy="1387316"/>
            <a:chOff x="95553" y="2060848"/>
            <a:chExt cx="8886937" cy="1387316"/>
          </a:xfrm>
        </p:grpSpPr>
        <p:sp>
          <p:nvSpPr>
            <p:cNvPr id="4" name="テキスト ボックス 57"/>
            <p:cNvSpPr txBox="1">
              <a:spLocks noChangeAspect="1" noChangeArrowheads="1"/>
            </p:cNvSpPr>
            <p:nvPr/>
          </p:nvSpPr>
          <p:spPr bwMode="auto">
            <a:xfrm>
              <a:off x="107504" y="2924944"/>
              <a:ext cx="887498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ja-JP" sz="2800" b="1" dirty="0">
                  <a:solidFill>
                    <a:srgbClr val="C00000"/>
                  </a:solidFill>
                </a:rPr>
                <a:t>-</a:t>
              </a:r>
              <a:r>
                <a:rPr kumimoji="0" lang="en-US" altLang="ja-JP" sz="2800" b="1" dirty="0" smtClean="0">
                  <a:solidFill>
                    <a:srgbClr val="C00000"/>
                  </a:solidFill>
                </a:rPr>
                <a:t>Technology Assessment and </a:t>
              </a:r>
              <a:r>
                <a:rPr kumimoji="0" lang="en-GB" altLang="ja-JP" sz="2800" b="1" dirty="0" smtClean="0">
                  <a:solidFill>
                    <a:srgbClr val="C00000"/>
                  </a:solidFill>
                </a:rPr>
                <a:t>Stakeholders’ Matchmaking-</a:t>
              </a:r>
              <a:endParaRPr kumimoji="0" lang="en-US" altLang="ja-JP" sz="2400" dirty="0">
                <a:solidFill>
                  <a:srgbClr val="C00000"/>
                </a:solidFill>
              </a:endParaRPr>
            </a:p>
          </p:txBody>
        </p:sp>
        <p:sp>
          <p:nvSpPr>
            <p:cNvPr id="3" name="テキスト ボックス 57"/>
            <p:cNvSpPr txBox="1">
              <a:spLocks noChangeAspect="1" noChangeArrowheads="1"/>
            </p:cNvSpPr>
            <p:nvPr/>
          </p:nvSpPr>
          <p:spPr bwMode="auto">
            <a:xfrm>
              <a:off x="95553" y="2060848"/>
              <a:ext cx="8874986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ja-JP" sz="2800" b="1" dirty="0" smtClean="0">
                  <a:solidFill>
                    <a:srgbClr val="1F497D"/>
                  </a:solidFill>
                </a:rPr>
                <a:t>IGES-TERI’s efforts to promote low carbon technologies and best practices in India</a:t>
              </a:r>
              <a:endParaRPr kumimoji="0" lang="en-US" altLang="ja-JP" sz="2400" dirty="0">
                <a:solidFill>
                  <a:srgbClr val="1F497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00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721" y="234420"/>
            <a:ext cx="81768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Overall process of intervention</a:t>
            </a: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/>
          <a:stretch/>
        </p:blipFill>
        <p:spPr bwMode="auto">
          <a:xfrm>
            <a:off x="30051" y="1196752"/>
            <a:ext cx="6720988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ight Brace 3"/>
          <p:cNvSpPr/>
          <p:nvPr/>
        </p:nvSpPr>
        <p:spPr>
          <a:xfrm>
            <a:off x="6700714" y="2520383"/>
            <a:ext cx="282205" cy="3287755"/>
          </a:xfrm>
          <a:prstGeom prst="rightBrace">
            <a:avLst/>
          </a:prstGeom>
          <a:ln w="444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ight Brace 4"/>
          <p:cNvSpPr/>
          <p:nvPr/>
        </p:nvSpPr>
        <p:spPr>
          <a:xfrm>
            <a:off x="6377549" y="1283948"/>
            <a:ext cx="274850" cy="3513204"/>
          </a:xfrm>
          <a:prstGeom prst="rightBrac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6916646" y="5094323"/>
            <a:ext cx="304189" cy="1081222"/>
          </a:xfrm>
          <a:prstGeom prst="rightBrac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3768" y="5325820"/>
            <a:ext cx="2000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JBIC, EESL funding?</a:t>
            </a:r>
          </a:p>
        </p:txBody>
      </p:sp>
      <p:sp>
        <p:nvSpPr>
          <p:cNvPr id="8" name="Rectangle 7"/>
          <p:cNvSpPr/>
          <p:nvPr/>
        </p:nvSpPr>
        <p:spPr>
          <a:xfrm>
            <a:off x="6701643" y="1504007"/>
            <a:ext cx="234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JICA/JST Funding)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(FY2010-2013)</a:t>
            </a:r>
            <a:endParaRPr kumimoji="1" lang="en-GB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07584" y="3571633"/>
            <a:ext cx="21908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MOEJ Funding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(FY2014, 2015, 2016, 2017)</a:t>
            </a:r>
            <a:endParaRPr kumimoji="1" lang="en-GB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580341" y="2451850"/>
            <a:ext cx="648072" cy="43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Feasibility Study</a:t>
            </a:r>
            <a:endParaRPr kumimoji="1" lang="ja-JP" alt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051837" y="1353339"/>
            <a:ext cx="678310" cy="43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Technology Need Assessment (TNA)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594156" y="4044915"/>
            <a:ext cx="648072" cy="43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Evaluation 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596050" y="3355610"/>
            <a:ext cx="648072" cy="43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Demonstration projects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55576" y="6093296"/>
            <a:ext cx="2620816" cy="43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037507" y="1353339"/>
            <a:ext cx="693383" cy="43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Technology Availability Assessment (TAA)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" name="正方形/長方形 12"/>
          <p:cNvSpPr/>
          <p:nvPr/>
        </p:nvSpPr>
        <p:spPr>
          <a:xfrm>
            <a:off x="4620796" y="4694251"/>
            <a:ext cx="648072" cy="3778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Capacity Building</a:t>
            </a: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" name="正方形/長方形 14"/>
          <p:cNvSpPr/>
          <p:nvPr/>
        </p:nvSpPr>
        <p:spPr>
          <a:xfrm>
            <a:off x="6477606" y="6242433"/>
            <a:ext cx="2620816" cy="43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59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1" descr="C:\Users\abdessalem\Documents\BB food 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23" y="1700808"/>
            <a:ext cx="2722127" cy="229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7" descr="C:\Users\abdessalem\Documents\Photosa from caspro\DSCF40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79" y="4365104"/>
            <a:ext cx="270387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6221" y="1289648"/>
            <a:ext cx="28045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12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FS on Gas Heat Pump (GHP) </a:t>
            </a:r>
            <a:endParaRPr kumimoji="0" lang="en-GB" sz="120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87624" y="529527"/>
            <a:ext cx="7331099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80"/>
              </a:lnSpc>
              <a:defRPr/>
            </a:pPr>
            <a:r>
              <a:rPr kumimoji="0" lang="en-US" sz="2800" b="1" kern="100" dirty="0" smtClean="0">
                <a:solidFill>
                  <a:srgbClr val="FF0000"/>
                </a:solidFill>
                <a:latin typeface="Calibri"/>
                <a:ea typeface="MS Mincho" panose="02020609040205080304" pitchFamily="49" charset="-128"/>
                <a:cs typeface="Arial" panose="020B0604020202020204" pitchFamily="34" charset="0"/>
              </a:rPr>
              <a:t>B2B Matching: Feasibility studies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77" y="1734377"/>
            <a:ext cx="2939148" cy="2232250"/>
          </a:xfrm>
          <a:prstGeom prst="rect">
            <a:avLst/>
          </a:prstGeom>
        </p:spPr>
      </p:pic>
      <p:pic>
        <p:nvPicPr>
          <p:cNvPr id="12" name="Picture 4" descr="DSCF620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013" y="1714500"/>
            <a:ext cx="3135758" cy="22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Z:\BE_KRC\FY2015\Task1_Technology Assessment Project\1. Technology Assessment\Business Trip\2nd BT\India\Photos\Photo_Gopaldas Visram_Dec. 8\DSCN656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477" y="4365104"/>
            <a:ext cx="2939148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971" y="4338689"/>
            <a:ext cx="3106579" cy="2172267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906477" y="1312119"/>
            <a:ext cx="28045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12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FS on Electric Heat Pump (EHP) </a:t>
            </a:r>
            <a:endParaRPr kumimoji="0" lang="en-GB" sz="120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47013" y="1312119"/>
            <a:ext cx="28045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12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FS on Compressed air (CA) </a:t>
            </a:r>
            <a:endParaRPr kumimoji="0" lang="en-GB" sz="120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258" y="4064554"/>
            <a:ext cx="28045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12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FS on Induction Furnace (IF)  </a:t>
            </a:r>
            <a:endParaRPr kumimoji="0" lang="en-GB" sz="12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01114" y="4048628"/>
            <a:ext cx="28045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12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FS on Once Through Boiler (OTB) </a:t>
            </a:r>
            <a:endParaRPr kumimoji="0" lang="en-GB" sz="12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100995" y="4048627"/>
            <a:ext cx="28045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1200" b="1" kern="100" dirty="0" smtClean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FS on Steam System Optimization (SSO)</a:t>
            </a:r>
            <a:endParaRPr kumimoji="0" lang="en-GB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74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8715" y="1005827"/>
            <a:ext cx="8839200" cy="5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900" indent="-342900" algn="l" eaLnBrk="1" hangingPunct="1">
              <a:buFont typeface="Wingdings" panose="05000000000000000000" pitchFamily="2" charset="2"/>
              <a:buChar char="§"/>
            </a:pPr>
            <a:r>
              <a:rPr kumimoji="0" lang="en-US" sz="2400" b="1" dirty="0" smtClean="0">
                <a:solidFill>
                  <a:srgbClr val="418438"/>
                </a:solidFill>
                <a:latin typeface="Calibri"/>
              </a:rPr>
              <a:t>Electric Heat Pump (EHP): </a:t>
            </a:r>
            <a:r>
              <a:rPr kumimoji="0" lang="en-US" sz="2000" b="1" dirty="0" smtClean="0">
                <a:solidFill>
                  <a:srgbClr val="C00000"/>
                </a:solidFill>
                <a:latin typeface="Calibri"/>
              </a:rPr>
              <a:t>30</a:t>
            </a:r>
            <a:r>
              <a:rPr kumimoji="0" lang="en-US" sz="2000" b="1" dirty="0">
                <a:solidFill>
                  <a:srgbClr val="C00000"/>
                </a:solidFill>
                <a:latin typeface="Calibri"/>
              </a:rPr>
              <a:t>%-40% </a:t>
            </a:r>
            <a:r>
              <a:rPr kumimoji="0" lang="en-US" sz="2000" b="1" dirty="0" smtClean="0">
                <a:solidFill>
                  <a:srgbClr val="C00000"/>
                </a:solidFill>
                <a:latin typeface="Calibri"/>
              </a:rPr>
              <a:t>energy saving </a:t>
            </a:r>
            <a:r>
              <a:rPr kumimoji="0" lang="en-US" sz="2000" dirty="0" smtClean="0">
                <a:solidFill>
                  <a:schemeClr val="tx1"/>
                </a:solidFill>
                <a:latin typeface="Calibri"/>
              </a:rPr>
              <a:t>due to </a:t>
            </a:r>
            <a:r>
              <a:rPr kumimoji="0" lang="en-US" sz="2000" dirty="0">
                <a:solidFill>
                  <a:schemeClr val="tx1"/>
                </a:solidFill>
                <a:latin typeface="Calibri"/>
              </a:rPr>
              <a:t>reduction in fuel consumption of boiler and electricity consumption of chiller</a:t>
            </a:r>
          </a:p>
          <a:p>
            <a:pPr algn="l" eaLnBrk="1" hangingPunct="1"/>
            <a:endParaRPr kumimoji="0" lang="en-US" sz="2400" b="1" dirty="0">
              <a:solidFill>
                <a:srgbClr val="418438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78398"/>
            <a:ext cx="2808312" cy="20185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78398"/>
            <a:ext cx="3096344" cy="201851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9512" y="3819057"/>
            <a:ext cx="8839200" cy="5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342900" indent="-342900" algn="l" eaLnBrk="1" hangingPunct="1">
              <a:buFont typeface="Wingdings" panose="05000000000000000000" pitchFamily="2" charset="2"/>
              <a:buChar char="§"/>
            </a:pPr>
            <a:r>
              <a:rPr kumimoji="0" lang="en-US" sz="2400" b="1" dirty="0" smtClean="0">
                <a:solidFill>
                  <a:srgbClr val="418438"/>
                </a:solidFill>
              </a:rPr>
              <a:t>Gas Heat Pump (GHP): </a:t>
            </a:r>
            <a:r>
              <a:rPr kumimoji="0" lang="en-US" sz="2000" b="1" dirty="0" smtClean="0">
                <a:solidFill>
                  <a:srgbClr val="C00000"/>
                </a:solidFill>
                <a:latin typeface="Calibri"/>
              </a:rPr>
              <a:t>35%-45% energy saving </a:t>
            </a:r>
            <a:r>
              <a:rPr kumimoji="0" lang="en-US" sz="2000" dirty="0" smtClean="0">
                <a:solidFill>
                  <a:schemeClr val="tx1"/>
                </a:solidFill>
                <a:latin typeface="Calibri"/>
              </a:rPr>
              <a:t>due to s</a:t>
            </a:r>
            <a:r>
              <a:rPr kumimoji="0" lang="en-GB" sz="2000" dirty="0" smtClean="0">
                <a:solidFill>
                  <a:schemeClr val="tx1"/>
                </a:solidFill>
                <a:latin typeface="Calibri"/>
              </a:rPr>
              <a:t>witch </a:t>
            </a:r>
            <a:r>
              <a:rPr kumimoji="0" lang="en-GB" sz="2000" dirty="0">
                <a:solidFill>
                  <a:schemeClr val="tx1"/>
                </a:solidFill>
                <a:latin typeface="Calibri"/>
              </a:rPr>
              <a:t>from electricity to Natural </a:t>
            </a:r>
            <a:r>
              <a:rPr kumimoji="0" lang="en-GB" sz="2000" dirty="0" smtClean="0">
                <a:solidFill>
                  <a:schemeClr val="tx1"/>
                </a:solidFill>
                <a:latin typeface="Calibri"/>
              </a:rPr>
              <a:t>Gas as source of energy</a:t>
            </a:r>
            <a:endParaRPr kumimoji="0" lang="en-US" sz="2400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480087"/>
            <a:ext cx="2808312" cy="1831828"/>
          </a:xfrm>
          <a:prstGeom prst="rect">
            <a:avLst/>
          </a:prstGeom>
        </p:spPr>
      </p:pic>
      <p:pic>
        <p:nvPicPr>
          <p:cNvPr id="9" name="Picture 38" descr="0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3056" y="4509120"/>
            <a:ext cx="3094888" cy="183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8715" y="107441"/>
            <a:ext cx="8839199" cy="5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kumimoji="0" lang="en-US" sz="2400" b="1" dirty="0" smtClean="0">
                <a:solidFill>
                  <a:srgbClr val="FF0000"/>
                </a:solidFill>
                <a:latin typeface="Calibri"/>
              </a:rPr>
              <a:t>B2B Matching: Demonstration projects and impact evaluation</a:t>
            </a:r>
            <a:endParaRPr kumimoji="0"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2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2" name="AutoShape 2"/>
          <p:cNvSpPr>
            <a:spLocks noChangeArrowheads="1"/>
          </p:cNvSpPr>
          <p:nvPr/>
        </p:nvSpPr>
        <p:spPr bwMode="auto">
          <a:xfrm>
            <a:off x="0" y="4797425"/>
            <a:ext cx="8820150" cy="1152525"/>
          </a:xfrm>
          <a:prstGeom prst="roundRect">
            <a:avLst>
              <a:gd name="adj" fmla="val 2165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marL="812800" indent="-812800">
              <a:lnSpc>
                <a:spcPct val="95000"/>
              </a:lnSpc>
            </a:pPr>
            <a:endParaRPr kumimoji="0" lang="en-GB" altLang="ja-JP" sz="2800">
              <a:solidFill>
                <a:srgbClr val="3366FF"/>
              </a:solidFill>
              <a:latin typeface="HG創英角ｺﾞｼｯｸUB" pitchFamily="49" charset="-128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23528" y="476672"/>
            <a:ext cx="8686982" cy="46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kumimoji="0" lang="en-US" sz="2400" b="1" dirty="0" smtClean="0">
                <a:solidFill>
                  <a:srgbClr val="FF0000"/>
                </a:solidFill>
              </a:rPr>
              <a:t>B2B Matching: Awareness creation and capacity building</a:t>
            </a:r>
            <a:endParaRPr kumimoji="0" 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4467131" y="1197651"/>
            <a:ext cx="4630191" cy="4956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ct val="10000"/>
              </a:spcBef>
              <a:buFontTx/>
              <a:buNone/>
            </a:pPr>
            <a:r>
              <a:rPr kumimoji="0" lang="en-US" sz="1800" dirty="0" smtClean="0">
                <a:solidFill>
                  <a:srgbClr val="000000"/>
                </a:solidFill>
              </a:rPr>
              <a:t>In house trainings for energy auditors </a:t>
            </a:r>
            <a:r>
              <a:rPr kumimoji="0" lang="en-US" sz="1600" dirty="0" smtClean="0">
                <a:solidFill>
                  <a:srgbClr val="000000"/>
                </a:solidFill>
              </a:rPr>
              <a:t>(TOT)</a:t>
            </a:r>
          </a:p>
          <a:p>
            <a:pPr marL="1771650" lvl="3" indent="-457200" eaLnBrk="1" hangingPunct="1">
              <a:spcBef>
                <a:spcPct val="10000"/>
              </a:spcBef>
            </a:pPr>
            <a:endParaRPr kumimoji="0" lang="en-US" sz="1800" dirty="0" smtClean="0">
              <a:solidFill>
                <a:srgbClr val="000000"/>
              </a:solidFill>
            </a:endParaRPr>
          </a:p>
          <a:p>
            <a:pPr marL="1771650" lvl="3" indent="-457200" eaLnBrk="1" hangingPunct="1">
              <a:spcBef>
                <a:spcPct val="10000"/>
              </a:spcBef>
            </a:pPr>
            <a:endParaRPr kumimoji="0" lang="en-US" sz="1800" dirty="0" smtClean="0">
              <a:solidFill>
                <a:srgbClr val="000000"/>
              </a:solidFill>
            </a:endParaRPr>
          </a:p>
          <a:p>
            <a:pPr marL="914400" lvl="2" indent="0" eaLnBrk="1" hangingPunct="1">
              <a:spcBef>
                <a:spcPct val="10000"/>
              </a:spcBef>
              <a:buFontTx/>
              <a:buNone/>
            </a:pPr>
            <a:endParaRPr kumimoji="0" lang="en-US" sz="1800" dirty="0" smtClean="0">
              <a:solidFill>
                <a:srgbClr val="000066"/>
              </a:solidFill>
            </a:endParaRPr>
          </a:p>
        </p:txBody>
      </p:sp>
      <p:pic>
        <p:nvPicPr>
          <p:cNvPr id="11" name="Picture 11" descr="DSCF01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7722" y="1555524"/>
            <a:ext cx="4323969" cy="218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DSCF00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875" y="1536244"/>
            <a:ext cx="4224016" cy="220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-77956" y="1180150"/>
            <a:ext cx="3983360" cy="4956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ct val="10000"/>
              </a:spcBef>
              <a:buFontTx/>
              <a:buNone/>
            </a:pPr>
            <a:r>
              <a:rPr kumimoji="0" lang="en-US" sz="1800" dirty="0" smtClean="0">
                <a:solidFill>
                  <a:srgbClr val="000000"/>
                </a:solidFill>
              </a:rPr>
              <a:t>On site trainings for plant engineers</a:t>
            </a:r>
          </a:p>
          <a:p>
            <a:pPr marL="1771650" lvl="3" indent="-457200" eaLnBrk="1" hangingPunct="1">
              <a:spcBef>
                <a:spcPct val="10000"/>
              </a:spcBef>
            </a:pPr>
            <a:endParaRPr kumimoji="0" lang="en-US" sz="1800" dirty="0" smtClean="0">
              <a:solidFill>
                <a:srgbClr val="000000"/>
              </a:solidFill>
            </a:endParaRPr>
          </a:p>
          <a:p>
            <a:pPr marL="1771650" lvl="3" indent="-457200" eaLnBrk="1" hangingPunct="1">
              <a:spcBef>
                <a:spcPct val="10000"/>
              </a:spcBef>
            </a:pPr>
            <a:endParaRPr kumimoji="0" lang="en-US" sz="1800" dirty="0" smtClean="0">
              <a:solidFill>
                <a:srgbClr val="000000"/>
              </a:solidFill>
            </a:endParaRPr>
          </a:p>
          <a:p>
            <a:pPr marL="1771650" lvl="3" indent="-457200" eaLnBrk="1" hangingPunct="1">
              <a:spcBef>
                <a:spcPct val="10000"/>
              </a:spcBef>
            </a:pPr>
            <a:endParaRPr kumimoji="0" lang="en-US" sz="1800" dirty="0" smtClean="0">
              <a:solidFill>
                <a:srgbClr val="000000"/>
              </a:solidFill>
            </a:endParaRPr>
          </a:p>
          <a:p>
            <a:pPr marL="914400" lvl="2" indent="0" eaLnBrk="1" hangingPunct="1">
              <a:spcBef>
                <a:spcPct val="10000"/>
              </a:spcBef>
              <a:buFontTx/>
              <a:buNone/>
            </a:pPr>
            <a:endParaRPr kumimoji="0" lang="en-US" sz="1800" dirty="0" smtClean="0">
              <a:solidFill>
                <a:srgbClr val="000066"/>
              </a:solidFill>
            </a:endParaRPr>
          </a:p>
        </p:txBody>
      </p:sp>
      <p:pic>
        <p:nvPicPr>
          <p:cNvPr id="13" name="Picture 8" descr="DSC02622"/>
          <p:cNvPicPr>
            <a:picLocks noChangeAspect="1" noChangeArrowheads="1"/>
          </p:cNvPicPr>
          <p:nvPr/>
        </p:nvPicPr>
        <p:blipFill rotWithShape="1">
          <a:blip r:embed="rId5" cstate="print"/>
          <a:srcRect t="17542"/>
          <a:stretch/>
        </p:blipFill>
        <p:spPr bwMode="auto">
          <a:xfrm>
            <a:off x="187875" y="4311549"/>
            <a:ext cx="4224016" cy="221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54386" y="3974186"/>
            <a:ext cx="8956124" cy="4956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7150" indent="0" eaLnBrk="1" hangingPunct="1">
              <a:spcBef>
                <a:spcPct val="10000"/>
              </a:spcBef>
              <a:buFontTx/>
              <a:buNone/>
            </a:pPr>
            <a:r>
              <a:rPr kumimoji="0" lang="en-US" sz="1800" dirty="0" smtClean="0">
                <a:solidFill>
                  <a:srgbClr val="000000"/>
                </a:solidFill>
              </a:rPr>
              <a:t>Awareness creation and capacity buildings for businesses managers and/or owners</a:t>
            </a:r>
            <a:endParaRPr kumimoji="0" lang="en-US" sz="1800" dirty="0" smtClean="0">
              <a:solidFill>
                <a:srgbClr val="000066"/>
              </a:solidFill>
            </a:endParaRPr>
          </a:p>
        </p:txBody>
      </p:sp>
      <p:pic>
        <p:nvPicPr>
          <p:cNvPr id="18" name="Picture 64" descr="?saduie=AG9B_P8kIn3NhS-awpjCABxZLuwV&amp;attid=0"/>
          <p:cNvPicPr>
            <a:picLocks noChangeAspect="1" noChangeArrowheads="1"/>
          </p:cNvPicPr>
          <p:nvPr/>
        </p:nvPicPr>
        <p:blipFill rotWithShape="1">
          <a:blip r:embed="rId6" cstate="print"/>
          <a:srcRect l="776" r="-776" b="41523"/>
          <a:stretch/>
        </p:blipFill>
        <p:spPr bwMode="auto">
          <a:xfrm>
            <a:off x="4677722" y="4293567"/>
            <a:ext cx="4323969" cy="223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958883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28" descr="C:\Users\m-yoshida\Desktop\INDIA Photo 2014Sep\20140929\IMG_60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29" y="3704414"/>
            <a:ext cx="4166859" cy="232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4" y="260256"/>
            <a:ext cx="8856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2800" b="1" kern="100" dirty="0" smtClean="0">
                <a:solidFill>
                  <a:srgbClr val="FF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B2F Matching: Explore potential financing options </a:t>
            </a:r>
            <a:endParaRPr kumimoji="0" lang="en-GB" sz="2000" b="1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337560" y="1284687"/>
            <a:ext cx="4392488" cy="2201993"/>
            <a:chOff x="251520" y="3725669"/>
            <a:chExt cx="6564622" cy="23104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3928" y="3725669"/>
              <a:ext cx="2892214" cy="2310424"/>
            </a:xfrm>
            <a:prstGeom prst="rect">
              <a:avLst/>
            </a:prstGeom>
          </p:spPr>
        </p:pic>
        <p:pic>
          <p:nvPicPr>
            <p:cNvPr id="6" name="Picture 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3725669"/>
              <a:ext cx="4263358" cy="2310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9" descr="Z:\BE_KRC\FY2015\Task1_Technology Assessment Project\1. Technology Assessment\Business Trip\3rd BT to India\photos\IMG_763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348" y="3679072"/>
            <a:ext cx="4390139" cy="230425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2247057" y="975868"/>
            <a:ext cx="465458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1400" kern="100" dirty="0" smtClean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Mtg. with Small Industries development bank in India (SIDBI) </a:t>
            </a:r>
            <a:endParaRPr kumimoji="0" lang="en-GB" sz="14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8942" y="6027802"/>
            <a:ext cx="3563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1400" kern="100" dirty="0" smtClean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Mtg. with JICA (India)</a:t>
            </a:r>
            <a:endParaRPr kumimoji="0" lang="en-GB" sz="14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57618" y="5983329"/>
            <a:ext cx="45709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1400" kern="100" dirty="0" smtClean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Mtg. with JBIC (India) </a:t>
            </a:r>
            <a:endParaRPr kumimoji="0" lang="en-GB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63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188139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2400" b="1" kern="100" dirty="0" smtClean="0">
                <a:solidFill>
                  <a:srgbClr val="FF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B2P Matching: Explore supporting policy/programme options</a:t>
            </a:r>
            <a:endParaRPr kumimoji="0" lang="en-GB" sz="2400" b="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5" name="Picture 4" descr="Z:\BE_KRC\FY2015\Task1_Technology Assessment Project\1. Technology Assessment\Business Trip\3rd BT to India\photos\IMG_763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1" b="12754"/>
          <a:stretch/>
        </p:blipFill>
        <p:spPr bwMode="auto">
          <a:xfrm>
            <a:off x="2316710" y="982474"/>
            <a:ext cx="4032449" cy="21303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2152621" y="701726"/>
            <a:ext cx="42195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1400" kern="100" dirty="0" smtClean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e.g. mtg. with Central Boiler Inspectors regarding IBR</a:t>
            </a:r>
            <a:endParaRPr kumimoji="0" lang="en-GB" sz="1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53"/>
          <a:stretch/>
        </p:blipFill>
        <p:spPr bwMode="auto">
          <a:xfrm>
            <a:off x="4591288" y="3276055"/>
            <a:ext cx="4441668" cy="2503354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244032" y="3270911"/>
            <a:ext cx="4182468" cy="2503354"/>
            <a:chOff x="128200" y="1700808"/>
            <a:chExt cx="2739691" cy="2400300"/>
          </a:xfrm>
        </p:grpSpPr>
        <p:pic>
          <p:nvPicPr>
            <p:cNvPr id="9" name="Picture 5" descr="DSCF646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00" y="1700808"/>
              <a:ext cx="2739691" cy="2400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DSCF646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79" t="7320" r="26465" b="67143"/>
            <a:stretch/>
          </p:blipFill>
          <p:spPr bwMode="auto">
            <a:xfrm>
              <a:off x="558136" y="1726776"/>
              <a:ext cx="1584176" cy="334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206920" y="5733206"/>
            <a:ext cx="42195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1400" kern="100" dirty="0" smtClean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e.g. Mtg. with Gujarat Energy Development Agency (GEDA)</a:t>
            </a:r>
            <a:endParaRPr kumimoji="0" lang="en-GB" sz="1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02332" y="5942641"/>
            <a:ext cx="42195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n-US" sz="1400" kern="100" dirty="0" smtClean="0">
                <a:solidFill>
                  <a:srgbClr val="000000"/>
                </a:solidFill>
                <a:ea typeface="MS Mincho" panose="02020609040205080304" pitchFamily="49" charset="-128"/>
                <a:cs typeface="Arial" panose="020B0604020202020204" pitchFamily="34" charset="0"/>
              </a:rPr>
              <a:t>e.g. mtg. with MCCIA </a:t>
            </a:r>
            <a:endParaRPr kumimoji="0" lang="en-GB" sz="14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482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T_A_4_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285750" indent="-285750">
          <a:buFont typeface="Wingdings" panose="05000000000000000000" pitchFamily="2" charset="2"/>
          <a:buChar char="u"/>
          <a:defRPr kumimoji="1" dirty="0" smtClean="0">
            <a:latin typeface="Segoe UI" panose="020B0502040204020203" pitchFamily="34" charset="0"/>
            <a:ea typeface="HGPｺﾞｼｯｸM" panose="020B0600000000000000" pitchFamily="50" charset="-128"/>
            <a:cs typeface="Segoe UI" panose="020B0502040204020203" pitchFamily="34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4_IG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7EFFA"/>
      </a:accent1>
      <a:accent2>
        <a:srgbClr val="74BACE"/>
      </a:accent2>
      <a:accent3>
        <a:srgbClr val="FFFFFF"/>
      </a:accent3>
      <a:accent4>
        <a:srgbClr val="000000"/>
      </a:accent4>
      <a:accent5>
        <a:srgbClr val="E0F6FC"/>
      </a:accent5>
      <a:accent6>
        <a:srgbClr val="68A8BA"/>
      </a:accent6>
      <a:hlink>
        <a:srgbClr val="005061"/>
      </a:hlink>
      <a:folHlink>
        <a:srgbClr val="00A8E1"/>
      </a:folHlink>
    </a:clrScheme>
    <a:fontScheme name="CSCP_template_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54000" rIns="54000" bIns="540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54000" rIns="54000" bIns="540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CP_template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IG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7EFFA"/>
      </a:accent1>
      <a:accent2>
        <a:srgbClr val="74BACE"/>
      </a:accent2>
      <a:accent3>
        <a:srgbClr val="FFFFFF"/>
      </a:accent3>
      <a:accent4>
        <a:srgbClr val="000000"/>
      </a:accent4>
      <a:accent5>
        <a:srgbClr val="E0F6FC"/>
      </a:accent5>
      <a:accent6>
        <a:srgbClr val="68A8BA"/>
      </a:accent6>
      <a:hlink>
        <a:srgbClr val="005061"/>
      </a:hlink>
      <a:folHlink>
        <a:srgbClr val="00A8E1"/>
      </a:folHlink>
    </a:clrScheme>
    <a:fontScheme name="CSCP_template_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54000" rIns="54000" bIns="540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54000" rIns="54000" bIns="540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CP_template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GE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7EFFA"/>
      </a:accent1>
      <a:accent2>
        <a:srgbClr val="74BACE"/>
      </a:accent2>
      <a:accent3>
        <a:srgbClr val="FFFFFF"/>
      </a:accent3>
      <a:accent4>
        <a:srgbClr val="000000"/>
      </a:accent4>
      <a:accent5>
        <a:srgbClr val="E0F6FC"/>
      </a:accent5>
      <a:accent6>
        <a:srgbClr val="68A8BA"/>
      </a:accent6>
      <a:hlink>
        <a:srgbClr val="005061"/>
      </a:hlink>
      <a:folHlink>
        <a:srgbClr val="00A8E1"/>
      </a:folHlink>
    </a:clrScheme>
    <a:fontScheme name="CSCP_template_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54000" rIns="54000" bIns="540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54000" tIns="54000" rIns="54000" bIns="5400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SCP_template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CP_template_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CP_template_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POT_A_4_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285750" indent="-285750">
          <a:buFont typeface="Wingdings" panose="05000000000000000000" pitchFamily="2" charset="2"/>
          <a:buChar char="u"/>
          <a:defRPr kumimoji="1" dirty="0" smtClean="0">
            <a:latin typeface="Segoe UI" panose="020B0502040204020203" pitchFamily="34" charset="0"/>
            <a:ea typeface="HGPｺﾞｼｯｸM" panose="020B0600000000000000" pitchFamily="50" charset="-128"/>
            <a:cs typeface="Segoe UI" panose="020B0502040204020203" pitchFamily="34" charset="0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Corporate Presentation Forma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Corporate Presentation Forma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Corporate Presentation Forma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2_POT_A_4_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285750" indent="-285750">
          <a:buFont typeface="Wingdings" panose="05000000000000000000" pitchFamily="2" charset="2"/>
          <a:buChar char="u"/>
          <a:defRPr kumimoji="1" dirty="0" smtClean="0">
            <a:latin typeface="Segoe UI" panose="020B0502040204020203" pitchFamily="34" charset="0"/>
            <a:ea typeface="HGPｺﾞｼｯｸM" panose="020B0600000000000000" pitchFamily="50" charset="-128"/>
            <a:cs typeface="Segoe UI" panose="020B0502040204020203" pitchFamily="34" charset="0"/>
          </a:defRPr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POT_A_4_3</Template>
  <TotalTime>13102</TotalTime>
  <Words>1231</Words>
  <Application>Microsoft Office PowerPoint</Application>
  <PresentationFormat>On-screen Show (4:3)</PresentationFormat>
  <Paragraphs>199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56" baseType="lpstr">
      <vt:lpstr>HGPGothicM</vt:lpstr>
      <vt:lpstr>HGPGothicM</vt:lpstr>
      <vt:lpstr>HG創英角ｺﾞｼｯｸUB</vt:lpstr>
      <vt:lpstr>ＭＳ ゴシック</vt:lpstr>
      <vt:lpstr>MS Mincho</vt:lpstr>
      <vt:lpstr>ＭＳ Ｐゴシック</vt:lpstr>
      <vt:lpstr>SimSun</vt:lpstr>
      <vt:lpstr>Arial</vt:lpstr>
      <vt:lpstr>Calibri</vt:lpstr>
      <vt:lpstr>Calibri Light</vt:lpstr>
      <vt:lpstr>Century Gothic</vt:lpstr>
      <vt:lpstr>Comic Sans MS</vt:lpstr>
      <vt:lpstr>Segoe UI</vt:lpstr>
      <vt:lpstr>Segoe UI Semibold</vt:lpstr>
      <vt:lpstr>Tahoma</vt:lpstr>
      <vt:lpstr>Times New Roman</vt:lpstr>
      <vt:lpstr>Wingdings</vt:lpstr>
      <vt:lpstr>POT_A_4_3</vt:lpstr>
      <vt:lpstr>2_IGES</vt:lpstr>
      <vt:lpstr>7_Office Theme</vt:lpstr>
      <vt:lpstr>1_IGES</vt:lpstr>
      <vt:lpstr>1_POT_A_4_3</vt:lpstr>
      <vt:lpstr>Corporate Presentation Format</vt:lpstr>
      <vt:lpstr>1_Corporate Presentation Format</vt:lpstr>
      <vt:lpstr>2_Corporate Presentation Format</vt:lpstr>
      <vt:lpstr>2_POT_A_4_3</vt:lpstr>
      <vt:lpstr>4_IGES</vt:lpstr>
      <vt:lpstr>Worksheet</vt:lpstr>
      <vt:lpstr>PowerPoint Presentation</vt:lpstr>
      <vt:lpstr>About IGES: 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IGES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Masahiro Suzuki</dc:creator>
  <cp:lastModifiedBy>abdessalem</cp:lastModifiedBy>
  <cp:revision>419</cp:revision>
  <cp:lastPrinted>2017-07-23T07:32:22Z</cp:lastPrinted>
  <dcterms:created xsi:type="dcterms:W3CDTF">2015-05-26T05:30:55Z</dcterms:created>
  <dcterms:modified xsi:type="dcterms:W3CDTF">2018-01-23T05:19:57Z</dcterms:modified>
</cp:coreProperties>
</file>