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44" r:id="rId2"/>
    <p:sldMasterId id="2147483798" r:id="rId3"/>
  </p:sldMasterIdLst>
  <p:notesMasterIdLst>
    <p:notesMasterId r:id="rId14"/>
  </p:notesMasterIdLst>
  <p:handoutMasterIdLst>
    <p:handoutMasterId r:id="rId15"/>
  </p:handoutMasterIdLst>
  <p:sldIdLst>
    <p:sldId id="259" r:id="rId4"/>
    <p:sldId id="482" r:id="rId5"/>
    <p:sldId id="473" r:id="rId6"/>
    <p:sldId id="484" r:id="rId7"/>
    <p:sldId id="478" r:id="rId8"/>
    <p:sldId id="483" r:id="rId9"/>
    <p:sldId id="479" r:id="rId10"/>
    <p:sldId id="474" r:id="rId11"/>
    <p:sldId id="475" r:id="rId12"/>
    <p:sldId id="427" r:id="rId13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bdessalem" initials="a" lastIdx="6" clrIdx="0">
    <p:extLst>
      <p:ext uri="{19B8F6BF-5375-455C-9EA6-DF929625EA0E}">
        <p15:presenceInfo xmlns:p15="http://schemas.microsoft.com/office/powerpoint/2012/main" userId="S-1-5-21-2125205520-1435969219-619646970-245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6ED2"/>
    <a:srgbClr val="418438"/>
    <a:srgbClr val="9316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087" autoAdjust="0"/>
    <p:restoredTop sz="89115" autoAdjust="0"/>
  </p:normalViewPr>
  <p:slideViewPr>
    <p:cSldViewPr>
      <p:cViewPr varScale="1">
        <p:scale>
          <a:sx n="82" d="100"/>
          <a:sy n="82" d="100"/>
        </p:scale>
        <p:origin x="630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../embeddings/oleObject2.bin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../embeddings/oleObject3.bin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../embeddings/oleObject4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[Evaluation_Results_Analysis.xlsx]Basic!$C$1</c:f>
              <c:strCache>
                <c:ptCount val="1"/>
                <c:pt idx="0">
                  <c:v>Pre-Eval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[Evaluation_Results_Analysis.xlsx]Basic!$B$2:$B$11</c:f>
              <c:strCache>
                <c:ptCount val="8"/>
                <c:pt idx="0">
                  <c:v>Policies and procedures of the GCF</c:v>
                </c:pt>
                <c:pt idx="1">
                  <c:v>Accredited Entities of the GCF</c:v>
                </c:pt>
                <c:pt idx="2">
                  <c:v>GCF concept note development</c:v>
                </c:pt>
                <c:pt idx="3">
                  <c:v>GCF project approval process</c:v>
                </c:pt>
                <c:pt idx="4">
                  <c:v>GCF project pipeline</c:v>
                </c:pt>
                <c:pt idx="5">
                  <c:v>GCF investment framework</c:v>
                </c:pt>
                <c:pt idx="6">
                  <c:v>GCF results management framework</c:v>
                </c:pt>
                <c:pt idx="7">
                  <c:v>GCF project preparation facility</c:v>
                </c:pt>
              </c:strCache>
              <c:extLst/>
            </c:strRef>
          </c:cat>
          <c:val>
            <c:numRef>
              <c:f>[Evaluation_Results_Analysis.xlsx]Basic!$C$2:$C$11</c:f>
              <c:numCache>
                <c:formatCode>0.000</c:formatCode>
                <c:ptCount val="8"/>
                <c:pt idx="0">
                  <c:v>2</c:v>
                </c:pt>
                <c:pt idx="1">
                  <c:v>2.1818181818181817</c:v>
                </c:pt>
                <c:pt idx="2">
                  <c:v>1.4545454545454546</c:v>
                </c:pt>
                <c:pt idx="3">
                  <c:v>1.7272727272727273</c:v>
                </c:pt>
                <c:pt idx="4">
                  <c:v>1.7272727272727273</c:v>
                </c:pt>
                <c:pt idx="5">
                  <c:v>1.4545454545454546</c:v>
                </c:pt>
                <c:pt idx="6">
                  <c:v>1.3636363636363635</c:v>
                </c:pt>
                <c:pt idx="7">
                  <c:v>1.4545454545454546</c:v>
                </c:pt>
              </c:numCache>
              <c:extLst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6F5-4EF6-BA79-0F88B8E84B87}"/>
            </c:ext>
          </c:extLst>
        </c:ser>
        <c:ser>
          <c:idx val="2"/>
          <c:order val="2"/>
          <c:tx>
            <c:strRef>
              <c:f>[Evaluation_Results_Analysis.xlsx]Basic!$F$1</c:f>
              <c:strCache>
                <c:ptCount val="1"/>
                <c:pt idx="0">
                  <c:v>Gain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800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[Evaluation_Results_Analysis.xlsx]Basic!$B$2:$B$11</c:f>
              <c:strCache>
                <c:ptCount val="8"/>
                <c:pt idx="0">
                  <c:v>Policies and procedures of the GCF</c:v>
                </c:pt>
                <c:pt idx="1">
                  <c:v>Accredited Entities of the GCF</c:v>
                </c:pt>
                <c:pt idx="2">
                  <c:v>GCF concept note development</c:v>
                </c:pt>
                <c:pt idx="3">
                  <c:v>GCF project approval process</c:v>
                </c:pt>
                <c:pt idx="4">
                  <c:v>GCF project pipeline</c:v>
                </c:pt>
                <c:pt idx="5">
                  <c:v>GCF investment framework</c:v>
                </c:pt>
                <c:pt idx="6">
                  <c:v>GCF results management framework</c:v>
                </c:pt>
                <c:pt idx="7">
                  <c:v>GCF project preparation facility</c:v>
                </c:pt>
              </c:strCache>
              <c:extLst/>
            </c:strRef>
          </c:cat>
          <c:val>
            <c:numRef>
              <c:f>[Evaluation_Results_Analysis.xlsx]Basic!$E$2:$E$11</c:f>
              <c:numCache>
                <c:formatCode>0.000</c:formatCode>
                <c:ptCount val="8"/>
                <c:pt idx="0">
                  <c:v>3.5454545454545459</c:v>
                </c:pt>
                <c:pt idx="1">
                  <c:v>4.0909090909090908</c:v>
                </c:pt>
                <c:pt idx="2">
                  <c:v>3.9090909090909087</c:v>
                </c:pt>
                <c:pt idx="3">
                  <c:v>4.2727272727272725</c:v>
                </c:pt>
                <c:pt idx="4">
                  <c:v>3.8181818181818183</c:v>
                </c:pt>
                <c:pt idx="5">
                  <c:v>3.7272727272727271</c:v>
                </c:pt>
                <c:pt idx="6">
                  <c:v>3.0909090909090908</c:v>
                </c:pt>
                <c:pt idx="7">
                  <c:v>3.9090909090909087</c:v>
                </c:pt>
              </c:numCache>
              <c:extLst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6F5-4EF6-BA79-0F88B8E84B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49533328"/>
        <c:axId val="295780368"/>
      </c:barChart>
      <c:lineChart>
        <c:grouping val="stacked"/>
        <c:varyColors val="0"/>
        <c:ser>
          <c:idx val="1"/>
          <c:order val="1"/>
          <c:tx>
            <c:strRef>
              <c:f>[Evaluation_Results_Analysis.xlsx]Basic!$D$1</c:f>
              <c:strCache>
                <c:ptCount val="1"/>
                <c:pt idx="0">
                  <c:v>Post-Eval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rgbClr val="FFC000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[Evaluation_Results_Analysis.xlsx]Basic!$A$2:$B$11</c:f>
              <c:multiLvlStrCache>
                <c:ptCount val="8"/>
                <c:lvl>
                  <c:pt idx="0">
                    <c:v>Policies and procedures of the GCF</c:v>
                  </c:pt>
                  <c:pt idx="1">
                    <c:v>Accredited Entities of the GCF</c:v>
                  </c:pt>
                  <c:pt idx="2">
                    <c:v>GCF concept note development</c:v>
                  </c:pt>
                  <c:pt idx="3">
                    <c:v>GCF project approval process</c:v>
                  </c:pt>
                  <c:pt idx="4">
                    <c:v>GCF project pipeline</c:v>
                  </c:pt>
                  <c:pt idx="5">
                    <c:v>GCF investment framework</c:v>
                  </c:pt>
                  <c:pt idx="6">
                    <c:v>GCF results management framework</c:v>
                  </c:pt>
                  <c:pt idx="7">
                    <c:v>GCF project preparation facility</c:v>
                  </c:pt>
                </c:lvl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5</c:v>
                  </c:pt>
                  <c:pt idx="5">
                    <c:v>6</c:v>
                  </c:pt>
                  <c:pt idx="6">
                    <c:v>7</c:v>
                  </c:pt>
                  <c:pt idx="7">
                    <c:v>8</c:v>
                  </c:pt>
                </c:lvl>
              </c:multiLvlStrCache>
              <c:extLst/>
            </c:multiLvlStrRef>
          </c:cat>
          <c:val>
            <c:numRef>
              <c:f>[Evaluation_Results_Analysis.xlsx]Basic!$D$2:$D$11</c:f>
              <c:numCache>
                <c:formatCode>0.000</c:formatCode>
                <c:ptCount val="8"/>
                <c:pt idx="0">
                  <c:v>5.5454545454545459</c:v>
                </c:pt>
                <c:pt idx="1">
                  <c:v>6.2727272727272725</c:v>
                </c:pt>
                <c:pt idx="2">
                  <c:v>5.3636363636363633</c:v>
                </c:pt>
                <c:pt idx="3">
                  <c:v>6</c:v>
                </c:pt>
                <c:pt idx="4">
                  <c:v>5.5454545454545459</c:v>
                </c:pt>
                <c:pt idx="5">
                  <c:v>5.1818181818181817</c:v>
                </c:pt>
                <c:pt idx="6">
                  <c:v>4.4545454545454541</c:v>
                </c:pt>
                <c:pt idx="7">
                  <c:v>5.3636363636363633</c:v>
                </c:pt>
              </c:numCache>
              <c:extLst/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06F5-4EF6-BA79-0F88B8E84B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9533328"/>
        <c:axId val="295780368"/>
      </c:lineChart>
      <c:catAx>
        <c:axId val="1495333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5780368"/>
        <c:crosses val="autoZero"/>
        <c:auto val="1"/>
        <c:lblAlgn val="ctr"/>
        <c:lblOffset val="100"/>
        <c:noMultiLvlLbl val="0"/>
      </c:catAx>
      <c:valAx>
        <c:axId val="295780368"/>
        <c:scaling>
          <c:orientation val="minMax"/>
          <c:min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95333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cap="all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/>
              <a:t>Quality of Training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cap="all" spc="15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3034192608564516"/>
          <c:y val="0.19164397972520644"/>
          <c:w val="0.36727823447496938"/>
          <c:h val="0.60816517368527312"/>
        </c:manualLayout>
      </c:layout>
      <c:doughnutChart>
        <c:varyColors val="1"/>
        <c:ser>
          <c:idx val="1"/>
          <c:order val="0"/>
          <c:tx>
            <c:strRef>
              <c:f>'[Evaluation_Results_Analysis.xlsx]Post-Eval extra 2'!$Q$2:$T$2</c:f>
              <c:strCache>
                <c:ptCount val="4"/>
                <c:pt idx="0">
                  <c:v>DISTRIBUTION</c:v>
                </c:pt>
              </c:strCache>
            </c:strRef>
          </c:tx>
          <c:dPt>
            <c:idx val="0"/>
            <c:bubble3D val="0"/>
            <c:spPr>
              <a:pattFill prst="ltUpDiag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ln w="19050">
                <a:solidFill>
                  <a:schemeClr val="lt1"/>
                </a:solidFill>
              </a:ln>
              <a:effectLst>
                <a:innerShdw blurRad="114300">
                  <a:schemeClr val="accent1"/>
                </a:innerShdw>
              </a:effectLst>
            </c:spPr>
          </c:dPt>
          <c:dPt>
            <c:idx val="1"/>
            <c:bubble3D val="0"/>
            <c:spPr>
              <a:pattFill prst="ltUpDiag">
                <a:fgClr>
                  <a:schemeClr val="accent2"/>
                </a:fgClr>
                <a:bgClr>
                  <a:schemeClr val="accent2">
                    <a:lumMod val="20000"/>
                    <a:lumOff val="80000"/>
                  </a:schemeClr>
                </a:bgClr>
              </a:pattFill>
              <a:ln w="19050">
                <a:solidFill>
                  <a:schemeClr val="lt1"/>
                </a:solidFill>
              </a:ln>
              <a:effectLst>
                <a:innerShdw blurRad="114300">
                  <a:schemeClr val="accent2"/>
                </a:innerShdw>
              </a:effectLst>
            </c:spPr>
          </c:dPt>
          <c:dPt>
            <c:idx val="2"/>
            <c:bubble3D val="0"/>
            <c:spPr>
              <a:pattFill prst="ltUpDiag">
                <a:fgClr>
                  <a:schemeClr val="accent3"/>
                </a:fgClr>
                <a:bgClr>
                  <a:schemeClr val="accent3">
                    <a:lumMod val="20000"/>
                    <a:lumOff val="80000"/>
                  </a:schemeClr>
                </a:bgClr>
              </a:pattFill>
              <a:ln w="19050">
                <a:solidFill>
                  <a:schemeClr val="lt1"/>
                </a:solidFill>
              </a:ln>
              <a:effectLst>
                <a:innerShdw blurRad="114300">
                  <a:schemeClr val="accent3"/>
                </a:innerShdw>
              </a:effectLst>
            </c:spPr>
          </c:dPt>
          <c:dPt>
            <c:idx val="3"/>
            <c:bubble3D val="0"/>
            <c:spPr>
              <a:pattFill prst="ltUpDiag">
                <a:fgClr>
                  <a:schemeClr val="accent4"/>
                </a:fgClr>
                <a:bgClr>
                  <a:schemeClr val="accent4">
                    <a:lumMod val="20000"/>
                    <a:lumOff val="80000"/>
                  </a:schemeClr>
                </a:bgClr>
              </a:pattFill>
              <a:ln w="19050">
                <a:solidFill>
                  <a:schemeClr val="lt1"/>
                </a:solidFill>
              </a:ln>
              <a:effectLst>
                <a:innerShdw blurRad="114300">
                  <a:schemeClr val="accent4"/>
                </a:inn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C2A5-4A74-9BB1-C0E101E7A586}"/>
              </c:ext>
            </c:extLst>
          </c:dPt>
          <c:cat>
            <c:strRef>
              <c:f>'[Evaluation_Results_Analysis.xlsx]Post-Eval extra 2'!$Q$3:$T$3</c:f>
              <c:strCache>
                <c:ptCount val="4"/>
                <c:pt idx="0">
                  <c:v>Poor</c:v>
                </c:pt>
                <c:pt idx="1">
                  <c:v>Fair</c:v>
                </c:pt>
                <c:pt idx="2">
                  <c:v>Good</c:v>
                </c:pt>
                <c:pt idx="3">
                  <c:v>Excellent</c:v>
                </c:pt>
              </c:strCache>
            </c:strRef>
          </c:cat>
          <c:val>
            <c:numRef>
              <c:f>'[Evaluation_Results_Analysis.xlsx]Post-Eval extra 2'!$Q$5:$T$5</c:f>
              <c:numCache>
                <c:formatCode>0%</c:formatCode>
                <c:ptCount val="4"/>
                <c:pt idx="0">
                  <c:v>0</c:v>
                </c:pt>
                <c:pt idx="1">
                  <c:v>0</c:v>
                </c:pt>
                <c:pt idx="2">
                  <c:v>9.0909090909090912E-2</c:v>
                </c:pt>
                <c:pt idx="3">
                  <c:v>0.90909090909090906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2A5-4A74-9BB1-C0E101E7A5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80"/>
        <c:holeSize val="50"/>
      </c:doughnutChart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0605402983163689"/>
          <c:y val="0.81008849303673103"/>
          <c:w val="0.74470584469624224"/>
          <c:h val="0.1148657888352191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solidFill>
        <a:srgbClr val="4F81BD"/>
      </a:solidFill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cap="all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/>
              <a:t>Quality of Materials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cap="all" spc="15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8437078357532675"/>
          <c:y val="0.13734232084625786"/>
          <c:w val="0.43760779902512187"/>
          <c:h val="0.65641169853768278"/>
        </c:manualLayout>
      </c:layout>
      <c:doughnutChart>
        <c:varyColors val="1"/>
        <c:ser>
          <c:idx val="1"/>
          <c:order val="0"/>
          <c:tx>
            <c:strRef>
              <c:f>'[Evaluation_Results_Analysis.xlsx]Post-Eval extra 2'!$Q$2:$T$2</c:f>
              <c:strCache>
                <c:ptCount val="4"/>
                <c:pt idx="0">
                  <c:v>DISTRIBUTION</c:v>
                </c:pt>
              </c:strCache>
            </c:strRef>
          </c:tx>
          <c:dPt>
            <c:idx val="0"/>
            <c:bubble3D val="0"/>
            <c:spPr>
              <a:pattFill prst="ltUpDiag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ln w="19050">
                <a:solidFill>
                  <a:schemeClr val="lt1"/>
                </a:solidFill>
              </a:ln>
              <a:effectLst>
                <a:innerShdw blurRad="114300">
                  <a:schemeClr val="accent1"/>
                </a:innerShdw>
              </a:effectLst>
            </c:spPr>
          </c:dPt>
          <c:dPt>
            <c:idx val="1"/>
            <c:bubble3D val="0"/>
            <c:spPr>
              <a:pattFill prst="ltUpDiag">
                <a:fgClr>
                  <a:schemeClr val="accent2"/>
                </a:fgClr>
                <a:bgClr>
                  <a:schemeClr val="accent2">
                    <a:lumMod val="20000"/>
                    <a:lumOff val="80000"/>
                  </a:schemeClr>
                </a:bgClr>
              </a:pattFill>
              <a:ln w="19050">
                <a:solidFill>
                  <a:schemeClr val="lt1"/>
                </a:solidFill>
              </a:ln>
              <a:effectLst>
                <a:innerShdw blurRad="114300">
                  <a:schemeClr val="accent2"/>
                </a:innerShdw>
              </a:effectLst>
            </c:spPr>
          </c:dPt>
          <c:dPt>
            <c:idx val="2"/>
            <c:bubble3D val="0"/>
            <c:spPr>
              <a:pattFill prst="ltUpDiag">
                <a:fgClr>
                  <a:schemeClr val="accent3"/>
                </a:fgClr>
                <a:bgClr>
                  <a:schemeClr val="accent3">
                    <a:lumMod val="20000"/>
                    <a:lumOff val="80000"/>
                  </a:schemeClr>
                </a:bgClr>
              </a:pattFill>
              <a:ln w="19050">
                <a:solidFill>
                  <a:schemeClr val="lt1"/>
                </a:solidFill>
              </a:ln>
              <a:effectLst>
                <a:innerShdw blurRad="114300">
                  <a:schemeClr val="accent3"/>
                </a:innerShdw>
              </a:effectLst>
            </c:spPr>
          </c:dPt>
          <c:dPt>
            <c:idx val="3"/>
            <c:bubble3D val="0"/>
            <c:spPr>
              <a:pattFill prst="ltUpDiag">
                <a:fgClr>
                  <a:schemeClr val="accent4"/>
                </a:fgClr>
                <a:bgClr>
                  <a:schemeClr val="accent4">
                    <a:lumMod val="20000"/>
                    <a:lumOff val="80000"/>
                  </a:schemeClr>
                </a:bgClr>
              </a:pattFill>
              <a:ln w="19050">
                <a:solidFill>
                  <a:schemeClr val="lt1"/>
                </a:solidFill>
              </a:ln>
              <a:effectLst>
                <a:innerShdw blurRad="114300">
                  <a:schemeClr val="accent4"/>
                </a:innerShdw>
              </a:effectLst>
            </c:spPr>
          </c:dPt>
          <c:cat>
            <c:strRef>
              <c:f>'[Evaluation_Results_Analysis.xlsx]Post-Eval extra 2'!$Q$3:$T$3</c:f>
              <c:strCache>
                <c:ptCount val="4"/>
                <c:pt idx="0">
                  <c:v>Poor</c:v>
                </c:pt>
                <c:pt idx="1">
                  <c:v>Fair</c:v>
                </c:pt>
                <c:pt idx="2">
                  <c:v>Good</c:v>
                </c:pt>
                <c:pt idx="3">
                  <c:v>Excellent</c:v>
                </c:pt>
              </c:strCache>
            </c:strRef>
          </c:cat>
          <c:val>
            <c:numRef>
              <c:f>'[Evaluation_Results_Analysis.xlsx]Post-Eval extra 2'!$Q$7:$T$7</c:f>
              <c:numCache>
                <c:formatCode>0%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0.36363636363636365</c:v>
                </c:pt>
                <c:pt idx="3">
                  <c:v>0.63636363636363635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F3E-4FC8-BE97-D02BDB7D23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80"/>
        <c:holeSize val="50"/>
      </c:doughnutChart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994973128358955"/>
          <c:y val="0.84119047619047638"/>
          <c:w val="0.6264019497562805"/>
          <c:h val="9.763592050993626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solidFill>
        <a:srgbClr val="4F81BD"/>
      </a:solidFill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cap="all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/>
              <a:t>Length of Training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cap="all" spc="15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31676899418409704"/>
          <c:y val="0.17161246148579254"/>
          <c:w val="0.35226820215754973"/>
          <c:h val="0.63213345367402207"/>
        </c:manualLayout>
      </c:layout>
      <c:doughnutChart>
        <c:varyColors val="1"/>
        <c:ser>
          <c:idx val="1"/>
          <c:order val="0"/>
          <c:tx>
            <c:strRef>
              <c:f>'[Evaluation_Results_Analysis.xlsx]Post-Eval extra 2'!$Q$2:$T$2</c:f>
              <c:strCache>
                <c:ptCount val="4"/>
                <c:pt idx="0">
                  <c:v>DISTRIBUTION</c:v>
                </c:pt>
              </c:strCache>
            </c:strRef>
          </c:tx>
          <c:dPt>
            <c:idx val="0"/>
            <c:bubble3D val="0"/>
            <c:spPr>
              <a:pattFill prst="ltUpDiag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ln w="19050">
                <a:solidFill>
                  <a:schemeClr val="lt1"/>
                </a:solidFill>
              </a:ln>
              <a:effectLst>
                <a:innerShdw blurRad="114300">
                  <a:schemeClr val="accent1"/>
                </a:innerShdw>
              </a:effectLst>
            </c:spPr>
          </c:dPt>
          <c:dPt>
            <c:idx val="1"/>
            <c:bubble3D val="0"/>
            <c:spPr>
              <a:pattFill prst="ltUpDiag">
                <a:fgClr>
                  <a:schemeClr val="accent2"/>
                </a:fgClr>
                <a:bgClr>
                  <a:schemeClr val="accent2">
                    <a:lumMod val="20000"/>
                    <a:lumOff val="80000"/>
                  </a:schemeClr>
                </a:bgClr>
              </a:pattFill>
              <a:ln w="19050">
                <a:solidFill>
                  <a:schemeClr val="lt1"/>
                </a:solidFill>
              </a:ln>
              <a:effectLst>
                <a:innerShdw blurRad="114300">
                  <a:schemeClr val="accent2"/>
                </a:innerShdw>
              </a:effectLst>
            </c:spPr>
          </c:dPt>
          <c:dPt>
            <c:idx val="2"/>
            <c:bubble3D val="0"/>
            <c:spPr>
              <a:pattFill prst="ltUpDiag">
                <a:fgClr>
                  <a:schemeClr val="accent3"/>
                </a:fgClr>
                <a:bgClr>
                  <a:schemeClr val="accent3">
                    <a:lumMod val="20000"/>
                    <a:lumOff val="80000"/>
                  </a:schemeClr>
                </a:bgClr>
              </a:pattFill>
              <a:ln w="19050">
                <a:solidFill>
                  <a:schemeClr val="lt1"/>
                </a:solidFill>
              </a:ln>
              <a:effectLst>
                <a:innerShdw blurRad="114300">
                  <a:schemeClr val="accent3"/>
                </a:innerShdw>
              </a:effectLst>
            </c:spPr>
          </c:dPt>
          <c:dPt>
            <c:idx val="3"/>
            <c:bubble3D val="0"/>
            <c:spPr>
              <a:pattFill prst="ltUpDiag">
                <a:fgClr>
                  <a:schemeClr val="accent4"/>
                </a:fgClr>
                <a:bgClr>
                  <a:schemeClr val="accent4">
                    <a:lumMod val="20000"/>
                    <a:lumOff val="80000"/>
                  </a:schemeClr>
                </a:bgClr>
              </a:pattFill>
              <a:ln w="19050">
                <a:solidFill>
                  <a:schemeClr val="lt1"/>
                </a:solidFill>
              </a:ln>
              <a:effectLst>
                <a:innerShdw blurRad="114300">
                  <a:schemeClr val="accent4"/>
                </a:innerShdw>
              </a:effectLst>
            </c:spPr>
          </c:dPt>
          <c:cat>
            <c:strRef>
              <c:f>'[Evaluation_Results_Analysis.xlsx]Post-Eval extra 2'!$Q$3:$T$3</c:f>
              <c:strCache>
                <c:ptCount val="4"/>
                <c:pt idx="0">
                  <c:v>Poor</c:v>
                </c:pt>
                <c:pt idx="1">
                  <c:v>Fair</c:v>
                </c:pt>
                <c:pt idx="2">
                  <c:v>Good</c:v>
                </c:pt>
                <c:pt idx="3">
                  <c:v>Excellent</c:v>
                </c:pt>
              </c:strCache>
            </c:strRef>
          </c:cat>
          <c:val>
            <c:numRef>
              <c:f>'[Evaluation_Results_Analysis.xlsx]Post-Eval extra 2'!$Q$9:$T$9</c:f>
              <c:numCache>
                <c:formatCode>0%</c:formatCode>
                <c:ptCount val="4"/>
                <c:pt idx="0">
                  <c:v>0</c:v>
                </c:pt>
                <c:pt idx="1">
                  <c:v>0.18181818181818182</c:v>
                </c:pt>
                <c:pt idx="2">
                  <c:v>0.54545454545454541</c:v>
                </c:pt>
                <c:pt idx="3">
                  <c:v>0.27272727272727271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B21-41C5-8D94-EAE3585E66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80"/>
        <c:holeSize val="50"/>
      </c:doughnutChart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8392868292344514"/>
          <c:y val="0.88871598560061416"/>
          <c:w val="0.62039495102414199"/>
          <c:h val="9.18000595795236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solidFill>
        <a:srgbClr val="4F81BD"/>
      </a:solidFill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ltUp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ln w="19050">
        <a:solidFill>
          <a:schemeClr val="lt1"/>
        </a:solidFill>
      </a:ln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ln w="19050">
        <a:solidFill>
          <a:schemeClr val="lt1"/>
        </a:solidFill>
      </a:ln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ltUp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ln w="19050">
        <a:solidFill>
          <a:schemeClr val="lt1"/>
        </a:solidFill>
      </a:ln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ln w="19050">
        <a:solidFill>
          <a:schemeClr val="lt1"/>
        </a:solidFill>
      </a:ln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ltUp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ln w="19050">
        <a:solidFill>
          <a:schemeClr val="lt1"/>
        </a:solidFill>
      </a:ln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ln w="19050">
        <a:solidFill>
          <a:schemeClr val="lt1"/>
        </a:solidFill>
      </a:ln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9031" cy="494311"/>
          </a:xfrm>
          <a:prstGeom prst="rect">
            <a:avLst/>
          </a:prstGeom>
        </p:spPr>
        <p:txBody>
          <a:bodyPr vert="horz" lIns="87572" tIns="43786" rIns="87572" bIns="43786" rtlCol="0"/>
          <a:lstStyle>
            <a:lvl1pPr algn="l">
              <a:defRPr sz="11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227" y="0"/>
            <a:ext cx="2919031" cy="494311"/>
          </a:xfrm>
          <a:prstGeom prst="rect">
            <a:avLst/>
          </a:prstGeom>
        </p:spPr>
        <p:txBody>
          <a:bodyPr vert="horz" lIns="87572" tIns="43786" rIns="87572" bIns="43786" rtlCol="0"/>
          <a:lstStyle>
            <a:lvl1pPr algn="r">
              <a:defRPr sz="1100"/>
            </a:lvl1pPr>
          </a:lstStyle>
          <a:p>
            <a:fld id="{BAD21825-0B7C-4B34-A005-90A62DA9F939}" type="datetimeFigureOut">
              <a:rPr lang="en-GB" smtClean="0"/>
              <a:t>12/12/2017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372003"/>
            <a:ext cx="2919031" cy="494311"/>
          </a:xfrm>
          <a:prstGeom prst="rect">
            <a:avLst/>
          </a:prstGeom>
        </p:spPr>
        <p:txBody>
          <a:bodyPr vert="horz" lIns="87572" tIns="43786" rIns="87572" bIns="43786" rtlCol="0" anchor="b"/>
          <a:lstStyle>
            <a:lvl1pPr algn="l">
              <a:defRPr sz="11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227" y="9372003"/>
            <a:ext cx="2919031" cy="494311"/>
          </a:xfrm>
          <a:prstGeom prst="rect">
            <a:avLst/>
          </a:prstGeom>
        </p:spPr>
        <p:txBody>
          <a:bodyPr vert="horz" lIns="87572" tIns="43786" rIns="87572" bIns="43786" rtlCol="0" anchor="b"/>
          <a:lstStyle>
            <a:lvl1pPr algn="r">
              <a:defRPr sz="1100"/>
            </a:lvl1pPr>
          </a:lstStyle>
          <a:p>
            <a:fld id="{F97D77BF-A21D-4B45-BF8B-AB30A400E3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014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25" tIns="45713" rIns="91425" bIns="45713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1" cy="493316"/>
          </a:xfrm>
          <a:prstGeom prst="rect">
            <a:avLst/>
          </a:prstGeom>
        </p:spPr>
        <p:txBody>
          <a:bodyPr vert="horz" lIns="91425" tIns="45713" rIns="91425" bIns="45713" rtlCol="0"/>
          <a:lstStyle>
            <a:lvl1pPr algn="r">
              <a:defRPr sz="1200"/>
            </a:lvl1pPr>
          </a:lstStyle>
          <a:p>
            <a:fld id="{7B1A2542-52C8-402D-9916-6F2DA75DDF0B}" type="datetimeFigureOut">
              <a:rPr kumimoji="1" lang="ja-JP" altLang="en-US" smtClean="0"/>
              <a:pPr/>
              <a:t>2017/12/12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5" tIns="45713" rIns="91425" bIns="45713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25" tIns="45713" rIns="91425" bIns="45713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25" tIns="45713" rIns="91425" bIns="45713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4" y="9371285"/>
            <a:ext cx="2918831" cy="493316"/>
          </a:xfrm>
          <a:prstGeom prst="rect">
            <a:avLst/>
          </a:prstGeom>
        </p:spPr>
        <p:txBody>
          <a:bodyPr vert="horz" lIns="91425" tIns="45713" rIns="91425" bIns="45713" rtlCol="0" anchor="b"/>
          <a:lstStyle>
            <a:lvl1pPr algn="r">
              <a:defRPr sz="1200"/>
            </a:lvl1pPr>
          </a:lstStyle>
          <a:p>
            <a:fld id="{44E42F83-FA1A-4A1E-BC89-D8D6C139F5ED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297390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42F83-FA1A-4A1E-BC89-D8D6C139F5ED}" type="slidenum">
              <a:rPr kumimoji="1" lang="ja-JP" altLang="en-US" smtClean="0"/>
              <a:pPr/>
              <a:t>3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575736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5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362712"/>
          </a:xfrm>
          <a:prstGeom prst="rect">
            <a:avLst/>
          </a:prstGeom>
        </p:spPr>
      </p:pic>
      <p:pic>
        <p:nvPicPr>
          <p:cNvPr id="5" name="Picture 2" descr="Z:\PMO\Outreach\ガイドライン\ppt\NEWPPTITEM\IGESLOGO3L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2698" y="5590645"/>
            <a:ext cx="1697037" cy="957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直線コネクタ 5"/>
          <p:cNvCxnSpPr/>
          <p:nvPr userDrawn="1"/>
        </p:nvCxnSpPr>
        <p:spPr>
          <a:xfrm>
            <a:off x="0" y="2420888"/>
            <a:ext cx="9144000" cy="0"/>
          </a:xfrm>
          <a:prstGeom prst="line">
            <a:avLst/>
          </a:prstGeom>
          <a:ln w="38100">
            <a:solidFill>
              <a:srgbClr val="93166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90550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FAFF-3ED7-4DF8-A350-8A03CE259C1C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12/12/2017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0BEBD-4C94-49C9-B905-81852C9FCA7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3362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FAFF-3ED7-4DF8-A350-8A03CE259C1C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12/12/2017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0BEBD-4C94-49C9-B905-81852C9FCA7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71128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FAFF-3ED7-4DF8-A350-8A03CE259C1C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12/12/2017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0BEBD-4C94-49C9-B905-81852C9FCA7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3251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FAFF-3ED7-4DF8-A350-8A03CE259C1C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12/12/2017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0BEBD-4C94-49C9-B905-81852C9FCA7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66045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FAFF-3ED7-4DF8-A350-8A03CE259C1C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12/12/2017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0BEBD-4C94-49C9-B905-81852C9FCA7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02685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FAFF-3ED7-4DF8-A350-8A03CE259C1C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12/12/2017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0BEBD-4C94-49C9-B905-81852C9FCA7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31743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FAFF-3ED7-4DF8-A350-8A03CE259C1C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12/12/2017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0BEBD-4C94-49C9-B905-81852C9FCA7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17089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/>
          <p:cNvCxnSpPr/>
          <p:nvPr userDrawn="1"/>
        </p:nvCxnSpPr>
        <p:spPr>
          <a:xfrm>
            <a:off x="0" y="6319440"/>
            <a:ext cx="9144000" cy="0"/>
          </a:xfrm>
          <a:prstGeom prst="line">
            <a:avLst/>
          </a:prstGeom>
          <a:ln w="38100">
            <a:solidFill>
              <a:srgbClr val="93166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図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82880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89" y="6537617"/>
            <a:ext cx="963168" cy="121920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6500821"/>
            <a:ext cx="4176464" cy="195512"/>
          </a:xfrm>
          <a:prstGeom prst="rect">
            <a:avLst/>
          </a:prstGeom>
        </p:spPr>
      </p:pic>
      <p:sp>
        <p:nvSpPr>
          <p:cNvPr id="8" name="テキスト ボックス 7"/>
          <p:cNvSpPr txBox="1"/>
          <p:nvPr userDrawn="1"/>
        </p:nvSpPr>
        <p:spPr>
          <a:xfrm>
            <a:off x="8604448" y="6460078"/>
            <a:ext cx="432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DBE1B6B2-3455-42D0-B4CA-93D2FB7BF612}" type="slidenum">
              <a:rPr kumimoji="1" lang="ja-JP" altLang="en-US" sz="1200" smtClean="0">
                <a:latin typeface="Segoe UI" panose="020B0502040204020203" pitchFamily="34" charset="0"/>
                <a:ea typeface="HGPｺﾞｼｯｸM" panose="020B0600000000000000" pitchFamily="50" charset="-128"/>
                <a:cs typeface="Segoe UI" panose="020B0502040204020203" pitchFamily="34" charset="0"/>
              </a:rPr>
              <a:pPr/>
              <a:t>‹#›</a:t>
            </a:fld>
            <a:endParaRPr kumimoji="1" lang="ja-JP" altLang="en-US" sz="1200" dirty="0">
              <a:latin typeface="Segoe UI" panose="020B0502040204020203" pitchFamily="34" charset="0"/>
              <a:ea typeface="HGPｺﾞｼｯｸM" panose="020B0600000000000000" pitchFamily="50" charset="-128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70826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362712"/>
          </a:xfrm>
          <a:prstGeom prst="rect">
            <a:avLst/>
          </a:prstGeom>
        </p:spPr>
      </p:pic>
      <p:pic>
        <p:nvPicPr>
          <p:cNvPr id="5" name="Picture 2" descr="Z:\PMO\Outreach\ガイドライン\ppt\NEWPPTITEM\IGESLOGO3L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2698" y="5590645"/>
            <a:ext cx="1697037" cy="957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直線コネクタ 5"/>
          <p:cNvCxnSpPr/>
          <p:nvPr userDrawn="1"/>
        </p:nvCxnSpPr>
        <p:spPr>
          <a:xfrm>
            <a:off x="0" y="2420888"/>
            <a:ext cx="9144000" cy="0"/>
          </a:xfrm>
          <a:prstGeom prst="line">
            <a:avLst/>
          </a:prstGeom>
          <a:ln w="38100">
            <a:solidFill>
              <a:srgbClr val="93166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66267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/>
          <p:cNvCxnSpPr/>
          <p:nvPr userDrawn="1"/>
        </p:nvCxnSpPr>
        <p:spPr>
          <a:xfrm>
            <a:off x="0" y="6319440"/>
            <a:ext cx="9144000" cy="0"/>
          </a:xfrm>
          <a:prstGeom prst="line">
            <a:avLst/>
          </a:prstGeom>
          <a:ln w="38100">
            <a:solidFill>
              <a:srgbClr val="93166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図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82880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89" y="6537617"/>
            <a:ext cx="963168" cy="121920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6500821"/>
            <a:ext cx="4176464" cy="195512"/>
          </a:xfrm>
          <a:prstGeom prst="rect">
            <a:avLst/>
          </a:prstGeom>
        </p:spPr>
      </p:pic>
      <p:sp>
        <p:nvSpPr>
          <p:cNvPr id="8" name="テキスト ボックス 7"/>
          <p:cNvSpPr txBox="1"/>
          <p:nvPr userDrawn="1"/>
        </p:nvSpPr>
        <p:spPr>
          <a:xfrm>
            <a:off x="8604448" y="6460078"/>
            <a:ext cx="432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DBE1B6B2-3455-42D0-B4CA-93D2FB7BF612}" type="slidenum">
              <a:rPr lang="ja-JP" altLang="en-US" sz="1200" smtClean="0">
                <a:solidFill>
                  <a:prstClr val="black"/>
                </a:solidFill>
                <a:latin typeface="Segoe UI" panose="020B0502040204020203" pitchFamily="34" charset="0"/>
                <a:ea typeface="HGPｺﾞｼｯｸM" panose="020B0600000000000000" pitchFamily="50" charset="-128"/>
                <a:cs typeface="Segoe UI" panose="020B0502040204020203" pitchFamily="34" charset="0"/>
              </a:rPr>
              <a:pPr/>
              <a:t>‹#›</a:t>
            </a:fld>
            <a:endParaRPr lang="ja-JP" altLang="en-US" sz="1200" dirty="0">
              <a:solidFill>
                <a:prstClr val="black"/>
              </a:solidFill>
              <a:latin typeface="Segoe UI" panose="020B0502040204020203" pitchFamily="34" charset="0"/>
              <a:ea typeface="HGPｺﾞｼｯｸM" panose="020B0600000000000000" pitchFamily="50" charset="-128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2574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/>
          <p:cNvCxnSpPr/>
          <p:nvPr userDrawn="1"/>
        </p:nvCxnSpPr>
        <p:spPr>
          <a:xfrm>
            <a:off x="0" y="6319440"/>
            <a:ext cx="9144000" cy="0"/>
          </a:xfrm>
          <a:prstGeom prst="line">
            <a:avLst/>
          </a:prstGeom>
          <a:ln w="38100">
            <a:solidFill>
              <a:srgbClr val="93166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図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82880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89" y="6537617"/>
            <a:ext cx="963168" cy="121920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6500821"/>
            <a:ext cx="4176464" cy="195512"/>
          </a:xfrm>
          <a:prstGeom prst="rect">
            <a:avLst/>
          </a:prstGeom>
        </p:spPr>
      </p:pic>
      <p:sp>
        <p:nvSpPr>
          <p:cNvPr id="8" name="テキスト ボックス 7"/>
          <p:cNvSpPr txBox="1"/>
          <p:nvPr userDrawn="1"/>
        </p:nvSpPr>
        <p:spPr>
          <a:xfrm>
            <a:off x="8604448" y="6460078"/>
            <a:ext cx="432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DBE1B6B2-3455-42D0-B4CA-93D2FB7BF612}" type="slidenum">
              <a:rPr kumimoji="1" lang="ja-JP" altLang="en-US" sz="1200" smtClean="0">
                <a:latin typeface="Segoe UI" panose="020B0502040204020203" pitchFamily="34" charset="0"/>
                <a:ea typeface="HGPｺﾞｼｯｸM" panose="020B0600000000000000" pitchFamily="50" charset="-128"/>
                <a:cs typeface="Segoe UI" panose="020B0502040204020203" pitchFamily="34" charset="0"/>
              </a:rPr>
              <a:pPr/>
              <a:t>‹#›</a:t>
            </a:fld>
            <a:endParaRPr kumimoji="1" lang="ja-JP" altLang="en-US" sz="1200" dirty="0">
              <a:latin typeface="Segoe UI" panose="020B0502040204020203" pitchFamily="34" charset="0"/>
              <a:ea typeface="HGPｺﾞｼｯｸM" panose="020B0600000000000000" pitchFamily="50" charset="-128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93443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 userDrawn="1"/>
        </p:nvSpPr>
        <p:spPr>
          <a:xfrm>
            <a:off x="8604448" y="84951"/>
            <a:ext cx="432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DBE1B6B2-3455-42D0-B4CA-93D2FB7BF612}" type="slidenum">
              <a:rPr lang="ja-JP" altLang="en-US" sz="1200" smtClean="0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pPr/>
              <a:t>‹#›</a:t>
            </a:fld>
            <a:endParaRPr lang="ja-JP" altLang="en-US" sz="1200" dirty="0">
              <a:solidFill>
                <a:prstClr val="white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5" name="Picture 2" descr="Z:\PMO\Outreach\ガイドライン\ppt\PPT0408\A1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361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テキスト ボックス 5"/>
          <p:cNvSpPr txBox="1"/>
          <p:nvPr userDrawn="1"/>
        </p:nvSpPr>
        <p:spPr>
          <a:xfrm>
            <a:off x="8604448" y="84951"/>
            <a:ext cx="432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DBE1B6B2-3455-42D0-B4CA-93D2FB7BF612}" type="slidenum">
              <a:rPr lang="ja-JP" altLang="en-US" sz="1200" smtClean="0">
                <a:solidFill>
                  <a:prstClr val="white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Segoe UI" panose="020B0502040204020203" pitchFamily="34" charset="0"/>
              </a:rPr>
              <a:pPr/>
              <a:t>‹#›</a:t>
            </a:fld>
            <a:endParaRPr lang="ja-JP" altLang="en-US" sz="1200" dirty="0">
              <a:solidFill>
                <a:prstClr val="white"/>
              </a:solidFill>
              <a:latin typeface="HGPｺﾞｼｯｸM" panose="020B0600000000000000" pitchFamily="50" charset="-128"/>
              <a:ea typeface="HGPｺﾞｼｯｸM" panose="020B0600000000000000" pitchFamily="50" charset="-128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03073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 userDrawn="1"/>
        </p:nvSpPr>
        <p:spPr>
          <a:xfrm>
            <a:off x="8604448" y="6568200"/>
            <a:ext cx="432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DBE1B6B2-3455-42D0-B4CA-93D2FB7BF612}" type="slidenum">
              <a:rPr lang="ja-JP" altLang="en-US" sz="1200" smtClean="0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pPr/>
              <a:t>‹#›</a:t>
            </a:fld>
            <a:endParaRPr lang="ja-JP" altLang="en-US" sz="1200" dirty="0">
              <a:solidFill>
                <a:prstClr val="white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5" name="図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25344"/>
            <a:ext cx="9144000" cy="362712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 userDrawn="1"/>
        </p:nvSpPr>
        <p:spPr>
          <a:xfrm>
            <a:off x="8604448" y="6536377"/>
            <a:ext cx="432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DBE1B6B2-3455-42D0-B4CA-93D2FB7BF612}" type="slidenum">
              <a:rPr lang="ja-JP" altLang="en-US" sz="1200" smtClean="0">
                <a:solidFill>
                  <a:prstClr val="white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Segoe UI" panose="020B0502040204020203" pitchFamily="34" charset="0"/>
              </a:rPr>
              <a:pPr/>
              <a:t>‹#›</a:t>
            </a:fld>
            <a:endParaRPr lang="ja-JP" altLang="en-US" sz="1200" dirty="0">
              <a:solidFill>
                <a:prstClr val="white"/>
              </a:solidFill>
              <a:latin typeface="HGPｺﾞｼｯｸM" panose="020B0600000000000000" pitchFamily="50" charset="-128"/>
              <a:ea typeface="HGPｺﾞｼｯｸM" panose="020B0600000000000000" pitchFamily="50" charset="-128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80754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36168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 userDrawn="1"/>
        </p:nvSpPr>
        <p:spPr>
          <a:xfrm>
            <a:off x="8604448" y="84951"/>
            <a:ext cx="432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DBE1B6B2-3455-42D0-B4CA-93D2FB7BF612}" type="slidenum">
              <a:rPr kumimoji="1" lang="ja-JP" altLang="en-US" sz="1200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pPr/>
              <a:t>‹#›</a:t>
            </a:fld>
            <a:endParaRPr kumimoji="1" lang="ja-JP" altLang="en-US" sz="12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5" name="Picture 2" descr="Z:\PMO\Outreach\ガイドライン\ppt\PPT0408\A1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361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テキスト ボックス 5"/>
          <p:cNvSpPr txBox="1"/>
          <p:nvPr userDrawn="1"/>
        </p:nvSpPr>
        <p:spPr>
          <a:xfrm>
            <a:off x="8604448" y="84951"/>
            <a:ext cx="432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DBE1B6B2-3455-42D0-B4CA-93D2FB7BF612}" type="slidenum">
              <a:rPr kumimoji="1" lang="ja-JP" altLang="en-US" sz="120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Segoe UI" panose="020B0502040204020203" pitchFamily="34" charset="0"/>
              </a:rPr>
              <a:pPr/>
              <a:t>‹#›</a:t>
            </a:fld>
            <a:endParaRPr kumimoji="1" lang="ja-JP" altLang="en-US" sz="1200" dirty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67739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 userDrawn="1"/>
        </p:nvSpPr>
        <p:spPr>
          <a:xfrm>
            <a:off x="8604448" y="6568200"/>
            <a:ext cx="432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DBE1B6B2-3455-42D0-B4CA-93D2FB7BF612}" type="slidenum">
              <a:rPr kumimoji="1" lang="ja-JP" altLang="en-US" sz="1200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pPr/>
              <a:t>‹#›</a:t>
            </a:fld>
            <a:endParaRPr kumimoji="1" lang="ja-JP" altLang="en-US" sz="12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5" name="図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25344"/>
            <a:ext cx="9144000" cy="362712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 userDrawn="1"/>
        </p:nvSpPr>
        <p:spPr>
          <a:xfrm>
            <a:off x="8604448" y="6536377"/>
            <a:ext cx="432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DBE1B6B2-3455-42D0-B4CA-93D2FB7BF612}" type="slidenum">
              <a:rPr kumimoji="1" lang="ja-JP" altLang="en-US" sz="120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Segoe UI" panose="020B0502040204020203" pitchFamily="34" charset="0"/>
              </a:rPr>
              <a:pPr/>
              <a:t>‹#›</a:t>
            </a:fld>
            <a:endParaRPr kumimoji="1" lang="ja-JP" altLang="en-US" sz="1200" dirty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0309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44781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FAFF-3ED7-4DF8-A350-8A03CE259C1C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12/12/2017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0BEBD-4C94-49C9-B905-81852C9FCA7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 descr="iges-logo_200p.jpg"/>
          <p:cNvPicPr/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84368" y="188640"/>
            <a:ext cx="1003930" cy="5040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751411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FAFF-3ED7-4DF8-A350-8A03CE259C1C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12/12/2017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0BEBD-4C94-49C9-B905-81852C9FCA7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 descr="iges-logo_200p.jpg"/>
          <p:cNvPicPr/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84368" y="188640"/>
            <a:ext cx="1003930" cy="5040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425798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FAFF-3ED7-4DF8-A350-8A03CE259C1C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12/12/2017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0BEBD-4C94-49C9-B905-81852C9FCA7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1401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FAFF-3ED7-4DF8-A350-8A03CE259C1C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12/12/2017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0BEBD-4C94-49C9-B905-81852C9FCA7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3657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22.xml"/><Relationship Id="rId4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6766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Title here</a:t>
            </a:r>
            <a:r>
              <a:rPr lang="ja-JP" altLang="en-US" dirty="0" smtClean="0">
                <a:solidFill>
                  <a:schemeClr val="tx1"/>
                </a:solidFill>
              </a:rPr>
              <a:t>　</a:t>
            </a:r>
            <a:r>
              <a:rPr lang="ja-JP" altLang="en-US" b="1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タイトルはこちら</a:t>
            </a:r>
            <a:endParaRPr lang="ja-JP" altLang="en-US" b="1" dirty="0">
              <a:solidFill>
                <a:schemeClr val="tx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4" name="タイトル プレースホルダー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en-US" altLang="ja-JP" dirty="0" smtClean="0"/>
              <a:t>Presentation Title here</a:t>
            </a:r>
            <a:br>
              <a:rPr kumimoji="1" lang="en-US" altLang="ja-JP" dirty="0" smtClean="0"/>
            </a:br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47288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3" r:id="rId2"/>
    <p:sldLayoutId id="2147483684" r:id="rId3"/>
    <p:sldLayoutId id="2147483685" r:id="rId4"/>
    <p:sldLayoutId id="2147483689" r:id="rId5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kumimoji="1" sz="3600" b="0" kern="1200" baseline="0">
          <a:solidFill>
            <a:srgbClr val="418438"/>
          </a:solidFill>
          <a:latin typeface="Segoe UI Semibold" panose="020B0702040204020203" pitchFamily="34" charset="0"/>
          <a:ea typeface="HGPｺﾞｼｯｸM" panose="020B0600000000000000" pitchFamily="50" charset="-128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kumimoji="1" sz="3200" kern="1200">
          <a:solidFill>
            <a:schemeClr val="tx1"/>
          </a:solidFill>
          <a:latin typeface="Segoe UI" panose="020B0502040204020203" pitchFamily="34" charset="0"/>
          <a:ea typeface="HGPｺﾞｼｯｸM" panose="020B0600000000000000" pitchFamily="50" charset="-128"/>
          <a:cs typeface="Segoe UI" panose="020B0502040204020203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Segoe UI" panose="020B0502040204020203" pitchFamily="34" charset="0"/>
          <a:ea typeface="HGPｺﾞｼｯｸM" panose="020B0600000000000000" pitchFamily="50" charset="-128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Segoe UI" panose="020B0502040204020203" pitchFamily="34" charset="0"/>
          <a:ea typeface="HGPｺﾞｼｯｸM" panose="020B0600000000000000" pitchFamily="50" charset="-128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Segoe UI" panose="020B0502040204020203" pitchFamily="34" charset="0"/>
          <a:ea typeface="HGPｺﾞｼｯｸM" panose="020B0600000000000000" pitchFamily="50" charset="-128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Segoe UI" panose="020B0502040204020203" pitchFamily="34" charset="0"/>
          <a:ea typeface="HGPｺﾞｼｯｸM" panose="020B0600000000000000" pitchFamily="50" charset="-128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AFAFF-3ED7-4DF8-A350-8A03CE259C1C}" type="datetimeFigureOut">
              <a:rPr kumimoji="0" lang="en-GB" smtClean="0">
                <a:solidFill>
                  <a:prstClr val="black">
                    <a:tint val="75000"/>
                  </a:prstClr>
                </a:solidFill>
              </a:rPr>
              <a:pPr/>
              <a:t>12/12/2017</a:t>
            </a:fld>
            <a:endParaRPr kumimoji="0"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A0BEBD-4C94-49C9-B905-81852C9FCA72}" type="slidenum">
              <a:rPr kumimoji="0"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kumimoji="0"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9313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97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6766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Title here</a:t>
            </a:r>
            <a:r>
              <a:rPr lang="ja-JP" altLang="en-US" dirty="0" smtClean="0">
                <a:solidFill>
                  <a:schemeClr val="tx1"/>
                </a:solidFill>
              </a:rPr>
              <a:t>　</a:t>
            </a:r>
            <a:r>
              <a:rPr lang="ja-JP" altLang="en-US" b="1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タイトルはこちら</a:t>
            </a:r>
            <a:endParaRPr lang="ja-JP" altLang="en-US" b="1" dirty="0">
              <a:solidFill>
                <a:schemeClr val="tx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4" name="タイトル プレースホルダー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en-US" altLang="ja-JP" dirty="0" smtClean="0"/>
              <a:t>Presentation Title here</a:t>
            </a:r>
            <a:br>
              <a:rPr kumimoji="1" lang="en-US" altLang="ja-JP" dirty="0" smtClean="0"/>
            </a:br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5598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kumimoji="1" sz="3600" b="0" kern="1200" baseline="0">
          <a:solidFill>
            <a:srgbClr val="418438"/>
          </a:solidFill>
          <a:latin typeface="Segoe UI Semibold" panose="020B0702040204020203" pitchFamily="34" charset="0"/>
          <a:ea typeface="HGPｺﾞｼｯｸM" panose="020B0600000000000000" pitchFamily="50" charset="-128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kumimoji="1" sz="3200" kern="1200">
          <a:solidFill>
            <a:schemeClr val="tx1"/>
          </a:solidFill>
          <a:latin typeface="Segoe UI" panose="020B0502040204020203" pitchFamily="34" charset="0"/>
          <a:ea typeface="HGPｺﾞｼｯｸM" panose="020B0600000000000000" pitchFamily="50" charset="-128"/>
          <a:cs typeface="Segoe UI" panose="020B0502040204020203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Segoe UI" panose="020B0502040204020203" pitchFamily="34" charset="0"/>
          <a:ea typeface="HGPｺﾞｼｯｸM" panose="020B0600000000000000" pitchFamily="50" charset="-128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Segoe UI" panose="020B0502040204020203" pitchFamily="34" charset="0"/>
          <a:ea typeface="HGPｺﾞｼｯｸM" panose="020B0600000000000000" pitchFamily="50" charset="-128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Segoe UI" panose="020B0502040204020203" pitchFamily="34" charset="0"/>
          <a:ea typeface="HGPｺﾞｼｯｸM" panose="020B0600000000000000" pitchFamily="50" charset="-128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Segoe UI" panose="020B0502040204020203" pitchFamily="34" charset="0"/>
          <a:ea typeface="HGPｺﾞｼｯｸM" panose="020B0600000000000000" pitchFamily="50" charset="-128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7.xml"/><Relationship Id="rId4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-15987" y="5359000"/>
            <a:ext cx="3816424" cy="86409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3166F"/>
                </a:solidFill>
                <a:effectLst/>
                <a:uLnTx/>
                <a:uFillTx/>
                <a:ea typeface="HGPｺﾞｼｯｸM" panose="020B0600000000000000" pitchFamily="50" charset="-128"/>
                <a:cs typeface="Segoe UI" panose="020B0502040204020203" pitchFamily="34" charset="0"/>
              </a:rPr>
              <a:t>Abdessalem  RABHI, PhD</a:t>
            </a:r>
            <a:r>
              <a:rPr kumimoji="1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3166F"/>
                </a:solidFill>
                <a:effectLst/>
                <a:uLnTx/>
                <a:uFillTx/>
                <a:ea typeface="HGPｺﾞｼｯｸM" panose="020B0600000000000000" pitchFamily="50" charset="-128"/>
                <a:cs typeface="Segoe UI" panose="020B0502040204020203" pitchFamily="34" charset="0"/>
              </a:rPr>
              <a:t>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sz="2000" dirty="0" smtClean="0">
                <a:solidFill>
                  <a:srgbClr val="93166F"/>
                </a:solidFill>
                <a:ea typeface="HGPｺﾞｼｯｸM" panose="020B0600000000000000" pitchFamily="50" charset="-128"/>
                <a:cs typeface="Segoe UI" panose="020B0502040204020203" pitchFamily="34" charset="0"/>
              </a:rPr>
              <a:t>Programme </a:t>
            </a:r>
            <a:r>
              <a:rPr kumimoji="1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3166F"/>
                </a:solidFill>
                <a:effectLst/>
                <a:uLnTx/>
                <a:uFillTx/>
                <a:ea typeface="HGPｺﾞｼｯｸM" panose="020B0600000000000000" pitchFamily="50" charset="-128"/>
                <a:cs typeface="Segoe UI" panose="020B0502040204020203" pitchFamily="34" charset="0"/>
              </a:rPr>
              <a:t> Manager, IGES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571" y="424713"/>
            <a:ext cx="8571719" cy="156680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7771" y="1476100"/>
            <a:ext cx="8789243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000" b="1" dirty="0" smtClean="0">
                <a:solidFill>
                  <a:schemeClr val="tx2"/>
                </a:solidFill>
              </a:rPr>
              <a:t>WORKSHOP ON ACCELERATING RENEWABLE ENERGY DEPLOYMENT IN SMALL ISLAND DEVELOPING STATES (SIDS)</a:t>
            </a:r>
            <a:endParaRPr lang="en-GB" sz="2000" dirty="0" smtClean="0">
              <a:solidFill>
                <a:schemeClr val="tx2"/>
              </a:solidFill>
            </a:endParaRPr>
          </a:p>
          <a:p>
            <a:pPr algn="ctr"/>
            <a:r>
              <a:rPr lang="en-GB" sz="1600" b="1" dirty="0" smtClean="0"/>
              <a:t>Novotel Hotel, SUVA, FIJI: 12-15 DECEMBER 2017</a:t>
            </a:r>
            <a:endParaRPr lang="en-GB" sz="1600" b="1" dirty="0"/>
          </a:p>
        </p:txBody>
      </p:sp>
      <p:sp>
        <p:nvSpPr>
          <p:cNvPr id="7" name="Rectangle 6"/>
          <p:cNvSpPr/>
          <p:nvPr/>
        </p:nvSpPr>
        <p:spPr>
          <a:xfrm>
            <a:off x="-2667" y="3382873"/>
            <a:ext cx="914666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 b="1" dirty="0" smtClean="0">
                <a:solidFill>
                  <a:srgbClr val="C00000"/>
                </a:solidFill>
              </a:rPr>
              <a:t>Key outcomes of the training programme, held in Japan on Oct. 2017</a:t>
            </a:r>
            <a:endParaRPr lang="en-GB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5518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259632" y="2204864"/>
            <a:ext cx="6934200" cy="1364263"/>
            <a:chOff x="1187624" y="2369537"/>
            <a:chExt cx="6934200" cy="1364263"/>
          </a:xfrm>
        </p:grpSpPr>
        <p:sp>
          <p:nvSpPr>
            <p:cNvPr id="2" name="Rectangle 3"/>
            <p:cNvSpPr txBox="1">
              <a:spLocks noChangeArrowheads="1"/>
            </p:cNvSpPr>
            <p:nvPr/>
          </p:nvSpPr>
          <p:spPr>
            <a:xfrm>
              <a:off x="1187624" y="2369537"/>
              <a:ext cx="6934200" cy="1143000"/>
            </a:xfrm>
            <a:prstGeom prst="rect">
              <a:avLst/>
            </a:prstGeom>
          </p:spPr>
          <p:txBody>
            <a:bodyPr/>
            <a:lstStyle>
              <a:lvl1pPr marL="0" indent="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kumimoji="1" sz="3200" kern="1200">
                  <a:solidFill>
                    <a:schemeClr val="tx1"/>
                  </a:solidFill>
                  <a:latin typeface="Segoe UI" panose="020B0502040204020203" pitchFamily="34" charset="0"/>
                  <a:ea typeface="HGPｺﾞｼｯｸM" panose="020B0600000000000000" pitchFamily="50" charset="-128"/>
                  <a:cs typeface="Segoe UI" panose="020B0502040204020203" pitchFamily="34" charset="0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 kern="1200">
                  <a:solidFill>
                    <a:schemeClr val="tx1"/>
                  </a:solidFill>
                  <a:latin typeface="Segoe UI" panose="020B0502040204020203" pitchFamily="34" charset="0"/>
                  <a:ea typeface="HGPｺﾞｼｯｸM" panose="020B0600000000000000" pitchFamily="50" charset="-128"/>
                  <a:cs typeface="Segoe UI" panose="020B0502040204020203" pitchFamily="34" charset="0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 kern="1200">
                  <a:solidFill>
                    <a:schemeClr val="tx1"/>
                  </a:solidFill>
                  <a:latin typeface="Segoe UI" panose="020B0502040204020203" pitchFamily="34" charset="0"/>
                  <a:ea typeface="HGPｺﾞｼｯｸM" panose="020B0600000000000000" pitchFamily="50" charset="-128"/>
                  <a:cs typeface="Segoe UI" panose="020B0502040204020203" pitchFamily="34" charset="0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 kern="1200">
                  <a:solidFill>
                    <a:schemeClr val="tx1"/>
                  </a:solidFill>
                  <a:latin typeface="Segoe UI" panose="020B0502040204020203" pitchFamily="34" charset="0"/>
                  <a:ea typeface="HGPｺﾞｼｯｸM" panose="020B0600000000000000" pitchFamily="50" charset="-128"/>
                  <a:cs typeface="Segoe UI" panose="020B0502040204020203" pitchFamily="34" charset="0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 kern="1200">
                  <a:solidFill>
                    <a:schemeClr val="tx1"/>
                  </a:solidFill>
                  <a:latin typeface="Segoe UI" panose="020B0502040204020203" pitchFamily="34" charset="0"/>
                  <a:ea typeface="HGPｺﾞｼｯｸM" panose="020B0600000000000000" pitchFamily="50" charset="-128"/>
                  <a:cs typeface="Segoe UI" panose="020B0502040204020203" pitchFamily="34" charset="0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buFontTx/>
                <a:buNone/>
              </a:pPr>
              <a:r>
                <a:rPr lang="en-US" sz="3600" b="1" dirty="0" smtClean="0">
                  <a:solidFill>
                    <a:srgbClr val="006600"/>
                  </a:solidFill>
                  <a:latin typeface="Comic Sans MS" pitchFamily="66" charset="0"/>
                </a:rPr>
                <a:t>Thank you for your attention</a:t>
              </a:r>
            </a:p>
            <a:p>
              <a:pPr>
                <a:buFontTx/>
                <a:buNone/>
              </a:pPr>
              <a:endParaRPr lang="en-US" sz="3600" b="1" dirty="0" smtClean="0">
                <a:solidFill>
                  <a:srgbClr val="006600"/>
                </a:solidFill>
                <a:latin typeface="Comic Sans MS" pitchFamily="66" charset="0"/>
              </a:endParaRPr>
            </a:p>
            <a:p>
              <a:pPr>
                <a:buFontTx/>
                <a:buNone/>
              </a:pPr>
              <a:endParaRPr lang="en-US" sz="3600" b="1" dirty="0" smtClean="0">
                <a:solidFill>
                  <a:srgbClr val="006600"/>
                </a:solidFill>
                <a:latin typeface="Comic Sans MS" pitchFamily="66" charset="0"/>
              </a:endParaRPr>
            </a:p>
            <a:p>
              <a:pPr>
                <a:buFontTx/>
                <a:buNone/>
              </a:pPr>
              <a:endParaRPr lang="en-US" sz="3600" b="1" dirty="0" smtClean="0">
                <a:solidFill>
                  <a:srgbClr val="006600"/>
                </a:solidFill>
                <a:latin typeface="Comic Sans MS" pitchFamily="66" charset="0"/>
              </a:endParaRPr>
            </a:p>
            <a:p>
              <a:pPr>
                <a:buFontTx/>
                <a:buNone/>
              </a:pPr>
              <a:endParaRPr lang="en-US" sz="3600" b="1" dirty="0" smtClean="0">
                <a:solidFill>
                  <a:srgbClr val="006600"/>
                </a:solidFill>
                <a:latin typeface="Comic Sans MS" pitchFamily="66" charset="0"/>
              </a:endParaRPr>
            </a:p>
            <a:p>
              <a:pPr>
                <a:buFontTx/>
                <a:buNone/>
              </a:pPr>
              <a:endParaRPr lang="en-US" sz="3600" b="1" dirty="0" smtClean="0">
                <a:solidFill>
                  <a:srgbClr val="006600"/>
                </a:solidFill>
                <a:latin typeface="Comic Sans MS" pitchFamily="66" charset="0"/>
              </a:endParaRPr>
            </a:p>
            <a:p>
              <a:pPr>
                <a:buFontTx/>
                <a:buNone/>
              </a:pPr>
              <a:endParaRPr lang="en-US" sz="3600" b="1" dirty="0" smtClean="0">
                <a:solidFill>
                  <a:srgbClr val="006600"/>
                </a:solidFill>
                <a:latin typeface="Comic Sans MS" pitchFamily="66" charset="0"/>
              </a:endParaRPr>
            </a:p>
            <a:p>
              <a:pPr>
                <a:buFontTx/>
                <a:buNone/>
              </a:pPr>
              <a:endParaRPr lang="en-US" sz="3600" b="1" dirty="0" smtClean="0">
                <a:solidFill>
                  <a:srgbClr val="006600"/>
                </a:solidFill>
                <a:latin typeface="Comic Sans MS" pitchFamily="66" charset="0"/>
              </a:endParaRPr>
            </a:p>
            <a:p>
              <a:pPr>
                <a:buFontTx/>
                <a:buNone/>
              </a:pPr>
              <a:endParaRPr lang="en-US" sz="3600" b="1" dirty="0" smtClean="0">
                <a:solidFill>
                  <a:srgbClr val="006600"/>
                </a:solidFill>
                <a:latin typeface="Comic Sans MS" pitchFamily="66" charset="0"/>
              </a:endParaRPr>
            </a:p>
          </p:txBody>
        </p:sp>
        <p:sp>
          <p:nvSpPr>
            <p:cNvPr id="3" name="AutoShape 4"/>
            <p:cNvSpPr>
              <a:spLocks noChangeArrowheads="1"/>
            </p:cNvSpPr>
            <p:nvPr/>
          </p:nvSpPr>
          <p:spPr bwMode="auto">
            <a:xfrm>
              <a:off x="1600200" y="3352800"/>
              <a:ext cx="6019800" cy="381000"/>
            </a:xfrm>
            <a:prstGeom prst="ellipseRibbon">
              <a:avLst>
                <a:gd name="adj1" fmla="val 25000"/>
                <a:gd name="adj2" fmla="val 50000"/>
                <a:gd name="adj3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kumimoji="0" lang="en-US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50677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57"/>
          <p:cNvSpPr txBox="1">
            <a:spLocks noChangeAspect="1" noChangeArrowheads="1"/>
          </p:cNvSpPr>
          <p:nvPr/>
        </p:nvSpPr>
        <p:spPr bwMode="auto">
          <a:xfrm>
            <a:off x="3612" y="332656"/>
            <a:ext cx="887498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kumimoji="0" lang="en-US" altLang="ja-JP" sz="2800" b="1" dirty="0" smtClean="0">
                <a:solidFill>
                  <a:srgbClr val="C00000"/>
                </a:solidFill>
              </a:rPr>
              <a:t>Background: Key related events held by the organizers</a:t>
            </a:r>
            <a:endParaRPr kumimoji="0" lang="en-US" altLang="ja-JP" sz="2400" dirty="0">
              <a:solidFill>
                <a:srgbClr val="C00000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8439411"/>
              </p:ext>
            </p:extLst>
          </p:nvPr>
        </p:nvGraphicFramePr>
        <p:xfrm>
          <a:off x="163571" y="980728"/>
          <a:ext cx="8800919" cy="47099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79405"/>
                <a:gridCol w="1607659"/>
                <a:gridCol w="1714167"/>
                <a:gridCol w="4499688"/>
              </a:tblGrid>
              <a:tr h="3638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1" lang="en-GB" sz="1800" dirty="0" smtClean="0">
                          <a:effectLst/>
                        </a:rPr>
                        <a:t>Year </a:t>
                      </a:r>
                      <a:endParaRPr lang="en-GB" sz="1800" dirty="0">
                        <a:effectLst/>
                        <a:latin typeface="Segoe UI" panose="020B0502040204020203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5880" marR="55880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1" lang="en-GB" sz="1800">
                          <a:effectLst/>
                        </a:rPr>
                        <a:t>Location</a:t>
                      </a:r>
                      <a:endParaRPr lang="en-GB" sz="1800">
                        <a:effectLst/>
                        <a:latin typeface="Segoe UI" panose="020B0502040204020203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5880" marR="55880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1" lang="en-GB" sz="1800">
                          <a:effectLst/>
                        </a:rPr>
                        <a:t>Type of event</a:t>
                      </a:r>
                      <a:endParaRPr lang="en-GB" sz="1800">
                        <a:effectLst/>
                        <a:latin typeface="Segoe UI" panose="020B0502040204020203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5880" marR="55880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Key </a:t>
                      </a:r>
                      <a:r>
                        <a:rPr lang="en-GB" sz="1800" dirty="0" smtClean="0">
                          <a:effectLst/>
                        </a:rPr>
                        <a:t>focus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800" dirty="0">
                        <a:effectLst/>
                        <a:latin typeface="Segoe UI" panose="020B0502040204020203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428625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800" dirty="0" smtClean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</a:rPr>
                        <a:t>2015</a:t>
                      </a:r>
                      <a:endParaRPr lang="en-GB" sz="1800" dirty="0">
                        <a:effectLst/>
                        <a:latin typeface="Segoe UI" panose="020B0502040204020203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5880" marR="558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Honolulu</a:t>
                      </a:r>
                      <a:endParaRPr lang="en-GB" sz="1800">
                        <a:effectLst/>
                        <a:latin typeface="Segoe UI" panose="020B0502040204020203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5880" marR="558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Workshop</a:t>
                      </a:r>
                      <a:endParaRPr lang="en-GB" sz="1800" dirty="0">
                        <a:effectLst/>
                        <a:latin typeface="Segoe UI" panose="020B0502040204020203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5880" marR="558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Transforming Pacific Island Energy Systems</a:t>
                      </a:r>
                      <a:endParaRPr lang="en-GB" sz="1800">
                        <a:effectLst/>
                        <a:latin typeface="Segoe UI" panose="020B0502040204020203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49212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Kuala Lumpur</a:t>
                      </a:r>
                      <a:endParaRPr lang="en-GB" sz="1800">
                        <a:effectLst/>
                        <a:latin typeface="Segoe UI" panose="020B0502040204020203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5880" marR="558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Workshop</a:t>
                      </a:r>
                      <a:endParaRPr lang="en-GB" sz="1800" dirty="0">
                        <a:effectLst/>
                        <a:latin typeface="Segoe UI" panose="020B0502040204020203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5880" marR="558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 smtClean="0">
                          <a:effectLst/>
                        </a:rPr>
                        <a:t>Financing </a:t>
                      </a:r>
                      <a:r>
                        <a:rPr lang="en-GB" sz="1800" dirty="0">
                          <a:effectLst/>
                        </a:rPr>
                        <a:t>for Renewable Energy</a:t>
                      </a:r>
                      <a:endParaRPr lang="en-GB" sz="1800" dirty="0">
                        <a:effectLst/>
                        <a:latin typeface="Segoe UI" panose="020B0502040204020203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423545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kumimoji="1" lang="en-GB" sz="1800" dirty="0" smtClean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1" lang="en-GB" sz="1800" dirty="0" smtClean="0">
                          <a:effectLst/>
                        </a:rPr>
                        <a:t>2016 </a:t>
                      </a:r>
                      <a:endParaRPr lang="en-GB" sz="1800" dirty="0">
                        <a:effectLst/>
                        <a:latin typeface="Segoe UI" panose="020B0502040204020203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5880" marR="558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1" lang="en-GB" sz="1800">
                          <a:effectLst/>
                        </a:rPr>
                        <a:t>Tokyo</a:t>
                      </a:r>
                      <a:endParaRPr lang="en-GB" sz="1800">
                        <a:effectLst/>
                        <a:latin typeface="Segoe UI" panose="020B0502040204020203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5880" marR="558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1" lang="en-GB" sz="1800" dirty="0">
                          <a:effectLst/>
                        </a:rPr>
                        <a:t>Training Programme </a:t>
                      </a:r>
                      <a:endParaRPr lang="en-GB" sz="1800" dirty="0">
                        <a:effectLst/>
                        <a:latin typeface="Segoe UI" panose="020B0502040204020203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5880" marR="558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Financing for Renewable Energy</a:t>
                      </a:r>
                      <a:endParaRPr lang="en-GB" sz="1800">
                        <a:effectLst/>
                        <a:latin typeface="Segoe UI" panose="020B0502040204020203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42545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1" lang="en-GB" sz="1800">
                          <a:effectLst/>
                        </a:rPr>
                        <a:t>Nadi</a:t>
                      </a:r>
                      <a:endParaRPr lang="en-GB" sz="1800">
                        <a:effectLst/>
                        <a:latin typeface="Segoe UI" panose="020B0502040204020203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5880" marR="558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1" lang="en-GB" sz="1800">
                          <a:effectLst/>
                        </a:rPr>
                        <a:t>Workshop</a:t>
                      </a:r>
                      <a:endParaRPr lang="en-GB" sz="1800">
                        <a:effectLst/>
                        <a:latin typeface="Segoe UI" panose="020B0502040204020203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5880" marR="558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Financing for Renewable Energy</a:t>
                      </a:r>
                      <a:endParaRPr lang="en-GB" sz="1800">
                        <a:effectLst/>
                        <a:latin typeface="Segoe UI" panose="020B0502040204020203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765810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kumimoji="1" lang="en-GB" sz="1800" dirty="0" smtClean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kumimoji="1" lang="en-GB" sz="1800" dirty="0" smtClean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kumimoji="1" lang="en-GB" sz="1800" dirty="0" smtClean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1" lang="en-GB" sz="1800" dirty="0" smtClean="0">
                          <a:effectLst/>
                        </a:rPr>
                        <a:t>2017 </a:t>
                      </a:r>
                      <a:endParaRPr lang="en-GB" sz="1800" dirty="0">
                        <a:effectLst/>
                        <a:latin typeface="Segoe UI" panose="020B0502040204020203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5880" marR="558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1" lang="en-GB" sz="1800">
                          <a:effectLst/>
                        </a:rPr>
                        <a:t>Tokyo and Kobe</a:t>
                      </a:r>
                      <a:endParaRPr lang="en-GB" sz="1800">
                        <a:effectLst/>
                        <a:latin typeface="Segoe UI" panose="020B0502040204020203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5880" marR="558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1" lang="en-GB" sz="1800" dirty="0">
                          <a:effectLst/>
                        </a:rPr>
                        <a:t>Training </a:t>
                      </a:r>
                      <a:r>
                        <a:rPr kumimoji="1" lang="en-GB" sz="1800" dirty="0" smtClean="0">
                          <a:effectLst/>
                        </a:rPr>
                        <a:t>Programme </a:t>
                      </a:r>
                      <a:endParaRPr lang="en-GB" sz="1800" dirty="0">
                        <a:effectLst/>
                        <a:latin typeface="Segoe UI" panose="020B0502040204020203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5880" marR="558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>
                          <a:effectLst/>
                        </a:rPr>
                        <a:t>Support Renewable Energy Deployment through policies and regulation</a:t>
                      </a:r>
                      <a:endParaRPr lang="en-GB" sz="1800">
                        <a:effectLst/>
                        <a:latin typeface="Segoe UI" panose="020B0502040204020203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54292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1" lang="en-GB" sz="1800" dirty="0">
                          <a:effectLst/>
                        </a:rPr>
                        <a:t>Tokyo and Kobe</a:t>
                      </a:r>
                      <a:endParaRPr lang="en-GB" sz="1800" dirty="0">
                        <a:effectLst/>
                        <a:latin typeface="Segoe UI" panose="020B0502040204020203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5880" marR="55880" marT="9525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1" lang="en-GB" sz="1800" dirty="0">
                          <a:effectLst/>
                        </a:rPr>
                        <a:t>Training </a:t>
                      </a:r>
                      <a:r>
                        <a:rPr kumimoji="1" lang="en-GB" sz="1800" dirty="0" smtClean="0">
                          <a:effectLst/>
                        </a:rPr>
                        <a:t>Programme </a:t>
                      </a:r>
                      <a:endParaRPr lang="en-GB" sz="1800" dirty="0">
                        <a:effectLst/>
                        <a:latin typeface="Segoe UI" panose="020B0502040204020203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5880" marR="55880" marT="9525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Energy Deployment through Developing Project Proposals to Access GCF</a:t>
                      </a:r>
                      <a:endParaRPr lang="en-GB" sz="1800" dirty="0">
                        <a:effectLst/>
                        <a:latin typeface="Segoe UI" panose="020B0502040204020203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73787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1" lang="en-GB" sz="1800" dirty="0">
                          <a:effectLst/>
                        </a:rPr>
                        <a:t>Suva</a:t>
                      </a:r>
                      <a:endParaRPr lang="en-GB" sz="1800" dirty="0">
                        <a:effectLst/>
                        <a:latin typeface="Segoe UI" panose="020B0502040204020203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5880" marR="55880" marT="9525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1" lang="en-GB" sz="1800" dirty="0">
                          <a:effectLst/>
                        </a:rPr>
                        <a:t>Follow Up workshop </a:t>
                      </a:r>
                      <a:endParaRPr lang="en-GB" sz="1800" dirty="0">
                        <a:effectLst/>
                        <a:latin typeface="Segoe UI" panose="020B0502040204020203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5880" marR="55880" marT="9525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</a:rPr>
                        <a:t>Energy Deployment through Developing Project Proposals to Access GCF</a:t>
                      </a:r>
                      <a:endParaRPr lang="en-GB" sz="1800" dirty="0">
                        <a:effectLst/>
                        <a:latin typeface="Segoe UI" panose="020B0502040204020203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2774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233" y="295858"/>
            <a:ext cx="67435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b="1" dirty="0" smtClean="0">
                <a:solidFill>
                  <a:srgbClr val="C00000"/>
                </a:solidFill>
              </a:rPr>
              <a:t>Outline of the training programme</a:t>
            </a:r>
          </a:p>
          <a:p>
            <a:pPr algn="l"/>
            <a:endParaRPr lang="en-GB" sz="2400" b="0" dirty="0" smtClean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l="34096" t="47200" r="51391" b="33785"/>
          <a:stretch/>
        </p:blipFill>
        <p:spPr>
          <a:xfrm>
            <a:off x="6137209" y="3284984"/>
            <a:ext cx="3006792" cy="280831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l="19566" t="47200" r="66284" b="33832"/>
          <a:stretch/>
        </p:blipFill>
        <p:spPr>
          <a:xfrm>
            <a:off x="6191672" y="930526"/>
            <a:ext cx="2952328" cy="2498474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3192909"/>
              </p:ext>
            </p:extLst>
          </p:nvPr>
        </p:nvGraphicFramePr>
        <p:xfrm>
          <a:off x="74718" y="930525"/>
          <a:ext cx="6041005" cy="5160264"/>
        </p:xfrm>
        <a:graphic>
          <a:graphicData uri="http://schemas.openxmlformats.org/drawingml/2006/table">
            <a:tbl>
              <a:tblPr firstRow="1" firstCol="1" bandRow="1"/>
              <a:tblGrid>
                <a:gridCol w="1112906"/>
                <a:gridCol w="4928099"/>
              </a:tblGrid>
              <a:tr h="4368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Dates: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23-27 October </a:t>
                      </a:r>
                      <a:r>
                        <a:rPr lang="en-GB" sz="2000" dirty="0" smtClean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2017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2000" dirty="0"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20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Location</a:t>
                      </a:r>
                      <a:endParaRPr lang="en-GB" sz="1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Tokyo and Kobe,</a:t>
                      </a:r>
                      <a:r>
                        <a:rPr lang="en-GB" sz="2000" baseline="0" dirty="0" smtClean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Japan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2000" dirty="0" smtClean="0"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95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Content</a:t>
                      </a:r>
                      <a:endParaRPr lang="en-GB" sz="1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GB" sz="2000" b="1" dirty="0" smtClean="0">
                          <a:solidFill>
                            <a:schemeClr val="accent5"/>
                          </a:solidFill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Indoor learning/working groups</a:t>
                      </a:r>
                    </a:p>
                    <a:p>
                      <a:pPr marL="34290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endParaRPr lang="en-GB" sz="2000" b="1" dirty="0" smtClean="0">
                        <a:solidFill>
                          <a:schemeClr val="accent5"/>
                        </a:solidFill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34290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GB" sz="2000" b="1" baseline="0" dirty="0" smtClean="0">
                          <a:solidFill>
                            <a:schemeClr val="accent5"/>
                          </a:solidFill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Outdoor field visits</a:t>
                      </a:r>
                      <a:endParaRPr lang="en-GB" sz="2000" b="1" dirty="0">
                        <a:solidFill>
                          <a:schemeClr val="accent5"/>
                        </a:solidFill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32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800" b="1" dirty="0" smtClean="0">
                        <a:solidFill>
                          <a:schemeClr val="tx2"/>
                        </a:solidFill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800" b="1" dirty="0" smtClean="0">
                        <a:solidFill>
                          <a:schemeClr val="tx2"/>
                        </a:solidFill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Targeted countries</a:t>
                      </a:r>
                      <a:endParaRPr lang="en-GB" sz="1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Fiji </a:t>
                      </a:r>
                      <a:endParaRPr lang="en-GB" sz="2000" dirty="0" smtClean="0"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2000" dirty="0" smtClean="0"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Maldives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2000" dirty="0" smtClean="0"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Mozambique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2000" dirty="0" smtClean="0"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Palau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2000" dirty="0" smtClean="0"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Samoa</a:t>
                      </a:r>
                      <a:endParaRPr lang="en-GB" sz="2000" dirty="0"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1894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79732" y="354915"/>
            <a:ext cx="8686800" cy="723164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z="2800" b="1" smtClean="0">
                <a:solidFill>
                  <a:srgbClr val="FF0000"/>
                </a:solidFill>
              </a:rPr>
              <a:t>Approaches and Methods</a:t>
            </a:r>
            <a:endParaRPr kumimoji="0" lang="en-US" sz="2800" b="1" dirty="0">
              <a:solidFill>
                <a:srgbClr val="FF0000"/>
              </a:solidFill>
            </a:endParaRPr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xmlns="" id="{EDB96BA2-0FE3-4ADF-8DB6-B35DE74910EC}"/>
              </a:ext>
            </a:extLst>
          </p:cNvPr>
          <p:cNvSpPr txBox="1">
            <a:spLocks/>
          </p:cNvSpPr>
          <p:nvPr/>
        </p:nvSpPr>
        <p:spPr>
          <a:xfrm>
            <a:off x="0" y="1059366"/>
            <a:ext cx="4563539" cy="5156829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>
            <a:lvl1pPr marL="274320" indent="-192024" algn="l" rtl="0" eaLnBrk="1" latinLnBrk="0" hangingPunct="1">
              <a:spcBef>
                <a:spcPts val="225"/>
              </a:spcBef>
              <a:buClr>
                <a:schemeClr val="accent3">
                  <a:lumMod val="75000"/>
                </a:schemeClr>
              </a:buClr>
              <a:buFont typeface="Georgia"/>
              <a:buChar char="•"/>
              <a:defRPr kumimoji="0" sz="21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93776" indent="-185166" algn="l" rtl="0" eaLnBrk="1" latinLnBrk="0" hangingPunct="1">
              <a:spcBef>
                <a:spcPts val="225"/>
              </a:spcBef>
              <a:buClr>
                <a:schemeClr val="accent2">
                  <a:lumMod val="75000"/>
                </a:schemeClr>
              </a:buClr>
              <a:buFont typeface="Georgia"/>
              <a:buChar char="▫"/>
              <a:defRPr kumimoji="0" sz="19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692658" indent="-164592" algn="l" rtl="0" eaLnBrk="1" latinLnBrk="0" hangingPunct="1">
              <a:spcBef>
                <a:spcPts val="225"/>
              </a:spcBef>
              <a:buClr>
                <a:schemeClr val="accent1">
                  <a:lumMod val="50000"/>
                </a:schemeClr>
              </a:buClr>
              <a:buFont typeface="Wingdings 2" panose="05020102010507070707" pitchFamily="18" charset="2"/>
              <a:buChar char="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884682" indent="-150876" algn="l" rtl="0" eaLnBrk="1" latinLnBrk="0" hangingPunct="1">
              <a:spcBef>
                <a:spcPts val="225"/>
              </a:spcBef>
              <a:buClr>
                <a:schemeClr val="accent1">
                  <a:lumMod val="50000"/>
                </a:schemeClr>
              </a:buClr>
              <a:buFont typeface="Wingdings 2" panose="05020102010507070707" pitchFamily="18" charset="2"/>
              <a:buChar char=""/>
              <a:defRPr kumimoji="0" sz="16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042416" indent="-137160" algn="l" rtl="0" eaLnBrk="1" latinLnBrk="0" hangingPunct="1">
              <a:spcBef>
                <a:spcPts val="225"/>
              </a:spcBef>
              <a:buClr>
                <a:schemeClr val="accent1">
                  <a:lumMod val="50000"/>
                </a:schemeClr>
              </a:buClr>
              <a:buFont typeface="Wingdings 2" panose="05020102010507070707" pitchFamily="18" charset="2"/>
              <a:buChar char=""/>
              <a:defRPr kumimoji="0" sz="15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207008" indent="-137160" algn="l" rtl="0" eaLnBrk="1" latinLnBrk="0" hangingPunct="1">
              <a:spcBef>
                <a:spcPts val="225"/>
              </a:spcBef>
              <a:buClr>
                <a:schemeClr val="accent1">
                  <a:lumMod val="50000"/>
                </a:schemeClr>
              </a:buClr>
              <a:buFont typeface="Wingdings 2" panose="05020102010507070707" pitchFamily="18" charset="2"/>
              <a:buChar char=""/>
              <a:defRPr kumimoji="0" sz="13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371600" indent="-137160" algn="l" rtl="0" eaLnBrk="1" latinLnBrk="0" hangingPunct="1">
              <a:spcBef>
                <a:spcPts val="225"/>
              </a:spcBef>
              <a:buClr>
                <a:schemeClr val="accent1">
                  <a:lumMod val="50000"/>
                </a:schemeClr>
              </a:buClr>
              <a:buFont typeface="Wingdings 2" panose="05020102010507070707" pitchFamily="18" charset="2"/>
              <a:buChar char=""/>
              <a:defRPr kumimoji="0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522476" indent="-137160" algn="l" rtl="0" eaLnBrk="1" latinLnBrk="0" hangingPunct="1">
              <a:spcBef>
                <a:spcPts val="225"/>
              </a:spcBef>
              <a:buClr>
                <a:schemeClr val="accent1">
                  <a:lumMod val="50000"/>
                </a:schemeClr>
              </a:buClr>
              <a:buFont typeface="Wingdings 2" panose="05020102010507070707" pitchFamily="18" charset="2"/>
              <a:buChar char=""/>
              <a:defRPr kumimoji="0" sz="1125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1680210" indent="-137160" algn="l" rtl="0" eaLnBrk="1" latinLnBrk="0" hangingPunct="1">
              <a:spcBef>
                <a:spcPts val="225"/>
              </a:spcBef>
              <a:buClr>
                <a:schemeClr val="accent1">
                  <a:lumMod val="50000"/>
                </a:schemeClr>
              </a:buClr>
              <a:buFont typeface="Wingdings 2" panose="05020102010507070707" pitchFamily="18" charset="2"/>
              <a:buChar char=""/>
              <a:defRPr kumimoji="0" sz="105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37A76F">
                  <a:lumMod val="75000"/>
                </a:srgbClr>
              </a:buClr>
            </a:pPr>
            <a:r>
              <a:rPr lang="en-GB" sz="2600" b="1" dirty="0" smtClean="0">
                <a:solidFill>
                  <a:schemeClr val="tx1"/>
                </a:solidFill>
              </a:rPr>
              <a:t>Pre &amp; Post training evaluation</a:t>
            </a:r>
          </a:p>
          <a:p>
            <a:pPr>
              <a:buClr>
                <a:srgbClr val="37A76F">
                  <a:lumMod val="75000"/>
                </a:srgbClr>
              </a:buClr>
            </a:pPr>
            <a:endParaRPr lang="en-GB" sz="2600" b="1" dirty="0" smtClean="0">
              <a:solidFill>
                <a:schemeClr val="tx1"/>
              </a:solidFill>
            </a:endParaRPr>
          </a:p>
          <a:p>
            <a:pPr>
              <a:buClr>
                <a:srgbClr val="37A76F">
                  <a:lumMod val="75000"/>
                </a:srgbClr>
              </a:buClr>
            </a:pPr>
            <a:r>
              <a:rPr lang="en-GB" sz="2600" b="1" dirty="0" smtClean="0">
                <a:solidFill>
                  <a:schemeClr val="tx1"/>
                </a:solidFill>
              </a:rPr>
              <a:t>Indoor and outdoor activities</a:t>
            </a:r>
          </a:p>
          <a:p>
            <a:pPr marL="82296" indent="0">
              <a:buClr>
                <a:srgbClr val="37A76F">
                  <a:lumMod val="75000"/>
                </a:srgbClr>
              </a:buClr>
              <a:buNone/>
            </a:pPr>
            <a:endParaRPr lang="en-GB" sz="2600" b="1" dirty="0">
              <a:solidFill>
                <a:schemeClr val="tx1"/>
              </a:solidFill>
            </a:endParaRPr>
          </a:p>
          <a:p>
            <a:pPr>
              <a:buClr>
                <a:srgbClr val="37A76F">
                  <a:lumMod val="75000"/>
                </a:srgbClr>
              </a:buClr>
            </a:pPr>
            <a:r>
              <a:rPr lang="en-GB" sz="2600" b="1" dirty="0" smtClean="0">
                <a:solidFill>
                  <a:schemeClr val="tx1"/>
                </a:solidFill>
              </a:rPr>
              <a:t>Working </a:t>
            </a:r>
            <a:r>
              <a:rPr lang="en-GB" sz="2600" b="1" dirty="0">
                <a:solidFill>
                  <a:schemeClr val="tx1"/>
                </a:solidFill>
              </a:rPr>
              <a:t>with actual </a:t>
            </a:r>
            <a:r>
              <a:rPr lang="en-GB" sz="2600" b="1" dirty="0" smtClean="0">
                <a:solidFill>
                  <a:schemeClr val="tx1"/>
                </a:solidFill>
              </a:rPr>
              <a:t>GCF templates</a:t>
            </a:r>
            <a:endParaRPr lang="en-GB" sz="2600" dirty="0" smtClean="0">
              <a:solidFill>
                <a:schemeClr val="tx1"/>
              </a:solidFill>
            </a:endParaRPr>
          </a:p>
          <a:p>
            <a:pPr>
              <a:buClr>
                <a:srgbClr val="37A76F">
                  <a:lumMod val="75000"/>
                </a:srgbClr>
              </a:buClr>
            </a:pPr>
            <a:endParaRPr lang="en-GB" sz="2600" dirty="0" smtClean="0">
              <a:solidFill>
                <a:schemeClr val="tx1"/>
              </a:solidFill>
            </a:endParaRPr>
          </a:p>
          <a:p>
            <a:pPr>
              <a:buClr>
                <a:srgbClr val="37A76F">
                  <a:lumMod val="75000"/>
                </a:srgbClr>
              </a:buClr>
            </a:pPr>
            <a:r>
              <a:rPr lang="en-GB" sz="2800" b="1" dirty="0">
                <a:solidFill>
                  <a:schemeClr val="tx1"/>
                </a:solidFill>
              </a:rPr>
              <a:t>Group work using actual project ideas prepared prior to the </a:t>
            </a:r>
            <a:r>
              <a:rPr lang="en-GB" sz="2800" b="1" dirty="0" smtClean="0">
                <a:solidFill>
                  <a:schemeClr val="tx1"/>
                </a:solidFill>
              </a:rPr>
              <a:t>course</a:t>
            </a:r>
          </a:p>
          <a:p>
            <a:pPr>
              <a:buClr>
                <a:srgbClr val="37A76F">
                  <a:lumMod val="75000"/>
                </a:srgbClr>
              </a:buClr>
            </a:pPr>
            <a:endParaRPr lang="en-GB" sz="2800" b="1" dirty="0" smtClean="0">
              <a:solidFill>
                <a:schemeClr val="tx1"/>
              </a:solidFill>
            </a:endParaRPr>
          </a:p>
          <a:p>
            <a:pPr>
              <a:buClr>
                <a:srgbClr val="37A76F">
                  <a:lumMod val="75000"/>
                </a:srgbClr>
              </a:buClr>
            </a:pPr>
            <a:r>
              <a:rPr lang="en-GB" sz="2800" b="1" dirty="0">
                <a:solidFill>
                  <a:schemeClr val="tx1"/>
                </a:solidFill>
              </a:rPr>
              <a:t>Follow-up/mentoring up-on request(s)</a:t>
            </a:r>
          </a:p>
          <a:p>
            <a:pPr>
              <a:buClr>
                <a:srgbClr val="37A76F">
                  <a:lumMod val="75000"/>
                </a:srgbClr>
              </a:buClr>
            </a:pPr>
            <a:endParaRPr lang="en-GB" sz="2800" dirty="0">
              <a:solidFill>
                <a:srgbClr val="455F51"/>
              </a:solidFill>
            </a:endParaRPr>
          </a:p>
          <a:p>
            <a:pPr>
              <a:buClr>
                <a:srgbClr val="37A76F">
                  <a:lumMod val="75000"/>
                </a:srgbClr>
              </a:buClr>
            </a:pPr>
            <a:endParaRPr lang="en-GB" sz="2600" dirty="0"/>
          </a:p>
          <a:p>
            <a:pPr>
              <a:buClr>
                <a:srgbClr val="37A76F">
                  <a:lumMod val="75000"/>
                </a:srgbClr>
              </a:buClr>
            </a:pPr>
            <a:endParaRPr lang="en-GB" sz="2600" dirty="0">
              <a:solidFill>
                <a:srgbClr val="455F51"/>
              </a:solidFill>
            </a:endParaRPr>
          </a:p>
          <a:p>
            <a:pPr>
              <a:buClr>
                <a:srgbClr val="37A76F">
                  <a:lumMod val="75000"/>
                </a:srgbClr>
              </a:buClr>
            </a:pPr>
            <a:endParaRPr lang="en-GB" dirty="0">
              <a:solidFill>
                <a:srgbClr val="455F5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73" y="1078079"/>
            <a:ext cx="4222525" cy="241328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5629800" y="3477659"/>
            <a:ext cx="225093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in-door training sessions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l="48609" t="47200" r="36613" b="33785"/>
          <a:stretch/>
        </p:blipFill>
        <p:spPr>
          <a:xfrm>
            <a:off x="4751512" y="3785436"/>
            <a:ext cx="4392488" cy="2523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2179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2089202"/>
              </p:ext>
            </p:extLst>
          </p:nvPr>
        </p:nvGraphicFramePr>
        <p:xfrm>
          <a:off x="251520" y="908720"/>
          <a:ext cx="8640960" cy="48965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12168"/>
                <a:gridCol w="7128792"/>
              </a:tblGrid>
              <a:tr h="5179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Country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</a:rPr>
                        <a:t>Project idea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3525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Fiji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</a:rPr>
                        <a:t>Switching from diesel</a:t>
                      </a:r>
                      <a:r>
                        <a:rPr lang="en-GB" sz="2000" baseline="0" dirty="0" smtClean="0">
                          <a:effectLst/>
                        </a:rPr>
                        <a:t> </a:t>
                      </a:r>
                      <a:r>
                        <a:rPr lang="en-GB" sz="2000" dirty="0" smtClean="0">
                          <a:effectLst/>
                        </a:rPr>
                        <a:t>to electric buses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3872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Maldives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</a:rPr>
                        <a:t>Installation</a:t>
                      </a:r>
                      <a:r>
                        <a:rPr lang="en-GB" sz="2000" baseline="0" dirty="0" smtClean="0">
                          <a:effectLst/>
                        </a:rPr>
                        <a:t> of</a:t>
                      </a:r>
                      <a:r>
                        <a:rPr lang="en-GB" sz="2000" dirty="0" smtClean="0">
                          <a:effectLst/>
                        </a:rPr>
                        <a:t> a mix </a:t>
                      </a:r>
                      <a:r>
                        <a:rPr lang="en-GB" sz="2000" dirty="0">
                          <a:effectLst/>
                        </a:rPr>
                        <a:t>of Solar PV (roof top) and Diesel hybrid </a:t>
                      </a:r>
                      <a:r>
                        <a:rPr lang="en-GB" sz="2000" dirty="0" smtClean="0">
                          <a:effectLst/>
                        </a:rPr>
                        <a:t>system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9621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Mozambique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</a:rPr>
                        <a:t>Installation</a:t>
                      </a:r>
                      <a:r>
                        <a:rPr lang="en-GB" sz="2000" baseline="0" dirty="0" smtClean="0">
                          <a:effectLst/>
                        </a:rPr>
                        <a:t> of</a:t>
                      </a:r>
                      <a:r>
                        <a:rPr lang="en-GB" sz="2000" dirty="0" smtClean="0">
                          <a:effectLst/>
                        </a:rPr>
                        <a:t> </a:t>
                      </a:r>
                      <a:r>
                        <a:rPr lang="en-GB" sz="2000" dirty="0">
                          <a:effectLst/>
                        </a:rPr>
                        <a:t>a 13,5 MW solar power plant at </a:t>
                      </a:r>
                      <a:r>
                        <a:rPr lang="en-GB" sz="2000" dirty="0" err="1">
                          <a:effectLst/>
                        </a:rPr>
                        <a:t>Mopeia</a:t>
                      </a:r>
                      <a:r>
                        <a:rPr lang="en-GB" sz="2000" dirty="0">
                          <a:effectLst/>
                        </a:rPr>
                        <a:t> </a:t>
                      </a:r>
                      <a:r>
                        <a:rPr lang="en-GB" sz="2000" dirty="0" err="1">
                          <a:effectLst/>
                        </a:rPr>
                        <a:t>Admnistrative</a:t>
                      </a:r>
                      <a:r>
                        <a:rPr lang="en-GB" sz="2000" dirty="0">
                          <a:effectLst/>
                        </a:rPr>
                        <a:t> Post, District of </a:t>
                      </a:r>
                      <a:r>
                        <a:rPr lang="en-GB" sz="2000" dirty="0" err="1">
                          <a:effectLst/>
                        </a:rPr>
                        <a:t>Mopeia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04840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Palau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</a:rPr>
                        <a:t>Installation of 6.5 </a:t>
                      </a:r>
                      <a:r>
                        <a:rPr lang="en-GB" sz="2000" dirty="0">
                          <a:effectLst/>
                        </a:rPr>
                        <a:t>MW of solar photovoltaic (PV) and 5.5 MW of wind in 2020, growing significantly to 28.5 MW of PV and 11.5 MW of wind by 2025</a:t>
                      </a:r>
                      <a:r>
                        <a:rPr lang="en-GB" sz="2000" dirty="0" smtClean="0">
                          <a:effectLst/>
                        </a:rPr>
                        <a:t>.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05995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Samoa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</a:rPr>
                        <a:t>Installation of a Designated </a:t>
                      </a:r>
                      <a:r>
                        <a:rPr lang="en-GB" sz="2000" dirty="0">
                          <a:effectLst/>
                        </a:rPr>
                        <a:t>Transmission line 33kV for Solar (sub marine cable)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 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256013" y="188640"/>
            <a:ext cx="86364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Clr>
                <a:srgbClr val="37A76F">
                  <a:lumMod val="75000"/>
                </a:srgbClr>
              </a:buClr>
            </a:pPr>
            <a:r>
              <a:rPr lang="en-GB" sz="2800" b="1" dirty="0">
                <a:solidFill>
                  <a:srgbClr val="C00000"/>
                </a:solidFill>
              </a:rPr>
              <a:t>Project idea which were shared/discussed at the training</a:t>
            </a:r>
          </a:p>
        </p:txBody>
      </p:sp>
    </p:spTree>
    <p:extLst>
      <p:ext uri="{BB962C8B-B14F-4D97-AF65-F5344CB8AC3E}">
        <p14:creationId xmlns:p14="http://schemas.microsoft.com/office/powerpoint/2010/main" val="1678319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5029" y="908720"/>
            <a:ext cx="8831468" cy="50321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07000"/>
              </a:lnSpc>
              <a:buFont typeface="Wingdings" panose="05000000000000000000" pitchFamily="2" charset="2"/>
              <a:buChar char="q"/>
              <a:defRPr/>
            </a:pPr>
            <a:r>
              <a:rPr lang="en-GB" sz="2000" b="1" dirty="0" smtClean="0"/>
              <a:t>Awareness has been created/enhanced on:</a:t>
            </a:r>
          </a:p>
          <a:p>
            <a:pPr marL="800100" lvl="1" indent="-342900">
              <a:lnSpc>
                <a:spcPct val="107000"/>
              </a:lnSpc>
              <a:buFont typeface="Courier New" panose="02070309020205020404" pitchFamily="49" charset="0"/>
              <a:buChar char="o"/>
              <a:defRPr/>
            </a:pPr>
            <a:r>
              <a:rPr lang="en-GB" sz="2000" dirty="0" smtClean="0"/>
              <a:t>Efforts </a:t>
            </a:r>
            <a:r>
              <a:rPr lang="en-GB" sz="2000" dirty="0"/>
              <a:t>towards promoting </a:t>
            </a:r>
            <a:r>
              <a:rPr lang="en-GB" sz="2000" dirty="0" smtClean="0"/>
              <a:t>renewable energy </a:t>
            </a:r>
            <a:r>
              <a:rPr lang="en-GB" sz="2000" dirty="0"/>
              <a:t>in </a:t>
            </a:r>
            <a:r>
              <a:rPr lang="en-GB" sz="2000" dirty="0" smtClean="0"/>
              <a:t>Japan</a:t>
            </a:r>
          </a:p>
          <a:p>
            <a:pPr marL="800100" lvl="1" indent="-342900">
              <a:lnSpc>
                <a:spcPct val="107000"/>
              </a:lnSpc>
              <a:buFont typeface="Courier New" panose="02070309020205020404" pitchFamily="49" charset="0"/>
              <a:buChar char="o"/>
              <a:defRPr/>
            </a:pPr>
            <a:r>
              <a:rPr lang="en-GB" sz="2000" dirty="0"/>
              <a:t>Available tools for project </a:t>
            </a:r>
            <a:r>
              <a:rPr lang="en-GB" sz="2000" dirty="0" smtClean="0"/>
              <a:t>development</a:t>
            </a:r>
            <a:endParaRPr lang="en-GB" sz="2000" dirty="0"/>
          </a:p>
          <a:p>
            <a:pPr marL="800100" lvl="1" indent="-342900">
              <a:lnSpc>
                <a:spcPct val="107000"/>
              </a:lnSpc>
              <a:buFont typeface="Courier New" panose="02070309020205020404" pitchFamily="49" charset="0"/>
              <a:buChar char="o"/>
              <a:defRPr/>
            </a:pPr>
            <a:r>
              <a:rPr lang="en-GB" sz="2000" dirty="0"/>
              <a:t>Similarities and differences in operational procedures of Climate Financing </a:t>
            </a:r>
            <a:r>
              <a:rPr lang="en-GB" sz="2000" dirty="0" smtClean="0"/>
              <a:t>Entities (CFEs)</a:t>
            </a:r>
            <a:endParaRPr lang="en-GB" sz="2000" dirty="0"/>
          </a:p>
          <a:p>
            <a:pPr marL="800100" lvl="1" indent="-342900">
              <a:lnSpc>
                <a:spcPct val="107000"/>
              </a:lnSpc>
              <a:buFont typeface="Courier New" panose="02070309020205020404" pitchFamily="49" charset="0"/>
              <a:buChar char="o"/>
              <a:defRPr/>
            </a:pPr>
            <a:r>
              <a:rPr lang="en-GB" sz="2000" dirty="0"/>
              <a:t>Challenges in developing </a:t>
            </a:r>
            <a:r>
              <a:rPr lang="en-GB" sz="2000" dirty="0" smtClean="0"/>
              <a:t>GCF </a:t>
            </a:r>
            <a:r>
              <a:rPr lang="en-GB" sz="2000" dirty="0"/>
              <a:t>concept </a:t>
            </a:r>
            <a:r>
              <a:rPr lang="en-GB" sz="2000" dirty="0" smtClean="0"/>
              <a:t>notes </a:t>
            </a:r>
          </a:p>
          <a:p>
            <a:pPr>
              <a:lnSpc>
                <a:spcPct val="107000"/>
              </a:lnSpc>
              <a:defRPr/>
            </a:pPr>
            <a:endParaRPr lang="en-GB" sz="2000" dirty="0" smtClean="0"/>
          </a:p>
          <a:p>
            <a:pPr marL="285750" indent="-285750">
              <a:lnSpc>
                <a:spcPct val="107000"/>
              </a:lnSpc>
              <a:buFont typeface="Wingdings" panose="05000000000000000000" pitchFamily="2" charset="2"/>
              <a:buChar char="q"/>
              <a:defRPr/>
            </a:pPr>
            <a:r>
              <a:rPr lang="en-GB" sz="2000" b="1" dirty="0" smtClean="0"/>
              <a:t>Capacity has been developed/enhanced on developing GCF </a:t>
            </a:r>
            <a:r>
              <a:rPr lang="en-GB" sz="2000" b="1" dirty="0"/>
              <a:t>Concept </a:t>
            </a:r>
            <a:r>
              <a:rPr lang="en-GB" sz="2000" b="1" dirty="0" smtClean="0"/>
              <a:t>Note using actual GCF templates</a:t>
            </a:r>
          </a:p>
          <a:p>
            <a:pPr>
              <a:lnSpc>
                <a:spcPct val="107000"/>
              </a:lnSpc>
              <a:defRPr/>
            </a:pPr>
            <a:endParaRPr lang="en-GB" sz="2000" dirty="0" smtClean="0"/>
          </a:p>
          <a:p>
            <a:pPr marL="285750" indent="-285750">
              <a:lnSpc>
                <a:spcPct val="107000"/>
              </a:lnSpc>
              <a:buFont typeface="Wingdings" panose="05000000000000000000" pitchFamily="2" charset="2"/>
              <a:buChar char="q"/>
              <a:defRPr/>
            </a:pPr>
            <a:r>
              <a:rPr lang="en-GB" sz="2000" b="1" dirty="0" smtClean="0"/>
              <a:t>Opinions have been exchanged on how to improve/strengthen initial project idea towards developing project proposals/concept notes</a:t>
            </a:r>
          </a:p>
          <a:p>
            <a:pPr>
              <a:lnSpc>
                <a:spcPct val="107000"/>
              </a:lnSpc>
              <a:defRPr/>
            </a:pPr>
            <a:endParaRPr lang="en-GB" sz="2000" dirty="0" smtClean="0"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buFont typeface="Wingdings" panose="05000000000000000000" pitchFamily="2" charset="2"/>
              <a:buChar char="q"/>
              <a:defRPr/>
            </a:pPr>
            <a:r>
              <a:rPr lang="en-GB" sz="2000" b="1" dirty="0" smtClean="0">
                <a:ea typeface="SimSun" panose="02010600030101010101" pitchFamily="2" charset="-122"/>
                <a:cs typeface="Times New Roman" panose="02020603050405020304" pitchFamily="18" charset="0"/>
              </a:rPr>
              <a:t>Networks have been created/enhanced among participants along with resource persons</a:t>
            </a:r>
            <a:endParaRPr lang="en-GB" sz="2000" b="1" dirty="0"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6013" y="188640"/>
            <a:ext cx="84969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rgbClr val="37A76F">
                  <a:lumMod val="75000"/>
                </a:srgbClr>
              </a:buClr>
            </a:pPr>
            <a:r>
              <a:rPr lang="en-GB" sz="2800" b="1" dirty="0" smtClean="0">
                <a:solidFill>
                  <a:srgbClr val="C00000"/>
                </a:solidFill>
              </a:rPr>
              <a:t>Key outcomes</a:t>
            </a:r>
            <a:endParaRPr lang="en-GB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446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7995735"/>
              </p:ext>
            </p:extLst>
          </p:nvPr>
        </p:nvGraphicFramePr>
        <p:xfrm>
          <a:off x="107504" y="1340768"/>
          <a:ext cx="8928992" cy="46837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84176"/>
                <a:gridCol w="7344816"/>
              </a:tblGrid>
              <a:tr h="79208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Country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Examples of recommendation</a:t>
                      </a:r>
                      <a:r>
                        <a:rPr lang="en-GB" sz="2000" baseline="0" dirty="0" smtClean="0"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s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4009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Fiji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</a:rPr>
                        <a:t>Include the installation of </a:t>
                      </a:r>
                      <a:r>
                        <a:rPr lang="en-GB" sz="2000" dirty="0">
                          <a:effectLst/>
                        </a:rPr>
                        <a:t>power stations to recharge </a:t>
                      </a:r>
                      <a:r>
                        <a:rPr lang="en-GB" sz="2000" dirty="0" smtClean="0">
                          <a:effectLst/>
                        </a:rPr>
                        <a:t>buses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4807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Maldives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</a:rPr>
                        <a:t>-Include the establishment of </a:t>
                      </a:r>
                      <a:r>
                        <a:rPr lang="en-GB" sz="2000" dirty="0">
                          <a:effectLst/>
                        </a:rPr>
                        <a:t>building code (clime proof</a:t>
                      </a:r>
                      <a:r>
                        <a:rPr lang="en-GB" sz="2000" dirty="0" smtClean="0">
                          <a:effectLst/>
                        </a:rPr>
                        <a:t>)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</a:rPr>
                        <a:t>-Consider </a:t>
                      </a:r>
                      <a:r>
                        <a:rPr lang="en-GB" sz="2000" dirty="0">
                          <a:effectLst/>
                        </a:rPr>
                        <a:t>energy efficiency at the targeted buildings (hotels, schools, hospitals, etc.)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9208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Mozambique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</a:rPr>
                        <a:t>Include upscaling</a:t>
                      </a:r>
                      <a:r>
                        <a:rPr lang="en-GB" sz="2000" baseline="0" dirty="0" smtClean="0">
                          <a:effectLst/>
                        </a:rPr>
                        <a:t> </a:t>
                      </a:r>
                      <a:r>
                        <a:rPr lang="en-GB" sz="2000" dirty="0" smtClean="0">
                          <a:effectLst/>
                        </a:rPr>
                        <a:t>component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95771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Palau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</a:rPr>
                        <a:t>Consider more </a:t>
                      </a:r>
                      <a:r>
                        <a:rPr lang="en-GB" sz="2000" dirty="0">
                          <a:effectLst/>
                        </a:rPr>
                        <a:t>holistic project that includes: Wind, Solar, Energy efficiency, long term planning, research, grid strengthening, etc.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6802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Samoa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</a:rPr>
                        <a:t>Include awareness </a:t>
                      </a:r>
                      <a:r>
                        <a:rPr lang="en-GB" sz="2000" dirty="0">
                          <a:effectLst/>
                        </a:rPr>
                        <a:t>creation and capacity building </a:t>
                      </a:r>
                      <a:r>
                        <a:rPr lang="en-GB" sz="2000" dirty="0" smtClean="0">
                          <a:effectLst/>
                        </a:rPr>
                        <a:t>programmes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20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251520" y="260648"/>
            <a:ext cx="86409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solidFill>
                  <a:srgbClr val="C00000"/>
                </a:solidFill>
              </a:rPr>
              <a:t>Examples of </a:t>
            </a:r>
            <a:r>
              <a:rPr lang="en-GB" sz="2400" b="1" dirty="0" smtClean="0">
                <a:solidFill>
                  <a:srgbClr val="C00000"/>
                </a:solidFill>
              </a:rPr>
              <a:t>given recommendations </a:t>
            </a:r>
            <a:r>
              <a:rPr lang="en-GB" sz="2400" b="1" dirty="0">
                <a:solidFill>
                  <a:srgbClr val="C00000"/>
                </a:solidFill>
              </a:rPr>
              <a:t>that can be included in the project </a:t>
            </a:r>
            <a:r>
              <a:rPr lang="en-GB" sz="2400" b="1" dirty="0" smtClean="0">
                <a:solidFill>
                  <a:srgbClr val="C00000"/>
                </a:solidFill>
              </a:rPr>
              <a:t>proposals</a:t>
            </a:r>
            <a:endParaRPr lang="en-GB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580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wpc="http://schemas.microsoft.com/office/word/2010/wordprocessingCanvas" xmlns:mc="http://schemas.openxmlformats.org/markup-compatibility/2006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o="urn:schemas-microsoft-com:office:office" xmlns:v="urn:schemas-microsoft-com:vml" xmlns:w10="urn:schemas-microsoft-com:office:word" xmlns:w="http://schemas.openxmlformats.org/wordprocessingml/2006/main" xmlns:xdr="http://schemas.openxmlformats.org/drawingml/2006/spreadsheetDrawing" xmlns:a16="http://schemas.microsoft.com/office/drawing/2014/main" xmlns="" xmlns:lc="http://schemas.openxmlformats.org/drawingml/2006/lockedCanvas" id="{00000000-0008-0000-0200-0000030000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42122942"/>
              </p:ext>
            </p:extLst>
          </p:nvPr>
        </p:nvGraphicFramePr>
        <p:xfrm>
          <a:off x="266789" y="1124744"/>
          <a:ext cx="8625691" cy="49512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>
            <a:off x="1224388" y="332656"/>
            <a:ext cx="67104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Clr>
                <a:srgbClr val="37A76F">
                  <a:lumMod val="75000"/>
                </a:srgbClr>
              </a:buClr>
            </a:pPr>
            <a:r>
              <a:rPr lang="en-GB" sz="2800" b="1" dirty="0" smtClean="0">
                <a:solidFill>
                  <a:srgbClr val="C00000"/>
                </a:solidFill>
              </a:rPr>
              <a:t>Overview of Pre &amp; Post training evaluation</a:t>
            </a:r>
            <a:endParaRPr lang="en-GB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85027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wpc="http://schemas.microsoft.com/office/word/2010/wordprocessingCanvas" xmlns:mc="http://schemas.openxmlformats.org/markup-compatibility/2006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o="urn:schemas-microsoft-com:office:office" xmlns:v="urn:schemas-microsoft-com:vml" xmlns:w10="urn:schemas-microsoft-com:office:word" xmlns:w="http://schemas.openxmlformats.org/wordprocessingml/2006/main" xmlns:xdr="http://schemas.openxmlformats.org/drawingml/2006/spreadsheetDrawing" xmlns:a16="http://schemas.microsoft.com/office/drawing/2014/main" xmlns="" xmlns:lc="http://schemas.openxmlformats.org/drawingml/2006/lockedCanvas" id="{ABC06E12-336C-4F93-909E-8BB8551B12A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68174813"/>
              </p:ext>
            </p:extLst>
          </p:nvPr>
        </p:nvGraphicFramePr>
        <p:xfrm>
          <a:off x="2201434" y="980728"/>
          <a:ext cx="4602814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>
            <a:extLst>
              <a:ext uri="{FF2B5EF4-FFF2-40B4-BE49-F238E27FC236}">
                <a16:creationId xmlns:wpc="http://schemas.microsoft.com/office/word/2010/wordprocessingCanvas" xmlns:mc="http://schemas.openxmlformats.org/markup-compatibility/2006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o="urn:schemas-microsoft-com:office:office" xmlns:v="urn:schemas-microsoft-com:vml" xmlns:w10="urn:schemas-microsoft-com:office:word" xmlns:w="http://schemas.openxmlformats.org/wordprocessingml/2006/main" xmlns:xdr="http://schemas.openxmlformats.org/drawingml/2006/spreadsheetDrawing" xmlns:a16="http://schemas.microsoft.com/office/drawing/2014/main" xmlns="" xmlns:lc="http://schemas.openxmlformats.org/drawingml/2006/lockedCanvas" id="{94CC2D75-A486-4269-A338-5FA55595979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46667849"/>
              </p:ext>
            </p:extLst>
          </p:nvPr>
        </p:nvGraphicFramePr>
        <p:xfrm>
          <a:off x="251520" y="3531985"/>
          <a:ext cx="4104456" cy="2664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wpc="http://schemas.microsoft.com/office/word/2010/wordprocessingCanvas" xmlns:mc="http://schemas.openxmlformats.org/markup-compatibility/2006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o="urn:schemas-microsoft-com:office:office" xmlns:v="urn:schemas-microsoft-com:vml" xmlns:w10="urn:schemas-microsoft-com:office:word" xmlns:w="http://schemas.openxmlformats.org/wordprocessingml/2006/main" xmlns:xdr="http://schemas.openxmlformats.org/drawingml/2006/spreadsheetDrawing" xmlns:a16="http://schemas.microsoft.com/office/drawing/2014/main" xmlns="" xmlns:lc="http://schemas.openxmlformats.org/drawingml/2006/lockedCanvas" id="{5C002458-3C40-40D3-B5C4-D547E694EEC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803742"/>
              </p:ext>
            </p:extLst>
          </p:nvPr>
        </p:nvGraphicFramePr>
        <p:xfrm>
          <a:off x="5004048" y="3501008"/>
          <a:ext cx="4032448" cy="2664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Rectangle 4"/>
          <p:cNvSpPr/>
          <p:nvPr/>
        </p:nvSpPr>
        <p:spPr>
          <a:xfrm>
            <a:off x="1413052" y="334008"/>
            <a:ext cx="61795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Clr>
                <a:srgbClr val="37A76F">
                  <a:lumMod val="75000"/>
                </a:srgbClr>
              </a:buClr>
            </a:pPr>
            <a:r>
              <a:rPr lang="en-GB" sz="2800" b="1" dirty="0" smtClean="0">
                <a:solidFill>
                  <a:srgbClr val="C00000"/>
                </a:solidFill>
              </a:rPr>
              <a:t>Overview of overall training evaluation</a:t>
            </a:r>
            <a:endParaRPr lang="en-GB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8434590"/>
      </p:ext>
    </p:extLst>
  </p:cSld>
  <p:clrMapOvr>
    <a:masterClrMapping/>
  </p:clrMapOvr>
</p:sld>
</file>

<file path=ppt/theme/theme1.xml><?xml version="1.0" encoding="utf-8"?>
<a:theme xmlns:a="http://schemas.openxmlformats.org/drawingml/2006/main" name="POT_A_4_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 marL="285750" indent="-285750">
          <a:buFont typeface="Wingdings" panose="05000000000000000000" pitchFamily="2" charset="2"/>
          <a:buChar char="u"/>
          <a:defRPr kumimoji="1" dirty="0" smtClean="0">
            <a:latin typeface="Segoe UI" panose="020B0502040204020203" pitchFamily="34" charset="0"/>
            <a:ea typeface="HGPｺﾞｼｯｸM" panose="020B0600000000000000" pitchFamily="50" charset="-128"/>
            <a:cs typeface="Segoe UI" panose="020B0502040204020203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7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POT_A_4_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 marL="285750" indent="-285750">
          <a:buFont typeface="Wingdings" panose="05000000000000000000" pitchFamily="2" charset="2"/>
          <a:buChar char="u"/>
          <a:defRPr kumimoji="1" dirty="0" smtClean="0">
            <a:latin typeface="Segoe UI" panose="020B0502040204020203" pitchFamily="34" charset="0"/>
            <a:ea typeface="HGPｺﾞｼｯｸM" panose="020B0600000000000000" pitchFamily="50" charset="-128"/>
            <a:cs typeface="Segoe UI" panose="020B0502040204020203" pitchFamily="34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POT_A_4_3</Template>
  <TotalTime>11282</TotalTime>
  <Words>496</Words>
  <Application>Microsoft Office PowerPoint</Application>
  <PresentationFormat>On-screen Show (4:3)</PresentationFormat>
  <Paragraphs>126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25" baseType="lpstr">
      <vt:lpstr>HGPGothicM</vt:lpstr>
      <vt:lpstr>MS PGothic</vt:lpstr>
      <vt:lpstr>SimSun</vt:lpstr>
      <vt:lpstr>Arial</vt:lpstr>
      <vt:lpstr>Calibri</vt:lpstr>
      <vt:lpstr>Comic Sans MS</vt:lpstr>
      <vt:lpstr>Courier New</vt:lpstr>
      <vt:lpstr>Georgia</vt:lpstr>
      <vt:lpstr>Segoe UI</vt:lpstr>
      <vt:lpstr>Segoe UI Semibold</vt:lpstr>
      <vt:lpstr>Times New Roman</vt:lpstr>
      <vt:lpstr>Wingdings</vt:lpstr>
      <vt:lpstr>POT_A_4_3</vt:lpstr>
      <vt:lpstr>7_Office Theme</vt:lpstr>
      <vt:lpstr>1_POT_A_4_3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IGES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Masahiro Suzuki</dc:creator>
  <cp:lastModifiedBy>abdessalem</cp:lastModifiedBy>
  <cp:revision>374</cp:revision>
  <cp:lastPrinted>2017-07-23T07:32:22Z</cp:lastPrinted>
  <dcterms:created xsi:type="dcterms:W3CDTF">2015-05-26T05:30:55Z</dcterms:created>
  <dcterms:modified xsi:type="dcterms:W3CDTF">2017-12-12T18:20:33Z</dcterms:modified>
</cp:coreProperties>
</file>