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44" r:id="rId3"/>
    <p:sldMasterId id="2147483784" r:id="rId4"/>
    <p:sldMasterId id="2147483798" r:id="rId5"/>
    <p:sldMasterId id="2147483804" r:id="rId6"/>
    <p:sldMasterId id="2147483818" r:id="rId7"/>
    <p:sldMasterId id="2147483831" r:id="rId8"/>
    <p:sldMasterId id="2147483844" r:id="rId9"/>
    <p:sldMasterId id="2147483857" r:id="rId10"/>
    <p:sldMasterId id="2147483871" r:id="rId11"/>
    <p:sldMasterId id="2147483879" r:id="rId12"/>
  </p:sldMasterIdLst>
  <p:notesMasterIdLst>
    <p:notesMasterId r:id="rId47"/>
  </p:notesMasterIdLst>
  <p:handoutMasterIdLst>
    <p:handoutMasterId r:id="rId48"/>
  </p:handoutMasterIdLst>
  <p:sldIdLst>
    <p:sldId id="259" r:id="rId13"/>
    <p:sldId id="428" r:id="rId14"/>
    <p:sldId id="424" r:id="rId15"/>
    <p:sldId id="450" r:id="rId16"/>
    <p:sldId id="454" r:id="rId17"/>
    <p:sldId id="470" r:id="rId18"/>
    <p:sldId id="455" r:id="rId19"/>
    <p:sldId id="408" r:id="rId20"/>
    <p:sldId id="406" r:id="rId21"/>
    <p:sldId id="383" r:id="rId22"/>
    <p:sldId id="407" r:id="rId23"/>
    <p:sldId id="390" r:id="rId24"/>
    <p:sldId id="391" r:id="rId25"/>
    <p:sldId id="461" r:id="rId26"/>
    <p:sldId id="430" r:id="rId27"/>
    <p:sldId id="432" r:id="rId28"/>
    <p:sldId id="433" r:id="rId29"/>
    <p:sldId id="434" r:id="rId30"/>
    <p:sldId id="435" r:id="rId31"/>
    <p:sldId id="436" r:id="rId32"/>
    <p:sldId id="439" r:id="rId33"/>
    <p:sldId id="456" r:id="rId34"/>
    <p:sldId id="462" r:id="rId35"/>
    <p:sldId id="447" r:id="rId36"/>
    <p:sldId id="448" r:id="rId37"/>
    <p:sldId id="471" r:id="rId38"/>
    <p:sldId id="463" r:id="rId39"/>
    <p:sldId id="449" r:id="rId40"/>
    <p:sldId id="465" r:id="rId41"/>
    <p:sldId id="459" r:id="rId42"/>
    <p:sldId id="469" r:id="rId43"/>
    <p:sldId id="472" r:id="rId44"/>
    <p:sldId id="460" r:id="rId45"/>
    <p:sldId id="427" r:id="rId4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ssalem" initials="a" lastIdx="6" clrIdx="0">
    <p:extLst>
      <p:ext uri="{19B8F6BF-5375-455C-9EA6-DF929625EA0E}">
        <p15:presenceInfo xmlns:p15="http://schemas.microsoft.com/office/powerpoint/2012/main" userId="S-1-5-21-2125205520-1435969219-619646970-2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438"/>
    <a:srgbClr val="931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7" autoAdjust="0"/>
    <p:restoredTop sz="89115" autoAdjust="0"/>
  </p:normalViewPr>
  <p:slideViewPr>
    <p:cSldViewPr>
      <p:cViewPr varScale="1">
        <p:scale>
          <a:sx n="82" d="100"/>
          <a:sy n="82" d="100"/>
        </p:scale>
        <p:origin x="129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E:\data\ddata\New%20Volume\mogar\ehp\presentation\ehp_presentation\EHP%20Summery%20Repo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r>
              <a:rPr lang="en-US" sz="2000" dirty="0"/>
              <a:t>CO2 REDUCTION IN </a:t>
            </a:r>
            <a:r>
              <a:rPr lang="en-US" sz="2000" dirty="0" smtClean="0"/>
              <a:t>Ton/Year</a:t>
            </a:r>
            <a:endParaRPr lang="en-US" sz="2000" dirty="0"/>
          </a:p>
        </c:rich>
      </c:tx>
      <c:layout/>
      <c:overlay val="0"/>
      <c:spPr>
        <a:noFill/>
        <a:ln>
          <a:noFill/>
        </a:ln>
        <a:effectLst/>
      </c:spPr>
      <c:txPr>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'[EHP Summery Report.xls]Sheet2'!$B$2</c:f>
              <c:strCache>
                <c:ptCount val="1"/>
                <c:pt idx="0">
                  <c:v>CO2 REDUCTION IN 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'[EHP Summery Report.xls]Sheet2'!$A$3:$A$7</c:f>
              <c:numCache>
                <c:formatCode>General</c:formatCode>
                <c:ptCount val="5"/>
                <c:pt idx="0">
                  <c:v>2013</c:v>
                </c:pt>
                <c:pt idx="1">
                  <c:v>2014</c:v>
                </c:pt>
                <c:pt idx="2">
                  <c:v>2015</c:v>
                </c:pt>
                <c:pt idx="3">
                  <c:v>2016</c:v>
                </c:pt>
                <c:pt idx="4">
                  <c:v>2017</c:v>
                </c:pt>
              </c:numCache>
            </c:numRef>
          </c:cat>
          <c:val>
            <c:numRef>
              <c:f>'[EHP Summery Report.xls]Sheet2'!$B$3:$B$7</c:f>
              <c:numCache>
                <c:formatCode>General</c:formatCode>
                <c:ptCount val="5"/>
                <c:pt idx="0">
                  <c:v>72.77</c:v>
                </c:pt>
                <c:pt idx="1">
                  <c:v>174</c:v>
                </c:pt>
                <c:pt idx="2">
                  <c:v>123</c:v>
                </c:pt>
                <c:pt idx="3">
                  <c:v>181</c:v>
                </c:pt>
                <c:pt idx="4">
                  <c:v>97.78</c:v>
                </c:pt>
              </c:numCache>
            </c:numRef>
          </c:val>
          <c:extLst xmlns:c16r2="http://schemas.microsoft.com/office/drawing/2015/06/chart">
            <c:ext xmlns:c16="http://schemas.microsoft.com/office/drawing/2014/chart" uri="{C3380CC4-5D6E-409C-BE32-E72D297353CC}">
              <c16:uniqueId val="{00000000-FCA2-4CCA-BD4D-9FB423820E1B}"/>
            </c:ext>
          </c:extLst>
        </c:ser>
        <c:dLbls>
          <c:dLblPos val="outEnd"/>
          <c:showLegendKey val="0"/>
          <c:showVal val="1"/>
          <c:showCatName val="0"/>
          <c:showSerName val="0"/>
          <c:showPercent val="0"/>
          <c:showBubbleSize val="0"/>
        </c:dLbls>
        <c:gapWidth val="219"/>
        <c:overlap val="-27"/>
        <c:axId val="77048176"/>
        <c:axId val="77048736"/>
      </c:barChart>
      <c:catAx>
        <c:axId val="7704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en-US"/>
          </a:p>
        </c:txPr>
        <c:crossAx val="77048736"/>
        <c:crosses val="autoZero"/>
        <c:auto val="1"/>
        <c:lblAlgn val="ctr"/>
        <c:lblOffset val="100"/>
        <c:noMultiLvlLbl val="0"/>
      </c:catAx>
      <c:valAx>
        <c:axId val="7704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crossAx val="7704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02878-8E64-40EE-8CEF-C7D4BC1BA95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4330978-09CC-4169-B2EB-215D8DDE56F1}">
      <dgm:prSet custT="1"/>
      <dgm:spPr/>
      <dgm:t>
        <a:bodyPr/>
        <a:lstStyle/>
        <a:p>
          <a:pPr rtl="0"/>
          <a:r>
            <a:rPr lang="en-US" sz="1400" dirty="0"/>
            <a:t>Invitation</a:t>
          </a:r>
          <a:r>
            <a:rPr lang="en-US" sz="1200" dirty="0"/>
            <a:t> from </a:t>
          </a:r>
          <a:r>
            <a:rPr lang="en-US" sz="1200" dirty="0" smtClean="0"/>
            <a:t>TERI</a:t>
          </a:r>
        </a:p>
        <a:p>
          <a:pPr rtl="0"/>
          <a:endParaRPr lang="en-US" sz="1200" dirty="0" smtClean="0"/>
        </a:p>
        <a:p>
          <a:pPr rtl="0"/>
          <a:r>
            <a:rPr lang="en-US" sz="1200" dirty="0" smtClean="0"/>
            <a:t> </a:t>
          </a:r>
          <a:r>
            <a:rPr lang="en-US" sz="1600" b="1" dirty="0" smtClean="0">
              <a:solidFill>
                <a:srgbClr val="C00000"/>
              </a:solidFill>
            </a:rPr>
            <a:t>11/</a:t>
          </a:r>
        </a:p>
        <a:p>
          <a:pPr rtl="0"/>
          <a:r>
            <a:rPr lang="en-US" sz="1600" b="1" dirty="0" smtClean="0">
              <a:solidFill>
                <a:srgbClr val="C00000"/>
              </a:solidFill>
            </a:rPr>
            <a:t>2011</a:t>
          </a:r>
          <a:endParaRPr lang="en-US" sz="1600" b="1" dirty="0">
            <a:solidFill>
              <a:srgbClr val="C00000"/>
            </a:solidFill>
          </a:endParaRPr>
        </a:p>
      </dgm:t>
    </dgm:pt>
    <dgm:pt modelId="{74FEEAC2-5238-4ABD-A86E-343305D4811F}" type="parTrans" cxnId="{59CCC59D-D98D-4E3B-9BE4-7E908AE67C91}">
      <dgm:prSet/>
      <dgm:spPr/>
      <dgm:t>
        <a:bodyPr/>
        <a:lstStyle/>
        <a:p>
          <a:endParaRPr lang="en-US" sz="1200"/>
        </a:p>
      </dgm:t>
    </dgm:pt>
    <dgm:pt modelId="{EF9A0A09-FD4C-44AA-B4B1-FA9E21D31D01}" type="sibTrans" cxnId="{59CCC59D-D98D-4E3B-9BE4-7E908AE67C91}">
      <dgm:prSet/>
      <dgm:spPr/>
      <dgm:t>
        <a:bodyPr/>
        <a:lstStyle/>
        <a:p>
          <a:endParaRPr lang="en-US" sz="1200"/>
        </a:p>
      </dgm:t>
    </dgm:pt>
    <dgm:pt modelId="{305DCDE1-CE4D-4BBE-A37A-2C70FD664157}">
      <dgm:prSet custT="1"/>
      <dgm:spPr/>
      <dgm:t>
        <a:bodyPr/>
        <a:lstStyle/>
        <a:p>
          <a:pPr rtl="0"/>
          <a:r>
            <a:rPr lang="en-US" sz="1200" dirty="0" smtClean="0"/>
            <a:t>Feasibility study (FS) </a:t>
          </a:r>
        </a:p>
        <a:p>
          <a:pPr rtl="0"/>
          <a:endParaRPr lang="en-US" sz="1200" dirty="0" smtClean="0"/>
        </a:p>
        <a:p>
          <a:pPr rtl="0"/>
          <a:r>
            <a:rPr lang="en-US" sz="1600" b="1" dirty="0" smtClean="0">
              <a:solidFill>
                <a:srgbClr val="C00000"/>
              </a:solidFill>
            </a:rPr>
            <a:t>01/</a:t>
          </a:r>
        </a:p>
        <a:p>
          <a:pPr rtl="0"/>
          <a:r>
            <a:rPr lang="en-US" sz="1600" b="1" dirty="0" smtClean="0">
              <a:solidFill>
                <a:srgbClr val="C00000"/>
              </a:solidFill>
            </a:rPr>
            <a:t>2012</a:t>
          </a:r>
          <a:endParaRPr lang="en-US" sz="1600" b="1" dirty="0">
            <a:solidFill>
              <a:srgbClr val="C00000"/>
            </a:solidFill>
          </a:endParaRPr>
        </a:p>
      </dgm:t>
    </dgm:pt>
    <dgm:pt modelId="{03DF7E64-C816-4FFE-81C7-E5FB16C8D7EA}" type="parTrans" cxnId="{2AE9DB3F-081C-4DED-9DF9-FA9634E3A8FF}">
      <dgm:prSet/>
      <dgm:spPr/>
      <dgm:t>
        <a:bodyPr/>
        <a:lstStyle/>
        <a:p>
          <a:endParaRPr lang="en-US" sz="1200"/>
        </a:p>
      </dgm:t>
    </dgm:pt>
    <dgm:pt modelId="{6131FFC1-9C8D-43CD-9370-B224EE085877}" type="sibTrans" cxnId="{2AE9DB3F-081C-4DED-9DF9-FA9634E3A8FF}">
      <dgm:prSet/>
      <dgm:spPr/>
      <dgm:t>
        <a:bodyPr/>
        <a:lstStyle/>
        <a:p>
          <a:endParaRPr lang="en-US" sz="1200"/>
        </a:p>
      </dgm:t>
    </dgm:pt>
    <dgm:pt modelId="{44395C9F-73E7-4582-A940-69C23427D7E2}">
      <dgm:prSet custT="1"/>
      <dgm:spPr/>
      <dgm:t>
        <a:bodyPr/>
        <a:lstStyle/>
        <a:p>
          <a:pPr rtl="0"/>
          <a:r>
            <a:rPr lang="en-US" sz="1200" dirty="0" smtClean="0"/>
            <a:t>FS report submission </a:t>
          </a:r>
        </a:p>
        <a:p>
          <a:pPr rtl="0"/>
          <a:endParaRPr lang="en-US" sz="1200" dirty="0" smtClean="0"/>
        </a:p>
        <a:p>
          <a:pPr rtl="0"/>
          <a:r>
            <a:rPr lang="en-US" sz="1200" dirty="0" smtClean="0"/>
            <a:t> </a:t>
          </a:r>
          <a:r>
            <a:rPr lang="en-US" sz="1600" b="1" dirty="0" smtClean="0">
              <a:solidFill>
                <a:srgbClr val="C00000"/>
              </a:solidFill>
            </a:rPr>
            <a:t>02/</a:t>
          </a:r>
        </a:p>
        <a:p>
          <a:pPr rtl="0"/>
          <a:r>
            <a:rPr lang="en-US" sz="1600" b="1" dirty="0" smtClean="0">
              <a:solidFill>
                <a:srgbClr val="C00000"/>
              </a:solidFill>
            </a:rPr>
            <a:t>2012</a:t>
          </a:r>
          <a:endParaRPr lang="en-US" sz="1600" b="1" dirty="0">
            <a:solidFill>
              <a:srgbClr val="C00000"/>
            </a:solidFill>
          </a:endParaRPr>
        </a:p>
      </dgm:t>
    </dgm:pt>
    <dgm:pt modelId="{281D4BD2-BB70-4210-862A-17347EBEAC46}" type="parTrans" cxnId="{AE7D2F71-6913-4E04-8ABC-080E158ED764}">
      <dgm:prSet/>
      <dgm:spPr/>
      <dgm:t>
        <a:bodyPr/>
        <a:lstStyle/>
        <a:p>
          <a:endParaRPr lang="en-US" sz="1200"/>
        </a:p>
      </dgm:t>
    </dgm:pt>
    <dgm:pt modelId="{0E8C5329-B899-47CC-88AA-F0C157421658}" type="sibTrans" cxnId="{AE7D2F71-6913-4E04-8ABC-080E158ED764}">
      <dgm:prSet/>
      <dgm:spPr/>
      <dgm:t>
        <a:bodyPr/>
        <a:lstStyle/>
        <a:p>
          <a:endParaRPr lang="en-US" sz="1200"/>
        </a:p>
      </dgm:t>
    </dgm:pt>
    <dgm:pt modelId="{47B60B74-7748-4EA9-9CAE-77FEF1744102}">
      <dgm:prSet custT="1"/>
      <dgm:spPr/>
      <dgm:t>
        <a:bodyPr/>
        <a:lstStyle/>
        <a:p>
          <a:pPr rtl="0"/>
          <a:r>
            <a:rPr lang="en-US" sz="1200" dirty="0"/>
            <a:t>Detailed </a:t>
          </a:r>
          <a:r>
            <a:rPr lang="en-US" sz="1200" dirty="0" smtClean="0"/>
            <a:t>Study</a:t>
          </a:r>
        </a:p>
        <a:p>
          <a:pPr rtl="0"/>
          <a:endParaRPr lang="en-US" sz="1200" dirty="0" smtClean="0"/>
        </a:p>
        <a:p>
          <a:pPr rtl="0"/>
          <a:r>
            <a:rPr lang="en-US" sz="1200" dirty="0" smtClean="0"/>
            <a:t> </a:t>
          </a:r>
          <a:r>
            <a:rPr lang="en-US" sz="1600" b="1" dirty="0" smtClean="0">
              <a:solidFill>
                <a:srgbClr val="C00000"/>
              </a:solidFill>
            </a:rPr>
            <a:t>04/</a:t>
          </a:r>
        </a:p>
        <a:p>
          <a:pPr rtl="0"/>
          <a:r>
            <a:rPr lang="en-US" sz="1600" b="1" dirty="0" smtClean="0">
              <a:solidFill>
                <a:srgbClr val="C00000"/>
              </a:solidFill>
            </a:rPr>
            <a:t>2012</a:t>
          </a:r>
          <a:r>
            <a:rPr lang="en-US" sz="1200" dirty="0" smtClean="0"/>
            <a:t> </a:t>
          </a:r>
          <a:endParaRPr lang="en-US" sz="1200" dirty="0"/>
        </a:p>
      </dgm:t>
    </dgm:pt>
    <dgm:pt modelId="{ECDEE937-D2A1-4713-A706-88D5B5CBEC0E}" type="parTrans" cxnId="{EEC06ED4-A98B-472E-991A-A29D24A1D3F7}">
      <dgm:prSet/>
      <dgm:spPr/>
      <dgm:t>
        <a:bodyPr/>
        <a:lstStyle/>
        <a:p>
          <a:endParaRPr lang="en-US" sz="1200"/>
        </a:p>
      </dgm:t>
    </dgm:pt>
    <dgm:pt modelId="{EDAFF379-1978-439A-91E1-95A7D72D4112}" type="sibTrans" cxnId="{EEC06ED4-A98B-472E-991A-A29D24A1D3F7}">
      <dgm:prSet/>
      <dgm:spPr/>
      <dgm:t>
        <a:bodyPr/>
        <a:lstStyle/>
        <a:p>
          <a:endParaRPr lang="en-US" sz="1200"/>
        </a:p>
      </dgm:t>
    </dgm:pt>
    <dgm:pt modelId="{50F8BA50-82B1-40DC-A3BB-2161B002AAB4}">
      <dgm:prSet custT="1"/>
      <dgm:spPr/>
      <dgm:t>
        <a:bodyPr/>
        <a:lstStyle/>
        <a:p>
          <a:pPr rtl="0"/>
          <a:r>
            <a:rPr lang="en-US" sz="1200" dirty="0"/>
            <a:t>Board </a:t>
          </a:r>
          <a:r>
            <a:rPr lang="en-US" sz="1200" dirty="0" smtClean="0"/>
            <a:t>resolution</a:t>
          </a:r>
        </a:p>
        <a:p>
          <a:pPr rtl="0"/>
          <a:endParaRPr lang="en-US" sz="1200" dirty="0" smtClean="0"/>
        </a:p>
        <a:p>
          <a:pPr rtl="0"/>
          <a:r>
            <a:rPr lang="en-US" sz="1200" dirty="0" smtClean="0"/>
            <a:t> </a:t>
          </a:r>
          <a:r>
            <a:rPr lang="en-US" sz="1600" b="1" dirty="0" smtClean="0">
              <a:solidFill>
                <a:srgbClr val="C00000"/>
              </a:solidFill>
            </a:rPr>
            <a:t>07/</a:t>
          </a:r>
        </a:p>
        <a:p>
          <a:pPr rtl="0"/>
          <a:r>
            <a:rPr lang="en-US" sz="1600" b="1" dirty="0" smtClean="0">
              <a:solidFill>
                <a:srgbClr val="C00000"/>
              </a:solidFill>
            </a:rPr>
            <a:t>2012</a:t>
          </a:r>
          <a:endParaRPr lang="en-US" sz="1600" b="1" dirty="0">
            <a:solidFill>
              <a:srgbClr val="C00000"/>
            </a:solidFill>
          </a:endParaRPr>
        </a:p>
      </dgm:t>
    </dgm:pt>
    <dgm:pt modelId="{A3471030-494B-4839-A0F4-99FBE510684D}" type="parTrans" cxnId="{15B0C802-AF45-465D-BBB1-EB191F94723D}">
      <dgm:prSet/>
      <dgm:spPr/>
      <dgm:t>
        <a:bodyPr/>
        <a:lstStyle/>
        <a:p>
          <a:endParaRPr lang="en-US" sz="1200"/>
        </a:p>
      </dgm:t>
    </dgm:pt>
    <dgm:pt modelId="{2210D34C-63AA-4EA2-ABDB-A267279D57F8}" type="sibTrans" cxnId="{15B0C802-AF45-465D-BBB1-EB191F94723D}">
      <dgm:prSet/>
      <dgm:spPr/>
      <dgm:t>
        <a:bodyPr/>
        <a:lstStyle/>
        <a:p>
          <a:endParaRPr lang="en-US" sz="1200"/>
        </a:p>
      </dgm:t>
    </dgm:pt>
    <dgm:pt modelId="{A9A4E4EB-4D0E-47C0-A011-0522EB337BCC}">
      <dgm:prSet custT="1"/>
      <dgm:spPr/>
      <dgm:t>
        <a:bodyPr/>
        <a:lstStyle/>
        <a:p>
          <a:pPr rtl="0"/>
          <a:r>
            <a:rPr lang="en-US" sz="1200" dirty="0"/>
            <a:t>MOU with </a:t>
          </a:r>
          <a:r>
            <a:rPr lang="en-US" sz="1200" dirty="0" smtClean="0"/>
            <a:t>TERI</a:t>
          </a:r>
        </a:p>
        <a:p>
          <a:pPr rtl="0"/>
          <a:endParaRPr lang="en-US" sz="1200" dirty="0" smtClean="0"/>
        </a:p>
        <a:p>
          <a:pPr rtl="0"/>
          <a:r>
            <a:rPr lang="en-US" sz="1600" dirty="0" smtClean="0"/>
            <a:t> </a:t>
          </a:r>
          <a:r>
            <a:rPr lang="en-US" sz="1600" b="1" dirty="0" smtClean="0">
              <a:solidFill>
                <a:srgbClr val="C00000"/>
              </a:solidFill>
            </a:rPr>
            <a:t>08/</a:t>
          </a:r>
        </a:p>
        <a:p>
          <a:pPr rtl="0"/>
          <a:r>
            <a:rPr lang="en-US" sz="1600" b="1" dirty="0" smtClean="0">
              <a:solidFill>
                <a:srgbClr val="C00000"/>
              </a:solidFill>
            </a:rPr>
            <a:t>2012</a:t>
          </a:r>
          <a:endParaRPr lang="en-US" sz="1600" b="1" dirty="0">
            <a:solidFill>
              <a:srgbClr val="C00000"/>
            </a:solidFill>
          </a:endParaRPr>
        </a:p>
      </dgm:t>
    </dgm:pt>
    <dgm:pt modelId="{D7C10BD6-F4E7-43F0-8C30-775FAE7F4D1D}" type="parTrans" cxnId="{3148BF47-63B0-47A8-8EF8-7E1AE3FF0015}">
      <dgm:prSet/>
      <dgm:spPr/>
      <dgm:t>
        <a:bodyPr/>
        <a:lstStyle/>
        <a:p>
          <a:endParaRPr lang="en-US" sz="1200"/>
        </a:p>
      </dgm:t>
    </dgm:pt>
    <dgm:pt modelId="{E1FE2155-CCDD-4619-A340-7570C9E67672}" type="sibTrans" cxnId="{3148BF47-63B0-47A8-8EF8-7E1AE3FF0015}">
      <dgm:prSet/>
      <dgm:spPr/>
      <dgm:t>
        <a:bodyPr/>
        <a:lstStyle/>
        <a:p>
          <a:endParaRPr lang="en-US" sz="1200"/>
        </a:p>
      </dgm:t>
    </dgm:pt>
    <dgm:pt modelId="{ADA3B47E-3238-4A83-9E4E-9FAB7EF687E5}">
      <dgm:prSet custT="1"/>
      <dgm:spPr/>
      <dgm:t>
        <a:bodyPr/>
        <a:lstStyle/>
        <a:p>
          <a:pPr rtl="0"/>
          <a:r>
            <a:rPr lang="en-US" sz="1200" dirty="0"/>
            <a:t>Drawing </a:t>
          </a:r>
          <a:r>
            <a:rPr lang="en-US" sz="1200" dirty="0" smtClean="0"/>
            <a:t>approvals</a:t>
          </a:r>
        </a:p>
        <a:p>
          <a:pPr rtl="0"/>
          <a:endParaRPr lang="en-US" sz="1200" dirty="0" smtClean="0"/>
        </a:p>
        <a:p>
          <a:pPr rtl="0"/>
          <a:r>
            <a:rPr lang="en-US" sz="1200" dirty="0" smtClean="0"/>
            <a:t>  </a:t>
          </a:r>
          <a:r>
            <a:rPr lang="en-US" sz="1600" b="1" dirty="0" smtClean="0">
              <a:solidFill>
                <a:srgbClr val="C00000"/>
              </a:solidFill>
            </a:rPr>
            <a:t>03/</a:t>
          </a:r>
        </a:p>
        <a:p>
          <a:pPr rtl="0"/>
          <a:r>
            <a:rPr lang="en-US" sz="1600" b="1" dirty="0" smtClean="0">
              <a:solidFill>
                <a:srgbClr val="C00000"/>
              </a:solidFill>
            </a:rPr>
            <a:t>2013</a:t>
          </a:r>
          <a:endParaRPr lang="en-US" sz="1600" b="1" dirty="0">
            <a:solidFill>
              <a:srgbClr val="C00000"/>
            </a:solidFill>
          </a:endParaRPr>
        </a:p>
      </dgm:t>
    </dgm:pt>
    <dgm:pt modelId="{46DC98EC-039E-4D62-AD15-61810FC78943}" type="parTrans" cxnId="{DC226011-A4C1-4D66-98BF-C8DC450D36CD}">
      <dgm:prSet/>
      <dgm:spPr/>
      <dgm:t>
        <a:bodyPr/>
        <a:lstStyle/>
        <a:p>
          <a:endParaRPr lang="en-US" sz="1200"/>
        </a:p>
      </dgm:t>
    </dgm:pt>
    <dgm:pt modelId="{AD5C5A1C-0C49-4008-BD1C-7ECAF9909160}" type="sibTrans" cxnId="{DC226011-A4C1-4D66-98BF-C8DC450D36CD}">
      <dgm:prSet/>
      <dgm:spPr/>
      <dgm:t>
        <a:bodyPr/>
        <a:lstStyle/>
        <a:p>
          <a:endParaRPr lang="en-US" sz="1200"/>
        </a:p>
      </dgm:t>
    </dgm:pt>
    <dgm:pt modelId="{A10B02CE-9EB2-4578-8EE4-9B57FFFB5CA3}">
      <dgm:prSet custT="1"/>
      <dgm:spPr/>
      <dgm:t>
        <a:bodyPr/>
        <a:lstStyle/>
        <a:p>
          <a:pPr rtl="0"/>
          <a:r>
            <a:rPr lang="en-US" sz="1200" dirty="0"/>
            <a:t>Electric Heat Pump </a:t>
          </a:r>
          <a:r>
            <a:rPr lang="en-US" sz="1200" dirty="0" smtClean="0"/>
            <a:t>received</a:t>
          </a:r>
        </a:p>
        <a:p>
          <a:pPr rtl="0"/>
          <a:r>
            <a:rPr lang="en-US" sz="1200" dirty="0" smtClean="0"/>
            <a:t>  </a:t>
          </a:r>
          <a:r>
            <a:rPr lang="en-US" sz="1600" b="1" dirty="0" smtClean="0">
              <a:solidFill>
                <a:srgbClr val="C00000"/>
              </a:solidFill>
            </a:rPr>
            <a:t>06/</a:t>
          </a:r>
        </a:p>
        <a:p>
          <a:pPr rtl="0"/>
          <a:r>
            <a:rPr lang="en-US" sz="1600" b="1" dirty="0" smtClean="0">
              <a:solidFill>
                <a:srgbClr val="C00000"/>
              </a:solidFill>
            </a:rPr>
            <a:t>2013</a:t>
          </a:r>
          <a:endParaRPr lang="en-US" sz="1600" b="1" dirty="0">
            <a:solidFill>
              <a:srgbClr val="C00000"/>
            </a:solidFill>
          </a:endParaRPr>
        </a:p>
      </dgm:t>
    </dgm:pt>
    <dgm:pt modelId="{8FFC2027-B793-4BA3-A861-26C17165E4BB}" type="parTrans" cxnId="{9B2E6AA1-B5B4-4F05-A5B7-16D847559964}">
      <dgm:prSet/>
      <dgm:spPr/>
      <dgm:t>
        <a:bodyPr/>
        <a:lstStyle/>
        <a:p>
          <a:endParaRPr lang="en-US" sz="1200"/>
        </a:p>
      </dgm:t>
    </dgm:pt>
    <dgm:pt modelId="{1BDA4F6D-C55E-4636-8AA9-4F9A05D6E669}" type="sibTrans" cxnId="{9B2E6AA1-B5B4-4F05-A5B7-16D847559964}">
      <dgm:prSet/>
      <dgm:spPr/>
      <dgm:t>
        <a:bodyPr/>
        <a:lstStyle/>
        <a:p>
          <a:endParaRPr lang="en-US" sz="1200"/>
        </a:p>
      </dgm:t>
    </dgm:pt>
    <dgm:pt modelId="{2A095D5A-5F65-409A-A1EB-E1731C4448A2}">
      <dgm:prSet custT="1"/>
      <dgm:spPr/>
      <dgm:t>
        <a:bodyPr/>
        <a:lstStyle/>
        <a:p>
          <a:pPr rtl="0"/>
          <a:r>
            <a:rPr lang="en-US" sz="1200" dirty="0"/>
            <a:t>Electric Heat Pump </a:t>
          </a:r>
          <a:r>
            <a:rPr lang="en-US" sz="1200" dirty="0" smtClean="0"/>
            <a:t>started</a:t>
          </a:r>
        </a:p>
        <a:p>
          <a:pPr rtl="0"/>
          <a:r>
            <a:rPr lang="en-US" sz="1600" dirty="0" smtClean="0"/>
            <a:t>  </a:t>
          </a:r>
          <a:r>
            <a:rPr lang="en-US" sz="1600" b="1" dirty="0" smtClean="0">
              <a:solidFill>
                <a:srgbClr val="C00000"/>
              </a:solidFill>
            </a:rPr>
            <a:t>07/</a:t>
          </a:r>
        </a:p>
        <a:p>
          <a:pPr rtl="0"/>
          <a:r>
            <a:rPr lang="en-US" sz="1600" b="1" dirty="0" smtClean="0">
              <a:solidFill>
                <a:srgbClr val="C00000"/>
              </a:solidFill>
            </a:rPr>
            <a:t>2013</a:t>
          </a:r>
          <a:endParaRPr lang="en-US" sz="1600" b="1" dirty="0">
            <a:solidFill>
              <a:srgbClr val="C00000"/>
            </a:solidFill>
          </a:endParaRPr>
        </a:p>
      </dgm:t>
    </dgm:pt>
    <dgm:pt modelId="{CCCC6E54-4D5A-41FC-B0B4-231E3F8889DE}" type="parTrans" cxnId="{A2E9BAC4-DFCA-4B0B-9FEB-4EE0E089C6A8}">
      <dgm:prSet/>
      <dgm:spPr/>
      <dgm:t>
        <a:bodyPr/>
        <a:lstStyle/>
        <a:p>
          <a:endParaRPr lang="en-US" sz="1200"/>
        </a:p>
      </dgm:t>
    </dgm:pt>
    <dgm:pt modelId="{98D6A82C-7D9E-43F5-BB31-DC4E836D03A0}" type="sibTrans" cxnId="{A2E9BAC4-DFCA-4B0B-9FEB-4EE0E089C6A8}">
      <dgm:prSet/>
      <dgm:spPr/>
      <dgm:t>
        <a:bodyPr/>
        <a:lstStyle/>
        <a:p>
          <a:endParaRPr lang="en-US" sz="1200"/>
        </a:p>
      </dgm:t>
    </dgm:pt>
    <dgm:pt modelId="{BC7D262D-FCFC-4EEE-975E-D0D2E79FB06A}" type="pres">
      <dgm:prSet presAssocID="{D9F02878-8E64-40EE-8CEF-C7D4BC1BA955}" presName="CompostProcess" presStyleCnt="0">
        <dgm:presLayoutVars>
          <dgm:dir/>
          <dgm:resizeHandles val="exact"/>
        </dgm:presLayoutVars>
      </dgm:prSet>
      <dgm:spPr/>
      <dgm:t>
        <a:bodyPr/>
        <a:lstStyle/>
        <a:p>
          <a:endParaRPr kumimoji="1" lang="ja-JP" altLang="en-US"/>
        </a:p>
      </dgm:t>
    </dgm:pt>
    <dgm:pt modelId="{5FE86E1D-F3C2-4248-9734-EDA2282A5068}" type="pres">
      <dgm:prSet presAssocID="{D9F02878-8E64-40EE-8CEF-C7D4BC1BA955}" presName="arrow" presStyleLbl="bgShp" presStyleIdx="0" presStyleCnt="1" custScaleX="117647" custLinFactNeighborX="1297"/>
      <dgm:spPr/>
    </dgm:pt>
    <dgm:pt modelId="{AA5D65F8-21FE-440B-B41B-6774A89DF945}" type="pres">
      <dgm:prSet presAssocID="{D9F02878-8E64-40EE-8CEF-C7D4BC1BA955}" presName="linearProcess" presStyleCnt="0"/>
      <dgm:spPr/>
    </dgm:pt>
    <dgm:pt modelId="{FED06D10-2FF3-4E7F-B665-1C7A952397D0}" type="pres">
      <dgm:prSet presAssocID="{94330978-09CC-4169-B2EB-215D8DDE56F1}" presName="textNode" presStyleLbl="node1" presStyleIdx="0" presStyleCnt="9" custScaleX="121081">
        <dgm:presLayoutVars>
          <dgm:bulletEnabled val="1"/>
        </dgm:presLayoutVars>
      </dgm:prSet>
      <dgm:spPr/>
      <dgm:t>
        <a:bodyPr/>
        <a:lstStyle/>
        <a:p>
          <a:endParaRPr kumimoji="1" lang="ja-JP" altLang="en-US"/>
        </a:p>
      </dgm:t>
    </dgm:pt>
    <dgm:pt modelId="{6029A35C-699D-4E36-9BFF-43CCC37CCBD7}" type="pres">
      <dgm:prSet presAssocID="{EF9A0A09-FD4C-44AA-B4B1-FA9E21D31D01}" presName="sibTrans" presStyleCnt="0"/>
      <dgm:spPr/>
    </dgm:pt>
    <dgm:pt modelId="{11F58502-AD5E-437E-BBE5-705005DD9157}" type="pres">
      <dgm:prSet presAssocID="{305DCDE1-CE4D-4BBE-A37A-2C70FD664157}" presName="textNode" presStyleLbl="node1" presStyleIdx="1" presStyleCnt="9" custScaleX="110929">
        <dgm:presLayoutVars>
          <dgm:bulletEnabled val="1"/>
        </dgm:presLayoutVars>
      </dgm:prSet>
      <dgm:spPr/>
      <dgm:t>
        <a:bodyPr/>
        <a:lstStyle/>
        <a:p>
          <a:endParaRPr kumimoji="1" lang="ja-JP" altLang="en-US"/>
        </a:p>
      </dgm:t>
    </dgm:pt>
    <dgm:pt modelId="{1B0BCDA8-3503-4217-858E-36C90766E5A3}" type="pres">
      <dgm:prSet presAssocID="{6131FFC1-9C8D-43CD-9370-B224EE085877}" presName="sibTrans" presStyleCnt="0"/>
      <dgm:spPr/>
    </dgm:pt>
    <dgm:pt modelId="{55AE80FA-C644-41C3-A128-8821ABDC727D}" type="pres">
      <dgm:prSet presAssocID="{44395C9F-73E7-4582-A940-69C23427D7E2}" presName="textNode" presStyleLbl="node1" presStyleIdx="2" presStyleCnt="9" custScaleX="130352" custScaleY="97561">
        <dgm:presLayoutVars>
          <dgm:bulletEnabled val="1"/>
        </dgm:presLayoutVars>
      </dgm:prSet>
      <dgm:spPr/>
      <dgm:t>
        <a:bodyPr/>
        <a:lstStyle/>
        <a:p>
          <a:endParaRPr kumimoji="1" lang="ja-JP" altLang="en-US"/>
        </a:p>
      </dgm:t>
    </dgm:pt>
    <dgm:pt modelId="{9050816C-04DD-40D0-80EF-D7CA4CABEE9C}" type="pres">
      <dgm:prSet presAssocID="{0E8C5329-B899-47CC-88AA-F0C157421658}" presName="sibTrans" presStyleCnt="0"/>
      <dgm:spPr/>
    </dgm:pt>
    <dgm:pt modelId="{0CA0A4F5-D66D-484F-90B1-0E8A8F6CC36F}" type="pres">
      <dgm:prSet presAssocID="{47B60B74-7748-4EA9-9CAE-77FEF1744102}" presName="textNode" presStyleLbl="node1" presStyleIdx="3" presStyleCnt="9">
        <dgm:presLayoutVars>
          <dgm:bulletEnabled val="1"/>
        </dgm:presLayoutVars>
      </dgm:prSet>
      <dgm:spPr/>
      <dgm:t>
        <a:bodyPr/>
        <a:lstStyle/>
        <a:p>
          <a:endParaRPr kumimoji="1" lang="ja-JP" altLang="en-US"/>
        </a:p>
      </dgm:t>
    </dgm:pt>
    <dgm:pt modelId="{71DE8BBB-5635-4197-A562-351EC4E626A1}" type="pres">
      <dgm:prSet presAssocID="{EDAFF379-1978-439A-91E1-95A7D72D4112}" presName="sibTrans" presStyleCnt="0"/>
      <dgm:spPr/>
    </dgm:pt>
    <dgm:pt modelId="{2EA3AFCC-CAC5-4A82-BADF-5345F8F61CD3}" type="pres">
      <dgm:prSet presAssocID="{50F8BA50-82B1-40DC-A3BB-2161B002AAB4}" presName="textNode" presStyleLbl="node1" presStyleIdx="4" presStyleCnt="9">
        <dgm:presLayoutVars>
          <dgm:bulletEnabled val="1"/>
        </dgm:presLayoutVars>
      </dgm:prSet>
      <dgm:spPr/>
      <dgm:t>
        <a:bodyPr/>
        <a:lstStyle/>
        <a:p>
          <a:endParaRPr kumimoji="1" lang="ja-JP" altLang="en-US"/>
        </a:p>
      </dgm:t>
    </dgm:pt>
    <dgm:pt modelId="{E78514F4-F838-437D-B7D5-BF99ACAC026A}" type="pres">
      <dgm:prSet presAssocID="{2210D34C-63AA-4EA2-ABDB-A267279D57F8}" presName="sibTrans" presStyleCnt="0"/>
      <dgm:spPr/>
    </dgm:pt>
    <dgm:pt modelId="{C81425C3-E8AC-487B-AD6F-EBA1FD174871}" type="pres">
      <dgm:prSet presAssocID="{A9A4E4EB-4D0E-47C0-A011-0522EB337BCC}" presName="textNode" presStyleLbl="node1" presStyleIdx="5" presStyleCnt="9">
        <dgm:presLayoutVars>
          <dgm:bulletEnabled val="1"/>
        </dgm:presLayoutVars>
      </dgm:prSet>
      <dgm:spPr/>
      <dgm:t>
        <a:bodyPr/>
        <a:lstStyle/>
        <a:p>
          <a:endParaRPr kumimoji="1" lang="ja-JP" altLang="en-US"/>
        </a:p>
      </dgm:t>
    </dgm:pt>
    <dgm:pt modelId="{1C5605D1-CA10-4AAD-B6F7-CDFAA727C8D9}" type="pres">
      <dgm:prSet presAssocID="{E1FE2155-CCDD-4619-A340-7570C9E67672}" presName="sibTrans" presStyleCnt="0"/>
      <dgm:spPr/>
    </dgm:pt>
    <dgm:pt modelId="{4F3EC39D-AAD5-41EB-8023-51AC74D19309}" type="pres">
      <dgm:prSet presAssocID="{ADA3B47E-3238-4A83-9E4E-9FAB7EF687E5}" presName="textNode" presStyleLbl="node1" presStyleIdx="6" presStyleCnt="9">
        <dgm:presLayoutVars>
          <dgm:bulletEnabled val="1"/>
        </dgm:presLayoutVars>
      </dgm:prSet>
      <dgm:spPr/>
      <dgm:t>
        <a:bodyPr/>
        <a:lstStyle/>
        <a:p>
          <a:endParaRPr kumimoji="1" lang="ja-JP" altLang="en-US"/>
        </a:p>
      </dgm:t>
    </dgm:pt>
    <dgm:pt modelId="{C8358309-2133-4ADF-B8BB-07D2790D0294}" type="pres">
      <dgm:prSet presAssocID="{AD5C5A1C-0C49-4008-BD1C-7ECAF9909160}" presName="sibTrans" presStyleCnt="0"/>
      <dgm:spPr/>
    </dgm:pt>
    <dgm:pt modelId="{C9D3C9AF-EB52-4A66-B50C-2FF735B334A1}" type="pres">
      <dgm:prSet presAssocID="{A10B02CE-9EB2-4578-8EE4-9B57FFFB5CA3}" presName="textNode" presStyleLbl="node1" presStyleIdx="7" presStyleCnt="9">
        <dgm:presLayoutVars>
          <dgm:bulletEnabled val="1"/>
        </dgm:presLayoutVars>
      </dgm:prSet>
      <dgm:spPr/>
      <dgm:t>
        <a:bodyPr/>
        <a:lstStyle/>
        <a:p>
          <a:endParaRPr kumimoji="1" lang="ja-JP" altLang="en-US"/>
        </a:p>
      </dgm:t>
    </dgm:pt>
    <dgm:pt modelId="{F94B10CC-85AB-4A50-9BDE-22F54BCCACA0}" type="pres">
      <dgm:prSet presAssocID="{1BDA4F6D-C55E-4636-8AA9-4F9A05D6E669}" presName="sibTrans" presStyleCnt="0"/>
      <dgm:spPr/>
    </dgm:pt>
    <dgm:pt modelId="{9D59D55F-1114-4484-BE05-AAEAB63D5D9D}" type="pres">
      <dgm:prSet presAssocID="{2A095D5A-5F65-409A-A1EB-E1731C4448A2}" presName="textNode" presStyleLbl="node1" presStyleIdx="8" presStyleCnt="9">
        <dgm:presLayoutVars>
          <dgm:bulletEnabled val="1"/>
        </dgm:presLayoutVars>
      </dgm:prSet>
      <dgm:spPr/>
      <dgm:t>
        <a:bodyPr/>
        <a:lstStyle/>
        <a:p>
          <a:endParaRPr kumimoji="1" lang="ja-JP" altLang="en-US"/>
        </a:p>
      </dgm:t>
    </dgm:pt>
  </dgm:ptLst>
  <dgm:cxnLst>
    <dgm:cxn modelId="{2AE9DB3F-081C-4DED-9DF9-FA9634E3A8FF}" srcId="{D9F02878-8E64-40EE-8CEF-C7D4BC1BA955}" destId="{305DCDE1-CE4D-4BBE-A37A-2C70FD664157}" srcOrd="1" destOrd="0" parTransId="{03DF7E64-C816-4FFE-81C7-E5FB16C8D7EA}" sibTransId="{6131FFC1-9C8D-43CD-9370-B224EE085877}"/>
    <dgm:cxn modelId="{DC226011-A4C1-4D66-98BF-C8DC450D36CD}" srcId="{D9F02878-8E64-40EE-8CEF-C7D4BC1BA955}" destId="{ADA3B47E-3238-4A83-9E4E-9FAB7EF687E5}" srcOrd="6" destOrd="0" parTransId="{46DC98EC-039E-4D62-AD15-61810FC78943}" sibTransId="{AD5C5A1C-0C49-4008-BD1C-7ECAF9909160}"/>
    <dgm:cxn modelId="{15B0C802-AF45-465D-BBB1-EB191F94723D}" srcId="{D9F02878-8E64-40EE-8CEF-C7D4BC1BA955}" destId="{50F8BA50-82B1-40DC-A3BB-2161B002AAB4}" srcOrd="4" destOrd="0" parTransId="{A3471030-494B-4839-A0F4-99FBE510684D}" sibTransId="{2210D34C-63AA-4EA2-ABDB-A267279D57F8}"/>
    <dgm:cxn modelId="{AD3316A0-9E45-4B6B-86CE-81BE99958B2F}" type="presOf" srcId="{305DCDE1-CE4D-4BBE-A37A-2C70FD664157}" destId="{11F58502-AD5E-437E-BBE5-705005DD9157}" srcOrd="0" destOrd="0" presId="urn:microsoft.com/office/officeart/2005/8/layout/hProcess9"/>
    <dgm:cxn modelId="{9B2E6AA1-B5B4-4F05-A5B7-16D847559964}" srcId="{D9F02878-8E64-40EE-8CEF-C7D4BC1BA955}" destId="{A10B02CE-9EB2-4578-8EE4-9B57FFFB5CA3}" srcOrd="7" destOrd="0" parTransId="{8FFC2027-B793-4BA3-A861-26C17165E4BB}" sibTransId="{1BDA4F6D-C55E-4636-8AA9-4F9A05D6E669}"/>
    <dgm:cxn modelId="{A24BC1E8-554F-4424-8DFA-A2285B86DAAA}" type="presOf" srcId="{44395C9F-73E7-4582-A940-69C23427D7E2}" destId="{55AE80FA-C644-41C3-A128-8821ABDC727D}" srcOrd="0" destOrd="0" presId="urn:microsoft.com/office/officeart/2005/8/layout/hProcess9"/>
    <dgm:cxn modelId="{3148BF47-63B0-47A8-8EF8-7E1AE3FF0015}" srcId="{D9F02878-8E64-40EE-8CEF-C7D4BC1BA955}" destId="{A9A4E4EB-4D0E-47C0-A011-0522EB337BCC}" srcOrd="5" destOrd="0" parTransId="{D7C10BD6-F4E7-43F0-8C30-775FAE7F4D1D}" sibTransId="{E1FE2155-CCDD-4619-A340-7570C9E67672}"/>
    <dgm:cxn modelId="{FDA26BE5-AFD1-477A-9F29-60045FBB262B}" type="presOf" srcId="{ADA3B47E-3238-4A83-9E4E-9FAB7EF687E5}" destId="{4F3EC39D-AAD5-41EB-8023-51AC74D19309}" srcOrd="0" destOrd="0" presId="urn:microsoft.com/office/officeart/2005/8/layout/hProcess9"/>
    <dgm:cxn modelId="{EEC06ED4-A98B-472E-991A-A29D24A1D3F7}" srcId="{D9F02878-8E64-40EE-8CEF-C7D4BC1BA955}" destId="{47B60B74-7748-4EA9-9CAE-77FEF1744102}" srcOrd="3" destOrd="0" parTransId="{ECDEE937-D2A1-4713-A706-88D5B5CBEC0E}" sibTransId="{EDAFF379-1978-439A-91E1-95A7D72D4112}"/>
    <dgm:cxn modelId="{4E1990E4-AEB5-49DB-86D6-BEDACFD5E1C3}" type="presOf" srcId="{2A095D5A-5F65-409A-A1EB-E1731C4448A2}" destId="{9D59D55F-1114-4484-BE05-AAEAB63D5D9D}" srcOrd="0" destOrd="0" presId="urn:microsoft.com/office/officeart/2005/8/layout/hProcess9"/>
    <dgm:cxn modelId="{A2E9BAC4-DFCA-4B0B-9FEB-4EE0E089C6A8}" srcId="{D9F02878-8E64-40EE-8CEF-C7D4BC1BA955}" destId="{2A095D5A-5F65-409A-A1EB-E1731C4448A2}" srcOrd="8" destOrd="0" parTransId="{CCCC6E54-4D5A-41FC-B0B4-231E3F8889DE}" sibTransId="{98D6A82C-7D9E-43F5-BB31-DC4E836D03A0}"/>
    <dgm:cxn modelId="{F66614CC-0C8A-4DA4-9463-BEF27F5B920B}" type="presOf" srcId="{47B60B74-7748-4EA9-9CAE-77FEF1744102}" destId="{0CA0A4F5-D66D-484F-90B1-0E8A8F6CC36F}" srcOrd="0" destOrd="0" presId="urn:microsoft.com/office/officeart/2005/8/layout/hProcess9"/>
    <dgm:cxn modelId="{0EE65CB1-DEBF-40B4-94FE-808A02C1BF6F}" type="presOf" srcId="{A10B02CE-9EB2-4578-8EE4-9B57FFFB5CA3}" destId="{C9D3C9AF-EB52-4A66-B50C-2FF735B334A1}" srcOrd="0" destOrd="0" presId="urn:microsoft.com/office/officeart/2005/8/layout/hProcess9"/>
    <dgm:cxn modelId="{AE7D2F71-6913-4E04-8ABC-080E158ED764}" srcId="{D9F02878-8E64-40EE-8CEF-C7D4BC1BA955}" destId="{44395C9F-73E7-4582-A940-69C23427D7E2}" srcOrd="2" destOrd="0" parTransId="{281D4BD2-BB70-4210-862A-17347EBEAC46}" sibTransId="{0E8C5329-B899-47CC-88AA-F0C157421658}"/>
    <dgm:cxn modelId="{22B891F6-43CA-440E-B211-F5F9C8E3D554}" type="presOf" srcId="{94330978-09CC-4169-B2EB-215D8DDE56F1}" destId="{FED06D10-2FF3-4E7F-B665-1C7A952397D0}" srcOrd="0" destOrd="0" presId="urn:microsoft.com/office/officeart/2005/8/layout/hProcess9"/>
    <dgm:cxn modelId="{7959EC57-AECE-4186-928D-49981A7D4E20}" type="presOf" srcId="{D9F02878-8E64-40EE-8CEF-C7D4BC1BA955}" destId="{BC7D262D-FCFC-4EEE-975E-D0D2E79FB06A}" srcOrd="0" destOrd="0" presId="urn:microsoft.com/office/officeart/2005/8/layout/hProcess9"/>
    <dgm:cxn modelId="{C79B46A0-0749-4415-81EE-1F71CF99EC7F}" type="presOf" srcId="{A9A4E4EB-4D0E-47C0-A011-0522EB337BCC}" destId="{C81425C3-E8AC-487B-AD6F-EBA1FD174871}" srcOrd="0" destOrd="0" presId="urn:microsoft.com/office/officeart/2005/8/layout/hProcess9"/>
    <dgm:cxn modelId="{59CCC59D-D98D-4E3B-9BE4-7E908AE67C91}" srcId="{D9F02878-8E64-40EE-8CEF-C7D4BC1BA955}" destId="{94330978-09CC-4169-B2EB-215D8DDE56F1}" srcOrd="0" destOrd="0" parTransId="{74FEEAC2-5238-4ABD-A86E-343305D4811F}" sibTransId="{EF9A0A09-FD4C-44AA-B4B1-FA9E21D31D01}"/>
    <dgm:cxn modelId="{E0760CDF-6AA3-4F13-B961-9A2CDA0B2E9D}" type="presOf" srcId="{50F8BA50-82B1-40DC-A3BB-2161B002AAB4}" destId="{2EA3AFCC-CAC5-4A82-BADF-5345F8F61CD3}" srcOrd="0" destOrd="0" presId="urn:microsoft.com/office/officeart/2005/8/layout/hProcess9"/>
    <dgm:cxn modelId="{382DF176-3FEB-4CD6-9D06-FD54D8538BE0}" type="presParOf" srcId="{BC7D262D-FCFC-4EEE-975E-D0D2E79FB06A}" destId="{5FE86E1D-F3C2-4248-9734-EDA2282A5068}" srcOrd="0" destOrd="0" presId="urn:microsoft.com/office/officeart/2005/8/layout/hProcess9"/>
    <dgm:cxn modelId="{080D4B45-3375-4AD9-9D1E-D0F6751E1BD9}" type="presParOf" srcId="{BC7D262D-FCFC-4EEE-975E-D0D2E79FB06A}" destId="{AA5D65F8-21FE-440B-B41B-6774A89DF945}" srcOrd="1" destOrd="0" presId="urn:microsoft.com/office/officeart/2005/8/layout/hProcess9"/>
    <dgm:cxn modelId="{B536E5B2-F5FB-4836-95AC-09A35F63D787}" type="presParOf" srcId="{AA5D65F8-21FE-440B-B41B-6774A89DF945}" destId="{FED06D10-2FF3-4E7F-B665-1C7A952397D0}" srcOrd="0" destOrd="0" presId="urn:microsoft.com/office/officeart/2005/8/layout/hProcess9"/>
    <dgm:cxn modelId="{083B8570-9786-4D3C-9769-CCD24EA5F1FA}" type="presParOf" srcId="{AA5D65F8-21FE-440B-B41B-6774A89DF945}" destId="{6029A35C-699D-4E36-9BFF-43CCC37CCBD7}" srcOrd="1" destOrd="0" presId="urn:microsoft.com/office/officeart/2005/8/layout/hProcess9"/>
    <dgm:cxn modelId="{F92D52CC-75D9-413B-8F1B-33386AE62D8D}" type="presParOf" srcId="{AA5D65F8-21FE-440B-B41B-6774A89DF945}" destId="{11F58502-AD5E-437E-BBE5-705005DD9157}" srcOrd="2" destOrd="0" presId="urn:microsoft.com/office/officeart/2005/8/layout/hProcess9"/>
    <dgm:cxn modelId="{D503C37F-542C-45B6-8EF9-E3AA2AC9EAD9}" type="presParOf" srcId="{AA5D65F8-21FE-440B-B41B-6774A89DF945}" destId="{1B0BCDA8-3503-4217-858E-36C90766E5A3}" srcOrd="3" destOrd="0" presId="urn:microsoft.com/office/officeart/2005/8/layout/hProcess9"/>
    <dgm:cxn modelId="{3402BBCE-AE00-4E0D-9588-D98898DEE864}" type="presParOf" srcId="{AA5D65F8-21FE-440B-B41B-6774A89DF945}" destId="{55AE80FA-C644-41C3-A128-8821ABDC727D}" srcOrd="4" destOrd="0" presId="urn:microsoft.com/office/officeart/2005/8/layout/hProcess9"/>
    <dgm:cxn modelId="{54FA564B-7E32-47F5-9B52-ABCE60CAAB5D}" type="presParOf" srcId="{AA5D65F8-21FE-440B-B41B-6774A89DF945}" destId="{9050816C-04DD-40D0-80EF-D7CA4CABEE9C}" srcOrd="5" destOrd="0" presId="urn:microsoft.com/office/officeart/2005/8/layout/hProcess9"/>
    <dgm:cxn modelId="{4B7FC887-F911-41AF-B259-5706C5524077}" type="presParOf" srcId="{AA5D65F8-21FE-440B-B41B-6774A89DF945}" destId="{0CA0A4F5-D66D-484F-90B1-0E8A8F6CC36F}" srcOrd="6" destOrd="0" presId="urn:microsoft.com/office/officeart/2005/8/layout/hProcess9"/>
    <dgm:cxn modelId="{2BE412A9-000E-43F2-A91A-7DDB3C1369B9}" type="presParOf" srcId="{AA5D65F8-21FE-440B-B41B-6774A89DF945}" destId="{71DE8BBB-5635-4197-A562-351EC4E626A1}" srcOrd="7" destOrd="0" presId="urn:microsoft.com/office/officeart/2005/8/layout/hProcess9"/>
    <dgm:cxn modelId="{B424FC43-4D98-42DF-B394-1365416A38F6}" type="presParOf" srcId="{AA5D65F8-21FE-440B-B41B-6774A89DF945}" destId="{2EA3AFCC-CAC5-4A82-BADF-5345F8F61CD3}" srcOrd="8" destOrd="0" presId="urn:microsoft.com/office/officeart/2005/8/layout/hProcess9"/>
    <dgm:cxn modelId="{917B7E6E-1822-4B1D-9DEA-60EFECB2A42D}" type="presParOf" srcId="{AA5D65F8-21FE-440B-B41B-6774A89DF945}" destId="{E78514F4-F838-437D-B7D5-BF99ACAC026A}" srcOrd="9" destOrd="0" presId="urn:microsoft.com/office/officeart/2005/8/layout/hProcess9"/>
    <dgm:cxn modelId="{B9803E2E-428B-470E-A4D7-E43B64C9D0D6}" type="presParOf" srcId="{AA5D65F8-21FE-440B-B41B-6774A89DF945}" destId="{C81425C3-E8AC-487B-AD6F-EBA1FD174871}" srcOrd="10" destOrd="0" presId="urn:microsoft.com/office/officeart/2005/8/layout/hProcess9"/>
    <dgm:cxn modelId="{F1212F5D-44CD-48BC-9ECB-CD86D4B32597}" type="presParOf" srcId="{AA5D65F8-21FE-440B-B41B-6774A89DF945}" destId="{1C5605D1-CA10-4AAD-B6F7-CDFAA727C8D9}" srcOrd="11" destOrd="0" presId="urn:microsoft.com/office/officeart/2005/8/layout/hProcess9"/>
    <dgm:cxn modelId="{8C623652-EA41-4AB3-86F4-0B28F52D92D1}" type="presParOf" srcId="{AA5D65F8-21FE-440B-B41B-6774A89DF945}" destId="{4F3EC39D-AAD5-41EB-8023-51AC74D19309}" srcOrd="12" destOrd="0" presId="urn:microsoft.com/office/officeart/2005/8/layout/hProcess9"/>
    <dgm:cxn modelId="{28668671-7BF1-47E7-8CBF-D5EEA5679327}" type="presParOf" srcId="{AA5D65F8-21FE-440B-B41B-6774A89DF945}" destId="{C8358309-2133-4ADF-B8BB-07D2790D0294}" srcOrd="13" destOrd="0" presId="urn:microsoft.com/office/officeart/2005/8/layout/hProcess9"/>
    <dgm:cxn modelId="{7B2EAE14-ACDC-4C79-82CE-E204AFD56516}" type="presParOf" srcId="{AA5D65F8-21FE-440B-B41B-6774A89DF945}" destId="{C9D3C9AF-EB52-4A66-B50C-2FF735B334A1}" srcOrd="14" destOrd="0" presId="urn:microsoft.com/office/officeart/2005/8/layout/hProcess9"/>
    <dgm:cxn modelId="{99ED44B2-9565-4CBB-828D-EABA53D0C41E}" type="presParOf" srcId="{AA5D65F8-21FE-440B-B41B-6774A89DF945}" destId="{F94B10CC-85AB-4A50-9BDE-22F54BCCACA0}" srcOrd="15" destOrd="0" presId="urn:microsoft.com/office/officeart/2005/8/layout/hProcess9"/>
    <dgm:cxn modelId="{51E52EFF-F297-44C2-9317-5C964C8502D0}" type="presParOf" srcId="{AA5D65F8-21FE-440B-B41B-6774A89DF945}" destId="{9D59D55F-1114-4484-BE05-AAEAB63D5D9D}"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86E1D-F3C2-4248-9734-EDA2282A5068}">
      <dsp:nvSpPr>
        <dsp:cNvPr id="0" name=""/>
        <dsp:cNvSpPr/>
      </dsp:nvSpPr>
      <dsp:spPr>
        <a:xfrm>
          <a:off x="4" y="0"/>
          <a:ext cx="8991595" cy="59046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06D10-2FF3-4E7F-B665-1C7A952397D0}">
      <dsp:nvSpPr>
        <dsp:cNvPr id="0" name=""/>
        <dsp:cNvSpPr/>
      </dsp:nvSpPr>
      <dsp:spPr>
        <a:xfrm>
          <a:off x="319" y="1771396"/>
          <a:ext cx="993555"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Invitation</a:t>
          </a:r>
          <a:r>
            <a:rPr lang="en-US" sz="1200" kern="1200" dirty="0"/>
            <a:t> from </a:t>
          </a:r>
          <a:r>
            <a:rPr lang="en-US" sz="1200" kern="1200" dirty="0" smtClean="0"/>
            <a:t>TERI</a:t>
          </a:r>
        </a:p>
        <a:p>
          <a:pPr lvl="0" algn="ctr" defTabSz="622300" rtl="0">
            <a:lnSpc>
              <a:spcPct val="90000"/>
            </a:lnSpc>
            <a:spcBef>
              <a:spcPct val="0"/>
            </a:spcBef>
            <a:spcAft>
              <a:spcPct val="35000"/>
            </a:spcAft>
          </a:pPr>
          <a:endParaRPr lang="en-US" sz="1200" kern="1200" dirty="0" smtClean="0"/>
        </a:p>
        <a:p>
          <a:pPr lvl="0" algn="ctr" defTabSz="622300" rtl="0">
            <a:lnSpc>
              <a:spcPct val="90000"/>
            </a:lnSpc>
            <a:spcBef>
              <a:spcPct val="0"/>
            </a:spcBef>
            <a:spcAft>
              <a:spcPct val="35000"/>
            </a:spcAft>
          </a:pPr>
          <a:r>
            <a:rPr lang="en-US" sz="1200" kern="1200" dirty="0" smtClean="0"/>
            <a:t> </a:t>
          </a:r>
          <a:r>
            <a:rPr lang="en-US" sz="1600" b="1" kern="1200" dirty="0" smtClean="0">
              <a:solidFill>
                <a:srgbClr val="C00000"/>
              </a:solidFill>
            </a:rPr>
            <a:t>11/</a:t>
          </a:r>
        </a:p>
        <a:p>
          <a:pPr lvl="0" algn="ctr" defTabSz="622300" rtl="0">
            <a:lnSpc>
              <a:spcPct val="90000"/>
            </a:lnSpc>
            <a:spcBef>
              <a:spcPct val="0"/>
            </a:spcBef>
            <a:spcAft>
              <a:spcPct val="35000"/>
            </a:spcAft>
          </a:pPr>
          <a:r>
            <a:rPr lang="en-US" sz="1600" b="1" kern="1200" dirty="0" smtClean="0">
              <a:solidFill>
                <a:srgbClr val="C00000"/>
              </a:solidFill>
            </a:rPr>
            <a:t>2011</a:t>
          </a:r>
          <a:endParaRPr lang="en-US" sz="1600" b="1" kern="1200" dirty="0">
            <a:solidFill>
              <a:srgbClr val="C00000"/>
            </a:solidFill>
          </a:endParaRPr>
        </a:p>
      </dsp:txBody>
      <dsp:txXfrm>
        <a:off x="48820" y="1819897"/>
        <a:ext cx="896553" cy="2264860"/>
      </dsp:txXfrm>
    </dsp:sp>
    <dsp:sp modelId="{11F58502-AD5E-437E-BBE5-705005DD9157}">
      <dsp:nvSpPr>
        <dsp:cNvPr id="0" name=""/>
        <dsp:cNvSpPr/>
      </dsp:nvSpPr>
      <dsp:spPr>
        <a:xfrm>
          <a:off x="1130637" y="1771396"/>
          <a:ext cx="91025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Feasibility study (FS) </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600" b="1" kern="1200" dirty="0" smtClean="0">
              <a:solidFill>
                <a:srgbClr val="C00000"/>
              </a:solidFill>
            </a:rPr>
            <a:t>01/</a:t>
          </a:r>
        </a:p>
        <a:p>
          <a:pPr lvl="0" algn="ctr" defTabSz="533400" rtl="0">
            <a:lnSpc>
              <a:spcPct val="90000"/>
            </a:lnSpc>
            <a:spcBef>
              <a:spcPct val="0"/>
            </a:spcBef>
            <a:spcAft>
              <a:spcPct val="35000"/>
            </a:spcAft>
          </a:pPr>
          <a:r>
            <a:rPr lang="en-US" sz="1600" b="1" kern="1200" dirty="0" smtClean="0">
              <a:solidFill>
                <a:srgbClr val="C00000"/>
              </a:solidFill>
            </a:rPr>
            <a:t>2012</a:t>
          </a:r>
          <a:endParaRPr lang="en-US" sz="1600" b="1" kern="1200" dirty="0">
            <a:solidFill>
              <a:srgbClr val="C00000"/>
            </a:solidFill>
          </a:endParaRPr>
        </a:p>
      </dsp:txBody>
      <dsp:txXfrm>
        <a:off x="1175072" y="1815831"/>
        <a:ext cx="821381" cy="2272992"/>
      </dsp:txXfrm>
    </dsp:sp>
    <dsp:sp modelId="{55AE80FA-C644-41C3-A128-8821ABDC727D}">
      <dsp:nvSpPr>
        <dsp:cNvPr id="0" name=""/>
        <dsp:cNvSpPr/>
      </dsp:nvSpPr>
      <dsp:spPr>
        <a:xfrm>
          <a:off x="2177650" y="1800199"/>
          <a:ext cx="1069631" cy="2304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FS report submission </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200" kern="1200" dirty="0" smtClean="0"/>
            <a:t> </a:t>
          </a:r>
          <a:r>
            <a:rPr lang="en-US" sz="1600" b="1" kern="1200" dirty="0" smtClean="0">
              <a:solidFill>
                <a:srgbClr val="C00000"/>
              </a:solidFill>
            </a:rPr>
            <a:t>02/</a:t>
          </a:r>
        </a:p>
        <a:p>
          <a:pPr lvl="0" algn="ctr" defTabSz="533400" rtl="0">
            <a:lnSpc>
              <a:spcPct val="90000"/>
            </a:lnSpc>
            <a:spcBef>
              <a:spcPct val="0"/>
            </a:spcBef>
            <a:spcAft>
              <a:spcPct val="35000"/>
            </a:spcAft>
          </a:pPr>
          <a:r>
            <a:rPr lang="en-US" sz="1600" b="1" kern="1200" dirty="0" smtClean="0">
              <a:solidFill>
                <a:srgbClr val="C00000"/>
              </a:solidFill>
            </a:rPr>
            <a:t>2012</a:t>
          </a:r>
          <a:endParaRPr lang="en-US" sz="1600" b="1" kern="1200" dirty="0">
            <a:solidFill>
              <a:srgbClr val="C00000"/>
            </a:solidFill>
          </a:endParaRPr>
        </a:p>
      </dsp:txBody>
      <dsp:txXfrm>
        <a:off x="2229865" y="1852414"/>
        <a:ext cx="965201" cy="2199826"/>
      </dsp:txXfrm>
    </dsp:sp>
    <dsp:sp modelId="{0CA0A4F5-D66D-484F-90B1-0E8A8F6CC36F}">
      <dsp:nvSpPr>
        <dsp:cNvPr id="0" name=""/>
        <dsp:cNvSpPr/>
      </dsp:nvSpPr>
      <dsp:spPr>
        <a:xfrm>
          <a:off x="3384043"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Detailed </a:t>
          </a:r>
          <a:r>
            <a:rPr lang="en-US" sz="1200" kern="1200" dirty="0" smtClean="0"/>
            <a:t>Study</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200" kern="1200" dirty="0" smtClean="0"/>
            <a:t> </a:t>
          </a:r>
          <a:r>
            <a:rPr lang="en-US" sz="1600" b="1" kern="1200" dirty="0" smtClean="0">
              <a:solidFill>
                <a:srgbClr val="C00000"/>
              </a:solidFill>
            </a:rPr>
            <a:t>04/</a:t>
          </a:r>
        </a:p>
        <a:p>
          <a:pPr lvl="0" algn="ctr" defTabSz="533400" rtl="0">
            <a:lnSpc>
              <a:spcPct val="90000"/>
            </a:lnSpc>
            <a:spcBef>
              <a:spcPct val="0"/>
            </a:spcBef>
            <a:spcAft>
              <a:spcPct val="35000"/>
            </a:spcAft>
          </a:pPr>
          <a:r>
            <a:rPr lang="en-US" sz="1600" b="1" kern="1200" dirty="0" smtClean="0">
              <a:solidFill>
                <a:srgbClr val="C00000"/>
              </a:solidFill>
            </a:rPr>
            <a:t>2012</a:t>
          </a:r>
          <a:r>
            <a:rPr lang="en-US" sz="1200" kern="1200" dirty="0" smtClean="0"/>
            <a:t> </a:t>
          </a:r>
          <a:endParaRPr lang="en-US" sz="1200" kern="1200" dirty="0"/>
        </a:p>
      </dsp:txBody>
      <dsp:txXfrm>
        <a:off x="3424100" y="1811453"/>
        <a:ext cx="740457" cy="2281748"/>
      </dsp:txXfrm>
    </dsp:sp>
    <dsp:sp modelId="{2EA3AFCC-CAC5-4A82-BADF-5345F8F61CD3}">
      <dsp:nvSpPr>
        <dsp:cNvPr id="0" name=""/>
        <dsp:cNvSpPr/>
      </dsp:nvSpPr>
      <dsp:spPr>
        <a:xfrm>
          <a:off x="4341376"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Board </a:t>
          </a:r>
          <a:r>
            <a:rPr lang="en-US" sz="1200" kern="1200" dirty="0" smtClean="0"/>
            <a:t>resolution</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200" kern="1200" dirty="0" smtClean="0"/>
            <a:t> </a:t>
          </a:r>
          <a:r>
            <a:rPr lang="en-US" sz="1600" b="1" kern="1200" dirty="0" smtClean="0">
              <a:solidFill>
                <a:srgbClr val="C00000"/>
              </a:solidFill>
            </a:rPr>
            <a:t>07/</a:t>
          </a:r>
        </a:p>
        <a:p>
          <a:pPr lvl="0" algn="ctr" defTabSz="533400" rtl="0">
            <a:lnSpc>
              <a:spcPct val="90000"/>
            </a:lnSpc>
            <a:spcBef>
              <a:spcPct val="0"/>
            </a:spcBef>
            <a:spcAft>
              <a:spcPct val="35000"/>
            </a:spcAft>
          </a:pPr>
          <a:r>
            <a:rPr lang="en-US" sz="1600" b="1" kern="1200" dirty="0" smtClean="0">
              <a:solidFill>
                <a:srgbClr val="C00000"/>
              </a:solidFill>
            </a:rPr>
            <a:t>2012</a:t>
          </a:r>
          <a:endParaRPr lang="en-US" sz="1600" b="1" kern="1200" dirty="0">
            <a:solidFill>
              <a:srgbClr val="C00000"/>
            </a:solidFill>
          </a:endParaRPr>
        </a:p>
      </dsp:txBody>
      <dsp:txXfrm>
        <a:off x="4381433" y="1811453"/>
        <a:ext cx="740457" cy="2281748"/>
      </dsp:txXfrm>
    </dsp:sp>
    <dsp:sp modelId="{C81425C3-E8AC-487B-AD6F-EBA1FD174871}">
      <dsp:nvSpPr>
        <dsp:cNvPr id="0" name=""/>
        <dsp:cNvSpPr/>
      </dsp:nvSpPr>
      <dsp:spPr>
        <a:xfrm>
          <a:off x="5298709"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MOU with </a:t>
          </a:r>
          <a:r>
            <a:rPr lang="en-US" sz="1200" kern="1200" dirty="0" smtClean="0"/>
            <a:t>TERI</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600" kern="1200" dirty="0" smtClean="0"/>
            <a:t> </a:t>
          </a:r>
          <a:r>
            <a:rPr lang="en-US" sz="1600" b="1" kern="1200" dirty="0" smtClean="0">
              <a:solidFill>
                <a:srgbClr val="C00000"/>
              </a:solidFill>
            </a:rPr>
            <a:t>08/</a:t>
          </a:r>
        </a:p>
        <a:p>
          <a:pPr lvl="0" algn="ctr" defTabSz="533400" rtl="0">
            <a:lnSpc>
              <a:spcPct val="90000"/>
            </a:lnSpc>
            <a:spcBef>
              <a:spcPct val="0"/>
            </a:spcBef>
            <a:spcAft>
              <a:spcPct val="35000"/>
            </a:spcAft>
          </a:pPr>
          <a:r>
            <a:rPr lang="en-US" sz="1600" b="1" kern="1200" dirty="0" smtClean="0">
              <a:solidFill>
                <a:srgbClr val="C00000"/>
              </a:solidFill>
            </a:rPr>
            <a:t>2012</a:t>
          </a:r>
          <a:endParaRPr lang="en-US" sz="1600" b="1" kern="1200" dirty="0">
            <a:solidFill>
              <a:srgbClr val="C00000"/>
            </a:solidFill>
          </a:endParaRPr>
        </a:p>
      </dsp:txBody>
      <dsp:txXfrm>
        <a:off x="5338766" y="1811453"/>
        <a:ext cx="740457" cy="2281748"/>
      </dsp:txXfrm>
    </dsp:sp>
    <dsp:sp modelId="{4F3EC39D-AAD5-41EB-8023-51AC74D19309}">
      <dsp:nvSpPr>
        <dsp:cNvPr id="0" name=""/>
        <dsp:cNvSpPr/>
      </dsp:nvSpPr>
      <dsp:spPr>
        <a:xfrm>
          <a:off x="6256043"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Drawing </a:t>
          </a:r>
          <a:r>
            <a:rPr lang="en-US" sz="1200" kern="1200" dirty="0" smtClean="0"/>
            <a:t>approvals</a:t>
          </a:r>
        </a:p>
        <a:p>
          <a:pPr lvl="0" algn="ctr" defTabSz="533400" rtl="0">
            <a:lnSpc>
              <a:spcPct val="90000"/>
            </a:lnSpc>
            <a:spcBef>
              <a:spcPct val="0"/>
            </a:spcBef>
            <a:spcAft>
              <a:spcPct val="35000"/>
            </a:spcAft>
          </a:pPr>
          <a:endParaRPr lang="en-US" sz="1200" kern="1200" dirty="0" smtClean="0"/>
        </a:p>
        <a:p>
          <a:pPr lvl="0" algn="ctr" defTabSz="533400" rtl="0">
            <a:lnSpc>
              <a:spcPct val="90000"/>
            </a:lnSpc>
            <a:spcBef>
              <a:spcPct val="0"/>
            </a:spcBef>
            <a:spcAft>
              <a:spcPct val="35000"/>
            </a:spcAft>
          </a:pPr>
          <a:r>
            <a:rPr lang="en-US" sz="1200" kern="1200" dirty="0" smtClean="0"/>
            <a:t>  </a:t>
          </a:r>
          <a:r>
            <a:rPr lang="en-US" sz="1600" b="1" kern="1200" dirty="0" smtClean="0">
              <a:solidFill>
                <a:srgbClr val="C00000"/>
              </a:solidFill>
            </a:rPr>
            <a:t>03/</a:t>
          </a:r>
        </a:p>
        <a:p>
          <a:pPr lvl="0" algn="ctr" defTabSz="533400" rtl="0">
            <a:lnSpc>
              <a:spcPct val="90000"/>
            </a:lnSpc>
            <a:spcBef>
              <a:spcPct val="0"/>
            </a:spcBef>
            <a:spcAft>
              <a:spcPct val="35000"/>
            </a:spcAft>
          </a:pPr>
          <a:r>
            <a:rPr lang="en-US" sz="1600" b="1" kern="1200" dirty="0" smtClean="0">
              <a:solidFill>
                <a:srgbClr val="C00000"/>
              </a:solidFill>
            </a:rPr>
            <a:t>2013</a:t>
          </a:r>
          <a:endParaRPr lang="en-US" sz="1600" b="1" kern="1200" dirty="0">
            <a:solidFill>
              <a:srgbClr val="C00000"/>
            </a:solidFill>
          </a:endParaRPr>
        </a:p>
      </dsp:txBody>
      <dsp:txXfrm>
        <a:off x="6296100" y="1811453"/>
        <a:ext cx="740457" cy="2281748"/>
      </dsp:txXfrm>
    </dsp:sp>
    <dsp:sp modelId="{C9D3C9AF-EB52-4A66-B50C-2FF735B334A1}">
      <dsp:nvSpPr>
        <dsp:cNvPr id="0" name=""/>
        <dsp:cNvSpPr/>
      </dsp:nvSpPr>
      <dsp:spPr>
        <a:xfrm>
          <a:off x="7213376"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Electric Heat Pump </a:t>
          </a:r>
          <a:r>
            <a:rPr lang="en-US" sz="1200" kern="1200" dirty="0" smtClean="0"/>
            <a:t>received</a:t>
          </a:r>
        </a:p>
        <a:p>
          <a:pPr lvl="0" algn="ctr" defTabSz="533400" rtl="0">
            <a:lnSpc>
              <a:spcPct val="90000"/>
            </a:lnSpc>
            <a:spcBef>
              <a:spcPct val="0"/>
            </a:spcBef>
            <a:spcAft>
              <a:spcPct val="35000"/>
            </a:spcAft>
          </a:pPr>
          <a:r>
            <a:rPr lang="en-US" sz="1200" kern="1200" dirty="0" smtClean="0"/>
            <a:t>  </a:t>
          </a:r>
          <a:r>
            <a:rPr lang="en-US" sz="1600" b="1" kern="1200" dirty="0" smtClean="0">
              <a:solidFill>
                <a:srgbClr val="C00000"/>
              </a:solidFill>
            </a:rPr>
            <a:t>06/</a:t>
          </a:r>
        </a:p>
        <a:p>
          <a:pPr lvl="0" algn="ctr" defTabSz="533400" rtl="0">
            <a:lnSpc>
              <a:spcPct val="90000"/>
            </a:lnSpc>
            <a:spcBef>
              <a:spcPct val="0"/>
            </a:spcBef>
            <a:spcAft>
              <a:spcPct val="35000"/>
            </a:spcAft>
          </a:pPr>
          <a:r>
            <a:rPr lang="en-US" sz="1600" b="1" kern="1200" dirty="0" smtClean="0">
              <a:solidFill>
                <a:srgbClr val="C00000"/>
              </a:solidFill>
            </a:rPr>
            <a:t>2013</a:t>
          </a:r>
          <a:endParaRPr lang="en-US" sz="1600" b="1" kern="1200" dirty="0">
            <a:solidFill>
              <a:srgbClr val="C00000"/>
            </a:solidFill>
          </a:endParaRPr>
        </a:p>
      </dsp:txBody>
      <dsp:txXfrm>
        <a:off x="7253433" y="1811453"/>
        <a:ext cx="740457" cy="2281748"/>
      </dsp:txXfrm>
    </dsp:sp>
    <dsp:sp modelId="{9D59D55F-1114-4484-BE05-AAEAB63D5D9D}">
      <dsp:nvSpPr>
        <dsp:cNvPr id="0" name=""/>
        <dsp:cNvSpPr/>
      </dsp:nvSpPr>
      <dsp:spPr>
        <a:xfrm>
          <a:off x="8170709" y="1771396"/>
          <a:ext cx="820571" cy="236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Electric Heat Pump </a:t>
          </a:r>
          <a:r>
            <a:rPr lang="en-US" sz="1200" kern="1200" dirty="0" smtClean="0"/>
            <a:t>started</a:t>
          </a:r>
        </a:p>
        <a:p>
          <a:pPr lvl="0" algn="ctr" defTabSz="533400" rtl="0">
            <a:lnSpc>
              <a:spcPct val="90000"/>
            </a:lnSpc>
            <a:spcBef>
              <a:spcPct val="0"/>
            </a:spcBef>
            <a:spcAft>
              <a:spcPct val="35000"/>
            </a:spcAft>
          </a:pPr>
          <a:r>
            <a:rPr lang="en-US" sz="1600" kern="1200" dirty="0" smtClean="0"/>
            <a:t>  </a:t>
          </a:r>
          <a:r>
            <a:rPr lang="en-US" sz="1600" b="1" kern="1200" dirty="0" smtClean="0">
              <a:solidFill>
                <a:srgbClr val="C00000"/>
              </a:solidFill>
            </a:rPr>
            <a:t>07/</a:t>
          </a:r>
        </a:p>
        <a:p>
          <a:pPr lvl="0" algn="ctr" defTabSz="533400" rtl="0">
            <a:lnSpc>
              <a:spcPct val="90000"/>
            </a:lnSpc>
            <a:spcBef>
              <a:spcPct val="0"/>
            </a:spcBef>
            <a:spcAft>
              <a:spcPct val="35000"/>
            </a:spcAft>
          </a:pPr>
          <a:r>
            <a:rPr lang="en-US" sz="1600" b="1" kern="1200" dirty="0" smtClean="0">
              <a:solidFill>
                <a:srgbClr val="C00000"/>
              </a:solidFill>
            </a:rPr>
            <a:t>2013</a:t>
          </a:r>
          <a:endParaRPr lang="en-US" sz="1600" b="1" kern="1200" dirty="0">
            <a:solidFill>
              <a:srgbClr val="C00000"/>
            </a:solidFill>
          </a:endParaRPr>
        </a:p>
      </dsp:txBody>
      <dsp:txXfrm>
        <a:off x="8210766" y="1811453"/>
        <a:ext cx="740457" cy="22817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0.5066</cdr:x>
      <cdr:y>0.19024</cdr:y>
    </cdr:from>
    <cdr:to>
      <cdr:x>0.55725</cdr:x>
      <cdr:y>0.43455</cdr:y>
    </cdr:to>
    <cdr:sp macro="" textlink="">
      <cdr:nvSpPr>
        <cdr:cNvPr id="2" name="Rectangle 1"/>
        <cdr:cNvSpPr/>
      </cdr:nvSpPr>
      <cdr:spPr>
        <a:xfrm xmlns:a="http://schemas.openxmlformats.org/drawingml/2006/main">
          <a:off x="3860162" y="817664"/>
          <a:ext cx="385976" cy="1050030"/>
        </a:xfrm>
        <a:prstGeom xmlns:a="http://schemas.openxmlformats.org/drawingml/2006/main" prst="rect">
          <a:avLst/>
        </a:prstGeom>
        <a:noFill xmlns:a="http://schemas.openxmlformats.org/drawingml/2006/main"/>
        <a:ln xmlns:a="http://schemas.openxmlformats.org/drawingml/2006/main" w="31750">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0.8691</cdr:x>
      <cdr:y>0.19581</cdr:y>
    </cdr:from>
    <cdr:to>
      <cdr:x>0.91976</cdr:x>
      <cdr:y>0.5336</cdr:y>
    </cdr:to>
    <cdr:sp macro="" textlink="">
      <cdr:nvSpPr>
        <cdr:cNvPr id="3" name="Rectangle 2"/>
        <cdr:cNvSpPr/>
      </cdr:nvSpPr>
      <cdr:spPr>
        <a:xfrm xmlns:a="http://schemas.openxmlformats.org/drawingml/2006/main">
          <a:off x="6622402" y="841590"/>
          <a:ext cx="385976" cy="1451804"/>
        </a:xfrm>
        <a:prstGeom xmlns:a="http://schemas.openxmlformats.org/drawingml/2006/main" prst="rect">
          <a:avLst/>
        </a:prstGeom>
        <a:noFill xmlns:a="http://schemas.openxmlformats.org/drawingml/2006/main"/>
        <a:ln xmlns:a="http://schemas.openxmlformats.org/drawingml/2006/main" w="31750">
          <a:solidFill>
            <a:schemeClr val="tx2"/>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0.1509</cdr:x>
      <cdr:y>0.21256</cdr:y>
    </cdr:from>
    <cdr:to>
      <cdr:x>0.20155</cdr:x>
      <cdr:y>0.62215</cdr:y>
    </cdr:to>
    <cdr:sp macro="" textlink="">
      <cdr:nvSpPr>
        <cdr:cNvPr id="4" name="Rectangle 3"/>
        <cdr:cNvSpPr/>
      </cdr:nvSpPr>
      <cdr:spPr>
        <a:xfrm xmlns:a="http://schemas.openxmlformats.org/drawingml/2006/main">
          <a:off x="1149794" y="913598"/>
          <a:ext cx="385976" cy="1760404"/>
        </a:xfrm>
        <a:prstGeom xmlns:a="http://schemas.openxmlformats.org/drawingml/2006/main" prst="rect">
          <a:avLst/>
        </a:prstGeom>
        <a:noFill xmlns:a="http://schemas.openxmlformats.org/drawingml/2006/main"/>
        <a:ln xmlns:a="http://schemas.openxmlformats.org/drawingml/2006/main" w="31750">
          <a:solidFill>
            <a:schemeClr val="tx2"/>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lang="en-GB"/>
          </a:p>
        </p:txBody>
      </p:sp>
      <p:sp>
        <p:nvSpPr>
          <p:cNvPr id="3" name="Date Placeholder 2"/>
          <p:cNvSpPr>
            <a:spLocks noGrp="1"/>
          </p:cNvSpPr>
          <p:nvPr>
            <p:ph type="dt" sz="quarter" idx="1"/>
          </p:nvPr>
        </p:nvSpPr>
        <p:spPr>
          <a:xfrm>
            <a:off x="3815227" y="0"/>
            <a:ext cx="2919031" cy="494311"/>
          </a:xfrm>
          <a:prstGeom prst="rect">
            <a:avLst/>
          </a:prstGeom>
        </p:spPr>
        <p:txBody>
          <a:bodyPr vert="horz" lIns="87572" tIns="43786" rIns="87572" bIns="43786" rtlCol="0"/>
          <a:lstStyle>
            <a:lvl1pPr algn="r">
              <a:defRPr sz="1100"/>
            </a:lvl1pPr>
          </a:lstStyle>
          <a:p>
            <a:fld id="{BAD21825-0B7C-4B34-A005-90A62DA9F939}" type="datetimeFigureOut">
              <a:rPr lang="en-GB" smtClean="0"/>
              <a:t>07/12/2017</a:t>
            </a:fld>
            <a:endParaRPr lang="en-GB"/>
          </a:p>
        </p:txBody>
      </p:sp>
      <p:sp>
        <p:nvSpPr>
          <p:cNvPr id="4" name="Footer Placeholder 3"/>
          <p:cNvSpPr>
            <a:spLocks noGrp="1"/>
          </p:cNvSpPr>
          <p:nvPr>
            <p:ph type="ftr" sz="quarter" idx="2"/>
          </p:nvPr>
        </p:nvSpPr>
        <p:spPr>
          <a:xfrm>
            <a:off x="1" y="9372003"/>
            <a:ext cx="2919031" cy="494311"/>
          </a:xfrm>
          <a:prstGeom prst="rect">
            <a:avLst/>
          </a:prstGeom>
        </p:spPr>
        <p:txBody>
          <a:bodyPr vert="horz" lIns="87572" tIns="43786" rIns="87572" bIns="43786" rtlCol="0" anchor="b"/>
          <a:lstStyle>
            <a:lvl1pPr algn="l">
              <a:defRPr sz="1100"/>
            </a:lvl1pPr>
          </a:lstStyle>
          <a:p>
            <a:endParaRPr lang="en-GB"/>
          </a:p>
        </p:txBody>
      </p:sp>
      <p:sp>
        <p:nvSpPr>
          <p:cNvPr id="5" name="Slide Number Placeholder 4"/>
          <p:cNvSpPr>
            <a:spLocks noGrp="1"/>
          </p:cNvSpPr>
          <p:nvPr>
            <p:ph type="sldNum" sz="quarter" idx="3"/>
          </p:nvPr>
        </p:nvSpPr>
        <p:spPr>
          <a:xfrm>
            <a:off x="3815227" y="9372003"/>
            <a:ext cx="2919031" cy="494311"/>
          </a:xfrm>
          <a:prstGeom prst="rect">
            <a:avLst/>
          </a:prstGeom>
        </p:spPr>
        <p:txBody>
          <a:bodyPr vert="horz" lIns="87572" tIns="43786" rIns="87572" bIns="43786" rtlCol="0" anchor="b"/>
          <a:lstStyle>
            <a:lvl1pPr algn="r">
              <a:defRPr sz="1100"/>
            </a:lvl1pPr>
          </a:lstStyle>
          <a:p>
            <a:fld id="{F97D77BF-A21D-4B45-BF8B-AB30A400E37F}" type="slidenum">
              <a:rPr lang="en-GB" smtClean="0"/>
              <a:t>‹#›</a:t>
            </a:fld>
            <a:endParaRPr lang="en-GB"/>
          </a:p>
        </p:txBody>
      </p:sp>
    </p:spTree>
    <p:extLst>
      <p:ext uri="{BB962C8B-B14F-4D97-AF65-F5344CB8AC3E}">
        <p14:creationId xmlns:p14="http://schemas.microsoft.com/office/powerpoint/2010/main" val="3860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7B1A2542-52C8-402D-9916-6F2DA75DDF0B}" type="datetimeFigureOut">
              <a:rPr kumimoji="1" lang="ja-JP" altLang="en-US" smtClean="0"/>
              <a:pPr/>
              <a:t>2017/12/7</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44E42F83-FA1A-4A1E-BC89-D8D6C139F5ED}" type="slidenum">
              <a:rPr kumimoji="1" lang="ja-JP" altLang="en-US" smtClean="0"/>
              <a:pPr/>
              <a:t>‹#›</a:t>
            </a:fld>
            <a:endParaRPr kumimoji="1" lang="ja-JP" altLang="en-US" dirty="0"/>
          </a:p>
        </p:txBody>
      </p:sp>
    </p:spTree>
    <p:extLst>
      <p:ext uri="{BB962C8B-B14F-4D97-AF65-F5344CB8AC3E}">
        <p14:creationId xmlns:p14="http://schemas.microsoft.com/office/powerpoint/2010/main" val="1729739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17939" y="9372601"/>
            <a:ext cx="2917825" cy="493713"/>
          </a:xfrm>
          <a:prstGeom prst="rect">
            <a:avLst/>
          </a:prstGeom>
          <a:noFill/>
          <a:ln w="9525">
            <a:noFill/>
            <a:miter lim="800000"/>
            <a:headEnd/>
            <a:tailEnd/>
          </a:ln>
        </p:spPr>
        <p:txBody>
          <a:bodyPr lIns="90558" tIns="45280" rIns="90558" bIns="45280" anchor="b"/>
          <a:lstStyle/>
          <a:p>
            <a:pPr algn="r" defTabSz="906317"/>
            <a:fld id="{08C22DBD-D0D9-45AF-B4DD-A016ACB8C41F}" type="slidenum">
              <a:rPr kumimoji="0" lang="en-US" altLang="ja-JP" sz="1200">
                <a:solidFill>
                  <a:prstClr val="black"/>
                </a:solidFill>
              </a:rPr>
              <a:pPr algn="r" defTabSz="906317"/>
              <a:t>11</a:t>
            </a:fld>
            <a:endParaRPr kumimoji="0" lang="en-US" altLang="ja-JP" sz="1200">
              <a:solidFill>
                <a:prstClr val="black"/>
              </a:solidFill>
            </a:endParaRPr>
          </a:p>
        </p:txBody>
      </p:sp>
      <p:sp>
        <p:nvSpPr>
          <p:cNvPr id="34819" name="Rectangle 2"/>
          <p:cNvSpPr>
            <a:spLocks noGrp="1" noRot="1" noChangeAspect="1" noChangeArrowheads="1" noTextEdit="1"/>
          </p:cNvSpPr>
          <p:nvPr>
            <p:ph type="sldImg"/>
          </p:nvPr>
        </p:nvSpPr>
        <p:spPr>
          <a:xfrm>
            <a:off x="903288" y="739775"/>
            <a:ext cx="4929187" cy="3697288"/>
          </a:xfrm>
          <a:ln/>
        </p:spPr>
      </p:sp>
      <p:sp>
        <p:nvSpPr>
          <p:cNvPr id="34820" name="Rectangle 3"/>
          <p:cNvSpPr>
            <a:spLocks noGrp="1" noChangeArrowheads="1"/>
          </p:cNvSpPr>
          <p:nvPr>
            <p:ph type="body" idx="1"/>
          </p:nvPr>
        </p:nvSpPr>
        <p:spPr>
          <a:noFill/>
          <a:ln/>
        </p:spPr>
        <p:txBody>
          <a:bodyPr lIns="90558" tIns="45280" rIns="90558" bIns="45280"/>
          <a:lstStyle/>
          <a:p>
            <a:pPr eaLnBrk="1" hangingPunct="1"/>
            <a:endParaRPr lang="de-DE" altLang="ja-JP" smtClean="0"/>
          </a:p>
        </p:txBody>
      </p:sp>
    </p:spTree>
    <p:extLst>
      <p:ext uri="{BB962C8B-B14F-4D97-AF65-F5344CB8AC3E}">
        <p14:creationId xmlns:p14="http://schemas.microsoft.com/office/powerpoint/2010/main" val="8314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674CE4-FBD8-4481-AEFB-CA53E599A74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8106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55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35095273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80171532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41993348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66677886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85510040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4525941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42537141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6300825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AFAFF-3ED7-4DF8-A350-8A03CE259C1C}" type="datetimeFigureOut">
              <a:rPr kumimoji="0" lang="en-GB" smtClean="0">
                <a:solidFill>
                  <a:srgbClr val="000000"/>
                </a:solidFill>
              </a:rPr>
              <a:pPr/>
              <a:t>07/12/2017</a:t>
            </a:fld>
            <a:endParaRPr kumimoji="0"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kumimoji="0"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A0BEBD-4C94-49C9-B905-81852C9FCA72}" type="slidenum">
              <a:rPr kumimoji="0" lang="en-GB" smtClean="0">
                <a:solidFill>
                  <a:srgbClr val="000000"/>
                </a:solidFill>
              </a:rPr>
              <a:pPr/>
              <a:t>‹#›</a:t>
            </a:fld>
            <a:endParaRPr kumimoji="0" lang="en-GB">
              <a:solidFill>
                <a:srgbClr val="000000"/>
              </a:solidFill>
            </a:endParaRPr>
          </a:p>
        </p:txBody>
      </p:sp>
    </p:spTree>
    <p:extLst>
      <p:ext uri="{BB962C8B-B14F-4D97-AF65-F5344CB8AC3E}">
        <p14:creationId xmlns:p14="http://schemas.microsoft.com/office/powerpoint/2010/main" val="11381271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3092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9412892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1107327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57959659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42555857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83361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0159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FD7EAA39-F963-4C97-8345-036AB258ADB6}" type="datetimeFigureOut">
              <a:rPr lang="en-GB" altLang="ja-JP">
                <a:solidFill>
                  <a:prstClr val="black"/>
                </a:solidFill>
              </a:rPr>
              <a:pPr>
                <a:defRPr/>
              </a:pPr>
              <a:t>07/12/2017</a:t>
            </a:fld>
            <a:endParaRPr lang="en-GB" altLang="ja-JP"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endParaRPr lang="en-GB" altLang="ja-JP" dirty="0">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045EE889-4F19-44B8-815E-77D23174EC95}" type="slidenum">
              <a:rPr lang="en-GB" altLang="ja-JP">
                <a:solidFill>
                  <a:prstClr val="black"/>
                </a:solidFill>
              </a:rPr>
              <a:pPr>
                <a:defRPr/>
              </a:pPr>
              <a:t>‹#›</a:t>
            </a:fld>
            <a:endParaRPr lang="en-GB" altLang="ja-JP" dirty="0">
              <a:solidFill>
                <a:prstClr val="black"/>
              </a:solidFill>
            </a:endParaRPr>
          </a:p>
        </p:txBody>
      </p:sp>
    </p:spTree>
    <p:extLst>
      <p:ext uri="{BB962C8B-B14F-4D97-AF65-F5344CB8AC3E}">
        <p14:creationId xmlns:p14="http://schemas.microsoft.com/office/powerpoint/2010/main" val="2346516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8" name="Title 7"/>
          <p:cNvSpPr>
            <a:spLocks noGrp="1"/>
          </p:cNvSpPr>
          <p:nvPr>
            <p:ph type="ctrTitle"/>
          </p:nvPr>
        </p:nvSpPr>
        <p:spPr>
          <a:xfrm>
            <a:off x="457200" y="2389010"/>
            <a:ext cx="8458200" cy="1470025"/>
          </a:xfrm>
        </p:spPr>
        <p:txBody>
          <a:bodyPr anchor="b"/>
          <a:lstStyle>
            <a:lvl1pPr>
              <a:defRPr sz="33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5448837" y="4205288"/>
            <a:ext cx="1295400" cy="457200"/>
          </a:xfrm>
        </p:spPr>
        <p:txBody>
          <a:bodyPr/>
          <a:lstStyle>
            <a:lvl1pPr>
              <a:defRPr>
                <a:solidFill>
                  <a:schemeClr val="accent2">
                    <a:lumMod val="75000"/>
                  </a:schemeClr>
                </a:solidFill>
              </a:defRPr>
            </a:lvl1pPr>
          </a:lstStyle>
          <a:p>
            <a:r>
              <a:rPr lang="en-US">
                <a:solidFill>
                  <a:srgbClr val="63A537">
                    <a:lumMod val="75000"/>
                  </a:srgbClr>
                </a:solidFill>
              </a:rPr>
              <a:t>Add a footer</a:t>
            </a:r>
            <a:endParaRPr lang="en-US" dirty="0">
              <a:solidFill>
                <a:srgbClr val="63A537">
                  <a:lumMod val="75000"/>
                </a:srgbClr>
              </a:solidFill>
            </a:endParaRPr>
          </a:p>
        </p:txBody>
      </p:sp>
      <p:sp>
        <p:nvSpPr>
          <p:cNvPr id="28" name="Date Placeholder 27"/>
          <p:cNvSpPr>
            <a:spLocks noGrp="1"/>
          </p:cNvSpPr>
          <p:nvPr>
            <p:ph type="dt" sz="half" idx="10"/>
          </p:nvPr>
        </p:nvSpPr>
        <p:spPr>
          <a:xfrm>
            <a:off x="6782874" y="4206240"/>
            <a:ext cx="960120" cy="457200"/>
          </a:xfrm>
        </p:spPr>
        <p:txBody>
          <a:bodyPr/>
          <a:lstStyle>
            <a:lvl1pPr>
              <a:defRPr>
                <a:solidFill>
                  <a:schemeClr val="accent2">
                    <a:lumMod val="75000"/>
                  </a:schemeClr>
                </a:solidFill>
              </a:defRPr>
            </a:lvl1pPr>
          </a:lstStyle>
          <a:p>
            <a:fld id="{4E708F12-96AD-4ED4-8132-A78F5E42C1F5}" type="datetime1">
              <a:rPr lang="en-US" smtClean="0">
                <a:solidFill>
                  <a:srgbClr val="63A537">
                    <a:lumMod val="75000"/>
                  </a:srgbClr>
                </a:solidFill>
              </a:rPr>
              <a:pPr/>
              <a:t>12/7/2017</a:t>
            </a:fld>
            <a:endParaRPr lang="en-US" dirty="0">
              <a:solidFill>
                <a:srgbClr val="63A537">
                  <a:lumMod val="75000"/>
                </a:srgbClr>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11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solidFill>
                  <a:srgbClr val="63A537">
                    <a:lumMod val="75000"/>
                  </a:srgbClr>
                </a:solidFill>
              </a:rPr>
              <a:t>Add a footer</a:t>
            </a:r>
          </a:p>
        </p:txBody>
      </p:sp>
      <p:sp>
        <p:nvSpPr>
          <p:cNvPr id="4" name="Date Placeholder 3"/>
          <p:cNvSpPr>
            <a:spLocks noGrp="1"/>
          </p:cNvSpPr>
          <p:nvPr>
            <p:ph type="dt" sz="half" idx="10"/>
          </p:nvPr>
        </p:nvSpPr>
        <p:spPr/>
        <p:txBody>
          <a:bodyPr/>
          <a:lstStyle/>
          <a:p>
            <a:fld id="{7B98BEDD-6160-49BB-B372-861DE7DE9BA5}" type="datetime1">
              <a:rPr lang="en-US" smtClean="0">
                <a:solidFill>
                  <a:srgbClr val="63A537">
                    <a:lumMod val="75000"/>
                  </a:srgbClr>
                </a:solidFill>
              </a:rPr>
              <a:pPr/>
              <a:t>12/7/2017</a:t>
            </a:fld>
            <a:endParaRPr lang="en-US" dirty="0">
              <a:solidFill>
                <a:srgbClr val="63A537">
                  <a:lumMod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9361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68323"/>
            <a:ext cx="7772400" cy="1362075"/>
          </a:xfrm>
        </p:spPr>
        <p:txBody>
          <a:bodyPr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solidFill>
                  <a:srgbClr val="63A537">
                    <a:lumMod val="75000"/>
                  </a:srgbClr>
                </a:solidFill>
              </a:rPr>
              <a:t>Add a footer</a:t>
            </a:r>
          </a:p>
        </p:txBody>
      </p:sp>
      <p:sp>
        <p:nvSpPr>
          <p:cNvPr id="4" name="Date Placeholder 3"/>
          <p:cNvSpPr>
            <a:spLocks noGrp="1"/>
          </p:cNvSpPr>
          <p:nvPr>
            <p:ph type="dt" sz="half" idx="10"/>
          </p:nvPr>
        </p:nvSpPr>
        <p:spPr/>
        <p:txBody>
          <a:bodyPr/>
          <a:lstStyle/>
          <a:p>
            <a:fld id="{0AAE819F-B7FD-4B29-8F66-9E318144BC2A}" type="datetime1">
              <a:rPr lang="en-US" smtClean="0">
                <a:solidFill>
                  <a:srgbClr val="63A537">
                    <a:lumMod val="75000"/>
                  </a:srgbClr>
                </a:solidFill>
              </a:rPr>
              <a:pPr/>
              <a:t>12/7/2017</a:t>
            </a:fld>
            <a:endParaRPr lang="en-US" dirty="0">
              <a:solidFill>
                <a:srgbClr val="63A537">
                  <a:lumMod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1793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solidFill>
                  <a:srgbClr val="63A537">
                    <a:lumMod val="75000"/>
                  </a:srgbClr>
                </a:solidFill>
              </a:rPr>
              <a:t>Add a footer</a:t>
            </a:r>
          </a:p>
        </p:txBody>
      </p:sp>
      <p:sp>
        <p:nvSpPr>
          <p:cNvPr id="5" name="Date Placeholder 4"/>
          <p:cNvSpPr>
            <a:spLocks noGrp="1"/>
          </p:cNvSpPr>
          <p:nvPr>
            <p:ph type="dt" sz="half" idx="10"/>
          </p:nvPr>
        </p:nvSpPr>
        <p:spPr/>
        <p:txBody>
          <a:bodyPr/>
          <a:lstStyle/>
          <a:p>
            <a:fld id="{D4CA159C-B6E0-4F10-9F4A-2FA57003B139}" type="datetime1">
              <a:rPr lang="en-US" smtClean="0">
                <a:solidFill>
                  <a:srgbClr val="63A537">
                    <a:lumMod val="75000"/>
                  </a:srgbClr>
                </a:solidFill>
              </a:rPr>
              <a:pPr/>
              <a:t>12/7/2017</a:t>
            </a:fld>
            <a:endParaRPr lang="en-US" dirty="0">
              <a:solidFill>
                <a:srgbClr val="63A537">
                  <a:lumMod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2049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solidFill>
                  <a:srgbClr val="63A537">
                    <a:lumMod val="75000"/>
                  </a:srgbClr>
                </a:solidFill>
              </a:rPr>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solidFill>
                  <a:srgbClr val="63A537">
                    <a:lumMod val="75000"/>
                  </a:srgbClr>
                </a:solidFill>
              </a:rPr>
              <a:pPr/>
              <a:t>12/7/2017</a:t>
            </a:fld>
            <a:endParaRPr lang="en-US" dirty="0">
              <a:solidFill>
                <a:srgbClr val="63A537">
                  <a:lumMod val="75000"/>
                </a:srgbClr>
              </a:solidFill>
            </a:endParaRPr>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dirty="0"/>
          </a:p>
        </p:txBody>
      </p:sp>
    </p:spTree>
    <p:extLst>
      <p:ext uri="{BB962C8B-B14F-4D97-AF65-F5344CB8AC3E}">
        <p14:creationId xmlns:p14="http://schemas.microsoft.com/office/powerpoint/2010/main" val="64314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8270497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5257800" y="612648"/>
            <a:ext cx="1325880" cy="457200"/>
          </a:xfrm>
        </p:spPr>
        <p:txBody>
          <a:bodyPr/>
          <a:lstStyle/>
          <a:p>
            <a:r>
              <a:rPr lang="en-US" dirty="0">
                <a:solidFill>
                  <a:srgbClr val="63A537">
                    <a:lumMod val="75000"/>
                  </a:srgbClr>
                </a:solidFill>
              </a:rPr>
              <a:t>Add a footer</a:t>
            </a:r>
          </a:p>
        </p:txBody>
      </p:sp>
      <p:sp>
        <p:nvSpPr>
          <p:cNvPr id="3" name="Date Placeholder 2"/>
          <p:cNvSpPr>
            <a:spLocks noGrp="1"/>
          </p:cNvSpPr>
          <p:nvPr>
            <p:ph type="dt" sz="half" idx="10"/>
          </p:nvPr>
        </p:nvSpPr>
        <p:spPr>
          <a:xfrm>
            <a:off x="6583680" y="612648"/>
            <a:ext cx="957264" cy="457200"/>
          </a:xfrm>
        </p:spPr>
        <p:txBody>
          <a:bodyPr/>
          <a:lstStyle/>
          <a:p>
            <a:fld id="{9FA4CAD8-0EA7-4615-B69B-B2F199EF3A93}" type="datetime1">
              <a:rPr lang="en-US" smtClean="0">
                <a:solidFill>
                  <a:srgbClr val="63A537">
                    <a:lumMod val="75000"/>
                  </a:srgbClr>
                </a:solidFill>
              </a:rPr>
              <a:pPr/>
              <a:t>12/7/2017</a:t>
            </a:fld>
            <a:endParaRPr lang="en-US" dirty="0">
              <a:solidFill>
                <a:srgbClr val="63A537">
                  <a:lumMod val="75000"/>
                </a:srgbClr>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705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63A537">
                    <a:lumMod val="75000"/>
                  </a:srgbClr>
                </a:solidFill>
              </a:rPr>
              <a:t>Add a footer</a:t>
            </a:r>
          </a:p>
        </p:txBody>
      </p:sp>
      <p:sp>
        <p:nvSpPr>
          <p:cNvPr id="2" name="Date Placeholder 1"/>
          <p:cNvSpPr>
            <a:spLocks noGrp="1"/>
          </p:cNvSpPr>
          <p:nvPr>
            <p:ph type="dt" sz="half" idx="10"/>
          </p:nvPr>
        </p:nvSpPr>
        <p:spPr/>
        <p:txBody>
          <a:bodyPr/>
          <a:lstStyle/>
          <a:p>
            <a:fld id="{B9234BD7-6953-492C-921B-E68B2D7F14C8}" type="datetime1">
              <a:rPr lang="en-US" smtClean="0">
                <a:solidFill>
                  <a:srgbClr val="63A537">
                    <a:lumMod val="75000"/>
                  </a:srgbClr>
                </a:solidFill>
              </a:rPr>
              <a:pPr/>
              <a:t>12/7/2017</a:t>
            </a:fld>
            <a:endParaRPr lang="en-US" dirty="0">
              <a:solidFill>
                <a:srgbClr val="63A537">
                  <a:lumMod val="75000"/>
                </a:srgbClr>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9511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3496" y="1101970"/>
            <a:ext cx="3383280" cy="877824"/>
          </a:xfrm>
        </p:spPr>
        <p:txBody>
          <a:bodyPr anchor="b"/>
          <a:lstStyle>
            <a:lvl1pPr algn="l">
              <a:buNone/>
              <a:defRPr sz="1350" b="1"/>
            </a:lvl1pPr>
          </a:lstStyle>
          <a:p>
            <a:r>
              <a:rPr kumimoji="0" lang="en-US" dirty="0"/>
              <a:t>Edit Master title style</a:t>
            </a:r>
          </a:p>
        </p:txBody>
      </p:sp>
      <p:sp>
        <p:nvSpPr>
          <p:cNvPr id="4" name="Content Placeholder 3"/>
          <p:cNvSpPr>
            <a:spLocks noGrp="1"/>
          </p:cNvSpPr>
          <p:nvPr>
            <p:ph sz="half" idx="1"/>
          </p:nvPr>
        </p:nvSpPr>
        <p:spPr>
          <a:xfrm>
            <a:off x="152400" y="776288"/>
            <a:ext cx="5102352" cy="5805083"/>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solidFill>
                  <a:srgbClr val="63A537">
                    <a:lumMod val="75000"/>
                  </a:srgbClr>
                </a:solidFill>
              </a:rPr>
              <a:t>Add a footer</a:t>
            </a:r>
          </a:p>
        </p:txBody>
      </p:sp>
      <p:sp>
        <p:nvSpPr>
          <p:cNvPr id="5" name="Date Placeholder 4"/>
          <p:cNvSpPr>
            <a:spLocks noGrp="1"/>
          </p:cNvSpPr>
          <p:nvPr>
            <p:ph type="dt" sz="half" idx="10"/>
          </p:nvPr>
        </p:nvSpPr>
        <p:spPr/>
        <p:txBody>
          <a:bodyPr/>
          <a:lstStyle/>
          <a:p>
            <a:fld id="{35A17D9B-D4D3-4E23-88DF-2E354FA43196}" type="datetime1">
              <a:rPr lang="en-US" smtClean="0">
                <a:solidFill>
                  <a:srgbClr val="63A537">
                    <a:lumMod val="75000"/>
                  </a:srgbClr>
                </a:solidFill>
              </a:rPr>
              <a:pPr/>
              <a:t>12/7/2017</a:t>
            </a:fld>
            <a:endParaRPr lang="en-US" dirty="0">
              <a:solidFill>
                <a:srgbClr val="63A537">
                  <a:lumMod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27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solidFill>
                  <a:srgbClr val="63A537">
                    <a:lumMod val="75000"/>
                  </a:srgbClr>
                </a:solidFill>
              </a:rPr>
              <a:t>Add a footer</a:t>
            </a:r>
          </a:p>
        </p:txBody>
      </p:sp>
      <p:sp>
        <p:nvSpPr>
          <p:cNvPr id="5" name="Date Placeholder 4"/>
          <p:cNvSpPr>
            <a:spLocks noGrp="1"/>
          </p:cNvSpPr>
          <p:nvPr>
            <p:ph type="dt" sz="half" idx="10"/>
          </p:nvPr>
        </p:nvSpPr>
        <p:spPr/>
        <p:txBody>
          <a:bodyPr/>
          <a:lstStyle/>
          <a:p>
            <a:fld id="{541F67C5-D04E-4576-B61C-12ABA14BBD6C}" type="datetime1">
              <a:rPr lang="en-US" smtClean="0">
                <a:solidFill>
                  <a:srgbClr val="63A537">
                    <a:lumMod val="75000"/>
                  </a:srgbClr>
                </a:solidFill>
              </a:rPr>
              <a:pPr/>
              <a:t>12/7/2017</a:t>
            </a:fld>
            <a:endParaRPr lang="en-US" dirty="0">
              <a:solidFill>
                <a:srgbClr val="63A537">
                  <a:lumMod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0013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solidFill>
                  <a:srgbClr val="63A537">
                    <a:lumMod val="75000"/>
                  </a:srgbClr>
                </a:solidFill>
              </a:rPr>
              <a:t>Add a footer</a:t>
            </a:r>
          </a:p>
        </p:txBody>
      </p:sp>
      <p:sp>
        <p:nvSpPr>
          <p:cNvPr id="4" name="Date Placeholder 3"/>
          <p:cNvSpPr>
            <a:spLocks noGrp="1"/>
          </p:cNvSpPr>
          <p:nvPr>
            <p:ph type="dt" sz="half" idx="10"/>
          </p:nvPr>
        </p:nvSpPr>
        <p:spPr/>
        <p:txBody>
          <a:bodyPr/>
          <a:lstStyle/>
          <a:p>
            <a:fld id="{7B7FA170-8299-44AD-AEEF-FC686C3D7804}" type="datetime1">
              <a:rPr lang="en-US" smtClean="0">
                <a:solidFill>
                  <a:srgbClr val="63A537">
                    <a:lumMod val="75000"/>
                  </a:srgbClr>
                </a:solidFill>
              </a:rPr>
              <a:pPr/>
              <a:t>12/7/2017</a:t>
            </a:fld>
            <a:endParaRPr lang="en-US" dirty="0">
              <a:solidFill>
                <a:srgbClr val="63A537">
                  <a:lumMod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8168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81800" y="1143000"/>
            <a:ext cx="1905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457200" y="1143000"/>
            <a:ext cx="62484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solidFill>
                  <a:srgbClr val="63A537">
                    <a:lumMod val="75000"/>
                  </a:srgbClr>
                </a:solidFill>
              </a:rPr>
              <a:t>Add a footer</a:t>
            </a:r>
          </a:p>
        </p:txBody>
      </p:sp>
      <p:sp>
        <p:nvSpPr>
          <p:cNvPr id="4" name="Date Placeholder 3"/>
          <p:cNvSpPr>
            <a:spLocks noGrp="1"/>
          </p:cNvSpPr>
          <p:nvPr>
            <p:ph type="dt" sz="half" idx="10"/>
          </p:nvPr>
        </p:nvSpPr>
        <p:spPr/>
        <p:txBody>
          <a:bodyPr/>
          <a:lstStyle/>
          <a:p>
            <a:fld id="{2231763A-68EC-4ECD-9620-D9FE9CDDD622}" type="datetime1">
              <a:rPr lang="en-US" smtClean="0">
                <a:solidFill>
                  <a:srgbClr val="63A537">
                    <a:lumMod val="75000"/>
                  </a:srgbClr>
                </a:solidFill>
              </a:rPr>
              <a:pPr/>
              <a:t>12/7/2017</a:t>
            </a:fld>
            <a:endParaRPr lang="en-US" dirty="0">
              <a:solidFill>
                <a:srgbClr val="63A537">
                  <a:lumMod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0697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35969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40115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00690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41434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AFAFF-3ED7-4DF8-A350-8A03CE259C1C}" type="datetimeFigureOut">
              <a:rPr kumimoji="0" lang="en-GB" smtClean="0">
                <a:solidFill>
                  <a:srgbClr val="000000"/>
                </a:solidFill>
              </a:rPr>
              <a:pPr/>
              <a:t>07/12/2017</a:t>
            </a:fld>
            <a:endParaRPr kumimoji="0"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kumimoji="0"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A0BEBD-4C94-49C9-B905-81852C9FCA72}" type="slidenum">
              <a:rPr kumimoji="0" lang="en-GB" smtClean="0">
                <a:solidFill>
                  <a:srgbClr val="000000"/>
                </a:solidFill>
              </a:rPr>
              <a:pPr/>
              <a:t>‹#›</a:t>
            </a:fld>
            <a:endParaRPr kumimoji="0" lang="en-GB">
              <a:solidFill>
                <a:srgbClr val="000000"/>
              </a:solidFill>
            </a:endParaRPr>
          </a:p>
        </p:txBody>
      </p:sp>
    </p:spTree>
    <p:extLst>
      <p:ext uri="{BB962C8B-B14F-4D97-AF65-F5344CB8AC3E}">
        <p14:creationId xmlns:p14="http://schemas.microsoft.com/office/powerpoint/2010/main" val="3138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pic>
        <p:nvPicPr>
          <p:cNvPr id="7" name="Picture 6" descr="iges-logo_200p.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84368" y="188640"/>
            <a:ext cx="1003930"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141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pic>
        <p:nvPicPr>
          <p:cNvPr id="7" name="Picture 6" descr="iges-logo_200p.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84368" y="188640"/>
            <a:ext cx="1003930"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7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p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499344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1401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65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362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7112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251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6604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26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3174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07/12/2017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708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p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857082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6267739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5976966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8227467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29333392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38891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43701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578279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81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96813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078764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26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760309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42006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4191000"/>
            <a:ext cx="6858000" cy="1539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62A9CA6-93E8-42BA-AC47-EE64F9546286}" type="datetimeFigureOut">
              <a:rPr lang="ja-JP" altLang="en-US" smtClean="0">
                <a:solidFill>
                  <a:srgbClr val="000000"/>
                </a:solidFill>
              </a:rPr>
              <a:pPr/>
              <a:t>2017/12/7</a:t>
            </a:fld>
            <a:endParaRPr lang="ja-JP" alt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ja-JP" altLang="en-US" dirty="0">
              <a:solidFill>
                <a:srgbClr val="000000"/>
              </a:solidFill>
            </a:endParaRPr>
          </a:p>
        </p:txBody>
      </p:sp>
      <p:sp>
        <p:nvSpPr>
          <p:cNvPr id="6" name="Slide Number Placeholder 5"/>
          <p:cNvSpPr>
            <a:spLocks noGrp="1"/>
          </p:cNvSpPr>
          <p:nvPr>
            <p:ph type="sldNum" sz="quarter" idx="12"/>
          </p:nvPr>
        </p:nvSpPr>
        <p:spPr>
          <a:xfrm>
            <a:off x="8423920" y="6624736"/>
            <a:ext cx="720080" cy="260648"/>
          </a:xfrm>
          <a:prstGeom prst="rect">
            <a:avLst/>
          </a:prstGeom>
        </p:spPr>
        <p:txBody>
          <a:bodyPr/>
          <a:lstStyle/>
          <a:p>
            <a:fld id="{F445AC15-7273-416C-8353-4C3A49FF4509}"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0575406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6267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582574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1603073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0480754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168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5957069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307755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3699798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4781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36134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32707005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039841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6971509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7625927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652951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47991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776543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4191000"/>
            <a:ext cx="6858000" cy="1539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62A9CA6-93E8-42BA-AC47-EE64F9546286}" type="datetimeFigureOut">
              <a:rPr lang="ja-JP" altLang="en-US" smtClean="0">
                <a:solidFill>
                  <a:srgbClr val="000000"/>
                </a:solidFill>
              </a:rPr>
              <a:pPr/>
              <a:t>2017/12/7</a:t>
            </a:fld>
            <a:endParaRPr lang="ja-JP" alt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ja-JP" altLang="en-US" dirty="0">
              <a:solidFill>
                <a:srgbClr val="000000"/>
              </a:solidFill>
            </a:endParaRPr>
          </a:p>
        </p:txBody>
      </p:sp>
      <p:sp>
        <p:nvSpPr>
          <p:cNvPr id="6" name="Slide Number Placeholder 5"/>
          <p:cNvSpPr>
            <a:spLocks noGrp="1"/>
          </p:cNvSpPr>
          <p:nvPr>
            <p:ph type="sldNum" sz="quarter" idx="12"/>
          </p:nvPr>
        </p:nvSpPr>
        <p:spPr>
          <a:xfrm>
            <a:off x="8423920" y="6624736"/>
            <a:ext cx="720080" cy="260648"/>
          </a:xfrm>
          <a:prstGeom prst="rect">
            <a:avLst/>
          </a:prstGeom>
        </p:spPr>
        <p:txBody>
          <a:bodyPr/>
          <a:lstStyle/>
          <a:p>
            <a:fld id="{F445AC15-7273-416C-8353-4C3A49FF4509}"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42219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AFAFF-3ED7-4DF8-A350-8A03CE259C1C}" type="datetimeFigureOut">
              <a:rPr kumimoji="0" lang="en-GB" smtClean="0">
                <a:solidFill>
                  <a:srgbClr val="000000"/>
                </a:solidFill>
              </a:rPr>
              <a:pPr/>
              <a:t>07/12/2017</a:t>
            </a:fld>
            <a:endParaRPr kumimoji="0"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kumimoji="0"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A0BEBD-4C94-49C9-B905-81852C9FCA72}" type="slidenum">
              <a:rPr kumimoji="0" lang="en-GB" smtClean="0">
                <a:solidFill>
                  <a:srgbClr val="000000"/>
                </a:solidFill>
              </a:rPr>
              <a:pPr/>
              <a:t>‹#›</a:t>
            </a:fld>
            <a:endParaRPr kumimoji="0" lang="en-GB">
              <a:solidFill>
                <a:srgbClr val="000000"/>
              </a:solidFill>
            </a:endParaRPr>
          </a:p>
        </p:txBody>
      </p:sp>
    </p:spTree>
    <p:extLst>
      <p:ext uri="{BB962C8B-B14F-4D97-AF65-F5344CB8AC3E}">
        <p14:creationId xmlns:p14="http://schemas.microsoft.com/office/powerpoint/2010/main" val="1938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0702035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728E55D-06CC-479F-AF1C-0782F89B0A7F}" type="slidenum">
              <a:rPr lang="en-US" altLang="ja-JP"/>
              <a:pPr/>
              <a:t>‹#›</a:t>
            </a:fld>
            <a:endParaRPr lang="en-US" altLang="ja-JP"/>
          </a:p>
        </p:txBody>
      </p:sp>
    </p:spTree>
    <p:extLst>
      <p:ext uri="{BB962C8B-B14F-4D97-AF65-F5344CB8AC3E}">
        <p14:creationId xmlns:p14="http://schemas.microsoft.com/office/powerpoint/2010/main" val="802791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58266E4E-D0E0-4FE1-9972-4FD2EAF7C9CC}" type="slidenum">
              <a:rPr lang="en-US" altLang="ja-JP"/>
              <a:pPr/>
              <a:t>‹#›</a:t>
            </a:fld>
            <a:endParaRPr lang="en-US" altLang="ja-JP"/>
          </a:p>
        </p:txBody>
      </p:sp>
    </p:spTree>
    <p:extLst>
      <p:ext uri="{BB962C8B-B14F-4D97-AF65-F5344CB8AC3E}">
        <p14:creationId xmlns:p14="http://schemas.microsoft.com/office/powerpoint/2010/main" val="2015652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32866CF7-30CB-47D7-8498-847A8C6D8B66}" type="slidenum">
              <a:rPr lang="en-US" altLang="ja-JP"/>
              <a:pPr/>
              <a:t>‹#›</a:t>
            </a:fld>
            <a:endParaRPr lang="en-US" altLang="ja-JP"/>
          </a:p>
        </p:txBody>
      </p:sp>
    </p:spTree>
    <p:extLst>
      <p:ext uri="{BB962C8B-B14F-4D97-AF65-F5344CB8AC3E}">
        <p14:creationId xmlns:p14="http://schemas.microsoft.com/office/powerpoint/2010/main" val="2871145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CF2A13-D584-4366-8BE2-D8FBC1865AD5}" type="slidenum">
              <a:rPr lang="en-US" altLang="ja-JP"/>
              <a:pPr/>
              <a:t>‹#›</a:t>
            </a:fld>
            <a:endParaRPr lang="en-US" altLang="ja-JP"/>
          </a:p>
        </p:txBody>
      </p:sp>
    </p:spTree>
    <p:extLst>
      <p:ext uri="{BB962C8B-B14F-4D97-AF65-F5344CB8AC3E}">
        <p14:creationId xmlns:p14="http://schemas.microsoft.com/office/powerpoint/2010/main" val="322513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endParaRPr lang="en-US" altLang="ja-JP"/>
          </a:p>
        </p:txBody>
      </p:sp>
      <p:sp>
        <p:nvSpPr>
          <p:cNvPr id="8" name="Footer Placeholder 4"/>
          <p:cNvSpPr>
            <a:spLocks noGrp="1"/>
          </p:cNvSpPr>
          <p:nvPr>
            <p:ph type="ftr" sz="quarter" idx="11"/>
          </p:nvPr>
        </p:nvSpPr>
        <p:spPr/>
        <p:txBody>
          <a:bodyPr/>
          <a:lstStyle>
            <a:lvl1pPr>
              <a:defRPr/>
            </a:lvl1pPr>
          </a:lstStyle>
          <a:p>
            <a:endParaRPr lang="en-US" altLang="ja-JP"/>
          </a:p>
        </p:txBody>
      </p:sp>
      <p:sp>
        <p:nvSpPr>
          <p:cNvPr id="9"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47D07DDE-2FA4-4A19-95EA-8A57FC83B85E}" type="slidenum">
              <a:rPr lang="en-US" altLang="ja-JP"/>
              <a:pPr/>
              <a:t>‹#›</a:t>
            </a:fld>
            <a:endParaRPr lang="en-US" altLang="ja-JP"/>
          </a:p>
        </p:txBody>
      </p:sp>
    </p:spTree>
    <p:extLst>
      <p:ext uri="{BB962C8B-B14F-4D97-AF65-F5344CB8AC3E}">
        <p14:creationId xmlns:p14="http://schemas.microsoft.com/office/powerpoint/2010/main" val="3112990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endParaRPr lang="en-US" altLang="ja-JP"/>
          </a:p>
        </p:txBody>
      </p:sp>
      <p:sp>
        <p:nvSpPr>
          <p:cNvPr id="4" name="Footer Placeholder 4"/>
          <p:cNvSpPr>
            <a:spLocks noGrp="1"/>
          </p:cNvSpPr>
          <p:nvPr>
            <p:ph type="ftr" sz="quarter" idx="11"/>
          </p:nvPr>
        </p:nvSpPr>
        <p:spPr/>
        <p:txBody>
          <a:bodyPr/>
          <a:lstStyle>
            <a:lvl1pPr>
              <a:defRPr/>
            </a:lvl1pPr>
          </a:lstStyle>
          <a:p>
            <a:endParaRPr lang="en-US" altLang="ja-JP"/>
          </a:p>
        </p:txBody>
      </p:sp>
      <p:sp>
        <p:nvSpPr>
          <p:cNvPr id="5"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1B9FD59-BFFB-49E6-A0AE-43AE7AB1A033}" type="slidenum">
              <a:rPr lang="en-US" altLang="ja-JP"/>
              <a:pPr/>
              <a:t>‹#›</a:t>
            </a:fld>
            <a:endParaRPr lang="en-US" altLang="ja-JP"/>
          </a:p>
        </p:txBody>
      </p:sp>
    </p:spTree>
    <p:extLst>
      <p:ext uri="{BB962C8B-B14F-4D97-AF65-F5344CB8AC3E}">
        <p14:creationId xmlns:p14="http://schemas.microsoft.com/office/powerpoint/2010/main" val="4190477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ja-JP"/>
          </a:p>
        </p:txBody>
      </p:sp>
      <p:sp>
        <p:nvSpPr>
          <p:cNvPr id="3" name="Footer Placeholder 4"/>
          <p:cNvSpPr>
            <a:spLocks noGrp="1"/>
          </p:cNvSpPr>
          <p:nvPr>
            <p:ph type="ftr" sz="quarter" idx="11"/>
          </p:nvPr>
        </p:nvSpPr>
        <p:spPr/>
        <p:txBody>
          <a:bodyPr/>
          <a:lstStyle>
            <a:lvl1pPr>
              <a:defRPr/>
            </a:lvl1pPr>
          </a:lstStyle>
          <a:p>
            <a:endParaRPr lang="en-US" altLang="ja-JP"/>
          </a:p>
        </p:txBody>
      </p:sp>
      <p:sp>
        <p:nvSpPr>
          <p:cNvPr id="4"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4A46A0-3862-416E-A44B-5C7015A5F585}" type="slidenum">
              <a:rPr lang="en-US" altLang="ja-JP"/>
              <a:pPr/>
              <a:t>‹#›</a:t>
            </a:fld>
            <a:endParaRPr lang="en-US" altLang="ja-JP"/>
          </a:p>
        </p:txBody>
      </p:sp>
    </p:spTree>
    <p:extLst>
      <p:ext uri="{BB962C8B-B14F-4D97-AF65-F5344CB8AC3E}">
        <p14:creationId xmlns:p14="http://schemas.microsoft.com/office/powerpoint/2010/main" val="3515398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CD72F9C-D477-480F-9BAD-26BA5253D89A}" type="slidenum">
              <a:rPr lang="en-US" altLang="ja-JP"/>
              <a:pPr/>
              <a:t>‹#›</a:t>
            </a:fld>
            <a:endParaRPr lang="en-US" altLang="ja-JP"/>
          </a:p>
        </p:txBody>
      </p:sp>
    </p:spTree>
    <p:extLst>
      <p:ext uri="{BB962C8B-B14F-4D97-AF65-F5344CB8AC3E}">
        <p14:creationId xmlns:p14="http://schemas.microsoft.com/office/powerpoint/2010/main" val="1355591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IN"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3CFAA7C-DBC0-4CEB-9037-B0219F480A37}" type="slidenum">
              <a:rPr lang="en-US" altLang="ja-JP"/>
              <a:pPr/>
              <a:t>‹#›</a:t>
            </a:fld>
            <a:endParaRPr lang="en-US" altLang="ja-JP"/>
          </a:p>
        </p:txBody>
      </p:sp>
    </p:spTree>
    <p:extLst>
      <p:ext uri="{BB962C8B-B14F-4D97-AF65-F5344CB8AC3E}">
        <p14:creationId xmlns:p14="http://schemas.microsoft.com/office/powerpoint/2010/main" val="2430625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AF6FF2B-04EA-43CE-9055-8D736A11F0A1}" type="slidenum">
              <a:rPr lang="en-US" altLang="ja-JP"/>
              <a:pPr/>
              <a:t>‹#›</a:t>
            </a:fld>
            <a:endParaRPr lang="en-US" altLang="ja-JP"/>
          </a:p>
        </p:txBody>
      </p:sp>
    </p:spTree>
    <p:extLst>
      <p:ext uri="{BB962C8B-B14F-4D97-AF65-F5344CB8AC3E}">
        <p14:creationId xmlns:p14="http://schemas.microsoft.com/office/powerpoint/2010/main" val="141154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30356883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B147600-8B2D-48B3-BFCD-3C00780062D7}" type="slidenum">
              <a:rPr lang="en-US" altLang="ja-JP"/>
              <a:pPr/>
              <a:t>‹#›</a:t>
            </a:fld>
            <a:endParaRPr lang="en-US" altLang="ja-JP"/>
          </a:p>
        </p:txBody>
      </p:sp>
    </p:spTree>
    <p:extLst>
      <p:ext uri="{BB962C8B-B14F-4D97-AF65-F5344CB8AC3E}">
        <p14:creationId xmlns:p14="http://schemas.microsoft.com/office/powerpoint/2010/main" val="644465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40"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p:txBody>
          <a:bodyPr/>
          <a:lstStyle>
            <a:lvl1pPr>
              <a:defRPr/>
            </a:lvl1pPr>
          </a:lstStyle>
          <a:p>
            <a:endParaRPr lang="en-US" altLang="ja-JP"/>
          </a:p>
        </p:txBody>
      </p:sp>
      <p:sp>
        <p:nvSpPr>
          <p:cNvPr id="4" name="Rectangle 7"/>
          <p:cNvSpPr>
            <a:spLocks noGrp="1" noChangeArrowheads="1"/>
          </p:cNvSpPr>
          <p:nvPr>
            <p:ph type="ftr" sz="quarter" idx="11"/>
          </p:nvPr>
        </p:nvSpPr>
        <p:spPr/>
        <p:txBody>
          <a:bodyPr/>
          <a:lstStyle>
            <a:lvl1pPr>
              <a:defRPr/>
            </a:lvl1pPr>
          </a:lstStyle>
          <a:p>
            <a:endParaRPr lang="en-US" altLang="ja-JP"/>
          </a:p>
        </p:txBody>
      </p:sp>
      <p:sp>
        <p:nvSpPr>
          <p:cNvPr id="5" name="Rectangle 8"/>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5BE22B15-5632-4F9D-9D03-E4CEC26AF36B}" type="slidenum">
              <a:rPr lang="en-US" altLang="en-US"/>
              <a:pPr>
                <a:defRPr/>
              </a:pPr>
              <a:t>‹#›</a:t>
            </a:fld>
            <a:endParaRPr lang="en-US" altLang="en-US" dirty="0"/>
          </a:p>
        </p:txBody>
      </p:sp>
    </p:spTree>
    <p:extLst>
      <p:ext uri="{BB962C8B-B14F-4D97-AF65-F5344CB8AC3E}">
        <p14:creationId xmlns:p14="http://schemas.microsoft.com/office/powerpoint/2010/main" val="54199390"/>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728E55D-06CC-479F-AF1C-0782F89B0A7F}" type="slidenum">
              <a:rPr lang="en-US" altLang="ja-JP"/>
              <a:pPr/>
              <a:t>‹#›</a:t>
            </a:fld>
            <a:endParaRPr lang="en-US" altLang="ja-JP"/>
          </a:p>
        </p:txBody>
      </p:sp>
    </p:spTree>
    <p:extLst>
      <p:ext uri="{BB962C8B-B14F-4D97-AF65-F5344CB8AC3E}">
        <p14:creationId xmlns:p14="http://schemas.microsoft.com/office/powerpoint/2010/main" val="3117680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58266E4E-D0E0-4FE1-9972-4FD2EAF7C9CC}" type="slidenum">
              <a:rPr lang="en-US" altLang="ja-JP"/>
              <a:pPr/>
              <a:t>‹#›</a:t>
            </a:fld>
            <a:endParaRPr lang="en-US" altLang="ja-JP"/>
          </a:p>
        </p:txBody>
      </p:sp>
    </p:spTree>
    <p:extLst>
      <p:ext uri="{BB962C8B-B14F-4D97-AF65-F5344CB8AC3E}">
        <p14:creationId xmlns:p14="http://schemas.microsoft.com/office/powerpoint/2010/main" val="2262522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32866CF7-30CB-47D7-8498-847A8C6D8B66}" type="slidenum">
              <a:rPr lang="en-US" altLang="ja-JP"/>
              <a:pPr/>
              <a:t>‹#›</a:t>
            </a:fld>
            <a:endParaRPr lang="en-US" altLang="ja-JP"/>
          </a:p>
        </p:txBody>
      </p:sp>
    </p:spTree>
    <p:extLst>
      <p:ext uri="{BB962C8B-B14F-4D97-AF65-F5344CB8AC3E}">
        <p14:creationId xmlns:p14="http://schemas.microsoft.com/office/powerpoint/2010/main" val="3122215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CF2A13-D584-4366-8BE2-D8FBC1865AD5}" type="slidenum">
              <a:rPr lang="en-US" altLang="ja-JP"/>
              <a:pPr/>
              <a:t>‹#›</a:t>
            </a:fld>
            <a:endParaRPr lang="en-US" altLang="ja-JP"/>
          </a:p>
        </p:txBody>
      </p:sp>
    </p:spTree>
    <p:extLst>
      <p:ext uri="{BB962C8B-B14F-4D97-AF65-F5344CB8AC3E}">
        <p14:creationId xmlns:p14="http://schemas.microsoft.com/office/powerpoint/2010/main" val="386542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endParaRPr lang="en-US" altLang="ja-JP"/>
          </a:p>
        </p:txBody>
      </p:sp>
      <p:sp>
        <p:nvSpPr>
          <p:cNvPr id="8" name="Footer Placeholder 4"/>
          <p:cNvSpPr>
            <a:spLocks noGrp="1"/>
          </p:cNvSpPr>
          <p:nvPr>
            <p:ph type="ftr" sz="quarter" idx="11"/>
          </p:nvPr>
        </p:nvSpPr>
        <p:spPr/>
        <p:txBody>
          <a:bodyPr/>
          <a:lstStyle>
            <a:lvl1pPr>
              <a:defRPr/>
            </a:lvl1pPr>
          </a:lstStyle>
          <a:p>
            <a:endParaRPr lang="en-US" altLang="ja-JP"/>
          </a:p>
        </p:txBody>
      </p:sp>
      <p:sp>
        <p:nvSpPr>
          <p:cNvPr id="9"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47D07DDE-2FA4-4A19-95EA-8A57FC83B85E}" type="slidenum">
              <a:rPr lang="en-US" altLang="ja-JP"/>
              <a:pPr/>
              <a:t>‹#›</a:t>
            </a:fld>
            <a:endParaRPr lang="en-US" altLang="ja-JP"/>
          </a:p>
        </p:txBody>
      </p:sp>
    </p:spTree>
    <p:extLst>
      <p:ext uri="{BB962C8B-B14F-4D97-AF65-F5344CB8AC3E}">
        <p14:creationId xmlns:p14="http://schemas.microsoft.com/office/powerpoint/2010/main" val="3905696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endParaRPr lang="en-US" altLang="ja-JP"/>
          </a:p>
        </p:txBody>
      </p:sp>
      <p:sp>
        <p:nvSpPr>
          <p:cNvPr id="4" name="Footer Placeholder 4"/>
          <p:cNvSpPr>
            <a:spLocks noGrp="1"/>
          </p:cNvSpPr>
          <p:nvPr>
            <p:ph type="ftr" sz="quarter" idx="11"/>
          </p:nvPr>
        </p:nvSpPr>
        <p:spPr/>
        <p:txBody>
          <a:bodyPr/>
          <a:lstStyle>
            <a:lvl1pPr>
              <a:defRPr/>
            </a:lvl1pPr>
          </a:lstStyle>
          <a:p>
            <a:endParaRPr lang="en-US" altLang="ja-JP"/>
          </a:p>
        </p:txBody>
      </p:sp>
      <p:sp>
        <p:nvSpPr>
          <p:cNvPr id="5"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1B9FD59-BFFB-49E6-A0AE-43AE7AB1A033}" type="slidenum">
              <a:rPr lang="en-US" altLang="ja-JP"/>
              <a:pPr/>
              <a:t>‹#›</a:t>
            </a:fld>
            <a:endParaRPr lang="en-US" altLang="ja-JP"/>
          </a:p>
        </p:txBody>
      </p:sp>
    </p:spTree>
    <p:extLst>
      <p:ext uri="{BB962C8B-B14F-4D97-AF65-F5344CB8AC3E}">
        <p14:creationId xmlns:p14="http://schemas.microsoft.com/office/powerpoint/2010/main" val="455592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ja-JP"/>
          </a:p>
        </p:txBody>
      </p:sp>
      <p:sp>
        <p:nvSpPr>
          <p:cNvPr id="3" name="Footer Placeholder 4"/>
          <p:cNvSpPr>
            <a:spLocks noGrp="1"/>
          </p:cNvSpPr>
          <p:nvPr>
            <p:ph type="ftr" sz="quarter" idx="11"/>
          </p:nvPr>
        </p:nvSpPr>
        <p:spPr/>
        <p:txBody>
          <a:bodyPr/>
          <a:lstStyle>
            <a:lvl1pPr>
              <a:defRPr/>
            </a:lvl1pPr>
          </a:lstStyle>
          <a:p>
            <a:endParaRPr lang="en-US" altLang="ja-JP"/>
          </a:p>
        </p:txBody>
      </p:sp>
      <p:sp>
        <p:nvSpPr>
          <p:cNvPr id="4"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4A46A0-3862-416E-A44B-5C7015A5F585}" type="slidenum">
              <a:rPr lang="en-US" altLang="ja-JP"/>
              <a:pPr/>
              <a:t>‹#›</a:t>
            </a:fld>
            <a:endParaRPr lang="en-US" altLang="ja-JP"/>
          </a:p>
        </p:txBody>
      </p:sp>
    </p:spTree>
    <p:extLst>
      <p:ext uri="{BB962C8B-B14F-4D97-AF65-F5344CB8AC3E}">
        <p14:creationId xmlns:p14="http://schemas.microsoft.com/office/powerpoint/2010/main" val="3308900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CD72F9C-D477-480F-9BAD-26BA5253D89A}" type="slidenum">
              <a:rPr lang="en-US" altLang="ja-JP"/>
              <a:pPr/>
              <a:t>‹#›</a:t>
            </a:fld>
            <a:endParaRPr lang="en-US" altLang="ja-JP"/>
          </a:p>
        </p:txBody>
      </p:sp>
    </p:spTree>
    <p:extLst>
      <p:ext uri="{BB962C8B-B14F-4D97-AF65-F5344CB8AC3E}">
        <p14:creationId xmlns:p14="http://schemas.microsoft.com/office/powerpoint/2010/main" val="33126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234764328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IN"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3CFAA7C-DBC0-4CEB-9037-B0219F480A37}" type="slidenum">
              <a:rPr lang="en-US" altLang="ja-JP"/>
              <a:pPr/>
              <a:t>‹#›</a:t>
            </a:fld>
            <a:endParaRPr lang="en-US" altLang="ja-JP"/>
          </a:p>
        </p:txBody>
      </p:sp>
    </p:spTree>
    <p:extLst>
      <p:ext uri="{BB962C8B-B14F-4D97-AF65-F5344CB8AC3E}">
        <p14:creationId xmlns:p14="http://schemas.microsoft.com/office/powerpoint/2010/main" val="2864228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AF6FF2B-04EA-43CE-9055-8D736A11F0A1}" type="slidenum">
              <a:rPr lang="en-US" altLang="ja-JP"/>
              <a:pPr/>
              <a:t>‹#›</a:t>
            </a:fld>
            <a:endParaRPr lang="en-US" altLang="ja-JP"/>
          </a:p>
        </p:txBody>
      </p:sp>
    </p:spTree>
    <p:extLst>
      <p:ext uri="{BB962C8B-B14F-4D97-AF65-F5344CB8AC3E}">
        <p14:creationId xmlns:p14="http://schemas.microsoft.com/office/powerpoint/2010/main" val="8571039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B147600-8B2D-48B3-BFCD-3C00780062D7}" type="slidenum">
              <a:rPr lang="en-US" altLang="ja-JP"/>
              <a:pPr/>
              <a:t>‹#›</a:t>
            </a:fld>
            <a:endParaRPr lang="en-US" altLang="ja-JP"/>
          </a:p>
        </p:txBody>
      </p:sp>
    </p:spTree>
    <p:extLst>
      <p:ext uri="{BB962C8B-B14F-4D97-AF65-F5344CB8AC3E}">
        <p14:creationId xmlns:p14="http://schemas.microsoft.com/office/powerpoint/2010/main" val="269876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40"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p:txBody>
          <a:bodyPr/>
          <a:lstStyle>
            <a:lvl1pPr>
              <a:defRPr/>
            </a:lvl1pPr>
          </a:lstStyle>
          <a:p>
            <a:endParaRPr lang="en-US" altLang="ja-JP"/>
          </a:p>
        </p:txBody>
      </p:sp>
      <p:sp>
        <p:nvSpPr>
          <p:cNvPr id="4" name="Rectangle 7"/>
          <p:cNvSpPr>
            <a:spLocks noGrp="1" noChangeArrowheads="1"/>
          </p:cNvSpPr>
          <p:nvPr>
            <p:ph type="ftr" sz="quarter" idx="11"/>
          </p:nvPr>
        </p:nvSpPr>
        <p:spPr/>
        <p:txBody>
          <a:bodyPr/>
          <a:lstStyle>
            <a:lvl1pPr>
              <a:defRPr/>
            </a:lvl1pPr>
          </a:lstStyle>
          <a:p>
            <a:endParaRPr lang="en-US" altLang="ja-JP"/>
          </a:p>
        </p:txBody>
      </p:sp>
      <p:sp>
        <p:nvSpPr>
          <p:cNvPr id="5" name="Rectangle 8"/>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5BE22B15-5632-4F9D-9D03-E4CEC26AF36B}" type="slidenum">
              <a:rPr lang="en-US" altLang="en-US"/>
              <a:pPr>
                <a:defRPr/>
              </a:pPr>
              <a:t>‹#›</a:t>
            </a:fld>
            <a:endParaRPr lang="en-US" altLang="en-US" dirty="0"/>
          </a:p>
        </p:txBody>
      </p:sp>
    </p:spTree>
    <p:extLst>
      <p:ext uri="{BB962C8B-B14F-4D97-AF65-F5344CB8AC3E}">
        <p14:creationId xmlns:p14="http://schemas.microsoft.com/office/powerpoint/2010/main" val="2332362837"/>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728E55D-06CC-479F-AF1C-0782F89B0A7F}" type="slidenum">
              <a:rPr lang="en-US" altLang="ja-JP"/>
              <a:pPr/>
              <a:t>‹#›</a:t>
            </a:fld>
            <a:endParaRPr lang="en-US" altLang="ja-JP"/>
          </a:p>
        </p:txBody>
      </p:sp>
    </p:spTree>
    <p:extLst>
      <p:ext uri="{BB962C8B-B14F-4D97-AF65-F5344CB8AC3E}">
        <p14:creationId xmlns:p14="http://schemas.microsoft.com/office/powerpoint/2010/main" val="2594003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58266E4E-D0E0-4FE1-9972-4FD2EAF7C9CC}" type="slidenum">
              <a:rPr lang="en-US" altLang="ja-JP"/>
              <a:pPr/>
              <a:t>‹#›</a:t>
            </a:fld>
            <a:endParaRPr lang="en-US" altLang="ja-JP"/>
          </a:p>
        </p:txBody>
      </p:sp>
    </p:spTree>
    <p:extLst>
      <p:ext uri="{BB962C8B-B14F-4D97-AF65-F5344CB8AC3E}">
        <p14:creationId xmlns:p14="http://schemas.microsoft.com/office/powerpoint/2010/main" val="20546161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32866CF7-30CB-47D7-8498-847A8C6D8B66}" type="slidenum">
              <a:rPr lang="en-US" altLang="ja-JP"/>
              <a:pPr/>
              <a:t>‹#›</a:t>
            </a:fld>
            <a:endParaRPr lang="en-US" altLang="ja-JP"/>
          </a:p>
        </p:txBody>
      </p:sp>
    </p:spTree>
    <p:extLst>
      <p:ext uri="{BB962C8B-B14F-4D97-AF65-F5344CB8AC3E}">
        <p14:creationId xmlns:p14="http://schemas.microsoft.com/office/powerpoint/2010/main" val="6804842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CF2A13-D584-4366-8BE2-D8FBC1865AD5}" type="slidenum">
              <a:rPr lang="en-US" altLang="ja-JP"/>
              <a:pPr/>
              <a:t>‹#›</a:t>
            </a:fld>
            <a:endParaRPr lang="en-US" altLang="ja-JP"/>
          </a:p>
        </p:txBody>
      </p:sp>
    </p:spTree>
    <p:extLst>
      <p:ext uri="{BB962C8B-B14F-4D97-AF65-F5344CB8AC3E}">
        <p14:creationId xmlns:p14="http://schemas.microsoft.com/office/powerpoint/2010/main" val="17911610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endParaRPr lang="en-US" altLang="ja-JP"/>
          </a:p>
        </p:txBody>
      </p:sp>
      <p:sp>
        <p:nvSpPr>
          <p:cNvPr id="8" name="Footer Placeholder 4"/>
          <p:cNvSpPr>
            <a:spLocks noGrp="1"/>
          </p:cNvSpPr>
          <p:nvPr>
            <p:ph type="ftr" sz="quarter" idx="11"/>
          </p:nvPr>
        </p:nvSpPr>
        <p:spPr/>
        <p:txBody>
          <a:bodyPr/>
          <a:lstStyle>
            <a:lvl1pPr>
              <a:defRPr/>
            </a:lvl1pPr>
          </a:lstStyle>
          <a:p>
            <a:endParaRPr lang="en-US" altLang="ja-JP"/>
          </a:p>
        </p:txBody>
      </p:sp>
      <p:sp>
        <p:nvSpPr>
          <p:cNvPr id="9"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47D07DDE-2FA4-4A19-95EA-8A57FC83B85E}" type="slidenum">
              <a:rPr lang="en-US" altLang="ja-JP"/>
              <a:pPr/>
              <a:t>‹#›</a:t>
            </a:fld>
            <a:endParaRPr lang="en-US" altLang="ja-JP"/>
          </a:p>
        </p:txBody>
      </p:sp>
    </p:spTree>
    <p:extLst>
      <p:ext uri="{BB962C8B-B14F-4D97-AF65-F5344CB8AC3E}">
        <p14:creationId xmlns:p14="http://schemas.microsoft.com/office/powerpoint/2010/main" val="12636292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endParaRPr lang="en-US" altLang="ja-JP"/>
          </a:p>
        </p:txBody>
      </p:sp>
      <p:sp>
        <p:nvSpPr>
          <p:cNvPr id="4" name="Footer Placeholder 4"/>
          <p:cNvSpPr>
            <a:spLocks noGrp="1"/>
          </p:cNvSpPr>
          <p:nvPr>
            <p:ph type="ftr" sz="quarter" idx="11"/>
          </p:nvPr>
        </p:nvSpPr>
        <p:spPr/>
        <p:txBody>
          <a:bodyPr/>
          <a:lstStyle>
            <a:lvl1pPr>
              <a:defRPr/>
            </a:lvl1pPr>
          </a:lstStyle>
          <a:p>
            <a:endParaRPr lang="en-US" altLang="ja-JP"/>
          </a:p>
        </p:txBody>
      </p:sp>
      <p:sp>
        <p:nvSpPr>
          <p:cNvPr id="5"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1B9FD59-BFFB-49E6-A0AE-43AE7AB1A033}" type="slidenum">
              <a:rPr lang="en-US" altLang="ja-JP"/>
              <a:pPr/>
              <a:t>‹#›</a:t>
            </a:fld>
            <a:endParaRPr lang="en-US" altLang="ja-JP"/>
          </a:p>
        </p:txBody>
      </p:sp>
    </p:spTree>
    <p:extLst>
      <p:ext uri="{BB962C8B-B14F-4D97-AF65-F5344CB8AC3E}">
        <p14:creationId xmlns:p14="http://schemas.microsoft.com/office/powerpoint/2010/main" val="221961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9386964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ja-JP"/>
          </a:p>
        </p:txBody>
      </p:sp>
      <p:sp>
        <p:nvSpPr>
          <p:cNvPr id="3" name="Footer Placeholder 4"/>
          <p:cNvSpPr>
            <a:spLocks noGrp="1"/>
          </p:cNvSpPr>
          <p:nvPr>
            <p:ph type="ftr" sz="quarter" idx="11"/>
          </p:nvPr>
        </p:nvSpPr>
        <p:spPr/>
        <p:txBody>
          <a:bodyPr/>
          <a:lstStyle>
            <a:lvl1pPr>
              <a:defRPr/>
            </a:lvl1pPr>
          </a:lstStyle>
          <a:p>
            <a:endParaRPr lang="en-US" altLang="ja-JP"/>
          </a:p>
        </p:txBody>
      </p:sp>
      <p:sp>
        <p:nvSpPr>
          <p:cNvPr id="4"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04A46A0-3862-416E-A44B-5C7015A5F585}" type="slidenum">
              <a:rPr lang="en-US" altLang="ja-JP"/>
              <a:pPr/>
              <a:t>‹#›</a:t>
            </a:fld>
            <a:endParaRPr lang="en-US" altLang="ja-JP"/>
          </a:p>
        </p:txBody>
      </p:sp>
    </p:spTree>
    <p:extLst>
      <p:ext uri="{BB962C8B-B14F-4D97-AF65-F5344CB8AC3E}">
        <p14:creationId xmlns:p14="http://schemas.microsoft.com/office/powerpoint/2010/main" val="2124839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CD72F9C-D477-480F-9BAD-26BA5253D89A}" type="slidenum">
              <a:rPr lang="en-US" altLang="ja-JP"/>
              <a:pPr/>
              <a:t>‹#›</a:t>
            </a:fld>
            <a:endParaRPr lang="en-US" altLang="ja-JP"/>
          </a:p>
        </p:txBody>
      </p:sp>
    </p:spTree>
    <p:extLst>
      <p:ext uri="{BB962C8B-B14F-4D97-AF65-F5344CB8AC3E}">
        <p14:creationId xmlns:p14="http://schemas.microsoft.com/office/powerpoint/2010/main" val="131025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IN"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ja-JP"/>
          </a:p>
        </p:txBody>
      </p:sp>
      <p:sp>
        <p:nvSpPr>
          <p:cNvPr id="6" name="Footer Placeholder 4"/>
          <p:cNvSpPr>
            <a:spLocks noGrp="1"/>
          </p:cNvSpPr>
          <p:nvPr>
            <p:ph type="ftr" sz="quarter" idx="11"/>
          </p:nvPr>
        </p:nvSpPr>
        <p:spPr/>
        <p:txBody>
          <a:bodyPr/>
          <a:lstStyle>
            <a:lvl1pPr>
              <a:defRPr/>
            </a:lvl1pPr>
          </a:lstStyle>
          <a:p>
            <a:endParaRPr lang="en-US" altLang="ja-JP"/>
          </a:p>
        </p:txBody>
      </p:sp>
      <p:sp>
        <p:nvSpPr>
          <p:cNvPr id="7"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3CFAA7C-DBC0-4CEB-9037-B0219F480A37}" type="slidenum">
              <a:rPr lang="en-US" altLang="ja-JP"/>
              <a:pPr/>
              <a:t>‹#›</a:t>
            </a:fld>
            <a:endParaRPr lang="en-US" altLang="ja-JP"/>
          </a:p>
        </p:txBody>
      </p:sp>
    </p:spTree>
    <p:extLst>
      <p:ext uri="{BB962C8B-B14F-4D97-AF65-F5344CB8AC3E}">
        <p14:creationId xmlns:p14="http://schemas.microsoft.com/office/powerpoint/2010/main" val="2165512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AAF6FF2B-04EA-43CE-9055-8D736A11F0A1}" type="slidenum">
              <a:rPr lang="en-US" altLang="ja-JP"/>
              <a:pPr/>
              <a:t>‹#›</a:t>
            </a:fld>
            <a:endParaRPr lang="en-US" altLang="ja-JP"/>
          </a:p>
        </p:txBody>
      </p:sp>
    </p:spTree>
    <p:extLst>
      <p:ext uri="{BB962C8B-B14F-4D97-AF65-F5344CB8AC3E}">
        <p14:creationId xmlns:p14="http://schemas.microsoft.com/office/powerpoint/2010/main" val="3772961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eaLnBrk="0" hangingPunct="0">
              <a:buFontTx/>
              <a:buNone/>
              <a:defRPr>
                <a:latin typeface="Tahoma" panose="020B0604030504040204" pitchFamily="34" charset="0"/>
              </a:defRPr>
            </a:lvl1pPr>
          </a:lstStyle>
          <a:p>
            <a:fld id="{1B147600-8B2D-48B3-BFCD-3C00780062D7}" type="slidenum">
              <a:rPr lang="en-US" altLang="ja-JP"/>
              <a:pPr/>
              <a:t>‹#›</a:t>
            </a:fld>
            <a:endParaRPr lang="en-US" altLang="ja-JP"/>
          </a:p>
        </p:txBody>
      </p:sp>
    </p:spTree>
    <p:extLst>
      <p:ext uri="{BB962C8B-B14F-4D97-AF65-F5344CB8AC3E}">
        <p14:creationId xmlns:p14="http://schemas.microsoft.com/office/powerpoint/2010/main" val="2546550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40"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p:txBody>
          <a:bodyPr/>
          <a:lstStyle>
            <a:lvl1pPr>
              <a:defRPr/>
            </a:lvl1pPr>
          </a:lstStyle>
          <a:p>
            <a:endParaRPr lang="en-US" altLang="ja-JP"/>
          </a:p>
        </p:txBody>
      </p:sp>
      <p:sp>
        <p:nvSpPr>
          <p:cNvPr id="4" name="Rectangle 7"/>
          <p:cNvSpPr>
            <a:spLocks noGrp="1" noChangeArrowheads="1"/>
          </p:cNvSpPr>
          <p:nvPr>
            <p:ph type="ftr" sz="quarter" idx="11"/>
          </p:nvPr>
        </p:nvSpPr>
        <p:spPr/>
        <p:txBody>
          <a:bodyPr/>
          <a:lstStyle>
            <a:lvl1pPr>
              <a:defRPr/>
            </a:lvl1pPr>
          </a:lstStyle>
          <a:p>
            <a:endParaRPr lang="en-US" altLang="ja-JP"/>
          </a:p>
        </p:txBody>
      </p:sp>
      <p:sp>
        <p:nvSpPr>
          <p:cNvPr id="5" name="Rectangle 8"/>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5BE22B15-5632-4F9D-9D03-E4CEC26AF36B}" type="slidenum">
              <a:rPr lang="en-US" altLang="en-US"/>
              <a:pPr>
                <a:defRPr/>
              </a:pPr>
              <a:t>‹#›</a:t>
            </a:fld>
            <a:endParaRPr lang="en-US" altLang="en-US" dirty="0"/>
          </a:p>
        </p:txBody>
      </p:sp>
    </p:spTree>
    <p:extLst>
      <p:ext uri="{BB962C8B-B14F-4D97-AF65-F5344CB8AC3E}">
        <p14:creationId xmlns:p14="http://schemas.microsoft.com/office/powerpoint/2010/main" val="3489852758"/>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53933439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3511123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616059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98046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9.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9.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9.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9.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2747288714"/>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9" r:id="rId5"/>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160578003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0"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51044906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25">
                <a:solidFill>
                  <a:schemeClr val="accent2">
                    <a:lumMod val="75000"/>
                  </a:schemeClr>
                </a:solidFill>
              </a:defRPr>
            </a:lvl1pPr>
          </a:lstStyle>
          <a:p>
            <a:r>
              <a:rPr lang="en-US">
                <a:solidFill>
                  <a:srgbClr val="63A537">
                    <a:lumMod val="75000"/>
                  </a:srgbClr>
                </a:solidFill>
              </a:rPr>
              <a:t>Add a footer</a:t>
            </a:r>
            <a:endParaRPr lang="en-US" dirty="0">
              <a:solidFill>
                <a:srgbClr val="63A537">
                  <a:lumMod val="75000"/>
                </a:srgbClr>
              </a:solidFill>
            </a:endParaRP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25">
                <a:solidFill>
                  <a:schemeClr val="accent2">
                    <a:lumMod val="75000"/>
                  </a:schemeClr>
                </a:solidFill>
              </a:defRPr>
            </a:lvl1pPr>
          </a:lstStyle>
          <a:p>
            <a:fld id="{C20F09E4-6EA4-4BF3-9FC8-FF40373B88E6}" type="datetime1">
              <a:rPr lang="en-US" smtClean="0">
                <a:solidFill>
                  <a:srgbClr val="63A537">
                    <a:lumMod val="75000"/>
                  </a:srgbClr>
                </a:solidFill>
              </a:rPr>
              <a:pPr/>
              <a:t>12/7/2017</a:t>
            </a:fld>
            <a:endParaRPr lang="en-US" dirty="0">
              <a:solidFill>
                <a:srgbClr val="63A537">
                  <a:lumMod val="75000"/>
                </a:srgb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8484690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41448897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AFAFF-3ED7-4DF8-A350-8A03CE259C1C}" type="datetimeFigureOut">
              <a:rPr kumimoji="0" lang="en-GB" smtClean="0">
                <a:solidFill>
                  <a:prstClr val="black">
                    <a:tint val="75000"/>
                  </a:prstClr>
                </a:solidFill>
              </a:rPr>
              <a:pPr/>
              <a:t>07/12/2017</a:t>
            </a:fld>
            <a:endParaRPr kumimoji="0"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0BEBD-4C94-49C9-B905-81852C9FCA72}" type="slidenum">
              <a:rPr kumimoji="0" lang="en-GB" smtClean="0">
                <a:solidFill>
                  <a:prstClr val="black">
                    <a:tint val="75000"/>
                  </a:prstClr>
                </a:solidFill>
              </a:rPr>
              <a:pPr/>
              <a:t>‹#›</a:t>
            </a:fld>
            <a:endParaRPr kumimoji="0" lang="en-GB">
              <a:solidFill>
                <a:prstClr val="black">
                  <a:tint val="75000"/>
                </a:prstClr>
              </a:solidFill>
            </a:endParaRPr>
          </a:p>
        </p:txBody>
      </p:sp>
    </p:spTree>
    <p:extLst>
      <p:ext uri="{BB962C8B-B14F-4D97-AF65-F5344CB8AC3E}">
        <p14:creationId xmlns:p14="http://schemas.microsoft.com/office/powerpoint/2010/main" val="32593134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Tree>
    <p:extLst>
      <p:ext uri="{BB962C8B-B14F-4D97-AF65-F5344CB8AC3E}">
        <p14:creationId xmlns:p14="http://schemas.microsoft.com/office/powerpoint/2010/main" val="359500300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8655984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25923498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23813"/>
            <a:ext cx="9144000" cy="6881813"/>
            <a:chOff x="0" y="0"/>
            <a:chExt cx="12192000" cy="6881813"/>
          </a:xfrm>
        </p:grpSpPr>
        <p:pic>
          <p:nvPicPr>
            <p:cNvPr id="2056"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08313" y="0"/>
              <a:ext cx="9183687"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52316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2052"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b="1">
                <a:solidFill>
                  <a:srgbClr val="898989"/>
                </a:solidFill>
                <a:latin typeface="Arial" panose="020B0604020202020204" pitchFamily="34" charset="0"/>
              </a:defRPr>
            </a:lvl1pPr>
          </a:lstStyle>
          <a:p>
            <a:pPr fontAlgn="base">
              <a:spcBef>
                <a:spcPct val="0"/>
              </a:spcBef>
              <a:spcAft>
                <a:spcPct val="0"/>
              </a:spcAft>
            </a:pPr>
            <a:fld id="{B6CCD608-6685-4EA3-9B82-F2D6C02E2E1A}" type="slidenum">
              <a:rPr kumimoji="0" lang="en-US" altLang="ja-JP" smtClean="0">
                <a:cs typeface="Arial" panose="020B0604020202020204" pitchFamily="34" charset="0"/>
              </a:rPr>
              <a:pPr fontAlgn="base">
                <a:spcBef>
                  <a:spcPct val="0"/>
                </a:spcBef>
                <a:spcAft>
                  <a:spcPct val="0"/>
                </a:spcAft>
              </a:pPr>
              <a:t>‹#›</a:t>
            </a:fld>
            <a:endParaRPr kumimoji="0" lang="en-US" altLang="ja-JP" smtClean="0">
              <a:cs typeface="Arial" panose="020B0604020202020204" pitchFamily="34" charset="0"/>
            </a:endParaRPr>
          </a:p>
        </p:txBody>
      </p:sp>
    </p:spTree>
    <p:extLst>
      <p:ext uri="{BB962C8B-B14F-4D97-AF65-F5344CB8AC3E}">
        <p14:creationId xmlns:p14="http://schemas.microsoft.com/office/powerpoint/2010/main" val="269012779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23813"/>
            <a:ext cx="9144000" cy="6881813"/>
            <a:chOff x="0" y="0"/>
            <a:chExt cx="12192000" cy="6881813"/>
          </a:xfrm>
        </p:grpSpPr>
        <p:pic>
          <p:nvPicPr>
            <p:cNvPr id="2056"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08313" y="0"/>
              <a:ext cx="9183687"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52316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2052"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b="1">
                <a:solidFill>
                  <a:srgbClr val="898989"/>
                </a:solidFill>
                <a:latin typeface="Arial" panose="020B0604020202020204" pitchFamily="34" charset="0"/>
              </a:defRPr>
            </a:lvl1pPr>
          </a:lstStyle>
          <a:p>
            <a:pPr fontAlgn="base">
              <a:spcBef>
                <a:spcPct val="0"/>
              </a:spcBef>
              <a:spcAft>
                <a:spcPct val="0"/>
              </a:spcAft>
            </a:pPr>
            <a:fld id="{B6CCD608-6685-4EA3-9B82-F2D6C02E2E1A}" type="slidenum">
              <a:rPr kumimoji="0" lang="en-US" altLang="ja-JP" smtClean="0">
                <a:cs typeface="Arial" panose="020B0604020202020204" pitchFamily="34" charset="0"/>
              </a:rPr>
              <a:pPr fontAlgn="base">
                <a:spcBef>
                  <a:spcPct val="0"/>
                </a:spcBef>
                <a:spcAft>
                  <a:spcPct val="0"/>
                </a:spcAft>
              </a:pPr>
              <a:t>‹#›</a:t>
            </a:fld>
            <a:endParaRPr kumimoji="0" lang="en-US" altLang="ja-JP" smtClean="0">
              <a:cs typeface="Arial" panose="020B0604020202020204" pitchFamily="34" charset="0"/>
            </a:endParaRPr>
          </a:p>
        </p:txBody>
      </p:sp>
    </p:spTree>
    <p:extLst>
      <p:ext uri="{BB962C8B-B14F-4D97-AF65-F5344CB8AC3E}">
        <p14:creationId xmlns:p14="http://schemas.microsoft.com/office/powerpoint/2010/main" val="23649413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23813"/>
            <a:ext cx="9144000" cy="6881813"/>
            <a:chOff x="0" y="0"/>
            <a:chExt cx="12192000" cy="6881813"/>
          </a:xfrm>
        </p:grpSpPr>
        <p:pic>
          <p:nvPicPr>
            <p:cNvPr id="2056"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08313" y="0"/>
              <a:ext cx="9183687"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52316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2052"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b="1">
                <a:solidFill>
                  <a:srgbClr val="898989"/>
                </a:solidFill>
                <a:latin typeface="Calibri" panose="020F0502020204030204" pitchFamily="34" charset="0"/>
              </a:defRPr>
            </a:lvl1pPr>
          </a:lstStyle>
          <a:p>
            <a:pPr fontAlgn="base">
              <a:spcBef>
                <a:spcPct val="0"/>
              </a:spcBef>
              <a:spcAft>
                <a:spcPct val="0"/>
              </a:spcAft>
            </a:pPr>
            <a:endParaRPr kumimoji="0" lang="en-US" altLang="ja-JP" smtClean="0">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b="1">
                <a:solidFill>
                  <a:srgbClr val="898989"/>
                </a:solidFill>
                <a:latin typeface="Arial" panose="020B0604020202020204" pitchFamily="34" charset="0"/>
              </a:defRPr>
            </a:lvl1pPr>
          </a:lstStyle>
          <a:p>
            <a:pPr fontAlgn="base">
              <a:spcBef>
                <a:spcPct val="0"/>
              </a:spcBef>
              <a:spcAft>
                <a:spcPct val="0"/>
              </a:spcAft>
            </a:pPr>
            <a:fld id="{B6CCD608-6685-4EA3-9B82-F2D6C02E2E1A}" type="slidenum">
              <a:rPr kumimoji="0" lang="en-US" altLang="ja-JP" smtClean="0">
                <a:cs typeface="Arial" panose="020B0604020202020204" pitchFamily="34" charset="0"/>
              </a:rPr>
              <a:pPr fontAlgn="base">
                <a:spcBef>
                  <a:spcPct val="0"/>
                </a:spcBef>
                <a:spcAft>
                  <a:spcPct val="0"/>
                </a:spcAft>
              </a:pPr>
              <a:t>‹#›</a:t>
            </a:fld>
            <a:endParaRPr kumimoji="0" lang="en-US" altLang="ja-JP" smtClean="0">
              <a:cs typeface="Arial" panose="020B0604020202020204" pitchFamily="34" charset="0"/>
            </a:endParaRPr>
          </a:p>
        </p:txBody>
      </p:sp>
    </p:spTree>
    <p:extLst>
      <p:ext uri="{BB962C8B-B14F-4D97-AF65-F5344CB8AC3E}">
        <p14:creationId xmlns:p14="http://schemas.microsoft.com/office/powerpoint/2010/main" val="380113288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1.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4.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Worksheet1.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xml"/><Relationship Id="rId1" Type="http://schemas.openxmlformats.org/officeDocument/2006/relationships/slideLayout" Target="../slideLayouts/slideLayout116.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82806" y="4437112"/>
            <a:ext cx="3816424" cy="864096"/>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GB" sz="2400" b="1"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Abdessalem  RABHI, PhD</a:t>
            </a:r>
            <a:r>
              <a:rPr kumimoji="1" lang="en-GB" sz="2400" b="0"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rgbClr val="93166F"/>
                </a:solidFill>
                <a:ea typeface="HGPｺﾞｼｯｸM" panose="020B0600000000000000" pitchFamily="50" charset="-128"/>
                <a:cs typeface="Segoe UI" panose="020B0502040204020203" pitchFamily="34" charset="0"/>
              </a:rPr>
              <a:t>Programme </a:t>
            </a:r>
            <a:r>
              <a:rPr kumimoji="1" lang="en-GB" sz="2000" b="0"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 Manager, IGES</a:t>
            </a:r>
          </a:p>
        </p:txBody>
      </p:sp>
      <p:sp>
        <p:nvSpPr>
          <p:cNvPr id="5" name="Rectangle 4"/>
          <p:cNvSpPr/>
          <p:nvPr/>
        </p:nvSpPr>
        <p:spPr>
          <a:xfrm>
            <a:off x="605983" y="2996952"/>
            <a:ext cx="8064896" cy="523220"/>
          </a:xfrm>
          <a:prstGeom prst="rect">
            <a:avLst/>
          </a:prstGeom>
        </p:spPr>
        <p:txBody>
          <a:bodyPr wrap="square">
            <a:spAutoFit/>
          </a:bodyPr>
          <a:lstStyle/>
          <a:p>
            <a:pPr algn="ctr"/>
            <a:r>
              <a:rPr lang="en-GB" sz="2800" b="1" dirty="0" smtClean="0">
                <a:solidFill>
                  <a:srgbClr val="C00000"/>
                </a:solidFill>
              </a:rPr>
              <a:t>Insights based on lessons </a:t>
            </a:r>
            <a:r>
              <a:rPr lang="en-GB" sz="2800" b="1" dirty="0">
                <a:solidFill>
                  <a:srgbClr val="C00000"/>
                </a:solidFill>
              </a:rPr>
              <a:t>learned from IGES </a:t>
            </a:r>
            <a:r>
              <a:rPr lang="en-GB" sz="2800" b="1" dirty="0" smtClean="0">
                <a:solidFill>
                  <a:srgbClr val="C00000"/>
                </a:solidFill>
              </a:rPr>
              <a:t>work</a:t>
            </a:r>
            <a:endParaRPr lang="en-US" sz="2800" b="1" dirty="0" smtClean="0">
              <a:solidFill>
                <a:srgbClr val="C00000"/>
              </a:solidFill>
            </a:endParaRPr>
          </a:p>
        </p:txBody>
      </p:sp>
      <p:sp>
        <p:nvSpPr>
          <p:cNvPr id="2" name="Rectangle 1"/>
          <p:cNvSpPr/>
          <p:nvPr/>
        </p:nvSpPr>
        <p:spPr>
          <a:xfrm>
            <a:off x="16786" y="980728"/>
            <a:ext cx="8748464" cy="830997"/>
          </a:xfrm>
          <a:prstGeom prst="rect">
            <a:avLst/>
          </a:prstGeom>
        </p:spPr>
        <p:txBody>
          <a:bodyPr wrap="square">
            <a:spAutoFit/>
          </a:bodyPr>
          <a:lstStyle/>
          <a:p>
            <a:pPr algn="ctr"/>
            <a:r>
              <a:rPr lang="en-GB" sz="2800" b="1" dirty="0">
                <a:solidFill>
                  <a:schemeClr val="tx2"/>
                </a:solidFill>
              </a:rPr>
              <a:t>GCF Capacity-Building Workshop and Expert-led Exchange</a:t>
            </a:r>
          </a:p>
          <a:p>
            <a:pPr algn="ctr"/>
            <a:r>
              <a:rPr lang="en-GB" sz="2000" dirty="0" smtClean="0">
                <a:solidFill>
                  <a:schemeClr val="tx2"/>
                </a:solidFill>
              </a:rPr>
              <a:t>-6-8 </a:t>
            </a:r>
            <a:r>
              <a:rPr lang="en-GB" sz="2000" dirty="0">
                <a:solidFill>
                  <a:schemeClr val="tx2"/>
                </a:solidFill>
              </a:rPr>
              <a:t>December </a:t>
            </a:r>
            <a:r>
              <a:rPr lang="en-GB" sz="2000" dirty="0" smtClean="0">
                <a:solidFill>
                  <a:schemeClr val="tx2"/>
                </a:solidFill>
              </a:rPr>
              <a:t>2017, Holiday </a:t>
            </a:r>
            <a:r>
              <a:rPr lang="en-GB" sz="2000" dirty="0">
                <a:solidFill>
                  <a:schemeClr val="tx2"/>
                </a:solidFill>
              </a:rPr>
              <a:t>Inn, Songdo, South </a:t>
            </a:r>
            <a:r>
              <a:rPr lang="en-GB" sz="2000" dirty="0" smtClean="0">
                <a:solidFill>
                  <a:schemeClr val="tx2"/>
                </a:solidFill>
              </a:rPr>
              <a:t>Korea-</a:t>
            </a:r>
            <a:endParaRPr lang="en-GB" sz="2000" dirty="0">
              <a:solidFill>
                <a:schemeClr val="tx2"/>
              </a:solidFill>
            </a:endParaRPr>
          </a:p>
        </p:txBody>
      </p:sp>
    </p:spTree>
    <p:extLst>
      <p:ext uri="{BB962C8B-B14F-4D97-AF65-F5344CB8AC3E}">
        <p14:creationId xmlns:p14="http://schemas.microsoft.com/office/powerpoint/2010/main" val="273551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8715" y="1005827"/>
            <a:ext cx="8839200"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l" eaLnBrk="1" hangingPunct="1">
              <a:buFont typeface="Wingdings" panose="05000000000000000000" pitchFamily="2" charset="2"/>
              <a:buChar char="§"/>
            </a:pPr>
            <a:r>
              <a:rPr kumimoji="0" lang="en-US" sz="2400" b="1" dirty="0" smtClean="0">
                <a:solidFill>
                  <a:srgbClr val="418438"/>
                </a:solidFill>
                <a:latin typeface="Calibri"/>
              </a:rPr>
              <a:t>Electric Heat Pump (EHP): </a:t>
            </a:r>
            <a:r>
              <a:rPr kumimoji="0" lang="en-US" sz="2000" b="1" dirty="0" smtClean="0">
                <a:solidFill>
                  <a:srgbClr val="C00000"/>
                </a:solidFill>
                <a:latin typeface="Calibri"/>
              </a:rPr>
              <a:t>30</a:t>
            </a:r>
            <a:r>
              <a:rPr kumimoji="0" lang="en-US" sz="2000" b="1" dirty="0">
                <a:solidFill>
                  <a:srgbClr val="C00000"/>
                </a:solidFill>
                <a:latin typeface="Calibri"/>
              </a:rPr>
              <a:t>%-40% </a:t>
            </a:r>
            <a:r>
              <a:rPr kumimoji="0" lang="en-US" sz="2000" b="1" dirty="0" smtClean="0">
                <a:solidFill>
                  <a:srgbClr val="C00000"/>
                </a:solidFill>
                <a:latin typeface="Calibri"/>
              </a:rPr>
              <a:t>energy saving </a:t>
            </a:r>
            <a:r>
              <a:rPr kumimoji="0" lang="en-US" sz="2000" dirty="0" smtClean="0">
                <a:solidFill>
                  <a:schemeClr val="tx1"/>
                </a:solidFill>
                <a:latin typeface="Calibri"/>
              </a:rPr>
              <a:t>due to </a:t>
            </a:r>
            <a:r>
              <a:rPr kumimoji="0" lang="en-US" sz="2000" dirty="0">
                <a:solidFill>
                  <a:schemeClr val="tx1"/>
                </a:solidFill>
                <a:latin typeface="Calibri"/>
              </a:rPr>
              <a:t>reduction in fuel consumption of boiler and electricity consumption of chiller</a:t>
            </a:r>
          </a:p>
          <a:p>
            <a:pPr algn="l" eaLnBrk="1" hangingPunct="1"/>
            <a:endParaRPr kumimoji="0" lang="en-US" sz="2400" b="1" dirty="0">
              <a:solidFill>
                <a:srgbClr val="418438"/>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478398"/>
            <a:ext cx="2808312" cy="20185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78398"/>
            <a:ext cx="3096344" cy="2018510"/>
          </a:xfrm>
          <a:prstGeom prst="rect">
            <a:avLst/>
          </a:prstGeom>
        </p:spPr>
      </p:pic>
      <p:sp>
        <p:nvSpPr>
          <p:cNvPr id="7" name="Rectangle 2"/>
          <p:cNvSpPr txBox="1">
            <a:spLocks noChangeArrowheads="1"/>
          </p:cNvSpPr>
          <p:nvPr/>
        </p:nvSpPr>
        <p:spPr bwMode="auto">
          <a:xfrm>
            <a:off x="179512" y="3819057"/>
            <a:ext cx="8839200"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l" eaLnBrk="1" hangingPunct="1">
              <a:buFont typeface="Wingdings" panose="05000000000000000000" pitchFamily="2" charset="2"/>
              <a:buChar char="§"/>
            </a:pPr>
            <a:r>
              <a:rPr kumimoji="0" lang="en-US" sz="2400" b="1" dirty="0" smtClean="0">
                <a:solidFill>
                  <a:srgbClr val="418438"/>
                </a:solidFill>
              </a:rPr>
              <a:t>Gas Heat Pump (GHP): </a:t>
            </a:r>
            <a:r>
              <a:rPr kumimoji="0" lang="en-US" sz="2000" b="1" dirty="0" smtClean="0">
                <a:solidFill>
                  <a:srgbClr val="C00000"/>
                </a:solidFill>
                <a:latin typeface="Calibri"/>
              </a:rPr>
              <a:t>35%-45% energy saving </a:t>
            </a:r>
            <a:r>
              <a:rPr kumimoji="0" lang="en-US" sz="2000" dirty="0" smtClean="0">
                <a:solidFill>
                  <a:schemeClr val="tx1"/>
                </a:solidFill>
                <a:latin typeface="Calibri"/>
              </a:rPr>
              <a:t>due to s</a:t>
            </a:r>
            <a:r>
              <a:rPr kumimoji="0" lang="en-GB" sz="2000" dirty="0" smtClean="0">
                <a:solidFill>
                  <a:schemeClr val="tx1"/>
                </a:solidFill>
                <a:latin typeface="Calibri"/>
              </a:rPr>
              <a:t>witch </a:t>
            </a:r>
            <a:r>
              <a:rPr kumimoji="0" lang="en-GB" sz="2000" dirty="0">
                <a:solidFill>
                  <a:schemeClr val="tx1"/>
                </a:solidFill>
                <a:latin typeface="Calibri"/>
              </a:rPr>
              <a:t>from electricity to Natural </a:t>
            </a:r>
            <a:r>
              <a:rPr kumimoji="0" lang="en-GB" sz="2000" dirty="0" smtClean="0">
                <a:solidFill>
                  <a:schemeClr val="tx1"/>
                </a:solidFill>
                <a:latin typeface="Calibri"/>
              </a:rPr>
              <a:t>Gas as source of energy</a:t>
            </a:r>
            <a:endParaRPr kumimoji="0" lang="en-US" sz="240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480087"/>
            <a:ext cx="2808312" cy="1831828"/>
          </a:xfrm>
          <a:prstGeom prst="rect">
            <a:avLst/>
          </a:prstGeom>
        </p:spPr>
      </p:pic>
      <p:pic>
        <p:nvPicPr>
          <p:cNvPr id="9" name="Picture 38" descr="009"/>
          <p:cNvPicPr>
            <a:picLocks noChangeAspect="1" noChangeArrowheads="1"/>
          </p:cNvPicPr>
          <p:nvPr/>
        </p:nvPicPr>
        <p:blipFill>
          <a:blip r:embed="rId5" cstate="print"/>
          <a:srcRect/>
          <a:stretch>
            <a:fillRect/>
          </a:stretch>
        </p:blipFill>
        <p:spPr bwMode="auto">
          <a:xfrm>
            <a:off x="973056" y="4509120"/>
            <a:ext cx="3094888" cy="1831828"/>
          </a:xfrm>
          <a:prstGeom prst="rect">
            <a:avLst/>
          </a:prstGeom>
          <a:noFill/>
          <a:ln w="9525">
            <a:noFill/>
            <a:miter lim="800000"/>
            <a:headEnd/>
            <a:tailEnd/>
          </a:ln>
        </p:spPr>
      </p:pic>
      <p:sp>
        <p:nvSpPr>
          <p:cNvPr id="10" name="Rectangle 2"/>
          <p:cNvSpPr txBox="1">
            <a:spLocks noChangeArrowheads="1"/>
          </p:cNvSpPr>
          <p:nvPr/>
        </p:nvSpPr>
        <p:spPr bwMode="auto">
          <a:xfrm>
            <a:off x="178715" y="107441"/>
            <a:ext cx="8839199"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kumimoji="0" lang="en-US" sz="2400" b="1" dirty="0" smtClean="0">
                <a:solidFill>
                  <a:srgbClr val="FF0000"/>
                </a:solidFill>
                <a:latin typeface="Calibri"/>
              </a:rPr>
              <a:t>B2B Matching: Demonstration projects and impact evaluation</a:t>
            </a:r>
            <a:endParaRPr kumimoji="0" lang="en-US" sz="2400" b="1" dirty="0">
              <a:solidFill>
                <a:srgbClr val="FF0000"/>
              </a:solidFill>
            </a:endParaRPr>
          </a:p>
        </p:txBody>
      </p:sp>
    </p:spTree>
    <p:extLst>
      <p:ext uri="{BB962C8B-B14F-4D97-AF65-F5344CB8AC3E}">
        <p14:creationId xmlns:p14="http://schemas.microsoft.com/office/powerpoint/2010/main" val="341282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2" name="AutoShape 2"/>
          <p:cNvSpPr>
            <a:spLocks noChangeArrowheads="1"/>
          </p:cNvSpPr>
          <p:nvPr/>
        </p:nvSpPr>
        <p:spPr bwMode="auto">
          <a:xfrm>
            <a:off x="0" y="4797425"/>
            <a:ext cx="8820150" cy="1152525"/>
          </a:xfrm>
          <a:prstGeom prst="roundRect">
            <a:avLst>
              <a:gd name="adj" fmla="val 21657"/>
            </a:avLst>
          </a:prstGeom>
          <a:noFill/>
          <a:ln w="9525">
            <a:noFill/>
            <a:round/>
            <a:headEnd/>
            <a:tailEnd/>
          </a:ln>
        </p:spPr>
        <p:txBody>
          <a:bodyPr anchor="ctr"/>
          <a:lstStyle/>
          <a:p>
            <a:pPr marL="812800" indent="-812800">
              <a:lnSpc>
                <a:spcPct val="95000"/>
              </a:lnSpc>
            </a:pPr>
            <a:endParaRPr kumimoji="0" lang="en-GB" altLang="ja-JP" sz="2800">
              <a:solidFill>
                <a:srgbClr val="3366FF"/>
              </a:solidFill>
              <a:latin typeface="HG創英角ｺﾞｼｯｸUB" pitchFamily="49" charset="-128"/>
            </a:endParaRPr>
          </a:p>
        </p:txBody>
      </p:sp>
      <p:sp>
        <p:nvSpPr>
          <p:cNvPr id="9" name="Rectangle 2"/>
          <p:cNvSpPr txBox="1">
            <a:spLocks noChangeArrowheads="1"/>
          </p:cNvSpPr>
          <p:nvPr/>
        </p:nvSpPr>
        <p:spPr bwMode="auto">
          <a:xfrm>
            <a:off x="323528" y="476672"/>
            <a:ext cx="8686982" cy="4612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kumimoji="0" lang="en-US" sz="2400" b="1" dirty="0" smtClean="0">
                <a:solidFill>
                  <a:srgbClr val="FF0000"/>
                </a:solidFill>
              </a:rPr>
              <a:t>B2B Matching: Awareness creation and capacity building</a:t>
            </a:r>
            <a:endParaRPr kumimoji="0" lang="en-US" sz="2400" b="1" dirty="0">
              <a:solidFill>
                <a:srgbClr val="FF0000"/>
              </a:solidFill>
            </a:endParaRPr>
          </a:p>
        </p:txBody>
      </p:sp>
      <p:sp>
        <p:nvSpPr>
          <p:cNvPr id="10" name="Rectangle 7"/>
          <p:cNvSpPr txBox="1">
            <a:spLocks noChangeArrowheads="1"/>
          </p:cNvSpPr>
          <p:nvPr/>
        </p:nvSpPr>
        <p:spPr>
          <a:xfrm>
            <a:off x="4467131" y="1197651"/>
            <a:ext cx="4630191"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In house trainings for energy auditors </a:t>
            </a:r>
            <a:r>
              <a:rPr kumimoji="0" lang="en-US" sz="1600" dirty="0" smtClean="0">
                <a:solidFill>
                  <a:srgbClr val="000000"/>
                </a:solidFill>
              </a:rPr>
              <a:t>(TOT)</a:t>
            </a: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914400" lvl="2" indent="0" eaLnBrk="1" hangingPunct="1">
              <a:spcBef>
                <a:spcPct val="10000"/>
              </a:spcBef>
              <a:buFontTx/>
              <a:buNone/>
            </a:pPr>
            <a:endParaRPr kumimoji="0" lang="en-US" sz="1800" dirty="0" smtClean="0">
              <a:solidFill>
                <a:srgbClr val="000066"/>
              </a:solidFill>
            </a:endParaRPr>
          </a:p>
        </p:txBody>
      </p:sp>
      <p:pic>
        <p:nvPicPr>
          <p:cNvPr id="11" name="Picture 11" descr="DSCF0149"/>
          <p:cNvPicPr>
            <a:picLocks noChangeAspect="1" noChangeArrowheads="1"/>
          </p:cNvPicPr>
          <p:nvPr/>
        </p:nvPicPr>
        <p:blipFill>
          <a:blip r:embed="rId3" cstate="print"/>
          <a:srcRect/>
          <a:stretch>
            <a:fillRect/>
          </a:stretch>
        </p:blipFill>
        <p:spPr bwMode="auto">
          <a:xfrm>
            <a:off x="4677722" y="1555524"/>
            <a:ext cx="4323969" cy="2182614"/>
          </a:xfrm>
          <a:prstGeom prst="rect">
            <a:avLst/>
          </a:prstGeom>
          <a:noFill/>
          <a:ln w="9525">
            <a:noFill/>
            <a:miter lim="800000"/>
            <a:headEnd/>
            <a:tailEnd/>
          </a:ln>
        </p:spPr>
      </p:pic>
      <p:pic>
        <p:nvPicPr>
          <p:cNvPr id="7" name="Picture 5" descr="DSCF0072"/>
          <p:cNvPicPr>
            <a:picLocks noChangeAspect="1" noChangeArrowheads="1"/>
          </p:cNvPicPr>
          <p:nvPr/>
        </p:nvPicPr>
        <p:blipFill>
          <a:blip r:embed="rId4" cstate="print"/>
          <a:srcRect/>
          <a:stretch>
            <a:fillRect/>
          </a:stretch>
        </p:blipFill>
        <p:spPr bwMode="auto">
          <a:xfrm>
            <a:off x="187875" y="1536244"/>
            <a:ext cx="4224016" cy="2201894"/>
          </a:xfrm>
          <a:prstGeom prst="rect">
            <a:avLst/>
          </a:prstGeom>
          <a:noFill/>
          <a:ln w="9525">
            <a:noFill/>
            <a:miter lim="800000"/>
            <a:headEnd/>
            <a:tailEnd/>
          </a:ln>
        </p:spPr>
      </p:pic>
      <p:sp>
        <p:nvSpPr>
          <p:cNvPr id="8" name="Rectangle 7"/>
          <p:cNvSpPr txBox="1">
            <a:spLocks noChangeArrowheads="1"/>
          </p:cNvSpPr>
          <p:nvPr/>
        </p:nvSpPr>
        <p:spPr>
          <a:xfrm>
            <a:off x="-77956" y="1180150"/>
            <a:ext cx="3983360"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On site trainings for plant engineers</a:t>
            </a: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914400" lvl="2" indent="0" eaLnBrk="1" hangingPunct="1">
              <a:spcBef>
                <a:spcPct val="10000"/>
              </a:spcBef>
              <a:buFontTx/>
              <a:buNone/>
            </a:pPr>
            <a:endParaRPr kumimoji="0" lang="en-US" sz="1800" dirty="0" smtClean="0">
              <a:solidFill>
                <a:srgbClr val="000066"/>
              </a:solidFill>
            </a:endParaRPr>
          </a:p>
        </p:txBody>
      </p:sp>
      <p:pic>
        <p:nvPicPr>
          <p:cNvPr id="13" name="Picture 8" descr="DSC02622"/>
          <p:cNvPicPr>
            <a:picLocks noChangeAspect="1" noChangeArrowheads="1"/>
          </p:cNvPicPr>
          <p:nvPr/>
        </p:nvPicPr>
        <p:blipFill rotWithShape="1">
          <a:blip r:embed="rId5" cstate="print"/>
          <a:srcRect t="17542"/>
          <a:stretch/>
        </p:blipFill>
        <p:spPr bwMode="auto">
          <a:xfrm>
            <a:off x="187875" y="4311549"/>
            <a:ext cx="4224016" cy="2213796"/>
          </a:xfrm>
          <a:prstGeom prst="rect">
            <a:avLst/>
          </a:prstGeom>
          <a:noFill/>
          <a:ln w="9525">
            <a:noFill/>
            <a:miter lim="800000"/>
            <a:headEnd/>
            <a:tailEnd/>
          </a:ln>
        </p:spPr>
      </p:pic>
      <p:sp>
        <p:nvSpPr>
          <p:cNvPr id="14" name="Rectangle 7"/>
          <p:cNvSpPr txBox="1">
            <a:spLocks noChangeArrowheads="1"/>
          </p:cNvSpPr>
          <p:nvPr/>
        </p:nvSpPr>
        <p:spPr>
          <a:xfrm>
            <a:off x="54386" y="3974186"/>
            <a:ext cx="8956124"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Awareness creation and capacity buildings for businesses managers and/or owners</a:t>
            </a:r>
            <a:endParaRPr kumimoji="0" lang="en-US" sz="1800" dirty="0" smtClean="0">
              <a:solidFill>
                <a:srgbClr val="000066"/>
              </a:solidFill>
            </a:endParaRPr>
          </a:p>
        </p:txBody>
      </p:sp>
      <p:pic>
        <p:nvPicPr>
          <p:cNvPr id="18" name="Picture 64" descr="?saduie=AG9B_P8kIn3NhS-awpjCABxZLuwV&amp;attid=0"/>
          <p:cNvPicPr>
            <a:picLocks noChangeAspect="1" noChangeArrowheads="1"/>
          </p:cNvPicPr>
          <p:nvPr/>
        </p:nvPicPr>
        <p:blipFill rotWithShape="1">
          <a:blip r:embed="rId6" cstate="print"/>
          <a:srcRect l="776" r="-776" b="41523"/>
          <a:stretch/>
        </p:blipFill>
        <p:spPr bwMode="auto">
          <a:xfrm>
            <a:off x="4677722" y="4293567"/>
            <a:ext cx="4323969" cy="2231778"/>
          </a:xfrm>
          <a:prstGeom prst="rect">
            <a:avLst/>
          </a:prstGeom>
          <a:noFill/>
          <a:ln w="9525">
            <a:noFill/>
            <a:miter lim="800000"/>
            <a:headEnd/>
            <a:tailEnd/>
          </a:ln>
        </p:spPr>
      </p:pic>
    </p:spTree>
    <p:extLst>
      <p:ext uri="{BB962C8B-B14F-4D97-AF65-F5344CB8AC3E}">
        <p14:creationId xmlns:p14="http://schemas.microsoft.com/office/powerpoint/2010/main" val="393958883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70662"/>
                                        </p:tgtEl>
                                        <p:attrNameLst>
                                          <p:attrName>style.visibility</p:attrName>
                                        </p:attrNameLst>
                                      </p:cBhvr>
                                      <p:to>
                                        <p:strVal val="visible"/>
                                      </p:to>
                                    </p:set>
                                    <p:anim calcmode="lin" valueType="num">
                                      <p:cBhvr>
                                        <p:cTn id="7" dur="1000" fill="hold"/>
                                        <p:tgtEl>
                                          <p:spTgt spid="70662"/>
                                        </p:tgtEl>
                                        <p:attrNameLst>
                                          <p:attrName>ppt_w</p:attrName>
                                        </p:attrNameLst>
                                      </p:cBhvr>
                                      <p:tavLst>
                                        <p:tav tm="0">
                                          <p:val>
                                            <p:strVal val="#ppt_w+.3"/>
                                          </p:val>
                                        </p:tav>
                                        <p:tav tm="100000">
                                          <p:val>
                                            <p:strVal val="#ppt_w"/>
                                          </p:val>
                                        </p:tav>
                                      </p:tavLst>
                                    </p:anim>
                                    <p:anim calcmode="lin" valueType="num">
                                      <p:cBhvr>
                                        <p:cTn id="8" dur="1000" fill="hold"/>
                                        <p:tgtEl>
                                          <p:spTgt spid="70662"/>
                                        </p:tgtEl>
                                        <p:attrNameLst>
                                          <p:attrName>ppt_h</p:attrName>
                                        </p:attrNameLst>
                                      </p:cBhvr>
                                      <p:tavLst>
                                        <p:tav tm="0">
                                          <p:val>
                                            <p:strVal val="#ppt_h"/>
                                          </p:val>
                                        </p:tav>
                                        <p:tav tm="100000">
                                          <p:val>
                                            <p:strVal val="#ppt_h"/>
                                          </p:val>
                                        </p:tav>
                                      </p:tavLst>
                                    </p:anim>
                                    <p:animEffect transition="in" filter="fade">
                                      <p:cBhvr>
                                        <p:cTn id="9" dur="1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8" descr="C:\Users\m-yoshida\Desktop\INDIA Photo 2014Sep\20140929\IMG_6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9" y="3704414"/>
            <a:ext cx="4166859" cy="23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04" y="260256"/>
            <a:ext cx="8856983" cy="523220"/>
          </a:xfrm>
          <a:prstGeom prst="rect">
            <a:avLst/>
          </a:prstGeom>
        </p:spPr>
        <p:txBody>
          <a:bodyPr wrap="square">
            <a:spAutoFit/>
          </a:bodyPr>
          <a:lstStyle/>
          <a:p>
            <a:pPr algn="ctr">
              <a:defRPr/>
            </a:pPr>
            <a:r>
              <a:rPr kumimoji="0" lang="en-US" sz="2800" b="1" kern="100" dirty="0" smtClean="0">
                <a:solidFill>
                  <a:srgbClr val="FF0000"/>
                </a:solidFill>
                <a:ea typeface="MS Mincho" panose="02020609040205080304" pitchFamily="49" charset="-128"/>
                <a:cs typeface="Arial" panose="020B0604020202020204" pitchFamily="34" charset="0"/>
              </a:rPr>
              <a:t>B2F Matching: Explore potential financing options </a:t>
            </a:r>
            <a:endParaRPr kumimoji="0" lang="en-GB" sz="2000" b="1" dirty="0">
              <a:solidFill>
                <a:srgbClr val="FF0000"/>
              </a:solidFill>
            </a:endParaRPr>
          </a:p>
        </p:txBody>
      </p:sp>
      <p:grpSp>
        <p:nvGrpSpPr>
          <p:cNvPr id="4" name="Group 3"/>
          <p:cNvGrpSpPr/>
          <p:nvPr/>
        </p:nvGrpSpPr>
        <p:grpSpPr>
          <a:xfrm>
            <a:off x="2337560" y="1284687"/>
            <a:ext cx="4392488" cy="2201993"/>
            <a:chOff x="251520" y="3725669"/>
            <a:chExt cx="6564622" cy="2310424"/>
          </a:xfrm>
        </p:grpSpPr>
        <p:pic>
          <p:nvPicPr>
            <p:cNvPr id="5" name="Picture 4"/>
            <p:cNvPicPr>
              <a:picLocks noChangeAspect="1"/>
            </p:cNvPicPr>
            <p:nvPr/>
          </p:nvPicPr>
          <p:blipFill>
            <a:blip r:embed="rId3"/>
            <a:stretch>
              <a:fillRect/>
            </a:stretch>
          </p:blipFill>
          <p:spPr>
            <a:xfrm>
              <a:off x="3923928" y="3725669"/>
              <a:ext cx="2892214" cy="2310424"/>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25669"/>
              <a:ext cx="4263358" cy="23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Z:\BE_KRC\FY2015\Task1_Technology Assessment Project\1. Technology Assessment\Business Trip\3rd BT to India\photos\IMG_76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4348" y="3679072"/>
            <a:ext cx="4390139" cy="2304257"/>
          </a:xfrm>
          <a:prstGeom prst="rect">
            <a:avLst/>
          </a:prstGeom>
          <a:noFill/>
          <a:ln>
            <a:noFill/>
          </a:ln>
        </p:spPr>
      </p:pic>
      <p:sp>
        <p:nvSpPr>
          <p:cNvPr id="12" name="Rectangle 11"/>
          <p:cNvSpPr/>
          <p:nvPr/>
        </p:nvSpPr>
        <p:spPr>
          <a:xfrm>
            <a:off x="2247057" y="975868"/>
            <a:ext cx="465458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Small Industries development bank in India (SIDBI) </a:t>
            </a:r>
            <a:endParaRPr kumimoji="0" lang="en-GB" sz="1400" dirty="0">
              <a:solidFill>
                <a:srgbClr val="000000"/>
              </a:solidFill>
            </a:endParaRPr>
          </a:p>
        </p:txBody>
      </p:sp>
      <p:sp>
        <p:nvSpPr>
          <p:cNvPr id="13" name="Rectangle 12"/>
          <p:cNvSpPr/>
          <p:nvPr/>
        </p:nvSpPr>
        <p:spPr>
          <a:xfrm>
            <a:off x="568942" y="6027802"/>
            <a:ext cx="356323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JICA (India)</a:t>
            </a:r>
            <a:endParaRPr kumimoji="0" lang="en-GB" sz="1400" dirty="0">
              <a:solidFill>
                <a:srgbClr val="000000"/>
              </a:solidFill>
            </a:endParaRPr>
          </a:p>
        </p:txBody>
      </p:sp>
      <p:sp>
        <p:nvSpPr>
          <p:cNvPr id="15" name="Rectangle 14"/>
          <p:cNvSpPr/>
          <p:nvPr/>
        </p:nvSpPr>
        <p:spPr>
          <a:xfrm>
            <a:off x="4457618" y="5983329"/>
            <a:ext cx="457099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JBIC (India) </a:t>
            </a:r>
            <a:endParaRPr kumimoji="0" lang="en-GB" sz="1400" dirty="0">
              <a:solidFill>
                <a:srgbClr val="000000"/>
              </a:solidFill>
            </a:endParaRPr>
          </a:p>
        </p:txBody>
      </p:sp>
    </p:spTree>
    <p:extLst>
      <p:ext uri="{BB962C8B-B14F-4D97-AF65-F5344CB8AC3E}">
        <p14:creationId xmlns:p14="http://schemas.microsoft.com/office/powerpoint/2010/main" val="2204639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88139"/>
            <a:ext cx="9036496" cy="461665"/>
          </a:xfrm>
          <a:prstGeom prst="rect">
            <a:avLst/>
          </a:prstGeom>
        </p:spPr>
        <p:txBody>
          <a:bodyPr wrap="square">
            <a:spAutoFit/>
          </a:bodyPr>
          <a:lstStyle/>
          <a:p>
            <a:pPr lvl="0" algn="ctr">
              <a:defRPr/>
            </a:pPr>
            <a:r>
              <a:rPr kumimoji="0" lang="en-US" sz="2400" b="1" kern="100" dirty="0" smtClean="0">
                <a:solidFill>
                  <a:srgbClr val="FF0000"/>
                </a:solidFill>
                <a:ea typeface="MS Mincho" panose="02020609040205080304" pitchFamily="49" charset="-128"/>
                <a:cs typeface="Arial" panose="020B0604020202020204" pitchFamily="34" charset="0"/>
              </a:rPr>
              <a:t>B2P Matching: Explore supporting policy/programme options</a:t>
            </a:r>
            <a:endParaRPr kumimoji="0" lang="en-GB" sz="2400" b="1" dirty="0">
              <a:solidFill>
                <a:srgbClr val="FF0000"/>
              </a:solidFill>
              <a:latin typeface="Arial"/>
            </a:endParaRPr>
          </a:p>
        </p:txBody>
      </p:sp>
      <p:pic>
        <p:nvPicPr>
          <p:cNvPr id="5" name="Picture 4" descr="Z:\BE_KRC\FY2015\Task1_Technology Assessment Project\1. Technology Assessment\Business Trip\3rd BT to India\photos\IMG_7637.JPG"/>
          <p:cNvPicPr/>
          <p:nvPr/>
        </p:nvPicPr>
        <p:blipFill rotWithShape="1">
          <a:blip r:embed="rId2" cstate="print">
            <a:extLst>
              <a:ext uri="{28A0092B-C50C-407E-A947-70E740481C1C}">
                <a14:useLocalDpi xmlns:a14="http://schemas.microsoft.com/office/drawing/2010/main" val="0"/>
              </a:ext>
            </a:extLst>
          </a:blip>
          <a:srcRect t="13841" b="12754"/>
          <a:stretch/>
        </p:blipFill>
        <p:spPr bwMode="auto">
          <a:xfrm>
            <a:off x="2316710" y="982474"/>
            <a:ext cx="4032449" cy="2130349"/>
          </a:xfrm>
          <a:prstGeom prst="rect">
            <a:avLst/>
          </a:prstGeom>
          <a:noFill/>
          <a:ln>
            <a:noFill/>
          </a:ln>
        </p:spPr>
      </p:pic>
      <p:sp>
        <p:nvSpPr>
          <p:cNvPr id="6" name="Rectangle 5"/>
          <p:cNvSpPr/>
          <p:nvPr/>
        </p:nvSpPr>
        <p:spPr>
          <a:xfrm>
            <a:off x="2152621" y="701726"/>
            <a:ext cx="4219580"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Central Boiler Inspectors regarding IBR</a:t>
            </a:r>
            <a:endParaRPr kumimoji="0" lang="en-GB" sz="1400" dirty="0">
              <a:solidFill>
                <a:srgbClr val="000000"/>
              </a:solidFill>
              <a:latin typeface="Aria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15853"/>
          <a:stretch/>
        </p:blipFill>
        <p:spPr bwMode="auto">
          <a:xfrm>
            <a:off x="4591288" y="3276055"/>
            <a:ext cx="4441668" cy="2503354"/>
          </a:xfrm>
          <a:prstGeom prst="rect">
            <a:avLst/>
          </a:prstGeom>
          <a:noFill/>
        </p:spPr>
      </p:pic>
      <p:grpSp>
        <p:nvGrpSpPr>
          <p:cNvPr id="8" name="Group 7"/>
          <p:cNvGrpSpPr/>
          <p:nvPr/>
        </p:nvGrpSpPr>
        <p:grpSpPr>
          <a:xfrm>
            <a:off x="244032" y="3270911"/>
            <a:ext cx="4182468" cy="2503354"/>
            <a:chOff x="128200" y="1700808"/>
            <a:chExt cx="2739691" cy="2400300"/>
          </a:xfrm>
        </p:grpSpPr>
        <p:pic>
          <p:nvPicPr>
            <p:cNvPr id="9" name="Picture 5" descr="DSCF64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0" y="1700808"/>
              <a:ext cx="2739691"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SCF646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79" t="7320" r="26465" b="67143"/>
            <a:stretch/>
          </p:blipFill>
          <p:spPr bwMode="auto">
            <a:xfrm>
              <a:off x="558136" y="1726776"/>
              <a:ext cx="1584176" cy="3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206920" y="5733206"/>
            <a:ext cx="4219580" cy="523220"/>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Gujarat Energy Development Agency (GEDA)</a:t>
            </a:r>
            <a:endParaRPr kumimoji="0" lang="en-GB" sz="1400" dirty="0">
              <a:solidFill>
                <a:srgbClr val="000000"/>
              </a:solidFill>
              <a:latin typeface="Arial"/>
            </a:endParaRPr>
          </a:p>
        </p:txBody>
      </p:sp>
      <p:sp>
        <p:nvSpPr>
          <p:cNvPr id="15" name="Rectangle 14"/>
          <p:cNvSpPr/>
          <p:nvPr/>
        </p:nvSpPr>
        <p:spPr>
          <a:xfrm>
            <a:off x="4702332" y="5942641"/>
            <a:ext cx="4219580"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MCCIA </a:t>
            </a:r>
            <a:endParaRPr kumimoji="0" lang="en-GB" sz="1400" dirty="0">
              <a:solidFill>
                <a:srgbClr val="000000"/>
              </a:solidFill>
              <a:latin typeface="Arial"/>
            </a:endParaRPr>
          </a:p>
        </p:txBody>
      </p:sp>
    </p:spTree>
    <p:extLst>
      <p:ext uri="{BB962C8B-B14F-4D97-AF65-F5344CB8AC3E}">
        <p14:creationId xmlns:p14="http://schemas.microsoft.com/office/powerpoint/2010/main" val="4094820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7"/>
          <p:cNvSpPr txBox="1">
            <a:spLocks noChangeAspect="1" noChangeArrowheads="1"/>
          </p:cNvSpPr>
          <p:nvPr/>
        </p:nvSpPr>
        <p:spPr bwMode="auto">
          <a:xfrm>
            <a:off x="107504" y="2924944"/>
            <a:ext cx="8874986" cy="523220"/>
          </a:xfrm>
          <a:prstGeom prst="rect">
            <a:avLst/>
          </a:prstGeom>
          <a:noFill/>
          <a:ln w="9525">
            <a:noFill/>
            <a:miter lim="800000"/>
            <a:headEnd/>
            <a:tailEnd/>
          </a:ln>
        </p:spPr>
        <p:txBody>
          <a:bodyPr wrap="square">
            <a:spAutoFit/>
          </a:bodyPr>
          <a:lstStyle/>
          <a:p>
            <a:pPr algn="ctr"/>
            <a:r>
              <a:rPr kumimoji="0" lang="en-US" altLang="ja-JP" sz="2800" b="1" dirty="0">
                <a:solidFill>
                  <a:srgbClr val="C00000"/>
                </a:solidFill>
              </a:rPr>
              <a:t>3</a:t>
            </a:r>
            <a:r>
              <a:rPr kumimoji="0" lang="en-US" altLang="ja-JP" sz="2800" b="1" dirty="0" smtClean="0">
                <a:solidFill>
                  <a:srgbClr val="C00000"/>
                </a:solidFill>
              </a:rPr>
              <a:t>) Case study on Electric </a:t>
            </a:r>
            <a:r>
              <a:rPr kumimoji="0" lang="en-US" altLang="ja-JP" sz="2800" b="1" dirty="0">
                <a:solidFill>
                  <a:srgbClr val="C00000"/>
                </a:solidFill>
              </a:rPr>
              <a:t>H</a:t>
            </a:r>
            <a:r>
              <a:rPr kumimoji="0" lang="en-US" altLang="ja-JP" sz="2800" b="1" dirty="0" smtClean="0">
                <a:solidFill>
                  <a:srgbClr val="C00000"/>
                </a:solidFill>
              </a:rPr>
              <a:t>eat </a:t>
            </a:r>
            <a:r>
              <a:rPr kumimoji="0" lang="en-US" altLang="ja-JP" sz="2800" b="1" dirty="0">
                <a:solidFill>
                  <a:srgbClr val="C00000"/>
                </a:solidFill>
              </a:rPr>
              <a:t>P</a:t>
            </a:r>
            <a:r>
              <a:rPr kumimoji="0" lang="en-US" altLang="ja-JP" sz="2800" b="1" dirty="0" smtClean="0">
                <a:solidFill>
                  <a:srgbClr val="C00000"/>
                </a:solidFill>
              </a:rPr>
              <a:t>ump (EHP)</a:t>
            </a:r>
            <a:endParaRPr kumimoji="0" lang="en-US" altLang="ja-JP" sz="2400" dirty="0">
              <a:solidFill>
                <a:srgbClr val="C00000"/>
              </a:solidFill>
            </a:endParaRPr>
          </a:p>
        </p:txBody>
      </p:sp>
      <p:sp>
        <p:nvSpPr>
          <p:cNvPr id="3" name="テキスト ボックス 57"/>
          <p:cNvSpPr txBox="1">
            <a:spLocks noChangeAspect="1" noChangeArrowheads="1"/>
          </p:cNvSpPr>
          <p:nvPr/>
        </p:nvSpPr>
        <p:spPr bwMode="auto">
          <a:xfrm>
            <a:off x="95553" y="2060848"/>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1F497D"/>
                </a:solidFill>
              </a:rPr>
              <a:t>Example of IGES activities</a:t>
            </a:r>
            <a:endParaRPr kumimoji="0" lang="en-US" altLang="ja-JP" sz="2400" dirty="0">
              <a:solidFill>
                <a:srgbClr val="1F497D"/>
              </a:solidFill>
            </a:endParaRPr>
          </a:p>
        </p:txBody>
      </p:sp>
    </p:spTree>
    <p:extLst>
      <p:ext uri="{BB962C8B-B14F-4D97-AF65-F5344CB8AC3E}">
        <p14:creationId xmlns:p14="http://schemas.microsoft.com/office/powerpoint/2010/main" val="337648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581" y="248701"/>
            <a:ext cx="8176852" cy="523220"/>
          </a:xfrm>
          <a:prstGeom prst="rect">
            <a:avLst/>
          </a:prstGeom>
          <a:noFill/>
        </p:spPr>
        <p:txBody>
          <a:bodyPr wrap="square" rtlCol="0">
            <a:spAutoFit/>
          </a:bodyPr>
          <a:lstStyle/>
          <a:p>
            <a:pPr algn="ctr"/>
            <a:r>
              <a:rPr lang="en-GB" sz="2800" b="1" dirty="0" smtClean="0">
                <a:solidFill>
                  <a:srgbClr val="C00000"/>
                </a:solidFill>
              </a:rPr>
              <a:t>Overall process of deploying EHP</a:t>
            </a:r>
          </a:p>
        </p:txBody>
      </p:sp>
      <p:pic>
        <p:nvPicPr>
          <p:cNvPr id="3" name="Picture 2"/>
          <p:cNvPicPr/>
          <p:nvPr/>
        </p:nvPicPr>
        <p:blipFill rotWithShape="1">
          <a:blip r:embed="rId2"/>
          <a:srcRect/>
          <a:stretch/>
        </p:blipFill>
        <p:spPr bwMode="auto">
          <a:xfrm>
            <a:off x="30051" y="1196752"/>
            <a:ext cx="6720988" cy="5544616"/>
          </a:xfrm>
          <a:prstGeom prst="rect">
            <a:avLst/>
          </a:prstGeom>
          <a:ln>
            <a:noFill/>
          </a:ln>
          <a:extLst>
            <a:ext uri="{53640926-AAD7-44D8-BBD7-CCE9431645EC}">
              <a14:shadowObscured xmlns:a14="http://schemas.microsoft.com/office/drawing/2010/main"/>
            </a:ext>
          </a:extLst>
        </p:spPr>
      </p:pic>
      <p:sp>
        <p:nvSpPr>
          <p:cNvPr id="4" name="Right Brace 3"/>
          <p:cNvSpPr/>
          <p:nvPr/>
        </p:nvSpPr>
        <p:spPr>
          <a:xfrm>
            <a:off x="6700714" y="2520383"/>
            <a:ext cx="282205" cy="3287755"/>
          </a:xfrm>
          <a:prstGeom prst="rightBrace">
            <a:avLst/>
          </a:prstGeom>
          <a:ln w="444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5" name="Right Brace 4"/>
          <p:cNvSpPr/>
          <p:nvPr/>
        </p:nvSpPr>
        <p:spPr>
          <a:xfrm>
            <a:off x="6377549" y="1283948"/>
            <a:ext cx="274850" cy="3513204"/>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6" name="Right Brace 5"/>
          <p:cNvSpPr/>
          <p:nvPr/>
        </p:nvSpPr>
        <p:spPr>
          <a:xfrm>
            <a:off x="6916646" y="5094323"/>
            <a:ext cx="304189" cy="1081222"/>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 name="Rectangle 6"/>
          <p:cNvSpPr/>
          <p:nvPr/>
        </p:nvSpPr>
        <p:spPr>
          <a:xfrm>
            <a:off x="7143768" y="5325820"/>
            <a:ext cx="2000232" cy="369332"/>
          </a:xfrm>
          <a:prstGeom prst="rect">
            <a:avLst/>
          </a:prstGeom>
        </p:spPr>
        <p:txBody>
          <a:bodyPr wrap="square">
            <a:spAutoFit/>
          </a:bodyPr>
          <a:lstStyle/>
          <a:p>
            <a:r>
              <a:rPr lang="en-GB" b="1" dirty="0" smtClean="0">
                <a:solidFill>
                  <a:srgbClr val="0070C0"/>
                </a:solidFill>
              </a:rPr>
              <a:t>JBIC, EESL funding?</a:t>
            </a:r>
          </a:p>
        </p:txBody>
      </p:sp>
      <p:sp>
        <p:nvSpPr>
          <p:cNvPr id="8" name="Rectangle 7"/>
          <p:cNvSpPr/>
          <p:nvPr/>
        </p:nvSpPr>
        <p:spPr>
          <a:xfrm>
            <a:off x="6701643" y="1504007"/>
            <a:ext cx="2348180" cy="646331"/>
          </a:xfrm>
          <a:prstGeom prst="rect">
            <a:avLst/>
          </a:prstGeom>
        </p:spPr>
        <p:txBody>
          <a:bodyPr wrap="square">
            <a:spAutoFit/>
          </a:bodyPr>
          <a:lstStyle/>
          <a:p>
            <a:r>
              <a:rPr lang="en-GB" b="1" dirty="0" smtClean="0">
                <a:solidFill>
                  <a:srgbClr val="0070C0"/>
                </a:solidFill>
              </a:rPr>
              <a:t>JICA/JST Funding)</a:t>
            </a:r>
          </a:p>
          <a:p>
            <a:r>
              <a:rPr lang="en-GB" b="1" dirty="0" smtClean="0">
                <a:solidFill>
                  <a:srgbClr val="0070C0"/>
                </a:solidFill>
              </a:rPr>
              <a:t>(2010-2013)</a:t>
            </a:r>
            <a:endParaRPr lang="en-GB" b="1" dirty="0">
              <a:solidFill>
                <a:srgbClr val="0070C0"/>
              </a:solidFill>
            </a:endParaRPr>
          </a:p>
        </p:txBody>
      </p:sp>
      <p:sp>
        <p:nvSpPr>
          <p:cNvPr id="9" name="Rectangle 8"/>
          <p:cNvSpPr/>
          <p:nvPr/>
        </p:nvSpPr>
        <p:spPr>
          <a:xfrm>
            <a:off x="6907584" y="3571633"/>
            <a:ext cx="2190838" cy="1015663"/>
          </a:xfrm>
          <a:prstGeom prst="rect">
            <a:avLst/>
          </a:prstGeom>
        </p:spPr>
        <p:txBody>
          <a:bodyPr wrap="square">
            <a:spAutoFit/>
          </a:bodyPr>
          <a:lstStyle/>
          <a:p>
            <a:r>
              <a:rPr lang="en-GB" sz="2000" b="1" dirty="0" smtClean="0">
                <a:solidFill>
                  <a:srgbClr val="0070C0"/>
                </a:solidFill>
              </a:rPr>
              <a:t>MOEJ Funding </a:t>
            </a:r>
          </a:p>
          <a:p>
            <a:r>
              <a:rPr lang="en-GB" sz="2000" b="1" dirty="0" smtClean="0">
                <a:solidFill>
                  <a:srgbClr val="0070C0"/>
                </a:solidFill>
              </a:rPr>
              <a:t>(2014, 2015,2016, 2017)</a:t>
            </a:r>
            <a:endParaRPr lang="en-GB" sz="2000" b="1" dirty="0">
              <a:solidFill>
                <a:srgbClr val="0070C0"/>
              </a:solidFill>
            </a:endParaRPr>
          </a:p>
        </p:txBody>
      </p:sp>
      <p:sp>
        <p:nvSpPr>
          <p:cNvPr id="10" name="正方形/長方形 9"/>
          <p:cNvSpPr/>
          <p:nvPr/>
        </p:nvSpPr>
        <p:spPr>
          <a:xfrm>
            <a:off x="4580341" y="2451850"/>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rPr>
              <a:t>Feasibility Study</a:t>
            </a:r>
            <a:endParaRPr lang="ja-JP" altLang="en-US" sz="900" dirty="0">
              <a:solidFill>
                <a:prstClr val="black"/>
              </a:solidFill>
            </a:endParaRPr>
          </a:p>
        </p:txBody>
      </p:sp>
      <p:sp>
        <p:nvSpPr>
          <p:cNvPr id="12" name="正方形/長方形 11"/>
          <p:cNvSpPr/>
          <p:nvPr/>
        </p:nvSpPr>
        <p:spPr>
          <a:xfrm>
            <a:off x="4051837" y="1353339"/>
            <a:ext cx="678310"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solidFill>
              </a:rPr>
              <a:t>Technology Need Assessment (TNA)</a:t>
            </a:r>
            <a:endParaRPr lang="ja-JP" altLang="en-US" sz="800" dirty="0">
              <a:solidFill>
                <a:prstClr val="black"/>
              </a:solidFill>
            </a:endParaRPr>
          </a:p>
        </p:txBody>
      </p:sp>
      <p:sp>
        <p:nvSpPr>
          <p:cNvPr id="13" name="正方形/長方形 12"/>
          <p:cNvSpPr/>
          <p:nvPr/>
        </p:nvSpPr>
        <p:spPr>
          <a:xfrm>
            <a:off x="4594156" y="4044915"/>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solidFill>
              </a:rPr>
              <a:t>Evaluation </a:t>
            </a:r>
            <a:endParaRPr lang="ja-JP" altLang="en-US" sz="800" dirty="0">
              <a:solidFill>
                <a:prstClr val="black"/>
              </a:solidFill>
            </a:endParaRPr>
          </a:p>
        </p:txBody>
      </p:sp>
      <p:sp>
        <p:nvSpPr>
          <p:cNvPr id="14" name="正方形/長方形 13"/>
          <p:cNvSpPr/>
          <p:nvPr/>
        </p:nvSpPr>
        <p:spPr>
          <a:xfrm>
            <a:off x="4596050" y="3355610"/>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solidFill>
              </a:rPr>
              <a:t>Demonstration projects</a:t>
            </a:r>
            <a:endParaRPr lang="ja-JP" altLang="en-US" sz="800" dirty="0">
              <a:solidFill>
                <a:prstClr val="black"/>
              </a:solidFill>
            </a:endParaRPr>
          </a:p>
        </p:txBody>
      </p:sp>
      <p:sp>
        <p:nvSpPr>
          <p:cNvPr id="15" name="正方形/長方形 14"/>
          <p:cNvSpPr/>
          <p:nvPr/>
        </p:nvSpPr>
        <p:spPr>
          <a:xfrm>
            <a:off x="755576" y="6093296"/>
            <a:ext cx="2620816"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prstClr val="black"/>
              </a:solidFill>
            </a:endParaRPr>
          </a:p>
        </p:txBody>
      </p:sp>
      <p:sp>
        <p:nvSpPr>
          <p:cNvPr id="16" name="正方形/長方形 15"/>
          <p:cNvSpPr/>
          <p:nvPr/>
        </p:nvSpPr>
        <p:spPr>
          <a:xfrm>
            <a:off x="5037507" y="1353339"/>
            <a:ext cx="693383"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solidFill>
              </a:rPr>
              <a:t>Technology Availability Assessment (TAA)</a:t>
            </a:r>
            <a:endParaRPr lang="ja-JP" altLang="en-US" sz="800" dirty="0">
              <a:solidFill>
                <a:prstClr val="black"/>
              </a:solidFill>
            </a:endParaRPr>
          </a:p>
        </p:txBody>
      </p:sp>
      <p:sp>
        <p:nvSpPr>
          <p:cNvPr id="17" name="正方形/長方形 12"/>
          <p:cNvSpPr/>
          <p:nvPr/>
        </p:nvSpPr>
        <p:spPr>
          <a:xfrm>
            <a:off x="4620796" y="4694251"/>
            <a:ext cx="648072" cy="377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solidFill>
              </a:rPr>
              <a:t>Capacity Building</a:t>
            </a:r>
            <a:endParaRPr lang="ja-JP" altLang="en-US" sz="800" dirty="0">
              <a:solidFill>
                <a:prstClr val="black"/>
              </a:solidFill>
            </a:endParaRPr>
          </a:p>
        </p:txBody>
      </p:sp>
      <p:sp>
        <p:nvSpPr>
          <p:cNvPr id="18" name="正方形/長方形 14"/>
          <p:cNvSpPr/>
          <p:nvPr/>
        </p:nvSpPr>
        <p:spPr>
          <a:xfrm>
            <a:off x="6477606" y="6242433"/>
            <a:ext cx="2620816"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prstClr val="black"/>
              </a:solidFill>
            </a:endParaRPr>
          </a:p>
        </p:txBody>
      </p:sp>
    </p:spTree>
    <p:extLst>
      <p:ext uri="{BB962C8B-B14F-4D97-AF65-F5344CB8AC3E}">
        <p14:creationId xmlns:p14="http://schemas.microsoft.com/office/powerpoint/2010/main" val="317893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17970590"/>
              </p:ext>
            </p:extLst>
          </p:nvPr>
        </p:nvGraphicFramePr>
        <p:xfrm>
          <a:off x="152400" y="260648"/>
          <a:ext cx="89916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3581" y="248701"/>
            <a:ext cx="8176852" cy="523220"/>
          </a:xfrm>
          <a:prstGeom prst="rect">
            <a:avLst/>
          </a:prstGeom>
          <a:noFill/>
        </p:spPr>
        <p:txBody>
          <a:bodyPr wrap="square" rtlCol="0">
            <a:spAutoFit/>
          </a:bodyPr>
          <a:lstStyle/>
          <a:p>
            <a:pPr algn="ctr"/>
            <a:r>
              <a:rPr lang="en-GB" sz="2800" b="1" dirty="0" smtClean="0">
                <a:solidFill>
                  <a:srgbClr val="C00000"/>
                </a:solidFill>
              </a:rPr>
              <a:t>Timeframe, </a:t>
            </a:r>
            <a:r>
              <a:rPr lang="en-GB" sz="2800" b="1" dirty="0" smtClean="0">
                <a:solidFill>
                  <a:srgbClr val="C00000"/>
                </a:solidFill>
              </a:rPr>
              <a:t>from identification to implementation</a:t>
            </a:r>
          </a:p>
        </p:txBody>
      </p:sp>
    </p:spTree>
    <p:extLst>
      <p:ext uri="{BB962C8B-B14F-4D97-AF65-F5344CB8AC3E}">
        <p14:creationId xmlns:p14="http://schemas.microsoft.com/office/powerpoint/2010/main" val="2725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Sundar - photographs\GCMMF\Butter Girl Bread co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7972" y="-15976"/>
            <a:ext cx="1626027" cy="1421051"/>
          </a:xfrm>
          <a:prstGeom prst="ellipse">
            <a:avLst/>
          </a:prstGeom>
          <a:ln>
            <a:noFill/>
          </a:ln>
          <a:effectLst>
            <a:softEdge rad="112500"/>
          </a:effectLst>
        </p:spPr>
      </p:pic>
      <p:sp>
        <p:nvSpPr>
          <p:cNvPr id="75779" name="TextBox 7"/>
          <p:cNvSpPr txBox="1">
            <a:spLocks noChangeArrowheads="1"/>
          </p:cNvSpPr>
          <p:nvPr/>
        </p:nvSpPr>
        <p:spPr bwMode="auto">
          <a:xfrm>
            <a:off x="2286000" y="309563"/>
            <a:ext cx="5108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kumimoji="0" lang="en-US" altLang="en-US" sz="2200" smtClean="0">
                <a:solidFill>
                  <a:srgbClr val="0070C0"/>
                </a:solidFill>
                <a:latin typeface="Tahoma" panose="020B0604030504040204" pitchFamily="34" charset="0"/>
                <a:cs typeface="Arial" panose="020B0604020202020204" pitchFamily="34" charset="0"/>
              </a:rPr>
              <a:t>ELECTRIC HEAT PUMP INSTALLED </a:t>
            </a:r>
          </a:p>
          <a:p>
            <a:pPr algn="ctr" eaLnBrk="0" fontAlgn="base" hangingPunct="0">
              <a:lnSpc>
                <a:spcPct val="100000"/>
              </a:lnSpc>
              <a:spcBef>
                <a:spcPct val="0"/>
              </a:spcBef>
              <a:spcAft>
                <a:spcPct val="0"/>
              </a:spcAft>
              <a:buFontTx/>
              <a:buNone/>
            </a:pPr>
            <a:r>
              <a:rPr kumimoji="0" lang="en-US" altLang="en-US" sz="2200" smtClean="0">
                <a:solidFill>
                  <a:srgbClr val="0070C0"/>
                </a:solidFill>
                <a:latin typeface="Tahoma" panose="020B0604030504040204" pitchFamily="34" charset="0"/>
                <a:cs typeface="Arial" panose="020B0604020202020204" pitchFamily="34" charset="0"/>
              </a:rPr>
              <a:t>AT FOOD COMPLEX, MOGAR</a:t>
            </a:r>
            <a:endParaRPr kumimoji="0" lang="en-IN" altLang="en-US" sz="2200" smtClean="0">
              <a:solidFill>
                <a:srgbClr val="0070C0"/>
              </a:solidFill>
              <a:latin typeface="Tahoma" panose="020B0604030504040204" pitchFamily="34" charset="0"/>
              <a:cs typeface="Arial" panose="020B0604020202020204" pitchFamily="34" charset="0"/>
            </a:endParaRPr>
          </a:p>
        </p:txBody>
      </p:sp>
      <p:pic>
        <p:nvPicPr>
          <p:cNvPr id="75780" name="Picture 46" descr="F:\SUSHMA\AMIT VYAS\PRESENTATIONS\Energy Conservation a case study (Vidya Dairy 3.10.2013)\amv presentation links\e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486775"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694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7"/>
          <p:cNvSpPr txBox="1">
            <a:spLocks noChangeArrowheads="1"/>
          </p:cNvSpPr>
          <p:nvPr/>
        </p:nvSpPr>
        <p:spPr bwMode="auto">
          <a:xfrm>
            <a:off x="3048000" y="401638"/>
            <a:ext cx="3525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kumimoji="0" lang="en-US" altLang="en-US" sz="2000" smtClean="0">
                <a:solidFill>
                  <a:srgbClr val="0070C0"/>
                </a:solidFill>
                <a:latin typeface="Tahoma" panose="020B0604030504040204" pitchFamily="34" charset="0"/>
                <a:cs typeface="Arial" panose="020B0604020202020204" pitchFamily="34" charset="0"/>
              </a:rPr>
              <a:t>YEARLY CO2 REDUCTION </a:t>
            </a:r>
            <a:endParaRPr kumimoji="0" lang="en-IN" altLang="en-US" sz="2000" smtClean="0">
              <a:solidFill>
                <a:srgbClr val="0070C0"/>
              </a:solidFill>
              <a:latin typeface="Tahoma" panose="020B0604030504040204" pitchFamily="34" charset="0"/>
              <a:cs typeface="Arial" panose="020B0604020202020204" pitchFamily="34" charset="0"/>
            </a:endParaRPr>
          </a:p>
        </p:txBody>
      </p:sp>
      <p:sp>
        <p:nvSpPr>
          <p:cNvPr id="78851" name="TextBox 1"/>
          <p:cNvSpPr txBox="1">
            <a:spLocks noChangeArrowheads="1"/>
          </p:cNvSpPr>
          <p:nvPr/>
        </p:nvSpPr>
        <p:spPr bwMode="auto">
          <a:xfrm>
            <a:off x="32213" y="5380672"/>
            <a:ext cx="903649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marL="0" indent="0" eaLnBrk="0" fontAlgn="base" hangingPunct="0">
              <a:lnSpc>
                <a:spcPct val="100000"/>
              </a:lnSpc>
              <a:spcBef>
                <a:spcPct val="0"/>
              </a:spcBef>
              <a:spcAft>
                <a:spcPct val="0"/>
              </a:spcAft>
              <a:buNone/>
            </a:pPr>
            <a:r>
              <a:rPr kumimoji="0" lang="en-US" altLang="en-US" sz="1800" b="0" dirty="0" smtClean="0">
                <a:solidFill>
                  <a:srgbClr val="000000"/>
                </a:solidFill>
                <a:latin typeface="Tahoma" panose="020B0604030504040204" pitchFamily="34" charset="0"/>
                <a:cs typeface="Arial" panose="020B0604020202020204" pitchFamily="34" charset="0"/>
              </a:rPr>
              <a:t>Notes: </a:t>
            </a:r>
          </a:p>
          <a:p>
            <a:pPr eaLnBrk="0" fontAlgn="base" hangingPunct="0">
              <a:lnSpc>
                <a:spcPct val="100000"/>
              </a:lnSpc>
              <a:spcBef>
                <a:spcPct val="0"/>
              </a:spcBef>
              <a:spcAft>
                <a:spcPct val="0"/>
              </a:spcAft>
            </a:pPr>
            <a:r>
              <a:rPr kumimoji="0" lang="en-US" altLang="en-US" sz="1800" b="0" dirty="0" smtClean="0">
                <a:solidFill>
                  <a:srgbClr val="000000"/>
                </a:solidFill>
                <a:latin typeface="Tahoma" panose="020B0604030504040204" pitchFamily="34" charset="0"/>
                <a:cs typeface="Arial" panose="020B0604020202020204" pitchFamily="34" charset="0"/>
              </a:rPr>
              <a:t>Average CO2 reduction is 180 ton/year</a:t>
            </a:r>
          </a:p>
          <a:p>
            <a:pPr eaLnBrk="0" fontAlgn="base" hangingPunct="0">
              <a:lnSpc>
                <a:spcPct val="100000"/>
              </a:lnSpc>
              <a:spcBef>
                <a:spcPct val="0"/>
              </a:spcBef>
              <a:spcAft>
                <a:spcPct val="0"/>
              </a:spcAft>
            </a:pPr>
            <a:r>
              <a:rPr kumimoji="0" lang="en-US" altLang="en-US" sz="1800" b="0" dirty="0" smtClean="0">
                <a:solidFill>
                  <a:srgbClr val="000000"/>
                </a:solidFill>
                <a:latin typeface="Tahoma" panose="020B0604030504040204" pitchFamily="34" charset="0"/>
                <a:cs typeface="Arial" panose="020B0604020202020204" pitchFamily="34" charset="0"/>
              </a:rPr>
              <a:t>Note: In Year 2013, EHP started operation in 23 Jul.</a:t>
            </a:r>
          </a:p>
          <a:p>
            <a:pPr eaLnBrk="0" fontAlgn="base" hangingPunct="0">
              <a:lnSpc>
                <a:spcPct val="100000"/>
              </a:lnSpc>
              <a:spcBef>
                <a:spcPct val="0"/>
              </a:spcBef>
              <a:spcAft>
                <a:spcPct val="0"/>
              </a:spcAft>
            </a:pPr>
            <a:r>
              <a:rPr kumimoji="0" lang="en-US" altLang="en-US" sz="1800" b="0" dirty="0" smtClean="0">
                <a:solidFill>
                  <a:srgbClr val="FF0000"/>
                </a:solidFill>
                <a:latin typeface="Tahoma" panose="020B0604030504040204" pitchFamily="34" charset="0"/>
                <a:cs typeface="Arial" panose="020B0604020202020204" pitchFamily="34" charset="0"/>
              </a:rPr>
              <a:t>Year 2015, EHP was under breakdown for 4 months</a:t>
            </a:r>
          </a:p>
          <a:p>
            <a:pPr eaLnBrk="0" fontAlgn="base" hangingPunct="0">
              <a:lnSpc>
                <a:spcPct val="100000"/>
              </a:lnSpc>
              <a:spcBef>
                <a:spcPct val="0"/>
              </a:spcBef>
              <a:spcAft>
                <a:spcPct val="0"/>
              </a:spcAft>
            </a:pPr>
            <a:r>
              <a:rPr kumimoji="0" lang="en-US" altLang="en-US" sz="1800" b="0" dirty="0" smtClean="0">
                <a:solidFill>
                  <a:srgbClr val="000000"/>
                </a:solidFill>
                <a:latin typeface="Tahoma" panose="020B0604030504040204" pitchFamily="34" charset="0"/>
                <a:cs typeface="Arial" panose="020B0604020202020204" pitchFamily="34" charset="0"/>
              </a:rPr>
              <a:t>Year 2017, the data was just until Mid July.</a:t>
            </a:r>
          </a:p>
        </p:txBody>
      </p:sp>
      <p:graphicFrame>
        <p:nvGraphicFramePr>
          <p:cNvPr id="6" name="Chart 5"/>
          <p:cNvGraphicFramePr>
            <a:graphicFrameLocks/>
          </p:cNvGraphicFramePr>
          <p:nvPr>
            <p:extLst>
              <p:ext uri="{D42A27DB-BD31-4B8C-83A1-F6EECF244321}">
                <p14:modId xmlns:p14="http://schemas.microsoft.com/office/powerpoint/2010/main" val="3300196990"/>
              </p:ext>
            </p:extLst>
          </p:nvPr>
        </p:nvGraphicFramePr>
        <p:xfrm>
          <a:off x="685902" y="1219258"/>
          <a:ext cx="7619800" cy="429797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F:\Sundar - photographs\GCMMF\Butter Girl Bread co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0116" y="-15976"/>
            <a:ext cx="1743883" cy="1524050"/>
          </a:xfrm>
          <a:prstGeom prst="ellipse">
            <a:avLst/>
          </a:prstGeom>
          <a:ln>
            <a:noFill/>
          </a:ln>
          <a:effectLst>
            <a:softEdge rad="112500"/>
          </a:effectLst>
        </p:spPr>
      </p:pic>
    </p:spTree>
    <p:extLst>
      <p:ext uri="{BB962C8B-B14F-4D97-AF65-F5344CB8AC3E}">
        <p14:creationId xmlns:p14="http://schemas.microsoft.com/office/powerpoint/2010/main" val="1345813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2" cstate="print">
            <a:extLst>
              <a:ext uri="{28A0092B-C50C-407E-A947-70E740481C1C}">
                <a14:useLocalDpi xmlns:a14="http://schemas.microsoft.com/office/drawing/2010/main" val="0"/>
              </a:ext>
            </a:extLst>
          </a:blip>
          <a:srcRect t="8922"/>
          <a:stretch>
            <a:fillRect/>
          </a:stretch>
        </p:blipFill>
        <p:spPr bwMode="auto">
          <a:xfrm>
            <a:off x="649288" y="1703388"/>
            <a:ext cx="7939087"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7"/>
          <p:cNvSpPr txBox="1">
            <a:spLocks noChangeArrowheads="1"/>
          </p:cNvSpPr>
          <p:nvPr/>
        </p:nvSpPr>
        <p:spPr bwMode="auto">
          <a:xfrm>
            <a:off x="381000" y="10398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a:solidFill>
                  <a:srgbClr val="0070C0"/>
                </a:solidFill>
                <a:latin typeface="Times New Roman" panose="02020603050405020304" pitchFamily="18" charset="0"/>
              </a:rPr>
              <a:t>Vasundhara Award -2015</a:t>
            </a:r>
            <a:endParaRPr lang="en-US" altLang="en-US">
              <a:solidFill>
                <a:srgbClr val="0070C0"/>
              </a:solidFill>
              <a:latin typeface="Times New Roman" panose="02020603050405020304" pitchFamily="18" charset="0"/>
            </a:endParaRPr>
          </a:p>
        </p:txBody>
      </p:sp>
      <p:sp>
        <p:nvSpPr>
          <p:cNvPr id="84996" name="Text Box 7"/>
          <p:cNvSpPr txBox="1">
            <a:spLocks noChangeArrowheads="1"/>
          </p:cNvSpPr>
          <p:nvPr/>
        </p:nvSpPr>
        <p:spPr bwMode="auto">
          <a:xfrm>
            <a:off x="1828800" y="36513"/>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rgbClr val="0070C0"/>
                </a:solidFill>
                <a:latin typeface="Times New Roman" panose="02020603050405020304" pitchFamily="18" charset="0"/>
              </a:rPr>
              <a:t>Recognitions from Energy and Environmental  Savings</a:t>
            </a:r>
          </a:p>
        </p:txBody>
      </p:sp>
      <p:pic>
        <p:nvPicPr>
          <p:cNvPr id="7" name="Picture 2" descr="F:\Sundar - photographs\GCMMF\Butter Girl Bread co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0116" y="-15976"/>
            <a:ext cx="1743883" cy="1524050"/>
          </a:xfrm>
          <a:prstGeom prst="ellipse">
            <a:avLst/>
          </a:prstGeom>
          <a:ln>
            <a:noFill/>
          </a:ln>
          <a:effectLst>
            <a:softEdge rad="112500"/>
          </a:effectLst>
        </p:spPr>
      </p:pic>
    </p:spTree>
    <p:extLst>
      <p:ext uri="{BB962C8B-B14F-4D97-AF65-F5344CB8AC3E}">
        <p14:creationId xmlns:p14="http://schemas.microsoft.com/office/powerpoint/2010/main" val="2640144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276724" y="468511"/>
            <a:ext cx="6408712" cy="596585"/>
          </a:xfrm>
          <a:prstGeom prst="roundRect">
            <a:avLst>
              <a:gd name="adj" fmla="val 21667"/>
            </a:avLst>
          </a:prstGeom>
          <a:noFill/>
          <a:ln>
            <a:noFill/>
            <a:round/>
            <a:headEnd/>
            <a:tailEnd/>
          </a:ln>
        </p:spPr>
        <p:txBody>
          <a:bodyPr/>
          <a:lstStyle/>
          <a:p>
            <a:r>
              <a:rPr lang="en-US" altLang="ja-JP" sz="2800" b="1" dirty="0">
                <a:solidFill>
                  <a:srgbClr val="C00000"/>
                </a:solidFill>
                <a:ea typeface="ＭＳ Ｐゴシック" panose="020B0600070205080204" pitchFamily="34" charset="-128"/>
              </a:rPr>
              <a:t>About IGES: Outline</a:t>
            </a:r>
          </a:p>
        </p:txBody>
      </p:sp>
      <p:sp>
        <p:nvSpPr>
          <p:cNvPr id="249869" name="Rectangle 13"/>
          <p:cNvSpPr>
            <a:spLocks noGrp="1" noChangeArrowheads="1"/>
          </p:cNvSpPr>
          <p:nvPr>
            <p:ph type="body" idx="1"/>
          </p:nvPr>
        </p:nvSpPr>
        <p:spPr>
          <a:xfrm>
            <a:off x="107505" y="1255714"/>
            <a:ext cx="9144000" cy="5053606"/>
          </a:xfrm>
          <a:noFill/>
          <a:ln/>
        </p:spPr>
        <p:txBody>
          <a:bodyPr>
            <a:normAutofit/>
          </a:bodyPr>
          <a:lstStyle/>
          <a:p>
            <a:pPr>
              <a:lnSpc>
                <a:spcPct val="80000"/>
              </a:lnSpc>
            </a:pPr>
            <a:r>
              <a:rPr lang="en-US" altLang="ja-JP" b="1" dirty="0">
                <a:solidFill>
                  <a:srgbClr val="006600"/>
                </a:solidFill>
                <a:ea typeface="ＭＳ Ｐゴシック" panose="020B0600070205080204" pitchFamily="34" charset="-128"/>
              </a:rPr>
              <a:t>Name of the Institute</a:t>
            </a:r>
            <a:r>
              <a:rPr lang="en-US" altLang="ja-JP" dirty="0">
                <a:solidFill>
                  <a:srgbClr val="006600"/>
                </a:solidFill>
                <a:ea typeface="ＭＳ Ｐゴシック" panose="020B0600070205080204" pitchFamily="34" charset="-128"/>
              </a:rPr>
              <a:t> </a:t>
            </a:r>
            <a:endParaRPr lang="en-US" altLang="ja-JP" dirty="0" smtClean="0">
              <a:solidFill>
                <a:srgbClr val="006600"/>
              </a:solidFill>
              <a:ea typeface="ＭＳ Ｐゴシック" panose="020B0600070205080204" pitchFamily="34" charset="-128"/>
            </a:endParaRPr>
          </a:p>
          <a:p>
            <a:pPr marL="0" indent="0">
              <a:lnSpc>
                <a:spcPct val="80000"/>
              </a:lnSpc>
              <a:buNone/>
            </a:pPr>
            <a:r>
              <a:rPr lang="en-US" altLang="ja-JP" sz="2400" dirty="0" smtClean="0">
                <a:ea typeface="ＭＳ Ｐゴシック" panose="020B0600070205080204" pitchFamily="34" charset="-128"/>
              </a:rPr>
              <a:t>The </a:t>
            </a:r>
            <a:r>
              <a:rPr lang="en-US" altLang="ja-JP" sz="2400" dirty="0">
                <a:ea typeface="ＭＳ Ｐゴシック" panose="020B0600070205080204" pitchFamily="34" charset="-128"/>
              </a:rPr>
              <a:t>Institute for Global Environmental Strategies (IGES)</a:t>
            </a:r>
          </a:p>
          <a:p>
            <a:pPr>
              <a:lnSpc>
                <a:spcPct val="80000"/>
              </a:lnSpc>
            </a:pPr>
            <a:endParaRPr lang="en-US" altLang="ja-JP" sz="1800" b="1" dirty="0">
              <a:ea typeface="ＭＳ Ｐゴシック" panose="020B0600070205080204" pitchFamily="34" charset="-128"/>
            </a:endParaRPr>
          </a:p>
          <a:p>
            <a:pPr>
              <a:lnSpc>
                <a:spcPct val="80000"/>
              </a:lnSpc>
            </a:pPr>
            <a:r>
              <a:rPr lang="en-US" altLang="ja-JP" b="1" dirty="0">
                <a:solidFill>
                  <a:srgbClr val="006600"/>
                </a:solidFill>
                <a:ea typeface="ＭＳ Ｐゴシック" panose="020B0600070205080204" pitchFamily="34" charset="-128"/>
              </a:rPr>
              <a:t>Establishment</a:t>
            </a:r>
            <a:r>
              <a:rPr lang="en-US" altLang="ja-JP" dirty="0">
                <a:ea typeface="ＭＳ Ｐゴシック" panose="020B0600070205080204" pitchFamily="34" charset="-128"/>
              </a:rPr>
              <a:t> </a:t>
            </a:r>
            <a:r>
              <a:rPr lang="en-US" altLang="ja-JP" sz="1800" dirty="0">
                <a:ea typeface="ＭＳ Ｐゴシック" panose="020B0600070205080204" pitchFamily="34" charset="-128"/>
              </a:rPr>
              <a:t/>
            </a:r>
            <a:br>
              <a:rPr lang="en-US" altLang="ja-JP" sz="1800" dirty="0">
                <a:ea typeface="ＭＳ Ｐゴシック" panose="020B0600070205080204" pitchFamily="34" charset="-128"/>
              </a:rPr>
            </a:br>
            <a:r>
              <a:rPr lang="en-US" altLang="ja-JP" sz="2400" dirty="0">
                <a:ea typeface="ＭＳ Ｐゴシック" panose="020B0600070205080204" pitchFamily="34" charset="-128"/>
              </a:rPr>
              <a:t>March 31, 1998 </a:t>
            </a:r>
            <a:endParaRPr lang="en-US" altLang="ja-JP" sz="2400" dirty="0" smtClean="0">
              <a:ea typeface="ＭＳ Ｐゴシック" panose="020B0600070205080204" pitchFamily="34" charset="-128"/>
            </a:endParaRPr>
          </a:p>
          <a:p>
            <a:pPr>
              <a:lnSpc>
                <a:spcPct val="80000"/>
              </a:lnSpc>
              <a:buFont typeface="Wingdings" panose="05000000000000000000" pitchFamily="2" charset="2"/>
              <a:buNone/>
            </a:pPr>
            <a:endParaRPr lang="en-US" altLang="ja-JP" sz="1800" dirty="0" smtClean="0">
              <a:ea typeface="ＭＳ Ｐゴシック" panose="020B0600070205080204" pitchFamily="34" charset="-128"/>
            </a:endParaRPr>
          </a:p>
          <a:p>
            <a:pPr>
              <a:lnSpc>
                <a:spcPct val="80000"/>
              </a:lnSpc>
              <a:buFont typeface="Wingdings" panose="05000000000000000000" pitchFamily="2" charset="2"/>
              <a:buNone/>
            </a:pPr>
            <a:endParaRPr lang="en-US" altLang="ja-JP" dirty="0">
              <a:solidFill>
                <a:srgbClr val="006600"/>
              </a:solidFill>
              <a:ea typeface="ＭＳ Ｐゴシック" panose="020B0600070205080204" pitchFamily="34" charset="-128"/>
            </a:endParaRPr>
          </a:p>
          <a:p>
            <a:pPr>
              <a:lnSpc>
                <a:spcPct val="80000"/>
              </a:lnSpc>
            </a:pPr>
            <a:r>
              <a:rPr lang="en-US" altLang="ja-JP" b="1" dirty="0" smtClean="0">
                <a:solidFill>
                  <a:srgbClr val="006600"/>
                </a:solidFill>
                <a:ea typeface="ＭＳ Ｐゴシック" panose="020B0600070205080204" pitchFamily="34" charset="-128"/>
              </a:rPr>
              <a:t>Location  </a:t>
            </a:r>
          </a:p>
          <a:p>
            <a:pPr marL="0" indent="0">
              <a:lnSpc>
                <a:spcPct val="80000"/>
              </a:lnSpc>
              <a:buNone/>
            </a:pPr>
            <a:r>
              <a:rPr lang="en-US" altLang="en-US" sz="2400" dirty="0" smtClean="0">
                <a:ea typeface="ＭＳ Ｐゴシック" panose="020B0600070205080204" pitchFamily="34" charset="-128"/>
              </a:rPr>
              <a:t>&gt;Headquarter</a:t>
            </a:r>
            <a:r>
              <a:rPr lang="en-US" altLang="ja-JP" sz="2400" dirty="0" smtClean="0">
                <a:ea typeface="ＭＳ Ｐゴシック" panose="020B0600070205080204" pitchFamily="34" charset="-128"/>
              </a:rPr>
              <a:t>: </a:t>
            </a:r>
            <a:r>
              <a:rPr lang="en-US" altLang="ja-JP" sz="2400" dirty="0">
                <a:ea typeface="ＭＳ Ｐゴシック" panose="020B0600070205080204" pitchFamily="34" charset="-128"/>
              </a:rPr>
              <a:t>Hayama, Miura-gun, </a:t>
            </a:r>
            <a:r>
              <a:rPr lang="en-US" altLang="ja-JP" sz="2400" dirty="0" smtClean="0">
                <a:ea typeface="ＭＳ Ｐゴシック" panose="020B0600070205080204" pitchFamily="34" charset="-128"/>
              </a:rPr>
              <a:t>Kanagawa</a:t>
            </a:r>
          </a:p>
          <a:p>
            <a:pPr marL="0" indent="0">
              <a:lnSpc>
                <a:spcPct val="80000"/>
              </a:lnSpc>
              <a:buNone/>
            </a:pPr>
            <a:r>
              <a:rPr lang="en-US" altLang="ja-JP" sz="2400" dirty="0" smtClean="0">
                <a:ea typeface="ＭＳ Ｐゴシック" panose="020B0600070205080204" pitchFamily="34" charset="-128"/>
              </a:rPr>
              <a:t>&gt;Tokyo Office: Chiyoda-ku, </a:t>
            </a:r>
            <a:r>
              <a:rPr lang="en-US" altLang="ja-JP" sz="2400" dirty="0" smtClean="0">
                <a:solidFill>
                  <a:srgbClr val="FF0000"/>
                </a:solidFill>
                <a:ea typeface="ＭＳ Ｐゴシック" panose="020B0600070205080204" pitchFamily="34" charset="-128"/>
              </a:rPr>
              <a:t>Tokyo</a:t>
            </a:r>
          </a:p>
          <a:p>
            <a:pPr marL="0" indent="0">
              <a:lnSpc>
                <a:spcPct val="80000"/>
              </a:lnSpc>
              <a:buNone/>
            </a:pPr>
            <a:r>
              <a:rPr lang="en-US" altLang="ja-JP" sz="2400" dirty="0">
                <a:ea typeface="ＭＳ Ｐゴシック" panose="020B0600070205080204" pitchFamily="34" charset="-128"/>
              </a:rPr>
              <a:t>&gt;</a:t>
            </a:r>
            <a:r>
              <a:rPr lang="en-US" altLang="ja-JP" sz="2400" dirty="0" smtClean="0">
                <a:ea typeface="ＭＳ Ｐゴシック" panose="020B0600070205080204" pitchFamily="34" charset="-128"/>
              </a:rPr>
              <a:t>Kitakyushu Office: Kitakyushu-city, </a:t>
            </a:r>
            <a:r>
              <a:rPr lang="en-US" altLang="ja-JP" sz="2400" dirty="0" smtClean="0">
                <a:solidFill>
                  <a:srgbClr val="FF0000"/>
                </a:solidFill>
                <a:ea typeface="ＭＳ Ｐゴシック" panose="020B0600070205080204" pitchFamily="34" charset="-128"/>
              </a:rPr>
              <a:t>Fukuoka</a:t>
            </a:r>
          </a:p>
          <a:p>
            <a:pPr marL="0" indent="0">
              <a:lnSpc>
                <a:spcPct val="80000"/>
              </a:lnSpc>
              <a:buNone/>
            </a:pPr>
            <a:r>
              <a:rPr lang="en-US" altLang="ja-JP" sz="2400" dirty="0">
                <a:ea typeface="ＭＳ Ｐゴシック" panose="020B0600070205080204" pitchFamily="34" charset="-128"/>
              </a:rPr>
              <a:t>&gt;</a:t>
            </a:r>
            <a:r>
              <a:rPr lang="en-US" altLang="ja-JP" sz="2400" dirty="0" smtClean="0">
                <a:ea typeface="ＭＳ Ｐゴシック" panose="020B0600070205080204" pitchFamily="34" charset="-128"/>
              </a:rPr>
              <a:t>Kansai </a:t>
            </a:r>
            <a:r>
              <a:rPr lang="en-US" altLang="ja-JP" sz="2400" dirty="0">
                <a:ea typeface="ＭＳ Ｐゴシック" panose="020B0600070205080204" pitchFamily="34" charset="-128"/>
              </a:rPr>
              <a:t>Research </a:t>
            </a:r>
            <a:r>
              <a:rPr lang="en-US" altLang="ja-JP" sz="2400" dirty="0" smtClean="0">
                <a:ea typeface="ＭＳ Ｐゴシック" panose="020B0600070205080204" pitchFamily="34" charset="-128"/>
              </a:rPr>
              <a:t>Centre (KRC): </a:t>
            </a:r>
            <a:r>
              <a:rPr lang="en-US" altLang="ja-JP" sz="2400" dirty="0">
                <a:ea typeface="ＭＳ Ｐゴシック" panose="020B0600070205080204" pitchFamily="34" charset="-128"/>
              </a:rPr>
              <a:t>Kobe, </a:t>
            </a:r>
            <a:r>
              <a:rPr lang="en-US" altLang="ja-JP" sz="2400" dirty="0" smtClean="0">
                <a:solidFill>
                  <a:srgbClr val="FF0000"/>
                </a:solidFill>
                <a:ea typeface="ＭＳ Ｐゴシック" panose="020B0600070205080204" pitchFamily="34" charset="-128"/>
              </a:rPr>
              <a:t>Hyogo</a:t>
            </a:r>
          </a:p>
          <a:p>
            <a:pPr marL="0" indent="0">
              <a:lnSpc>
                <a:spcPct val="80000"/>
              </a:lnSpc>
              <a:buNone/>
            </a:pPr>
            <a:r>
              <a:rPr lang="en-US" altLang="ja-JP" sz="2400" dirty="0" smtClean="0">
                <a:ea typeface="ＭＳ Ｐゴシック" panose="020B0600070205080204" pitchFamily="34" charset="-128"/>
              </a:rPr>
              <a:t>&gt;Overseas Offices: </a:t>
            </a:r>
            <a:r>
              <a:rPr lang="en-US" altLang="ja-JP" sz="2400" dirty="0">
                <a:ea typeface="ＭＳ Ｐゴシック" panose="020B0600070205080204" pitchFamily="34" charset="-128"/>
              </a:rPr>
              <a:t>Bangkok </a:t>
            </a:r>
            <a:r>
              <a:rPr lang="en-US" altLang="ja-JP" sz="2400" dirty="0" smtClean="0">
                <a:ea typeface="ＭＳ Ｐゴシック" panose="020B0600070205080204" pitchFamily="34" charset="-128"/>
              </a:rPr>
              <a:t>(</a:t>
            </a:r>
            <a:r>
              <a:rPr lang="en-US" altLang="ja-JP" sz="2400" dirty="0" smtClean="0">
                <a:solidFill>
                  <a:srgbClr val="FF0000"/>
                </a:solidFill>
                <a:ea typeface="ＭＳ Ｐゴシック" panose="020B0600070205080204" pitchFamily="34" charset="-128"/>
              </a:rPr>
              <a:t>Thailand</a:t>
            </a:r>
            <a:r>
              <a:rPr lang="en-US" altLang="ja-JP" sz="2400" dirty="0" smtClean="0">
                <a:ea typeface="ＭＳ Ｐゴシック" panose="020B0600070205080204" pitchFamily="34" charset="-128"/>
              </a:rPr>
              <a:t>),  Beijing (</a:t>
            </a:r>
            <a:r>
              <a:rPr lang="en-US" altLang="ja-JP" sz="2400" dirty="0" smtClean="0">
                <a:solidFill>
                  <a:srgbClr val="FF0000"/>
                </a:solidFill>
                <a:ea typeface="ＭＳ Ｐゴシック" panose="020B0600070205080204" pitchFamily="34" charset="-128"/>
              </a:rPr>
              <a:t>China</a:t>
            </a:r>
            <a:r>
              <a:rPr lang="en-US" altLang="ja-JP" sz="2400" dirty="0" smtClean="0">
                <a:ea typeface="ＭＳ Ｐゴシック" panose="020B0600070205080204" pitchFamily="34" charset="-128"/>
              </a:rPr>
              <a:t>)</a:t>
            </a:r>
            <a:r>
              <a:rPr lang="en-US" altLang="ja-JP" dirty="0">
                <a:ea typeface="ＭＳ Ｐゴシック" panose="020B0600070205080204" pitchFamily="34" charset="-128"/>
              </a:rPr>
              <a:t>.</a:t>
            </a:r>
            <a:endParaRPr lang="en-US" altLang="ja-JP" sz="2400" dirty="0">
              <a:ea typeface="ＭＳ Ｐゴシック" panose="020B0600070205080204" pitchFamily="34" charset="-128"/>
            </a:endParaRPr>
          </a:p>
        </p:txBody>
      </p:sp>
      <p:grpSp>
        <p:nvGrpSpPr>
          <p:cNvPr id="249870" name="Group 14"/>
          <p:cNvGrpSpPr>
            <a:grpSpLocks/>
          </p:cNvGrpSpPr>
          <p:nvPr/>
        </p:nvGrpSpPr>
        <p:grpSpPr bwMode="auto">
          <a:xfrm>
            <a:off x="6000898" y="2276872"/>
            <a:ext cx="3250607" cy="3384376"/>
            <a:chOff x="3725" y="2721"/>
            <a:chExt cx="2003" cy="941"/>
          </a:xfrm>
        </p:grpSpPr>
        <p:pic>
          <p:nvPicPr>
            <p:cNvPr id="249871" name="Picture 15" descr="DSC_01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 y="2721"/>
              <a:ext cx="185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2" name="Text Box 16"/>
            <p:cNvSpPr txBox="1">
              <a:spLocks noChangeArrowheads="1"/>
            </p:cNvSpPr>
            <p:nvPr/>
          </p:nvSpPr>
          <p:spPr bwMode="auto">
            <a:xfrm>
              <a:off x="3798" y="3588"/>
              <a:ext cx="1930"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000" dirty="0">
                  <a:solidFill>
                    <a:srgbClr val="000000"/>
                  </a:solidFill>
                  <a:ea typeface="ＭＳ Ｐゴシック" panose="020B0600070205080204" pitchFamily="34" charset="-128"/>
                </a:rPr>
                <a:t>IGES headquarters </a:t>
              </a:r>
              <a:r>
                <a:rPr lang="ja-JP" altLang="en-US" sz="1000" dirty="0">
                  <a:solidFill>
                    <a:srgbClr val="000000"/>
                  </a:solidFill>
                  <a:ea typeface="ＭＳ Ｐゴシック" panose="020B0600070205080204" pitchFamily="34" charset="-128"/>
                </a:rPr>
                <a:t>（</a:t>
              </a:r>
              <a:r>
                <a:rPr lang="en-US" altLang="ja-JP" sz="1000" dirty="0">
                  <a:solidFill>
                    <a:srgbClr val="000000"/>
                  </a:solidFill>
                  <a:ea typeface="ＭＳ Ｐゴシック" panose="020B0600070205080204" pitchFamily="34" charset="-128"/>
                </a:rPr>
                <a:t>Hayama, Kanagawa</a:t>
              </a:r>
              <a:r>
                <a:rPr lang="ja-JP" altLang="en-US" sz="1000" dirty="0">
                  <a:solidFill>
                    <a:srgbClr val="000000"/>
                  </a:solidFill>
                  <a:ea typeface="ＭＳ Ｐゴシック" panose="020B0600070205080204" pitchFamily="34" charset="-128"/>
                </a:rPr>
                <a:t>）</a:t>
              </a:r>
            </a:p>
          </p:txBody>
        </p:sp>
      </p:grpSp>
    </p:spTree>
    <p:extLst>
      <p:ext uri="{BB962C8B-B14F-4D97-AF65-F5344CB8AC3E}">
        <p14:creationId xmlns:p14="http://schemas.microsoft.com/office/powerpoint/2010/main" val="153904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Sundar - photographs\GCMMF\Butter Girl Bread co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0116" y="-15976"/>
            <a:ext cx="1743883" cy="1524050"/>
          </a:xfrm>
          <a:prstGeom prst="ellipse">
            <a:avLst/>
          </a:prstGeom>
          <a:ln>
            <a:noFill/>
          </a:ln>
          <a:effectLst>
            <a:softEdge rad="112500"/>
          </a:effectLst>
        </p:spPr>
      </p:pic>
      <p:pic>
        <p:nvPicPr>
          <p:cNvPr id="86019" name="Picture 1"/>
          <p:cNvPicPr>
            <a:picLocks noChangeAspect="1"/>
          </p:cNvPicPr>
          <p:nvPr/>
        </p:nvPicPr>
        <p:blipFill>
          <a:blip r:embed="rId3">
            <a:extLst>
              <a:ext uri="{28A0092B-C50C-407E-A947-70E740481C1C}">
                <a14:useLocalDpi xmlns:a14="http://schemas.microsoft.com/office/drawing/2010/main" val="0"/>
              </a:ext>
            </a:extLst>
          </a:blip>
          <a:srcRect l="6268" t="8955" r="9119" b="19403"/>
          <a:stretch>
            <a:fillRect/>
          </a:stretch>
        </p:blipFill>
        <p:spPr bwMode="auto">
          <a:xfrm>
            <a:off x="928688" y="2362200"/>
            <a:ext cx="72739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7"/>
          <p:cNvSpPr txBox="1">
            <a:spLocks noChangeArrowheads="1"/>
          </p:cNvSpPr>
          <p:nvPr/>
        </p:nvSpPr>
        <p:spPr bwMode="auto">
          <a:xfrm>
            <a:off x="4763" y="1368425"/>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kumimoji="0" lang="en-US" altLang="en-US" sz="3400" smtClean="0">
                <a:solidFill>
                  <a:srgbClr val="0070C0"/>
                </a:solidFill>
                <a:latin typeface="Times New Roman" panose="02020603050405020304" pitchFamily="18" charset="0"/>
                <a:cs typeface="Arial" panose="020B0604020202020204" pitchFamily="34" charset="0"/>
              </a:rPr>
              <a:t>Golden Peacock Award- 2016</a:t>
            </a:r>
          </a:p>
          <a:p>
            <a:pPr algn="ctr" fontAlgn="base">
              <a:lnSpc>
                <a:spcPct val="100000"/>
              </a:lnSpc>
              <a:spcBef>
                <a:spcPct val="0"/>
              </a:spcBef>
              <a:spcAft>
                <a:spcPct val="0"/>
              </a:spcAft>
              <a:buFontTx/>
              <a:buNone/>
            </a:pPr>
            <a:r>
              <a:rPr kumimoji="0" lang="en-US" altLang="en-US" sz="1600" smtClean="0">
                <a:solidFill>
                  <a:srgbClr val="0070C0"/>
                </a:solidFill>
                <a:latin typeface="Times New Roman" panose="02020603050405020304" pitchFamily="18" charset="0"/>
                <a:cs typeface="Arial" panose="020B0604020202020204" pitchFamily="34" charset="0"/>
              </a:rPr>
              <a:t>(National Level)</a:t>
            </a:r>
          </a:p>
        </p:txBody>
      </p:sp>
      <p:sp>
        <p:nvSpPr>
          <p:cNvPr id="86021" name="Text Box 7"/>
          <p:cNvSpPr txBox="1">
            <a:spLocks noChangeArrowheads="1"/>
          </p:cNvSpPr>
          <p:nvPr/>
        </p:nvSpPr>
        <p:spPr bwMode="auto">
          <a:xfrm>
            <a:off x="4763" y="43973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kumimoji="0" lang="en-US" altLang="en-US" smtClean="0">
                <a:solidFill>
                  <a:srgbClr val="0070C0"/>
                </a:solidFill>
                <a:latin typeface="Times New Roman" panose="02020603050405020304" pitchFamily="18" charset="0"/>
                <a:cs typeface="Arial" panose="020B0604020202020204" pitchFamily="34" charset="0"/>
              </a:rPr>
              <a:t>Recognitions from Energy Savings </a:t>
            </a:r>
          </a:p>
          <a:p>
            <a:pPr algn="ctr" fontAlgn="base">
              <a:lnSpc>
                <a:spcPct val="100000"/>
              </a:lnSpc>
              <a:spcBef>
                <a:spcPct val="0"/>
              </a:spcBef>
              <a:spcAft>
                <a:spcPct val="0"/>
              </a:spcAft>
              <a:buFontTx/>
              <a:buNone/>
            </a:pPr>
            <a:r>
              <a:rPr kumimoji="0" lang="en-US" altLang="en-US" smtClean="0">
                <a:solidFill>
                  <a:srgbClr val="0070C0"/>
                </a:solidFill>
                <a:latin typeface="Times New Roman" panose="02020603050405020304" pitchFamily="18" charset="0"/>
                <a:cs typeface="Arial" panose="020B0604020202020204" pitchFamily="34" charset="0"/>
              </a:rPr>
              <a:t>and Innovations</a:t>
            </a:r>
          </a:p>
        </p:txBody>
      </p:sp>
    </p:spTree>
    <p:extLst>
      <p:ext uri="{BB962C8B-B14F-4D97-AF65-F5344CB8AC3E}">
        <p14:creationId xmlns:p14="http://schemas.microsoft.com/office/powerpoint/2010/main" val="811433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p:nvPr/>
        </p:nvSpPr>
        <p:spPr>
          <a:xfrm>
            <a:off x="107504" y="476672"/>
            <a:ext cx="8712968" cy="5262979"/>
          </a:xfrm>
          <a:prstGeom prst="rect">
            <a:avLst/>
          </a:prstGeom>
          <a:noFill/>
        </p:spPr>
        <p:txBody>
          <a:bodyPr wrap="square" rtlCol="0">
            <a:spAutoFit/>
          </a:bodyPr>
          <a:lstStyle/>
          <a:p>
            <a:pPr>
              <a:defRPr/>
            </a:pPr>
            <a:r>
              <a:rPr kumimoji="0" lang="en-GB" sz="2800" kern="0" dirty="0" smtClean="0">
                <a:solidFill>
                  <a:srgbClr val="418438"/>
                </a:solidFill>
                <a:ea typeface="SimSun" panose="02010600030101010101" pitchFamily="2" charset="-122"/>
                <a:cs typeface="Times New Roman" panose="02020603050405020304" pitchFamily="18" charset="0"/>
              </a:rPr>
              <a:t>In addition</a:t>
            </a:r>
          </a:p>
          <a:p>
            <a:pP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a:defRPr/>
            </a:pPr>
            <a:r>
              <a:rPr kumimoji="0" lang="en-GB" sz="2800" kern="0" dirty="0" smtClean="0">
                <a:ea typeface="SimSun" panose="02010600030101010101" pitchFamily="2" charset="-122"/>
                <a:cs typeface="Times New Roman" panose="02020603050405020304" pitchFamily="18" charset="0"/>
              </a:rPr>
              <a:t>1) In FY 2014, EHP was added to SIDBI list of technologies eligible for financing under JICA-SIDBI 2 step loan;</a:t>
            </a:r>
          </a:p>
          <a:p>
            <a:pPr>
              <a:defRPr/>
            </a:pPr>
            <a:endParaRPr kumimoji="0" lang="en-GB" sz="2800" kern="0" dirty="0" smtClean="0">
              <a:ea typeface="SimSun" panose="02010600030101010101" pitchFamily="2" charset="-122"/>
              <a:cs typeface="Times New Roman" panose="02020603050405020304" pitchFamily="18" charset="0"/>
            </a:endParaRPr>
          </a:p>
          <a:p>
            <a:pPr>
              <a:defRPr/>
            </a:pPr>
            <a:r>
              <a:rPr kumimoji="0" lang="en-GB" sz="2800" kern="0" dirty="0" smtClean="0">
                <a:ea typeface="SimSun" panose="02010600030101010101" pitchFamily="2" charset="-122"/>
                <a:cs typeface="Times New Roman" panose="02020603050405020304" pitchFamily="18" charset="0"/>
              </a:rPr>
              <a:t>2) In FY2014, IGES-TERI developed a draft of </a:t>
            </a:r>
            <a:r>
              <a:rPr kumimoji="0" lang="en-GB" sz="2800" b="1" kern="0" dirty="0" smtClean="0">
                <a:solidFill>
                  <a:srgbClr val="C00000"/>
                </a:solidFill>
                <a:ea typeface="SimSun" panose="02010600030101010101" pitchFamily="2" charset="-122"/>
                <a:cs typeface="Times New Roman" panose="02020603050405020304" pitchFamily="18" charset="0"/>
              </a:rPr>
              <a:t>request for assistance to CTCN</a:t>
            </a:r>
            <a:r>
              <a:rPr kumimoji="0" lang="en-GB" sz="2800" kern="0" dirty="0" smtClean="0">
                <a:solidFill>
                  <a:srgbClr val="C00000"/>
                </a:solidFill>
                <a:ea typeface="SimSun" panose="02010600030101010101" pitchFamily="2" charset="-122"/>
                <a:cs typeface="Times New Roman" panose="02020603050405020304" pitchFamily="18" charset="0"/>
              </a:rPr>
              <a:t> </a:t>
            </a:r>
            <a:r>
              <a:rPr kumimoji="0" lang="en-GB" sz="2800" kern="0" dirty="0" smtClean="0">
                <a:ea typeface="SimSun" panose="02010600030101010101" pitchFamily="2" charset="-122"/>
                <a:cs typeface="Times New Roman" panose="02020603050405020304" pitchFamily="18" charset="0"/>
              </a:rPr>
              <a:t>to replicate EHP at wider level </a:t>
            </a:r>
            <a:r>
              <a:rPr kumimoji="0" lang="en-GB" sz="2800" kern="0" dirty="0" smtClean="0">
                <a:solidFill>
                  <a:srgbClr val="C00000"/>
                </a:solidFill>
                <a:ea typeface="SimSun" panose="02010600030101010101" pitchFamily="2" charset="-122"/>
                <a:cs typeface="Times New Roman" panose="02020603050405020304" pitchFamily="18" charset="0"/>
              </a:rPr>
              <a:t>(submitted to MOEJ rather than to CTCN as commissioned work)</a:t>
            </a:r>
          </a:p>
          <a:p>
            <a:pPr>
              <a:defRPr/>
            </a:pPr>
            <a:endParaRPr kumimoji="0" lang="en-GB" sz="2800" kern="0" dirty="0" smtClean="0">
              <a:ea typeface="SimSun" panose="02010600030101010101" pitchFamily="2" charset="-122"/>
              <a:cs typeface="Times New Roman" panose="02020603050405020304" pitchFamily="18" charset="0"/>
            </a:endParaRPr>
          </a:p>
          <a:p>
            <a:pPr>
              <a:defRPr/>
            </a:pPr>
            <a:r>
              <a:rPr kumimoji="0" lang="en-GB" sz="2800" kern="0" dirty="0" smtClean="0">
                <a:ea typeface="SimSun" panose="02010600030101010101" pitchFamily="2" charset="-122"/>
                <a:cs typeface="Times New Roman" panose="02020603050405020304" pitchFamily="18" charset="0"/>
              </a:rPr>
              <a:t>3) In FY2015-2017 Conduct studies on the replication of the case in other countries, namely Thailand and Vietnam</a:t>
            </a:r>
            <a:endParaRPr kumimoji="0" lang="en-GB" sz="2400" kern="0" dirty="0" smtClean="0"/>
          </a:p>
        </p:txBody>
      </p:sp>
    </p:spTree>
    <p:extLst>
      <p:ext uri="{BB962C8B-B14F-4D97-AF65-F5344CB8AC3E}">
        <p14:creationId xmlns:p14="http://schemas.microsoft.com/office/powerpoint/2010/main" val="924178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p:nvPr/>
        </p:nvSpPr>
        <p:spPr>
          <a:xfrm>
            <a:off x="0" y="188640"/>
            <a:ext cx="9144000" cy="6124754"/>
          </a:xfrm>
          <a:prstGeom prst="rect">
            <a:avLst/>
          </a:prstGeom>
          <a:noFill/>
        </p:spPr>
        <p:txBody>
          <a:bodyPr wrap="square" rtlCol="0">
            <a:spAutoFit/>
          </a:bodyPr>
          <a:lstStyle/>
          <a:p>
            <a:pPr algn="ctr">
              <a:defRPr/>
            </a:pPr>
            <a:r>
              <a:rPr kumimoji="0" lang="en-GB" sz="2800" b="1" kern="0" dirty="0" smtClean="0">
                <a:solidFill>
                  <a:srgbClr val="C00000"/>
                </a:solidFill>
                <a:ea typeface="SimSun" panose="02010600030101010101" pitchFamily="2" charset="-122"/>
                <a:cs typeface="Times New Roman" panose="02020603050405020304" pitchFamily="18" charset="0"/>
              </a:rPr>
              <a:t>Key insights based on the EHP case study</a:t>
            </a:r>
          </a:p>
          <a:p>
            <a:pPr algn="ct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 All stage/phases of technology transfer should be addressed in systematic/programmatic approach;</a:t>
            </a:r>
          </a:p>
          <a:p>
            <a:pPr marL="514350" indent="-514350">
              <a:buAutoNum type="arabicParenR"/>
              <a:defRPr/>
            </a:pPr>
            <a:endParaRPr kumimoji="0" lang="en-GB" sz="2800" kern="0" dirty="0">
              <a:solidFill>
                <a:srgbClr val="418438"/>
              </a:solidFill>
              <a:ea typeface="SimSun" panose="02010600030101010101" pitchFamily="2" charset="-122"/>
              <a:cs typeface="Times New Roman" panose="02020603050405020304" pitchFamily="18" charset="0"/>
            </a:endParaRPr>
          </a:p>
          <a:p>
            <a:pPr marL="514350" indent="-514350">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No single programme can/should cover the financing of all stages of a project; </a:t>
            </a:r>
          </a:p>
          <a:p>
            <a:pPr marL="514350" indent="-514350">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Capacity building is necessary before, during, and after project implementation for the appropriate recipients;</a:t>
            </a:r>
          </a:p>
          <a:p>
            <a:pPr marL="514350" indent="-514350">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Cutting edge technology are not always the best solution;</a:t>
            </a:r>
          </a:p>
          <a:p>
            <a:pPr marL="514350" indent="-514350">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Mapping; Matching, Follow-up are key components. </a:t>
            </a:r>
          </a:p>
        </p:txBody>
      </p:sp>
    </p:spTree>
    <p:extLst>
      <p:ext uri="{BB962C8B-B14F-4D97-AF65-F5344CB8AC3E}">
        <p14:creationId xmlns:p14="http://schemas.microsoft.com/office/powerpoint/2010/main" val="2981606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7"/>
          <p:cNvSpPr txBox="1">
            <a:spLocks noChangeAspect="1" noChangeArrowheads="1"/>
          </p:cNvSpPr>
          <p:nvPr/>
        </p:nvSpPr>
        <p:spPr bwMode="auto">
          <a:xfrm>
            <a:off x="107504" y="2924944"/>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C00000"/>
                </a:solidFill>
              </a:rPr>
              <a:t>4) Case study on compressed air system</a:t>
            </a:r>
            <a:endParaRPr kumimoji="0" lang="en-US" altLang="ja-JP" sz="2400" dirty="0">
              <a:solidFill>
                <a:srgbClr val="C00000"/>
              </a:solidFill>
            </a:endParaRPr>
          </a:p>
        </p:txBody>
      </p:sp>
      <p:sp>
        <p:nvSpPr>
          <p:cNvPr id="3" name="テキスト ボックス 57"/>
          <p:cNvSpPr txBox="1">
            <a:spLocks noChangeAspect="1" noChangeArrowheads="1"/>
          </p:cNvSpPr>
          <p:nvPr/>
        </p:nvSpPr>
        <p:spPr bwMode="auto">
          <a:xfrm>
            <a:off x="95553" y="2060848"/>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1F497D"/>
                </a:solidFill>
              </a:rPr>
              <a:t>Example of IGES activities</a:t>
            </a:r>
            <a:endParaRPr kumimoji="0" lang="en-US" altLang="ja-JP" sz="2400" dirty="0">
              <a:solidFill>
                <a:srgbClr val="1F497D"/>
              </a:solidFill>
            </a:endParaRPr>
          </a:p>
        </p:txBody>
      </p:sp>
    </p:spTree>
    <p:extLst>
      <p:ext uri="{BB962C8B-B14F-4D97-AF65-F5344CB8AC3E}">
        <p14:creationId xmlns:p14="http://schemas.microsoft.com/office/powerpoint/2010/main" val="1036005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5516" y="1268760"/>
            <a:ext cx="9145016" cy="5184576"/>
            <a:chOff x="215516" y="1680334"/>
            <a:chExt cx="9145016" cy="4773002"/>
          </a:xfrm>
        </p:grpSpPr>
        <p:grpSp>
          <p:nvGrpSpPr>
            <p:cNvPr id="2" name="Group 1"/>
            <p:cNvGrpSpPr/>
            <p:nvPr/>
          </p:nvGrpSpPr>
          <p:grpSpPr>
            <a:xfrm>
              <a:off x="215516" y="1680334"/>
              <a:ext cx="9145016" cy="4773002"/>
              <a:chOff x="215516" y="1680334"/>
              <a:chExt cx="9145016" cy="3459158"/>
            </a:xfrm>
          </p:grpSpPr>
          <p:pic>
            <p:nvPicPr>
              <p:cNvPr id="18" name="Picture 17" descr="G:\Com. Air mission Dec.2013\Trans Auto\新しいフォルダー\PC023011.JPG"/>
              <p:cNvPicPr/>
              <p:nvPr/>
            </p:nvPicPr>
            <p:blipFill>
              <a:blip r:embed="rId2" cstate="print"/>
              <a:srcRect/>
              <a:stretch>
                <a:fillRect/>
              </a:stretch>
            </p:blipFill>
            <p:spPr bwMode="auto">
              <a:xfrm>
                <a:off x="253450" y="1822159"/>
                <a:ext cx="3096344" cy="1296144"/>
              </a:xfrm>
              <a:prstGeom prst="rect">
                <a:avLst/>
              </a:prstGeom>
              <a:noFill/>
              <a:ln w="9525">
                <a:solidFill>
                  <a:schemeClr val="accent1"/>
                </a:solidFill>
                <a:prstDash val="sysDash"/>
                <a:miter lim="800000"/>
                <a:headEnd/>
                <a:tailEnd/>
              </a:ln>
            </p:spPr>
          </p:pic>
          <p:sp>
            <p:nvSpPr>
              <p:cNvPr id="55300" name="Oval 4"/>
              <p:cNvSpPr>
                <a:spLocks noChangeArrowheads="1"/>
              </p:cNvSpPr>
              <p:nvPr/>
            </p:nvSpPr>
            <p:spPr bwMode="auto">
              <a:xfrm>
                <a:off x="239017" y="2117597"/>
                <a:ext cx="1052451" cy="756083"/>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Oval 4"/>
              <p:cNvSpPr>
                <a:spLocks noChangeArrowheads="1"/>
              </p:cNvSpPr>
              <p:nvPr/>
            </p:nvSpPr>
            <p:spPr bwMode="auto">
              <a:xfrm>
                <a:off x="1968689" y="2360007"/>
                <a:ext cx="1160463" cy="684075"/>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2" name="Picture 21"/>
              <p:cNvPicPr/>
              <p:nvPr/>
            </p:nvPicPr>
            <p:blipFill>
              <a:blip r:embed="rId3" cstate="print"/>
              <a:srcRect/>
              <a:stretch>
                <a:fillRect/>
              </a:stretch>
            </p:blipFill>
            <p:spPr bwMode="auto">
              <a:xfrm>
                <a:off x="215516" y="3502121"/>
                <a:ext cx="2952328" cy="1404156"/>
              </a:xfrm>
              <a:prstGeom prst="rect">
                <a:avLst/>
              </a:prstGeom>
              <a:noFill/>
              <a:ln w="9525">
                <a:noFill/>
                <a:miter lim="800000"/>
                <a:headEnd/>
                <a:tailEnd/>
              </a:ln>
            </p:spPr>
          </p:pic>
          <p:pic>
            <p:nvPicPr>
              <p:cNvPr id="23" name="Picture 22" descr="G:\Com. Air mission Dec.2013\Trans Auto\DSCF0952.JPG"/>
              <p:cNvPicPr/>
              <p:nvPr/>
            </p:nvPicPr>
            <p:blipFill>
              <a:blip r:embed="rId4" cstate="print"/>
              <a:srcRect/>
              <a:stretch>
                <a:fillRect/>
              </a:stretch>
            </p:blipFill>
            <p:spPr bwMode="auto">
              <a:xfrm>
                <a:off x="3331875" y="3495567"/>
                <a:ext cx="2664296" cy="1404156"/>
              </a:xfrm>
              <a:prstGeom prst="rect">
                <a:avLst/>
              </a:prstGeom>
              <a:noFill/>
              <a:ln w="9525">
                <a:noFill/>
                <a:miter lim="800000"/>
                <a:headEnd/>
                <a:tailEnd/>
              </a:ln>
            </p:spPr>
          </p:pic>
          <p:pic>
            <p:nvPicPr>
              <p:cNvPr id="24" name="Picture 23" descr="IMG_0700.JPG"/>
              <p:cNvPicPr/>
              <p:nvPr/>
            </p:nvPicPr>
            <p:blipFill>
              <a:blip r:embed="rId5" cstate="print"/>
              <a:srcRect/>
              <a:stretch>
                <a:fillRect/>
              </a:stretch>
            </p:blipFill>
            <p:spPr bwMode="auto">
              <a:xfrm>
                <a:off x="6264442" y="3521751"/>
                <a:ext cx="2520280" cy="1404156"/>
              </a:xfrm>
              <a:prstGeom prst="rect">
                <a:avLst/>
              </a:prstGeom>
              <a:noFill/>
              <a:ln w="9525">
                <a:noFill/>
                <a:miter lim="800000"/>
                <a:headEnd/>
                <a:tailEnd/>
              </a:ln>
            </p:spPr>
          </p:pic>
          <p:pic>
            <p:nvPicPr>
              <p:cNvPr id="26" name="Picture 25" descr="G:\Com. Air mission Dec.2013\Trans Auto\DSCF0949.JPG"/>
              <p:cNvPicPr/>
              <p:nvPr/>
            </p:nvPicPr>
            <p:blipFill>
              <a:blip r:embed="rId6" cstate="print"/>
              <a:srcRect/>
              <a:stretch>
                <a:fillRect/>
              </a:stretch>
            </p:blipFill>
            <p:spPr bwMode="auto">
              <a:xfrm>
                <a:off x="6308527" y="1680334"/>
                <a:ext cx="2484276" cy="1476164"/>
              </a:xfrm>
              <a:prstGeom prst="rect">
                <a:avLst/>
              </a:prstGeom>
              <a:noFill/>
              <a:ln w="9525">
                <a:noFill/>
                <a:miter lim="800000"/>
                <a:headEnd/>
                <a:tailEnd/>
              </a:ln>
            </p:spPr>
          </p:pic>
          <p:pic>
            <p:nvPicPr>
              <p:cNvPr id="27" name="Picture 26" descr="G:\Com. Air mission Dec.2013\Mass Falange\Maass\20131203_141507.jpg"/>
              <p:cNvPicPr/>
              <p:nvPr/>
            </p:nvPicPr>
            <p:blipFill>
              <a:blip r:embed="rId7" cstate="print"/>
              <a:srcRect/>
              <a:stretch>
                <a:fillRect/>
              </a:stretch>
            </p:blipFill>
            <p:spPr bwMode="auto">
              <a:xfrm>
                <a:off x="3662807" y="1700808"/>
                <a:ext cx="2592287" cy="1432227"/>
              </a:xfrm>
              <a:prstGeom prst="rect">
                <a:avLst/>
              </a:prstGeom>
              <a:noFill/>
              <a:ln w="9525">
                <a:noFill/>
                <a:miter lim="800000"/>
                <a:headEnd/>
                <a:tailEnd/>
              </a:ln>
            </p:spPr>
          </p:pic>
          <p:sp>
            <p:nvSpPr>
              <p:cNvPr id="30" name="Rectangle 29"/>
              <p:cNvSpPr>
                <a:spLocks noChangeArrowheads="1"/>
              </p:cNvSpPr>
              <p:nvPr/>
            </p:nvSpPr>
            <p:spPr bwMode="auto">
              <a:xfrm>
                <a:off x="920738" y="3097031"/>
                <a:ext cx="4320480" cy="230832"/>
              </a:xfrm>
              <a:prstGeom prst="rect">
                <a:avLst/>
              </a:prstGeom>
              <a:noFill/>
              <a:ln w="9525" algn="ctr">
                <a:noFill/>
                <a:miter lim="800000"/>
                <a:headEnd/>
                <a:tailEnd/>
              </a:ln>
            </p:spPr>
            <p:txBody>
              <a:bodyPr wrap="square">
                <a:spAutoFit/>
              </a:bodyPr>
              <a:lstStyle/>
              <a:p>
                <a:pPr>
                  <a:defRPr/>
                </a:pPr>
                <a:r>
                  <a:rPr lang="en-US" altLang="ja-JP" sz="1000" dirty="0" smtClean="0">
                    <a:solidFill>
                      <a:prstClr val="black"/>
                    </a:solidFill>
                  </a:rPr>
                  <a:t>Installation of new receiver and new air compressors (not inverter type)</a:t>
                </a:r>
                <a:endParaRPr lang="ja-JP" altLang="en-US" sz="1000" dirty="0">
                  <a:solidFill>
                    <a:prstClr val="black"/>
                  </a:solidFill>
                </a:endParaRPr>
              </a:p>
            </p:txBody>
          </p:sp>
          <p:sp>
            <p:nvSpPr>
              <p:cNvPr id="31" name="Rectangle 30"/>
              <p:cNvSpPr>
                <a:spLocks noChangeArrowheads="1"/>
              </p:cNvSpPr>
              <p:nvPr/>
            </p:nvSpPr>
            <p:spPr bwMode="auto">
              <a:xfrm>
                <a:off x="6588224" y="3118303"/>
                <a:ext cx="2772308" cy="230832"/>
              </a:xfrm>
              <a:prstGeom prst="rect">
                <a:avLst/>
              </a:prstGeom>
              <a:noFill/>
              <a:ln w="9525" algn="ctr">
                <a:noFill/>
                <a:miter lim="800000"/>
                <a:headEnd/>
                <a:tailEnd/>
              </a:ln>
            </p:spPr>
            <p:txBody>
              <a:bodyPr wrap="square">
                <a:spAutoFit/>
              </a:bodyPr>
              <a:lstStyle/>
              <a:p>
                <a:pPr>
                  <a:defRPr/>
                </a:pPr>
                <a:r>
                  <a:rPr lang="en-US" altLang="ja-JP" sz="1000" dirty="0" smtClean="0">
                    <a:solidFill>
                      <a:prstClr val="black"/>
                    </a:solidFill>
                  </a:rPr>
                  <a:t>Adjusting pressure setting</a:t>
                </a:r>
                <a:endParaRPr lang="ja-JP" altLang="en-US" sz="1000" dirty="0">
                  <a:solidFill>
                    <a:prstClr val="black"/>
                  </a:solidFill>
                </a:endParaRPr>
              </a:p>
            </p:txBody>
          </p:sp>
          <p:sp>
            <p:nvSpPr>
              <p:cNvPr id="32" name="Rectangle 31"/>
              <p:cNvSpPr>
                <a:spLocks noChangeArrowheads="1"/>
              </p:cNvSpPr>
              <p:nvPr/>
            </p:nvSpPr>
            <p:spPr bwMode="auto">
              <a:xfrm>
                <a:off x="256259" y="4869160"/>
                <a:ext cx="2952328" cy="230832"/>
              </a:xfrm>
              <a:prstGeom prst="rect">
                <a:avLst/>
              </a:prstGeom>
              <a:noFill/>
              <a:ln w="9525" algn="ctr">
                <a:noFill/>
                <a:miter lim="800000"/>
                <a:headEnd/>
                <a:tailEnd/>
              </a:ln>
            </p:spPr>
            <p:txBody>
              <a:bodyPr wrap="square">
                <a:spAutoFit/>
              </a:bodyPr>
              <a:lstStyle/>
              <a:p>
                <a:pPr>
                  <a:defRPr/>
                </a:pPr>
                <a:r>
                  <a:rPr lang="en-US" altLang="ja-JP" sz="1000" dirty="0" smtClean="0">
                    <a:solidFill>
                      <a:prstClr val="black"/>
                    </a:solidFill>
                  </a:rPr>
                  <a:t>Reduce air leakage through installing foot switch</a:t>
                </a:r>
                <a:endParaRPr lang="ja-JP" altLang="en-US" sz="1000" dirty="0">
                  <a:solidFill>
                    <a:prstClr val="black"/>
                  </a:solidFill>
                </a:endParaRPr>
              </a:p>
            </p:txBody>
          </p:sp>
          <p:sp>
            <p:nvSpPr>
              <p:cNvPr id="34" name="Rectangle 33"/>
              <p:cNvSpPr>
                <a:spLocks noChangeArrowheads="1"/>
              </p:cNvSpPr>
              <p:nvPr/>
            </p:nvSpPr>
            <p:spPr bwMode="auto">
              <a:xfrm>
                <a:off x="3419872" y="4868631"/>
                <a:ext cx="2772308" cy="230832"/>
              </a:xfrm>
              <a:prstGeom prst="rect">
                <a:avLst/>
              </a:prstGeom>
              <a:noFill/>
              <a:ln w="9525" algn="ctr">
                <a:noFill/>
                <a:miter lim="800000"/>
                <a:headEnd/>
                <a:tailEnd/>
              </a:ln>
            </p:spPr>
            <p:txBody>
              <a:bodyPr wrap="square">
                <a:spAutoFit/>
              </a:bodyPr>
              <a:lstStyle/>
              <a:p>
                <a:pPr>
                  <a:defRPr/>
                </a:pPr>
                <a:r>
                  <a:rPr lang="en-US" altLang="ja-JP" sz="1000" dirty="0" smtClean="0">
                    <a:solidFill>
                      <a:prstClr val="black"/>
                    </a:solidFill>
                  </a:rPr>
                  <a:t>Reconsider pipe size and design</a:t>
                </a:r>
                <a:endParaRPr lang="ja-JP" altLang="en-US" sz="1000" dirty="0">
                  <a:solidFill>
                    <a:prstClr val="black"/>
                  </a:solidFill>
                </a:endParaRPr>
              </a:p>
            </p:txBody>
          </p:sp>
          <p:sp>
            <p:nvSpPr>
              <p:cNvPr id="35" name="Rectangle 34"/>
              <p:cNvSpPr>
                <a:spLocks noChangeArrowheads="1"/>
              </p:cNvSpPr>
              <p:nvPr/>
            </p:nvSpPr>
            <p:spPr bwMode="auto">
              <a:xfrm>
                <a:off x="6371946" y="4908660"/>
                <a:ext cx="2412776" cy="230832"/>
              </a:xfrm>
              <a:prstGeom prst="rect">
                <a:avLst/>
              </a:prstGeom>
              <a:noFill/>
              <a:ln w="9525" algn="ctr">
                <a:noFill/>
                <a:miter lim="800000"/>
                <a:headEnd/>
                <a:tailEnd/>
              </a:ln>
            </p:spPr>
            <p:txBody>
              <a:bodyPr wrap="square">
                <a:spAutoFit/>
              </a:bodyPr>
              <a:lstStyle/>
              <a:p>
                <a:pPr>
                  <a:defRPr/>
                </a:pPr>
                <a:r>
                  <a:rPr lang="en-US" altLang="ja-JP" sz="1000" dirty="0" smtClean="0">
                    <a:solidFill>
                      <a:prstClr val="black"/>
                    </a:solidFill>
                  </a:rPr>
                  <a:t>Start the use of efficient air gun</a:t>
                </a:r>
                <a:endParaRPr lang="ja-JP" altLang="en-US" sz="1000" dirty="0">
                  <a:solidFill>
                    <a:prstClr val="black"/>
                  </a:solidFill>
                </a:endParaRPr>
              </a:p>
            </p:txBody>
          </p:sp>
          <p:sp>
            <p:nvSpPr>
              <p:cNvPr id="37" name="Oval 4"/>
              <p:cNvSpPr>
                <a:spLocks noChangeArrowheads="1"/>
              </p:cNvSpPr>
              <p:nvPr/>
            </p:nvSpPr>
            <p:spPr bwMode="auto">
              <a:xfrm>
                <a:off x="4105053" y="1834584"/>
                <a:ext cx="1052451" cy="1188132"/>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Oval 4"/>
              <p:cNvSpPr>
                <a:spLocks noChangeArrowheads="1"/>
              </p:cNvSpPr>
              <p:nvPr/>
            </p:nvSpPr>
            <p:spPr bwMode="auto">
              <a:xfrm>
                <a:off x="7052108" y="2206235"/>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Oval 4"/>
              <p:cNvSpPr>
                <a:spLocks noChangeArrowheads="1"/>
              </p:cNvSpPr>
              <p:nvPr/>
            </p:nvSpPr>
            <p:spPr bwMode="auto">
              <a:xfrm>
                <a:off x="1165454" y="3918247"/>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Oval 4"/>
              <p:cNvSpPr>
                <a:spLocks noChangeArrowheads="1"/>
              </p:cNvSpPr>
              <p:nvPr/>
            </p:nvSpPr>
            <p:spPr bwMode="auto">
              <a:xfrm>
                <a:off x="6588224" y="3768599"/>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9" name="Oval 4"/>
            <p:cNvSpPr>
              <a:spLocks noChangeArrowheads="1"/>
            </p:cNvSpPr>
            <p:nvPr/>
          </p:nvSpPr>
          <p:spPr bwMode="auto">
            <a:xfrm>
              <a:off x="4116257" y="4365103"/>
              <a:ext cx="1030041" cy="944081"/>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5" name="Rectangle 2"/>
          <p:cNvSpPr txBox="1">
            <a:spLocks noChangeArrowheads="1"/>
          </p:cNvSpPr>
          <p:nvPr/>
        </p:nvSpPr>
        <p:spPr bwMode="auto">
          <a:xfrm>
            <a:off x="0" y="285728"/>
            <a:ext cx="9144000" cy="7769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endParaRPr lang="en-US" sz="2400" b="1" dirty="0" smtClean="0">
              <a:solidFill>
                <a:srgbClr val="C00000"/>
              </a:solidFill>
            </a:endParaRPr>
          </a:p>
        </p:txBody>
      </p:sp>
      <p:sp>
        <p:nvSpPr>
          <p:cNvPr id="33" name="Rectangle 2"/>
          <p:cNvSpPr txBox="1">
            <a:spLocks noChangeArrowheads="1"/>
          </p:cNvSpPr>
          <p:nvPr/>
        </p:nvSpPr>
        <p:spPr bwMode="auto">
          <a:xfrm>
            <a:off x="-180528" y="655196"/>
            <a:ext cx="9144000" cy="7304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93700" lvl="2" eaLnBrk="1" fontAlgn="auto" hangingPunct="1">
              <a:spcBef>
                <a:spcPct val="10000"/>
              </a:spcBef>
              <a:spcAft>
                <a:spcPts val="0"/>
              </a:spcAft>
            </a:pPr>
            <a:r>
              <a:rPr lang="en-US" sz="2800" b="1" dirty="0" smtClean="0">
                <a:solidFill>
                  <a:srgbClr val="FF0000"/>
                </a:solidFill>
                <a:latin typeface="Calibri"/>
              </a:rPr>
              <a:t>Expected benefits of improving compressed air system: Energy saving: 20% -30%</a:t>
            </a:r>
          </a:p>
          <a:p>
            <a:pPr marL="1308100" lvl="3" indent="-393700" algn="l" eaLnBrk="1" fontAlgn="auto" hangingPunct="1">
              <a:spcBef>
                <a:spcPct val="10000"/>
              </a:spcBef>
              <a:spcAft>
                <a:spcPts val="0"/>
              </a:spcAft>
              <a:buFont typeface="Wingdings" pitchFamily="2" charset="2"/>
              <a:buChar char="§"/>
            </a:pPr>
            <a:endParaRPr lang="en-US" sz="2800" b="1" dirty="0">
              <a:solidFill>
                <a:srgbClr val="006600"/>
              </a:solidFill>
            </a:endParaRPr>
          </a:p>
        </p:txBody>
      </p:sp>
    </p:spTree>
    <p:extLst>
      <p:ext uri="{BB962C8B-B14F-4D97-AF65-F5344CB8AC3E}">
        <p14:creationId xmlns:p14="http://schemas.microsoft.com/office/powerpoint/2010/main" val="40896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2"/>
          <p:cNvSpPr txBox="1">
            <a:spLocks noChangeArrowheads="1"/>
          </p:cNvSpPr>
          <p:nvPr/>
        </p:nvSpPr>
        <p:spPr bwMode="auto">
          <a:xfrm>
            <a:off x="7312025" y="3384550"/>
            <a:ext cx="927100" cy="369888"/>
          </a:xfrm>
          <a:prstGeom prst="rect">
            <a:avLst/>
          </a:prstGeom>
          <a:noFill/>
          <a:ln w="9525">
            <a:noFill/>
            <a:miter lim="800000"/>
            <a:headEnd/>
            <a:tailEnd/>
          </a:ln>
        </p:spPr>
        <p:txBody>
          <a:bodyPr>
            <a:spAutoFit/>
          </a:bodyPr>
          <a:lstStyle/>
          <a:p>
            <a:endParaRPr lang="en-US" altLang="en-US" dirty="0">
              <a:solidFill>
                <a:prstClr val="black"/>
              </a:solidFill>
            </a:endParaRPr>
          </a:p>
        </p:txBody>
      </p:sp>
      <p:sp>
        <p:nvSpPr>
          <p:cNvPr id="1028" name="Rectangle 15"/>
          <p:cNvSpPr>
            <a:spLocks noChangeArrowheads="1"/>
          </p:cNvSpPr>
          <p:nvPr/>
        </p:nvSpPr>
        <p:spPr bwMode="auto">
          <a:xfrm>
            <a:off x="107950" y="200909"/>
            <a:ext cx="9036050" cy="461665"/>
          </a:xfrm>
          <a:prstGeom prst="rect">
            <a:avLst/>
          </a:prstGeom>
          <a:solidFill>
            <a:schemeClr val="bg1"/>
          </a:solidFill>
          <a:ln w="9525">
            <a:noFill/>
            <a:miter lim="800000"/>
            <a:headEnd/>
            <a:tailEnd/>
          </a:ln>
        </p:spPr>
        <p:txBody>
          <a:bodyPr>
            <a:spAutoFit/>
          </a:bodyPr>
          <a:lstStyle/>
          <a:p>
            <a:pPr algn="ctr"/>
            <a:r>
              <a:rPr lang="en-GB" altLang="ja-JP" sz="2400" b="1" dirty="0" smtClean="0">
                <a:solidFill>
                  <a:srgbClr val="FF0000"/>
                </a:solidFill>
              </a:rPr>
              <a:t>Example of identified potentials</a:t>
            </a:r>
            <a:endParaRPr lang="en-US" altLang="ja-JP" sz="2400" dirty="0">
              <a:solidFill>
                <a:srgbClr val="FF0000"/>
              </a:solidFill>
            </a:endParaRPr>
          </a:p>
        </p:txBody>
      </p:sp>
      <p:graphicFrame>
        <p:nvGraphicFramePr>
          <p:cNvPr id="1026" name="Object 3"/>
          <p:cNvGraphicFramePr>
            <a:graphicFrameLocks noChangeAspect="1"/>
          </p:cNvGraphicFramePr>
          <p:nvPr>
            <p:extLst/>
          </p:nvPr>
        </p:nvGraphicFramePr>
        <p:xfrm>
          <a:off x="166135" y="896063"/>
          <a:ext cx="8840787" cy="5716749"/>
        </p:xfrm>
        <a:graphic>
          <a:graphicData uri="http://schemas.openxmlformats.org/presentationml/2006/ole">
            <mc:AlternateContent xmlns:mc="http://schemas.openxmlformats.org/markup-compatibility/2006">
              <mc:Choice xmlns:v="urn:schemas-microsoft-com:vml" Requires="v">
                <p:oleObj spid="_x0000_s1050" name="Worksheet" r:id="rId4" imgW="7086600" imgH="6248490" progId="Excel.Sheet.12">
                  <p:embed/>
                </p:oleObj>
              </mc:Choice>
              <mc:Fallback>
                <p:oleObj name="Worksheet" r:id="rId4" imgW="7086600" imgH="624849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35" y="896063"/>
                        <a:ext cx="8840787" cy="5716749"/>
                      </a:xfrm>
                      <a:prstGeom prst="rect">
                        <a:avLst/>
                      </a:prstGeom>
                      <a:noFill/>
                    </p:spPr>
                  </p:pic>
                </p:oleObj>
              </mc:Fallback>
            </mc:AlternateContent>
          </a:graphicData>
        </a:graphic>
      </p:graphicFrame>
      <p:sp>
        <p:nvSpPr>
          <p:cNvPr id="2" name="円/楕円 1"/>
          <p:cNvSpPr/>
          <p:nvPr/>
        </p:nvSpPr>
        <p:spPr>
          <a:xfrm>
            <a:off x="8517897" y="4524580"/>
            <a:ext cx="600448"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円/楕円 7"/>
          <p:cNvSpPr/>
          <p:nvPr/>
        </p:nvSpPr>
        <p:spPr>
          <a:xfrm>
            <a:off x="8486690" y="1610554"/>
            <a:ext cx="520232"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 name="円/楕円 8"/>
          <p:cNvSpPr/>
          <p:nvPr/>
        </p:nvSpPr>
        <p:spPr>
          <a:xfrm>
            <a:off x="7011801" y="4483849"/>
            <a:ext cx="600448"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円/楕円 9"/>
          <p:cNvSpPr/>
          <p:nvPr/>
        </p:nvSpPr>
        <p:spPr>
          <a:xfrm>
            <a:off x="4847840" y="4524580"/>
            <a:ext cx="600448"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 name="円/楕円 10"/>
          <p:cNvSpPr/>
          <p:nvPr/>
        </p:nvSpPr>
        <p:spPr>
          <a:xfrm>
            <a:off x="7051909" y="1588064"/>
            <a:ext cx="520232"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円/楕円 11"/>
          <p:cNvSpPr/>
          <p:nvPr/>
        </p:nvSpPr>
        <p:spPr>
          <a:xfrm>
            <a:off x="4887948" y="1548501"/>
            <a:ext cx="520232"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3434440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p:nvPr/>
        </p:nvSpPr>
        <p:spPr>
          <a:xfrm>
            <a:off x="0" y="620688"/>
            <a:ext cx="9144000" cy="3539430"/>
          </a:xfrm>
          <a:prstGeom prst="rect">
            <a:avLst/>
          </a:prstGeom>
          <a:noFill/>
        </p:spPr>
        <p:txBody>
          <a:bodyPr wrap="square" rtlCol="0">
            <a:spAutoFit/>
          </a:bodyPr>
          <a:lstStyle/>
          <a:p>
            <a:pPr>
              <a:defRPr/>
            </a:pPr>
            <a:r>
              <a:rPr kumimoji="0" lang="en-GB" sz="2800" b="1" kern="0" dirty="0" smtClean="0">
                <a:solidFill>
                  <a:srgbClr val="C00000"/>
                </a:solidFill>
                <a:ea typeface="SimSun" panose="02010600030101010101" pitchFamily="2" charset="-122"/>
                <a:cs typeface="Times New Roman" panose="02020603050405020304" pitchFamily="18" charset="0"/>
              </a:rPr>
              <a:t>Key insight based on compressed air case study</a:t>
            </a:r>
          </a:p>
          <a:p>
            <a:pPr>
              <a:defRPr/>
            </a:pPr>
            <a:endParaRPr kumimoji="0" lang="en-GB" sz="2800" b="1" kern="0" dirty="0" smtClean="0">
              <a:solidFill>
                <a:srgbClr val="C00000"/>
              </a:solidFill>
              <a:ea typeface="SimSun" panose="02010600030101010101" pitchFamily="2" charset="-122"/>
              <a:cs typeface="Times New Roman" panose="02020603050405020304" pitchFamily="18" charset="0"/>
            </a:endParaRPr>
          </a:p>
          <a:p>
            <a:pPr marL="514350" indent="-514350">
              <a:buFontTx/>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What kind of support is really required?</a:t>
            </a:r>
          </a:p>
          <a:p>
            <a:pPr marL="514350" indent="-514350">
              <a:buFontTx/>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FontTx/>
              <a:buAutoNum type="arabicParenR"/>
              <a:defRPr/>
            </a:pPr>
            <a:r>
              <a:rPr kumimoji="0" lang="en-GB" sz="2800" kern="0" dirty="0" smtClean="0">
                <a:solidFill>
                  <a:srgbClr val="418438"/>
                </a:solidFill>
                <a:ea typeface="SimSun" panose="02010600030101010101" pitchFamily="2" charset="-122"/>
                <a:cs typeface="Times New Roman" panose="02020603050405020304" pitchFamily="18" charset="0"/>
              </a:rPr>
              <a:t>Who has to provide such support?</a:t>
            </a:r>
          </a:p>
          <a:p>
            <a:pPr marL="514350" indent="-514350">
              <a:buFontTx/>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a:p>
            <a:pPr marL="514350" indent="-514350">
              <a:buFontTx/>
              <a:buAutoNum type="arabicParenR"/>
              <a:defRPr/>
            </a:pPr>
            <a:r>
              <a:rPr kumimoji="0" lang="en-GB" sz="2800" kern="0" dirty="0">
                <a:solidFill>
                  <a:srgbClr val="418438"/>
                </a:solidFill>
                <a:ea typeface="SimSun" panose="02010600030101010101" pitchFamily="2" charset="-122"/>
                <a:cs typeface="Times New Roman" panose="02020603050405020304" pitchFamily="18" charset="0"/>
              </a:rPr>
              <a:t>Mapping; Matching, </a:t>
            </a:r>
            <a:r>
              <a:rPr kumimoji="0" lang="en-GB" sz="2800" kern="0" dirty="0" smtClean="0">
                <a:solidFill>
                  <a:srgbClr val="418438"/>
                </a:solidFill>
                <a:ea typeface="SimSun" panose="02010600030101010101" pitchFamily="2" charset="-122"/>
                <a:cs typeface="Times New Roman" panose="02020603050405020304" pitchFamily="18" charset="0"/>
              </a:rPr>
              <a:t>Follow-up </a:t>
            </a:r>
            <a:r>
              <a:rPr kumimoji="0" lang="en-GB" sz="2800" kern="0" dirty="0">
                <a:solidFill>
                  <a:srgbClr val="418438"/>
                </a:solidFill>
                <a:ea typeface="SimSun" panose="02010600030101010101" pitchFamily="2" charset="-122"/>
                <a:cs typeface="Times New Roman" panose="02020603050405020304" pitchFamily="18" charset="0"/>
              </a:rPr>
              <a:t>are key components. </a:t>
            </a:r>
          </a:p>
          <a:p>
            <a:pPr marL="514350" indent="-514350">
              <a:buFontTx/>
              <a:buAutoNum type="arabicParenR"/>
              <a:defRPr/>
            </a:pPr>
            <a:endParaRPr kumimoji="0" lang="en-GB" sz="2800" kern="0" dirty="0" smtClean="0">
              <a:solidFill>
                <a:srgbClr val="418438"/>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6166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446" y="1196752"/>
            <a:ext cx="9156885" cy="5404134"/>
            <a:chOff x="-419644" y="-209550"/>
            <a:chExt cx="7287170" cy="4953000"/>
          </a:xfrm>
        </p:grpSpPr>
        <p:cxnSp>
          <p:nvCxnSpPr>
            <p:cNvPr id="5" name="Straight Arrow Connector 4"/>
            <p:cNvCxnSpPr/>
            <p:nvPr/>
          </p:nvCxnSpPr>
          <p:spPr>
            <a:xfrm flipH="1" flipV="1">
              <a:off x="4038600" y="4200525"/>
              <a:ext cx="361950" cy="200025"/>
            </a:xfrm>
            <a:prstGeom prst="straightConnector1">
              <a:avLst/>
            </a:prstGeom>
            <a:noFill/>
            <a:ln w="6350" cap="flat" cmpd="sng" algn="ctr">
              <a:solidFill>
                <a:srgbClr val="5B9BD5"/>
              </a:solidFill>
              <a:prstDash val="solid"/>
              <a:miter lim="800000"/>
              <a:tailEnd type="triangle"/>
            </a:ln>
            <a:effectLst/>
          </p:spPr>
        </p:cxnSp>
        <p:grpSp>
          <p:nvGrpSpPr>
            <p:cNvPr id="6" name="Group 5"/>
            <p:cNvGrpSpPr/>
            <p:nvPr/>
          </p:nvGrpSpPr>
          <p:grpSpPr>
            <a:xfrm>
              <a:off x="-419644" y="-209550"/>
              <a:ext cx="7287170" cy="4953000"/>
              <a:chOff x="-419644" y="-209550"/>
              <a:chExt cx="7287170" cy="4953000"/>
            </a:xfrm>
          </p:grpSpPr>
          <p:sp>
            <p:nvSpPr>
              <p:cNvPr id="9" name="Rectangle 8"/>
              <p:cNvSpPr/>
              <p:nvPr/>
            </p:nvSpPr>
            <p:spPr>
              <a:xfrm>
                <a:off x="3448050" y="2152650"/>
                <a:ext cx="3028950" cy="1752600"/>
              </a:xfrm>
              <a:prstGeom prst="rect">
                <a:avLst/>
              </a:prstGeom>
              <a:solidFill>
                <a:srgbClr val="5B9BD5">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grpSp>
            <p:nvGrpSpPr>
              <p:cNvPr id="10" name="Group 9"/>
              <p:cNvGrpSpPr/>
              <p:nvPr/>
            </p:nvGrpSpPr>
            <p:grpSpPr>
              <a:xfrm>
                <a:off x="-419644" y="-209550"/>
                <a:ext cx="7287170" cy="4953000"/>
                <a:chOff x="-419644" y="-209550"/>
                <a:chExt cx="7287170" cy="4953000"/>
              </a:xfrm>
            </p:grpSpPr>
            <p:grpSp>
              <p:nvGrpSpPr>
                <p:cNvPr id="11" name="Group 10"/>
                <p:cNvGrpSpPr/>
                <p:nvPr/>
              </p:nvGrpSpPr>
              <p:grpSpPr>
                <a:xfrm>
                  <a:off x="-419644" y="-209550"/>
                  <a:ext cx="7287170" cy="4953000"/>
                  <a:chOff x="-419644" y="-209550"/>
                  <a:chExt cx="7287170" cy="4953000"/>
                </a:xfrm>
              </p:grpSpPr>
              <p:sp>
                <p:nvSpPr>
                  <p:cNvPr id="13" name="Rectangle 12"/>
                  <p:cNvSpPr/>
                  <p:nvPr/>
                </p:nvSpPr>
                <p:spPr>
                  <a:xfrm>
                    <a:off x="895350" y="2171700"/>
                    <a:ext cx="2552700" cy="17621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14" name="Rectangle 13"/>
                  <p:cNvSpPr/>
                  <p:nvPr/>
                </p:nvSpPr>
                <p:spPr>
                  <a:xfrm>
                    <a:off x="3448050" y="133350"/>
                    <a:ext cx="3028950" cy="2028825"/>
                  </a:xfrm>
                  <a:prstGeom prst="rect">
                    <a:avLst/>
                  </a:prstGeom>
                  <a:solidFill>
                    <a:srgbClr val="ED7D31">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15" name="Rectangle 14"/>
                  <p:cNvSpPr/>
                  <p:nvPr/>
                </p:nvSpPr>
                <p:spPr>
                  <a:xfrm>
                    <a:off x="895350" y="123825"/>
                    <a:ext cx="2552700" cy="2047875"/>
                  </a:xfrm>
                  <a:prstGeom prst="rect">
                    <a:avLst/>
                  </a:prstGeom>
                  <a:solidFill>
                    <a:srgbClr val="E7E6E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16" name="Straight Arrow Connector 15"/>
                  <p:cNvCxnSpPr/>
                  <p:nvPr/>
                </p:nvCxnSpPr>
                <p:spPr>
                  <a:xfrm>
                    <a:off x="895350" y="3905250"/>
                    <a:ext cx="5581650" cy="19050"/>
                  </a:xfrm>
                  <a:prstGeom prst="straightConnector1">
                    <a:avLst/>
                  </a:prstGeom>
                  <a:noFill/>
                  <a:ln w="6350" cap="flat" cmpd="sng" algn="ctr">
                    <a:solidFill>
                      <a:srgbClr val="5B9BD5"/>
                    </a:solidFill>
                    <a:prstDash val="solid"/>
                    <a:miter lim="800000"/>
                    <a:tailEnd type="triangle"/>
                  </a:ln>
                  <a:effectLst/>
                </p:spPr>
              </p:cxnSp>
              <p:cxnSp>
                <p:nvCxnSpPr>
                  <p:cNvPr id="17" name="Straight Arrow Connector 16"/>
                  <p:cNvCxnSpPr/>
                  <p:nvPr/>
                </p:nvCxnSpPr>
                <p:spPr>
                  <a:xfrm flipV="1">
                    <a:off x="895350" y="0"/>
                    <a:ext cx="0" cy="3905250"/>
                  </a:xfrm>
                  <a:prstGeom prst="straightConnector1">
                    <a:avLst/>
                  </a:prstGeom>
                  <a:noFill/>
                  <a:ln w="6350" cap="flat" cmpd="sng" algn="ctr">
                    <a:solidFill>
                      <a:srgbClr val="5B9BD5"/>
                    </a:solidFill>
                    <a:prstDash val="solid"/>
                    <a:miter lim="800000"/>
                    <a:tailEnd type="triangle"/>
                  </a:ln>
                  <a:effectLst/>
                </p:spPr>
              </p:cxnSp>
              <p:cxnSp>
                <p:nvCxnSpPr>
                  <p:cNvPr id="18" name="Straight Connector 17"/>
                  <p:cNvCxnSpPr/>
                  <p:nvPr/>
                </p:nvCxnSpPr>
                <p:spPr>
                  <a:xfrm>
                    <a:off x="876300" y="2162175"/>
                    <a:ext cx="5676900" cy="9525"/>
                  </a:xfrm>
                  <a:prstGeom prst="line">
                    <a:avLst/>
                  </a:prstGeom>
                  <a:noFill/>
                  <a:ln w="25400" cap="flat" cmpd="sng" algn="ctr">
                    <a:solidFill>
                      <a:srgbClr val="FF0000"/>
                    </a:solidFill>
                    <a:prstDash val="dash"/>
                    <a:miter lim="800000"/>
                  </a:ln>
                  <a:effectLst/>
                </p:spPr>
              </p:cxnSp>
              <p:sp>
                <p:nvSpPr>
                  <p:cNvPr id="19" name="Rectangle 18"/>
                  <p:cNvSpPr/>
                  <p:nvPr/>
                </p:nvSpPr>
                <p:spPr>
                  <a:xfrm>
                    <a:off x="242835" y="-209550"/>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Financial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0" name="Rectangle 19"/>
                  <p:cNvSpPr/>
                  <p:nvPr/>
                </p:nvSpPr>
                <p:spPr>
                  <a:xfrm>
                    <a:off x="6086476" y="3873597"/>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Technical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1" name="Rectangle 20"/>
                  <p:cNvSpPr/>
                  <p:nvPr/>
                </p:nvSpPr>
                <p:spPr>
                  <a:xfrm>
                    <a:off x="2962275" y="4022567"/>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Maximum Own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2" name="Rectangle 21"/>
                  <p:cNvSpPr/>
                  <p:nvPr/>
                </p:nvSpPr>
                <p:spPr>
                  <a:xfrm>
                    <a:off x="-219332" y="1952625"/>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Maximum Own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3" name="Rectangle 22"/>
                  <p:cNvSpPr/>
                  <p:nvPr/>
                </p:nvSpPr>
                <p:spPr>
                  <a:xfrm>
                    <a:off x="990600" y="3267075"/>
                    <a:ext cx="1047750"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B2B is sufficient </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4" name="Rectangle 23"/>
                  <p:cNvSpPr/>
                  <p:nvPr/>
                </p:nvSpPr>
                <p:spPr>
                  <a:xfrm>
                    <a:off x="1047750" y="209550"/>
                    <a:ext cx="1095375"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B2F 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5" name="Rectangle 24"/>
                  <p:cNvSpPr/>
                  <p:nvPr/>
                </p:nvSpPr>
                <p:spPr>
                  <a:xfrm>
                    <a:off x="5181600" y="3267075"/>
                    <a:ext cx="1295400" cy="52387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B2P 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6" name="Rectangle 25"/>
                  <p:cNvSpPr/>
                  <p:nvPr/>
                </p:nvSpPr>
                <p:spPr>
                  <a:xfrm>
                    <a:off x="5058255" y="209550"/>
                    <a:ext cx="1494946" cy="4953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B2F and B2F 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7" name="Rectangle 26"/>
                  <p:cNvSpPr/>
                  <p:nvPr/>
                </p:nvSpPr>
                <p:spPr>
                  <a:xfrm>
                    <a:off x="1564734" y="2505075"/>
                    <a:ext cx="1697577" cy="3048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100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KW Screw compressor </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8" name="Rectangle 27"/>
                  <p:cNvSpPr/>
                  <p:nvPr/>
                </p:nvSpPr>
                <p:spPr>
                  <a:xfrm>
                    <a:off x="1564734" y="1023223"/>
                    <a:ext cx="1864291" cy="33337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1000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KW Turbo compressor</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9" name="Rectangle 28"/>
                  <p:cNvSpPr/>
                  <p:nvPr/>
                </p:nvSpPr>
                <p:spPr>
                  <a:xfrm>
                    <a:off x="3595689" y="819268"/>
                    <a:ext cx="1932001" cy="2667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1000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KW 2 </a:t>
                    </a: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stages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compressor</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0" name="Rectangle 29"/>
                  <p:cNvSpPr/>
                  <p:nvPr/>
                </p:nvSpPr>
                <p:spPr>
                  <a:xfrm>
                    <a:off x="3385660" y="2165177"/>
                    <a:ext cx="1795940" cy="35242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100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KW Inverter compressor</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1" name="5-Point Star 30"/>
                  <p:cNvSpPr/>
                  <p:nvPr/>
                </p:nvSpPr>
                <p:spPr>
                  <a:xfrm>
                    <a:off x="2333625" y="2762250"/>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2" name="5-Point Star 31"/>
                  <p:cNvSpPr/>
                  <p:nvPr/>
                </p:nvSpPr>
                <p:spPr>
                  <a:xfrm>
                    <a:off x="3571876" y="2466974"/>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3" name="5-Point Star 32"/>
                  <p:cNvSpPr/>
                  <p:nvPr/>
                </p:nvSpPr>
                <p:spPr>
                  <a:xfrm>
                    <a:off x="2947987" y="1343025"/>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4" name="5-Point Star 33"/>
                  <p:cNvSpPr/>
                  <p:nvPr/>
                </p:nvSpPr>
                <p:spPr>
                  <a:xfrm>
                    <a:off x="4003699" y="1042987"/>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35" name="Straight Connector 34"/>
                  <p:cNvCxnSpPr/>
                  <p:nvPr/>
                </p:nvCxnSpPr>
                <p:spPr>
                  <a:xfrm flipV="1">
                    <a:off x="4495800" y="114300"/>
                    <a:ext cx="47625" cy="3781425"/>
                  </a:xfrm>
                  <a:prstGeom prst="line">
                    <a:avLst/>
                  </a:prstGeom>
                  <a:noFill/>
                  <a:ln w="25400" cap="flat" cmpd="sng" algn="ctr">
                    <a:solidFill>
                      <a:srgbClr val="7030A0"/>
                    </a:solidFill>
                    <a:prstDash val="dash"/>
                    <a:miter lim="800000"/>
                  </a:ln>
                  <a:effectLst/>
                </p:spPr>
              </p:cxnSp>
              <p:sp>
                <p:nvSpPr>
                  <p:cNvPr id="36" name="Rectangle 35"/>
                  <p:cNvSpPr/>
                  <p:nvPr/>
                </p:nvSpPr>
                <p:spPr>
                  <a:xfrm>
                    <a:off x="4276725" y="4057650"/>
                    <a:ext cx="1504950" cy="685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Required </a:t>
                    </a:r>
                    <a:r>
                      <a:rPr lang="en-GB" sz="11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capacity </a:t>
                    </a: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through training programme</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7" name="Right Brace 36"/>
                  <p:cNvSpPr/>
                  <p:nvPr/>
                </p:nvSpPr>
                <p:spPr>
                  <a:xfrm rot="5400000">
                    <a:off x="3724275" y="3552825"/>
                    <a:ext cx="431165" cy="1108394"/>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38" name="Straight Connector 37"/>
                  <p:cNvCxnSpPr/>
                  <p:nvPr/>
                </p:nvCxnSpPr>
                <p:spPr>
                  <a:xfrm>
                    <a:off x="895350" y="800100"/>
                    <a:ext cx="5676900" cy="9525"/>
                  </a:xfrm>
                  <a:prstGeom prst="line">
                    <a:avLst/>
                  </a:prstGeom>
                  <a:noFill/>
                  <a:ln w="25400" cap="flat" cmpd="sng" algn="ctr">
                    <a:solidFill>
                      <a:srgbClr val="7030A0"/>
                    </a:solidFill>
                    <a:prstDash val="dash"/>
                    <a:miter lim="800000"/>
                  </a:ln>
                  <a:effectLst/>
                </p:spPr>
              </p:cxnSp>
              <p:sp>
                <p:nvSpPr>
                  <p:cNvPr id="39" name="Right Brace 38"/>
                  <p:cNvSpPr/>
                  <p:nvPr/>
                </p:nvSpPr>
                <p:spPr>
                  <a:xfrm rot="10800000">
                    <a:off x="302162" y="827405"/>
                    <a:ext cx="593188" cy="1325245"/>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40" name="Rectangle 39"/>
                  <p:cNvSpPr/>
                  <p:nvPr/>
                </p:nvSpPr>
                <p:spPr>
                  <a:xfrm>
                    <a:off x="-276230" y="733425"/>
                    <a:ext cx="625456"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Required project funding</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3" name="Rectangle 42"/>
                  <p:cNvSpPr/>
                  <p:nvPr/>
                </p:nvSpPr>
                <p:spPr>
                  <a:xfrm>
                    <a:off x="-419644" y="4107022"/>
                    <a:ext cx="1439276"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Note:</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B= Business</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F= Finance</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P= Policy/programme</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grpSp>
            <p:cxnSp>
              <p:nvCxnSpPr>
                <p:cNvPr id="12" name="Straight Connector 11"/>
                <p:cNvCxnSpPr/>
                <p:nvPr/>
              </p:nvCxnSpPr>
              <p:spPr>
                <a:xfrm flipV="1">
                  <a:off x="3409950" y="114300"/>
                  <a:ext cx="47625" cy="3781425"/>
                </a:xfrm>
                <a:prstGeom prst="line">
                  <a:avLst/>
                </a:prstGeom>
                <a:noFill/>
                <a:ln w="25400" cap="flat" cmpd="sng" algn="ctr">
                  <a:solidFill>
                    <a:srgbClr val="FF0000"/>
                  </a:solidFill>
                  <a:prstDash val="dash"/>
                  <a:miter lim="800000"/>
                </a:ln>
                <a:effectLst/>
              </p:spPr>
            </p:cxnSp>
          </p:grpSp>
        </p:grpSp>
        <p:cxnSp>
          <p:nvCxnSpPr>
            <p:cNvPr id="7" name="Straight Arrow Connector 6"/>
            <p:cNvCxnSpPr/>
            <p:nvPr/>
          </p:nvCxnSpPr>
          <p:spPr>
            <a:xfrm>
              <a:off x="302161" y="1195387"/>
              <a:ext cx="242328" cy="147638"/>
            </a:xfrm>
            <a:prstGeom prst="straightConnector1">
              <a:avLst/>
            </a:prstGeom>
            <a:noFill/>
            <a:ln w="6350" cap="flat" cmpd="sng" algn="ctr">
              <a:solidFill>
                <a:srgbClr val="5B9BD5"/>
              </a:solidFill>
              <a:prstDash val="solid"/>
              <a:miter lim="800000"/>
              <a:tailEnd type="triangle"/>
            </a:ln>
            <a:effectLst/>
          </p:spPr>
        </p:cxnSp>
      </p:grpSp>
      <p:sp>
        <p:nvSpPr>
          <p:cNvPr id="2" name="Rectangle 1"/>
          <p:cNvSpPr/>
          <p:nvPr/>
        </p:nvSpPr>
        <p:spPr>
          <a:xfrm>
            <a:off x="359627" y="462692"/>
            <a:ext cx="8568952" cy="523220"/>
          </a:xfrm>
          <a:prstGeom prst="rect">
            <a:avLst/>
          </a:prstGeom>
        </p:spPr>
        <p:txBody>
          <a:bodyPr wrap="square">
            <a:spAutoFit/>
          </a:bodyPr>
          <a:lstStyle/>
          <a:p>
            <a:pPr lvl="0" algn="ctr">
              <a:defRPr/>
            </a:pPr>
            <a:r>
              <a:rPr kumimoji="0" lang="en-GB" sz="2800" b="1" kern="0" dirty="0">
                <a:solidFill>
                  <a:srgbClr val="C00000"/>
                </a:solidFill>
                <a:latin typeface="Calibri"/>
                <a:ea typeface="SimSun" panose="02010600030101010101" pitchFamily="2" charset="-122"/>
                <a:cs typeface="Times New Roman" panose="02020603050405020304" pitchFamily="18" charset="0"/>
              </a:rPr>
              <a:t>Key insight based on compressed air case study</a:t>
            </a:r>
          </a:p>
        </p:txBody>
      </p:sp>
      <p:sp>
        <p:nvSpPr>
          <p:cNvPr id="3" name="Right Arrow 2"/>
          <p:cNvSpPr/>
          <p:nvPr/>
        </p:nvSpPr>
        <p:spPr bwMode="auto">
          <a:xfrm rot="16200000">
            <a:off x="1220875" y="2889301"/>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41" name="Right Arrow 40"/>
          <p:cNvSpPr/>
          <p:nvPr/>
        </p:nvSpPr>
        <p:spPr bwMode="auto">
          <a:xfrm>
            <a:off x="4856900" y="5391023"/>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845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Map where GCF should stands?</a:t>
            </a:r>
            <a:endParaRPr lang="en-GB" dirty="0"/>
          </a:p>
        </p:txBody>
      </p:sp>
      <p:grpSp>
        <p:nvGrpSpPr>
          <p:cNvPr id="40" name="Group 39"/>
          <p:cNvGrpSpPr/>
          <p:nvPr/>
        </p:nvGrpSpPr>
        <p:grpSpPr>
          <a:xfrm>
            <a:off x="-26689" y="1394867"/>
            <a:ext cx="9051838" cy="4905375"/>
            <a:chOff x="-307440" y="-161925"/>
            <a:chExt cx="7079715" cy="4905375"/>
          </a:xfrm>
        </p:grpSpPr>
        <p:cxnSp>
          <p:nvCxnSpPr>
            <p:cNvPr id="41" name="Straight Arrow Connector 40"/>
            <p:cNvCxnSpPr/>
            <p:nvPr/>
          </p:nvCxnSpPr>
          <p:spPr>
            <a:xfrm flipH="1" flipV="1">
              <a:off x="4038600" y="4200525"/>
              <a:ext cx="361950" cy="200025"/>
            </a:xfrm>
            <a:prstGeom prst="straightConnector1">
              <a:avLst/>
            </a:prstGeom>
            <a:noFill/>
            <a:ln w="6350" cap="flat" cmpd="sng" algn="ctr">
              <a:solidFill>
                <a:srgbClr val="5B9BD5"/>
              </a:solidFill>
              <a:prstDash val="solid"/>
              <a:miter lim="800000"/>
              <a:tailEnd type="triangle"/>
            </a:ln>
            <a:effectLst/>
          </p:spPr>
        </p:cxnSp>
        <p:grpSp>
          <p:nvGrpSpPr>
            <p:cNvPr id="42" name="Group 41"/>
            <p:cNvGrpSpPr/>
            <p:nvPr/>
          </p:nvGrpSpPr>
          <p:grpSpPr>
            <a:xfrm>
              <a:off x="-307440" y="-161925"/>
              <a:ext cx="7079715" cy="4905375"/>
              <a:chOff x="-307440" y="-161925"/>
              <a:chExt cx="7079715" cy="4905375"/>
            </a:xfrm>
          </p:grpSpPr>
          <p:sp>
            <p:nvSpPr>
              <p:cNvPr id="44" name="Rectangle 43"/>
              <p:cNvSpPr/>
              <p:nvPr/>
            </p:nvSpPr>
            <p:spPr>
              <a:xfrm>
                <a:off x="3429000" y="2152650"/>
                <a:ext cx="3028950" cy="1752600"/>
              </a:xfrm>
              <a:prstGeom prst="rect">
                <a:avLst/>
              </a:prstGeom>
              <a:solidFill>
                <a:srgbClr val="5B9BD5">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45" name="Group 44"/>
              <p:cNvGrpSpPr/>
              <p:nvPr/>
            </p:nvGrpSpPr>
            <p:grpSpPr>
              <a:xfrm>
                <a:off x="-307440" y="-161925"/>
                <a:ext cx="7079715" cy="4905375"/>
                <a:chOff x="-307440" y="-161925"/>
                <a:chExt cx="7079715" cy="4905375"/>
              </a:xfrm>
            </p:grpSpPr>
            <p:grpSp>
              <p:nvGrpSpPr>
                <p:cNvPr id="46" name="Group 45"/>
                <p:cNvGrpSpPr/>
                <p:nvPr/>
              </p:nvGrpSpPr>
              <p:grpSpPr>
                <a:xfrm>
                  <a:off x="-307440" y="-161925"/>
                  <a:ext cx="7079715" cy="4905375"/>
                  <a:chOff x="-307440" y="-161925"/>
                  <a:chExt cx="7079715" cy="4905375"/>
                </a:xfrm>
              </p:grpSpPr>
              <p:sp>
                <p:nvSpPr>
                  <p:cNvPr id="48" name="Rectangle 47"/>
                  <p:cNvSpPr/>
                  <p:nvPr/>
                </p:nvSpPr>
                <p:spPr>
                  <a:xfrm>
                    <a:off x="904874" y="2162175"/>
                    <a:ext cx="2552700" cy="17621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Rectangle 48"/>
                  <p:cNvSpPr/>
                  <p:nvPr/>
                </p:nvSpPr>
                <p:spPr>
                  <a:xfrm>
                    <a:off x="3448050" y="133350"/>
                    <a:ext cx="3028950" cy="2028825"/>
                  </a:xfrm>
                  <a:prstGeom prst="rect">
                    <a:avLst/>
                  </a:prstGeom>
                  <a:solidFill>
                    <a:srgbClr val="ED7D31">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Rectangle 49"/>
                  <p:cNvSpPr/>
                  <p:nvPr/>
                </p:nvSpPr>
                <p:spPr>
                  <a:xfrm>
                    <a:off x="895350" y="123825"/>
                    <a:ext cx="2552700" cy="2047875"/>
                  </a:xfrm>
                  <a:prstGeom prst="rect">
                    <a:avLst/>
                  </a:prstGeom>
                  <a:solidFill>
                    <a:srgbClr val="E7E6E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51" name="Straight Arrow Connector 50"/>
                  <p:cNvCxnSpPr/>
                  <p:nvPr/>
                </p:nvCxnSpPr>
                <p:spPr>
                  <a:xfrm>
                    <a:off x="895350" y="3905250"/>
                    <a:ext cx="5581650" cy="19050"/>
                  </a:xfrm>
                  <a:prstGeom prst="straightConnector1">
                    <a:avLst/>
                  </a:prstGeom>
                  <a:noFill/>
                  <a:ln w="6350" cap="flat" cmpd="sng" algn="ctr">
                    <a:solidFill>
                      <a:srgbClr val="5B9BD5"/>
                    </a:solidFill>
                    <a:prstDash val="solid"/>
                    <a:miter lim="800000"/>
                    <a:tailEnd type="triangle"/>
                  </a:ln>
                  <a:effectLst/>
                </p:spPr>
              </p:cxnSp>
              <p:cxnSp>
                <p:nvCxnSpPr>
                  <p:cNvPr id="52" name="Straight Arrow Connector 51"/>
                  <p:cNvCxnSpPr/>
                  <p:nvPr/>
                </p:nvCxnSpPr>
                <p:spPr>
                  <a:xfrm flipV="1">
                    <a:off x="895350" y="0"/>
                    <a:ext cx="0" cy="3905250"/>
                  </a:xfrm>
                  <a:prstGeom prst="straightConnector1">
                    <a:avLst/>
                  </a:prstGeom>
                  <a:noFill/>
                  <a:ln w="6350" cap="flat" cmpd="sng" algn="ctr">
                    <a:solidFill>
                      <a:srgbClr val="5B9BD5"/>
                    </a:solidFill>
                    <a:prstDash val="solid"/>
                    <a:miter lim="800000"/>
                    <a:tailEnd type="triangle"/>
                  </a:ln>
                  <a:effectLst/>
                </p:spPr>
              </p:cxnSp>
              <p:cxnSp>
                <p:nvCxnSpPr>
                  <p:cNvPr id="53" name="Straight Connector 52"/>
                  <p:cNvCxnSpPr/>
                  <p:nvPr/>
                </p:nvCxnSpPr>
                <p:spPr>
                  <a:xfrm>
                    <a:off x="876300" y="2162175"/>
                    <a:ext cx="5676900" cy="9525"/>
                  </a:xfrm>
                  <a:prstGeom prst="line">
                    <a:avLst/>
                  </a:prstGeom>
                  <a:noFill/>
                  <a:ln w="25400" cap="flat" cmpd="sng" algn="ctr">
                    <a:solidFill>
                      <a:srgbClr val="FF0000"/>
                    </a:solidFill>
                    <a:prstDash val="dash"/>
                    <a:miter lim="800000"/>
                  </a:ln>
                  <a:effectLst/>
                </p:spPr>
              </p:cxnSp>
              <p:sp>
                <p:nvSpPr>
                  <p:cNvPr id="54" name="Rectangle 53"/>
                  <p:cNvSpPr/>
                  <p:nvPr/>
                </p:nvSpPr>
                <p:spPr>
                  <a:xfrm>
                    <a:off x="247649" y="-161925"/>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Financial capacity</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55" name="Rectangle 54"/>
                  <p:cNvSpPr/>
                  <p:nvPr/>
                </p:nvSpPr>
                <p:spPr>
                  <a:xfrm>
                    <a:off x="5991225" y="3981450"/>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Technical capacity</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56" name="Rectangle 55"/>
                  <p:cNvSpPr/>
                  <p:nvPr/>
                </p:nvSpPr>
                <p:spPr>
                  <a:xfrm>
                    <a:off x="2839422" y="4015734"/>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Maximum Own Capacity</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57" name="Rectangle 56"/>
                  <p:cNvSpPr/>
                  <p:nvPr/>
                </p:nvSpPr>
                <p:spPr>
                  <a:xfrm>
                    <a:off x="-130734" y="1933575"/>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Maximum Own Capacity</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58" name="Rectangle 57"/>
                  <p:cNvSpPr/>
                  <p:nvPr/>
                </p:nvSpPr>
                <p:spPr>
                  <a:xfrm>
                    <a:off x="958428" y="163670"/>
                    <a:ext cx="1533526"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Project financing is also required</a:t>
                    </a:r>
                    <a:endParaRPr kumimoji="0" lang="en-GB" sz="14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59" name="Rectangle 58"/>
                  <p:cNvSpPr/>
                  <p:nvPr/>
                </p:nvSpPr>
                <p:spPr>
                  <a:xfrm>
                    <a:off x="3549903" y="2228850"/>
                    <a:ext cx="733443" cy="2857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4472C4"/>
                        </a:solidFill>
                        <a:effectLst/>
                        <a:uLnTx/>
                        <a:uFillTx/>
                        <a:latin typeface="Calibri" panose="020F0502020204030204"/>
                        <a:ea typeface="SimSun" panose="02010600030101010101" pitchFamily="2" charset="-122"/>
                        <a:cs typeface="Times New Roman" panose="02020603050405020304" pitchFamily="18" charset="0"/>
                      </a:rPr>
                      <a:t>Project B</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60" name="5-Point Star 59"/>
                  <p:cNvSpPr/>
                  <p:nvPr/>
                </p:nvSpPr>
                <p:spPr>
                  <a:xfrm>
                    <a:off x="2333625" y="2762250"/>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1" name="5-Point Star 60"/>
                  <p:cNvSpPr/>
                  <p:nvPr/>
                </p:nvSpPr>
                <p:spPr>
                  <a:xfrm>
                    <a:off x="3759456" y="2476500"/>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2" name="5-Point Star 61"/>
                  <p:cNvSpPr/>
                  <p:nvPr/>
                </p:nvSpPr>
                <p:spPr>
                  <a:xfrm>
                    <a:off x="2840782" y="1352550"/>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3" name="5-Point Star 62"/>
                  <p:cNvSpPr/>
                  <p:nvPr/>
                </p:nvSpPr>
                <p:spPr>
                  <a:xfrm>
                    <a:off x="4092790" y="1028700"/>
                    <a:ext cx="266700" cy="152400"/>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64" name="Straight Connector 63"/>
                  <p:cNvCxnSpPr/>
                  <p:nvPr/>
                </p:nvCxnSpPr>
                <p:spPr>
                  <a:xfrm flipV="1">
                    <a:off x="4495800" y="114300"/>
                    <a:ext cx="47625" cy="3781425"/>
                  </a:xfrm>
                  <a:prstGeom prst="line">
                    <a:avLst/>
                  </a:prstGeom>
                  <a:noFill/>
                  <a:ln w="25400" cap="flat" cmpd="sng" algn="ctr">
                    <a:solidFill>
                      <a:srgbClr val="7030A0"/>
                    </a:solidFill>
                    <a:prstDash val="dash"/>
                    <a:miter lim="800000"/>
                  </a:ln>
                  <a:effectLst/>
                </p:spPr>
              </p:cxnSp>
              <p:sp>
                <p:nvSpPr>
                  <p:cNvPr id="65" name="Rectangle 64"/>
                  <p:cNvSpPr/>
                  <p:nvPr/>
                </p:nvSpPr>
                <p:spPr>
                  <a:xfrm>
                    <a:off x="4276725" y="4057650"/>
                    <a:ext cx="1504950" cy="685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Required Capacity through GCF country programming</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66" name="Right Brace 65"/>
                  <p:cNvSpPr/>
                  <p:nvPr/>
                </p:nvSpPr>
                <p:spPr>
                  <a:xfrm rot="5400000">
                    <a:off x="3724275" y="3552825"/>
                    <a:ext cx="431165" cy="1108394"/>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67" name="Straight Connector 66"/>
                  <p:cNvCxnSpPr/>
                  <p:nvPr/>
                </p:nvCxnSpPr>
                <p:spPr>
                  <a:xfrm>
                    <a:off x="895350" y="800100"/>
                    <a:ext cx="5676900" cy="9525"/>
                  </a:xfrm>
                  <a:prstGeom prst="line">
                    <a:avLst/>
                  </a:prstGeom>
                  <a:noFill/>
                  <a:ln w="25400" cap="flat" cmpd="sng" algn="ctr">
                    <a:solidFill>
                      <a:srgbClr val="7030A0"/>
                    </a:solidFill>
                    <a:prstDash val="dash"/>
                    <a:miter lim="800000"/>
                  </a:ln>
                  <a:effectLst/>
                </p:spPr>
              </p:cxnSp>
              <p:sp>
                <p:nvSpPr>
                  <p:cNvPr id="68" name="Right Brace 67"/>
                  <p:cNvSpPr/>
                  <p:nvPr/>
                </p:nvSpPr>
                <p:spPr>
                  <a:xfrm rot="10800000">
                    <a:off x="302162" y="827405"/>
                    <a:ext cx="593188" cy="1325245"/>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9" name="Rectangle 68"/>
                  <p:cNvSpPr/>
                  <p:nvPr/>
                </p:nvSpPr>
                <p:spPr>
                  <a:xfrm>
                    <a:off x="-307440" y="809625"/>
                    <a:ext cx="945614"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SimSun" panose="02010600030101010101" pitchFamily="2" charset="-122"/>
                        <a:cs typeface="Times New Roman" panose="02020603050405020304" pitchFamily="18" charset="0"/>
                      </a:rPr>
                      <a:t>Required GCF project funding</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0" name="Rectangle 69"/>
                  <p:cNvSpPr/>
                  <p:nvPr/>
                </p:nvSpPr>
                <p:spPr>
                  <a:xfrm>
                    <a:off x="2098097" y="2476500"/>
                    <a:ext cx="733443" cy="2857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4472C4"/>
                        </a:solidFill>
                        <a:effectLst/>
                        <a:uLnTx/>
                        <a:uFillTx/>
                        <a:latin typeface="Calibri" panose="020F0502020204030204"/>
                        <a:ea typeface="SimSun" panose="02010600030101010101" pitchFamily="2" charset="-122"/>
                        <a:cs typeface="Times New Roman" panose="02020603050405020304" pitchFamily="18" charset="0"/>
                      </a:rPr>
                      <a:t>Project A</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1" name="Rectangle 70"/>
                  <p:cNvSpPr/>
                  <p:nvPr/>
                </p:nvSpPr>
                <p:spPr>
                  <a:xfrm>
                    <a:off x="2600326" y="1065530"/>
                    <a:ext cx="733443" cy="2857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4472C4"/>
                        </a:solidFill>
                        <a:effectLst/>
                        <a:uLnTx/>
                        <a:uFillTx/>
                        <a:latin typeface="Calibri" panose="020F0502020204030204"/>
                        <a:ea typeface="SimSun" panose="02010600030101010101" pitchFamily="2" charset="-122"/>
                        <a:cs typeface="Times New Roman" panose="02020603050405020304" pitchFamily="18" charset="0"/>
                      </a:rPr>
                      <a:t>Project C</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2" name="Rectangle 71"/>
                  <p:cNvSpPr/>
                  <p:nvPr/>
                </p:nvSpPr>
                <p:spPr>
                  <a:xfrm>
                    <a:off x="3795856" y="836930"/>
                    <a:ext cx="733443" cy="2857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a:ln>
                          <a:noFill/>
                        </a:ln>
                        <a:solidFill>
                          <a:srgbClr val="4472C4"/>
                        </a:solidFill>
                        <a:effectLst/>
                        <a:uLnTx/>
                        <a:uFillTx/>
                        <a:latin typeface="Calibri" panose="020F0502020204030204"/>
                        <a:ea typeface="SimSun" panose="02010600030101010101" pitchFamily="2" charset="-122"/>
                        <a:cs typeface="Times New Roman" panose="02020603050405020304" pitchFamily="18" charset="0"/>
                      </a:rPr>
                      <a:t>Project D</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3" name="Rectangle 72"/>
                  <p:cNvSpPr/>
                  <p:nvPr/>
                </p:nvSpPr>
                <p:spPr>
                  <a:xfrm>
                    <a:off x="4208733" y="156528"/>
                    <a:ext cx="2276475"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Combined financial support and capacity building is</a:t>
                    </a:r>
                    <a:r>
                      <a:rPr kumimoji="0" lang="en-GB" sz="1400" b="1" i="0" u="none" strike="noStrike" kern="0" cap="none" spc="0" normalizeH="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 </a:t>
                    </a:r>
                    <a:r>
                      <a:rPr kumimoji="0" lang="en-GB" sz="1400" b="1" i="0" u="none" strike="noStrike" kern="0" cap="none" spc="0" normalizeH="0" baseline="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required</a:t>
                    </a:r>
                    <a:endParaRPr kumimoji="0" lang="en-GB" sz="14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4" name="Rectangle 73"/>
                  <p:cNvSpPr/>
                  <p:nvPr/>
                </p:nvSpPr>
                <p:spPr>
                  <a:xfrm>
                    <a:off x="4400550" y="3453766"/>
                    <a:ext cx="2094586" cy="41862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kern="0" dirty="0">
                        <a:solidFill>
                          <a:srgbClr val="FF0000"/>
                        </a:solidFill>
                        <a:latin typeface="Calibri" panose="020F0502020204030204"/>
                        <a:ea typeface="SimSun" panose="02010600030101010101" pitchFamily="2" charset="-122"/>
                        <a:cs typeface="Times New Roman" panose="02020603050405020304" pitchFamily="18" charset="0"/>
                      </a:rPr>
                      <a:t>C</a:t>
                    </a:r>
                    <a:r>
                      <a:rPr kumimoji="0" lang="en-GB" sz="1400" b="1" kern="0" dirty="0" smtClean="0">
                        <a:solidFill>
                          <a:srgbClr val="FF0000"/>
                        </a:solidFill>
                        <a:latin typeface="Calibri" panose="020F0502020204030204"/>
                        <a:ea typeface="SimSun" panose="02010600030101010101" pitchFamily="2" charset="-122"/>
                        <a:cs typeface="Times New Roman" panose="02020603050405020304" pitchFamily="18" charset="0"/>
                      </a:rPr>
                      <a:t>apacity building is also required</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sp>
                <p:nvSpPr>
                  <p:cNvPr id="75" name="Rectangle 74"/>
                  <p:cNvSpPr/>
                  <p:nvPr/>
                </p:nvSpPr>
                <p:spPr>
                  <a:xfrm>
                    <a:off x="938690" y="3362325"/>
                    <a:ext cx="1668762"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Project identification is</a:t>
                    </a:r>
                    <a:r>
                      <a:rPr kumimoji="0" lang="en-GB" sz="1400" b="1" i="0" u="none" strike="noStrike" kern="0" cap="none" spc="0" normalizeH="0" noProof="0" dirty="0" smtClean="0">
                        <a:ln>
                          <a:noFill/>
                        </a:ln>
                        <a:solidFill>
                          <a:srgbClr val="FF0000"/>
                        </a:solidFill>
                        <a:effectLst/>
                        <a:uLnTx/>
                        <a:uFillTx/>
                        <a:latin typeface="Calibri" panose="020F0502020204030204"/>
                        <a:ea typeface="SimSun" panose="02010600030101010101" pitchFamily="2" charset="-122"/>
                        <a:cs typeface="Times New Roman" panose="02020603050405020304" pitchFamily="18" charset="0"/>
                      </a:rPr>
                      <a:t> </a:t>
                    </a:r>
                    <a:r>
                      <a:rPr kumimoji="0" lang="en-GB" sz="1400" b="1" kern="0" dirty="0" smtClean="0">
                        <a:solidFill>
                          <a:srgbClr val="FF0000"/>
                        </a:solidFill>
                        <a:latin typeface="Calibri" panose="020F0502020204030204"/>
                        <a:ea typeface="SimSun" panose="02010600030101010101" pitchFamily="2" charset="-122"/>
                        <a:cs typeface="Times New Roman" panose="02020603050405020304" pitchFamily="18" charset="0"/>
                      </a:rPr>
                      <a:t>sufficient</a:t>
                    </a:r>
                    <a:endParaRPr kumimoji="0" lang="en-GB" sz="1400" b="0" i="0" u="none" strike="noStrike" kern="0" cap="none" spc="0" normalizeH="0" baseline="0" noProof="0" dirty="0">
                      <a:ln>
                        <a:noFill/>
                      </a:ln>
                      <a:solidFill>
                        <a:sysClr val="window" lastClr="FFFFFF"/>
                      </a:solidFill>
                      <a:effectLst/>
                      <a:uLnTx/>
                      <a:uFillTx/>
                      <a:latin typeface="Calibri" panose="020F0502020204030204"/>
                      <a:ea typeface="SimSun" panose="02010600030101010101" pitchFamily="2" charset="-122"/>
                      <a:cs typeface="Times New Roman" panose="02020603050405020304" pitchFamily="18" charset="0"/>
                    </a:endParaRPr>
                  </a:p>
                </p:txBody>
              </p:sp>
            </p:grpSp>
            <p:cxnSp>
              <p:nvCxnSpPr>
                <p:cNvPr id="47" name="Straight Connector 46"/>
                <p:cNvCxnSpPr/>
                <p:nvPr/>
              </p:nvCxnSpPr>
              <p:spPr>
                <a:xfrm flipV="1">
                  <a:off x="3409950" y="114300"/>
                  <a:ext cx="47625" cy="3781425"/>
                </a:xfrm>
                <a:prstGeom prst="line">
                  <a:avLst/>
                </a:prstGeom>
                <a:noFill/>
                <a:ln w="25400" cap="flat" cmpd="sng" algn="ctr">
                  <a:solidFill>
                    <a:srgbClr val="FF0000"/>
                  </a:solidFill>
                  <a:prstDash val="dash"/>
                  <a:miter lim="800000"/>
                </a:ln>
                <a:effectLst/>
              </p:spPr>
            </p:cxnSp>
          </p:grpSp>
        </p:grpSp>
        <p:cxnSp>
          <p:nvCxnSpPr>
            <p:cNvPr id="43" name="Straight Arrow Connector 42"/>
            <p:cNvCxnSpPr/>
            <p:nvPr/>
          </p:nvCxnSpPr>
          <p:spPr>
            <a:xfrm>
              <a:off x="190498" y="1332230"/>
              <a:ext cx="235538" cy="153671"/>
            </a:xfrm>
            <a:prstGeom prst="straightConnector1">
              <a:avLst/>
            </a:prstGeom>
            <a:noFill/>
            <a:ln w="6350" cap="flat" cmpd="sng" algn="ctr">
              <a:solidFill>
                <a:srgbClr val="5B9BD5"/>
              </a:solidFill>
              <a:prstDash val="solid"/>
              <a:miter lim="800000"/>
              <a:tailEnd type="triangle"/>
            </a:ln>
            <a:effectLst/>
          </p:spPr>
        </p:cxnSp>
      </p:grpSp>
      <p:sp>
        <p:nvSpPr>
          <p:cNvPr id="77" name="Right Arrow 76"/>
          <p:cNvSpPr/>
          <p:nvPr/>
        </p:nvSpPr>
        <p:spPr bwMode="auto">
          <a:xfrm rot="16200000">
            <a:off x="1044001" y="2900675"/>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78" name="Right Arrow 77"/>
          <p:cNvSpPr/>
          <p:nvPr/>
        </p:nvSpPr>
        <p:spPr bwMode="auto">
          <a:xfrm>
            <a:off x="4769966" y="5172939"/>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6663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7"/>
          <p:cNvSpPr txBox="1">
            <a:spLocks noChangeAspect="1" noChangeArrowheads="1"/>
          </p:cNvSpPr>
          <p:nvPr/>
        </p:nvSpPr>
        <p:spPr bwMode="auto">
          <a:xfrm>
            <a:off x="107504" y="2924944"/>
            <a:ext cx="8874986" cy="954107"/>
          </a:xfrm>
          <a:prstGeom prst="rect">
            <a:avLst/>
          </a:prstGeom>
          <a:noFill/>
          <a:ln w="9525">
            <a:noFill/>
            <a:miter lim="800000"/>
            <a:headEnd/>
            <a:tailEnd/>
          </a:ln>
        </p:spPr>
        <p:txBody>
          <a:bodyPr wrap="square">
            <a:spAutoFit/>
          </a:bodyPr>
          <a:lstStyle/>
          <a:p>
            <a:pPr algn="ctr"/>
            <a:r>
              <a:rPr kumimoji="0" lang="en-US" altLang="ja-JP" sz="2800" b="1" dirty="0" smtClean="0">
                <a:solidFill>
                  <a:srgbClr val="C00000"/>
                </a:solidFill>
              </a:rPr>
              <a:t>4) Capacity building related to developing GCF concept notes/project proposals</a:t>
            </a:r>
            <a:endParaRPr kumimoji="0" lang="en-US" altLang="ja-JP" sz="2400" dirty="0">
              <a:solidFill>
                <a:srgbClr val="C00000"/>
              </a:solidFill>
            </a:endParaRPr>
          </a:p>
        </p:txBody>
      </p:sp>
      <p:sp>
        <p:nvSpPr>
          <p:cNvPr id="3" name="テキスト ボックス 57"/>
          <p:cNvSpPr txBox="1">
            <a:spLocks noChangeAspect="1" noChangeArrowheads="1"/>
          </p:cNvSpPr>
          <p:nvPr/>
        </p:nvSpPr>
        <p:spPr bwMode="auto">
          <a:xfrm>
            <a:off x="95553" y="2060848"/>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1F497D"/>
                </a:solidFill>
              </a:rPr>
              <a:t>Example of IGES activities</a:t>
            </a:r>
            <a:endParaRPr kumimoji="0" lang="en-US" altLang="ja-JP" sz="2400" dirty="0">
              <a:solidFill>
                <a:srgbClr val="1F497D"/>
              </a:solidFill>
            </a:endParaRPr>
          </a:p>
        </p:txBody>
      </p:sp>
    </p:spTree>
    <p:extLst>
      <p:ext uri="{BB962C8B-B14F-4D97-AF65-F5344CB8AC3E}">
        <p14:creationId xmlns:p14="http://schemas.microsoft.com/office/powerpoint/2010/main" val="917531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7"/>
          <p:cNvSpPr txBox="1">
            <a:spLocks noChangeAspect="1" noChangeArrowheads="1"/>
          </p:cNvSpPr>
          <p:nvPr/>
        </p:nvSpPr>
        <p:spPr bwMode="auto">
          <a:xfrm>
            <a:off x="107504" y="3068960"/>
            <a:ext cx="8874986" cy="523220"/>
          </a:xfrm>
          <a:prstGeom prst="rect">
            <a:avLst/>
          </a:prstGeom>
          <a:noFill/>
          <a:ln w="9525">
            <a:noFill/>
            <a:miter lim="800000"/>
            <a:headEnd/>
            <a:tailEnd/>
          </a:ln>
        </p:spPr>
        <p:txBody>
          <a:bodyPr wrap="square">
            <a:spAutoFit/>
          </a:bodyPr>
          <a:lstStyle/>
          <a:p>
            <a:pPr algn="ctr"/>
            <a:r>
              <a:rPr kumimoji="0" lang="en-US" altLang="ja-JP" sz="2800" b="1" dirty="0">
                <a:solidFill>
                  <a:srgbClr val="C00000"/>
                </a:solidFill>
              </a:rPr>
              <a:t>1</a:t>
            </a:r>
            <a:r>
              <a:rPr kumimoji="0" lang="en-US" altLang="ja-JP" sz="2800" b="1" dirty="0" smtClean="0">
                <a:solidFill>
                  <a:srgbClr val="C00000"/>
                </a:solidFill>
              </a:rPr>
              <a:t>) Technology Assessment and Mapping</a:t>
            </a:r>
            <a:endParaRPr kumimoji="0" lang="en-US" altLang="ja-JP" sz="2400" dirty="0">
              <a:solidFill>
                <a:srgbClr val="C00000"/>
              </a:solidFill>
            </a:endParaRPr>
          </a:p>
        </p:txBody>
      </p:sp>
      <p:sp>
        <p:nvSpPr>
          <p:cNvPr id="3" name="テキスト ボックス 57"/>
          <p:cNvSpPr txBox="1">
            <a:spLocks noChangeAspect="1" noChangeArrowheads="1"/>
          </p:cNvSpPr>
          <p:nvPr/>
        </p:nvSpPr>
        <p:spPr bwMode="auto">
          <a:xfrm>
            <a:off x="95553" y="2060848"/>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1F497D"/>
                </a:solidFill>
              </a:rPr>
              <a:t>Example of IGES activities</a:t>
            </a:r>
            <a:endParaRPr kumimoji="0" lang="en-US" altLang="ja-JP" sz="2400" dirty="0">
              <a:solidFill>
                <a:srgbClr val="1F497D"/>
              </a:solidFill>
            </a:endParaRPr>
          </a:p>
        </p:txBody>
      </p:sp>
    </p:spTree>
    <p:extLst>
      <p:ext uri="{BB962C8B-B14F-4D97-AF65-F5344CB8AC3E}">
        <p14:creationId xmlns:p14="http://schemas.microsoft.com/office/powerpoint/2010/main" val="4006255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FF0000"/>
                </a:solidFill>
              </a:rPr>
              <a:t>List of events</a:t>
            </a:r>
            <a:endParaRPr lang="en-GB" sz="2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42865113"/>
              </p:ext>
            </p:extLst>
          </p:nvPr>
        </p:nvGraphicFramePr>
        <p:xfrm>
          <a:off x="35496" y="1268760"/>
          <a:ext cx="9001000" cy="5206690"/>
        </p:xfrm>
        <a:graphic>
          <a:graphicData uri="http://schemas.openxmlformats.org/drawingml/2006/table">
            <a:tbl>
              <a:tblPr firstRow="1" firstCol="1" bandRow="1">
                <a:tableStyleId>{5C22544A-7EE6-4342-B048-85BDC9FD1C3A}</a:tableStyleId>
              </a:tblPr>
              <a:tblGrid>
                <a:gridCol w="1385945"/>
                <a:gridCol w="990319"/>
                <a:gridCol w="1853857"/>
                <a:gridCol w="2568934"/>
                <a:gridCol w="2201945"/>
              </a:tblGrid>
              <a:tr h="319583">
                <a:tc>
                  <a:txBody>
                    <a:bodyPr/>
                    <a:lstStyle/>
                    <a:p>
                      <a:pPr algn="ctr">
                        <a:lnSpc>
                          <a:spcPts val="1200"/>
                        </a:lnSpc>
                        <a:spcAft>
                          <a:spcPts val="0"/>
                        </a:spcAft>
                      </a:pPr>
                      <a:endParaRPr lang="en-GB" sz="1200" dirty="0" smtClean="0">
                        <a:solidFill>
                          <a:srgbClr val="FF0000"/>
                        </a:solidFill>
                        <a:effectLst/>
                      </a:endParaRPr>
                    </a:p>
                    <a:p>
                      <a:pPr algn="ctr">
                        <a:lnSpc>
                          <a:spcPts val="1200"/>
                        </a:lnSpc>
                        <a:spcAft>
                          <a:spcPts val="0"/>
                        </a:spcAft>
                      </a:pPr>
                      <a:r>
                        <a:rPr lang="en-GB" sz="1200" dirty="0" smtClean="0">
                          <a:solidFill>
                            <a:srgbClr val="FF0000"/>
                          </a:solidFill>
                          <a:effectLst/>
                        </a:rPr>
                        <a:t>Date</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rgbClr val="92D050"/>
                    </a:solidFill>
                  </a:tcPr>
                </a:tc>
                <a:tc>
                  <a:txBody>
                    <a:bodyPr/>
                    <a:lstStyle/>
                    <a:p>
                      <a:pPr algn="ctr">
                        <a:lnSpc>
                          <a:spcPts val="1200"/>
                        </a:lnSpc>
                        <a:spcAft>
                          <a:spcPts val="0"/>
                        </a:spcAft>
                      </a:pPr>
                      <a:endParaRPr lang="en-GB" sz="1200" dirty="0" smtClean="0">
                        <a:solidFill>
                          <a:srgbClr val="FF0000"/>
                        </a:solidFill>
                        <a:effectLst/>
                      </a:endParaRPr>
                    </a:p>
                    <a:p>
                      <a:pPr algn="ctr">
                        <a:lnSpc>
                          <a:spcPts val="1200"/>
                        </a:lnSpc>
                        <a:spcAft>
                          <a:spcPts val="0"/>
                        </a:spcAft>
                      </a:pPr>
                      <a:r>
                        <a:rPr lang="en-GB" sz="1200" dirty="0" smtClean="0">
                          <a:solidFill>
                            <a:srgbClr val="FF0000"/>
                          </a:solidFill>
                          <a:effectLst/>
                        </a:rPr>
                        <a:t>Type Event</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rgbClr val="92D050"/>
                    </a:solidFill>
                  </a:tcPr>
                </a:tc>
                <a:tc>
                  <a:txBody>
                    <a:bodyPr/>
                    <a:lstStyle/>
                    <a:p>
                      <a:pPr algn="ctr">
                        <a:lnSpc>
                          <a:spcPts val="1200"/>
                        </a:lnSpc>
                        <a:spcAft>
                          <a:spcPts val="0"/>
                        </a:spcAft>
                      </a:pPr>
                      <a:endParaRPr lang="en-GB" sz="1200" dirty="0" smtClean="0">
                        <a:solidFill>
                          <a:srgbClr val="FF0000"/>
                        </a:solidFill>
                        <a:effectLst/>
                      </a:endParaRPr>
                    </a:p>
                    <a:p>
                      <a:pPr algn="ctr">
                        <a:lnSpc>
                          <a:spcPts val="1200"/>
                        </a:lnSpc>
                        <a:spcAft>
                          <a:spcPts val="0"/>
                        </a:spcAft>
                      </a:pPr>
                      <a:r>
                        <a:rPr lang="en-GB" sz="1200" dirty="0" smtClean="0">
                          <a:solidFill>
                            <a:srgbClr val="FF0000"/>
                          </a:solidFill>
                          <a:effectLst/>
                        </a:rPr>
                        <a:t>Targeted countries</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rgbClr val="92D050"/>
                    </a:solidFill>
                  </a:tcPr>
                </a:tc>
                <a:tc>
                  <a:txBody>
                    <a:bodyPr/>
                    <a:lstStyle/>
                    <a:p>
                      <a:pPr algn="ctr">
                        <a:lnSpc>
                          <a:spcPts val="1200"/>
                        </a:lnSpc>
                        <a:spcAft>
                          <a:spcPts val="0"/>
                        </a:spcAft>
                      </a:pPr>
                      <a:endParaRPr lang="en-US" sz="1200" dirty="0" smtClean="0">
                        <a:solidFill>
                          <a:srgbClr val="FF0000"/>
                        </a:solidFill>
                        <a:effectLst/>
                      </a:endParaRPr>
                    </a:p>
                    <a:p>
                      <a:pPr algn="ctr">
                        <a:lnSpc>
                          <a:spcPts val="1200"/>
                        </a:lnSpc>
                        <a:spcAft>
                          <a:spcPts val="0"/>
                        </a:spcAft>
                      </a:pPr>
                      <a:r>
                        <a:rPr lang="en-US" sz="1200" dirty="0" smtClean="0">
                          <a:solidFill>
                            <a:srgbClr val="FF0000"/>
                          </a:solidFill>
                          <a:effectLst/>
                        </a:rPr>
                        <a:t>Objective</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rgbClr val="92D050"/>
                    </a:solidFill>
                  </a:tcPr>
                </a:tc>
                <a:tc>
                  <a:txBody>
                    <a:bodyPr/>
                    <a:lstStyle/>
                    <a:p>
                      <a:pPr algn="ctr">
                        <a:lnSpc>
                          <a:spcPts val="1200"/>
                        </a:lnSpc>
                        <a:spcAft>
                          <a:spcPts val="0"/>
                        </a:spcAft>
                      </a:pPr>
                      <a:endParaRPr lang="en-US" sz="1200" dirty="0" smtClean="0">
                        <a:solidFill>
                          <a:srgbClr val="FF0000"/>
                        </a:solidFill>
                        <a:effectLst/>
                      </a:endParaRPr>
                    </a:p>
                    <a:p>
                      <a:pPr algn="ctr">
                        <a:lnSpc>
                          <a:spcPts val="1200"/>
                        </a:lnSpc>
                        <a:spcAft>
                          <a:spcPts val="0"/>
                        </a:spcAft>
                      </a:pPr>
                      <a:r>
                        <a:rPr lang="en-US" sz="1200" dirty="0" smtClean="0">
                          <a:solidFill>
                            <a:srgbClr val="FF0000"/>
                          </a:solidFill>
                          <a:effectLst/>
                        </a:rPr>
                        <a:t>Organizers</a:t>
                      </a:r>
                    </a:p>
                    <a:p>
                      <a:pPr algn="ctr">
                        <a:lnSpc>
                          <a:spcPts val="1200"/>
                        </a:lnSpc>
                        <a:spcAft>
                          <a:spcPts val="0"/>
                        </a:spcAft>
                      </a:pP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rgbClr val="92D050"/>
                    </a:solidFill>
                  </a:tcPr>
                </a:tc>
              </a:tr>
              <a:tr h="1177502">
                <a:tc>
                  <a:txBody>
                    <a:bodyPr/>
                    <a:lstStyle/>
                    <a:p>
                      <a:pPr>
                        <a:lnSpc>
                          <a:spcPts val="1200"/>
                        </a:lnSpc>
                        <a:spcAft>
                          <a:spcPts val="0"/>
                        </a:spcAft>
                      </a:pPr>
                      <a:r>
                        <a:rPr lang="en-GB" sz="1200" dirty="0">
                          <a:solidFill>
                            <a:srgbClr val="FF0000"/>
                          </a:solidFill>
                          <a:effectLst/>
                        </a:rPr>
                        <a:t>08-12 Feb. 2015 </a:t>
                      </a:r>
                    </a:p>
                    <a:p>
                      <a:pPr>
                        <a:lnSpc>
                          <a:spcPts val="1200"/>
                        </a:lnSpc>
                        <a:spcAft>
                          <a:spcPts val="0"/>
                        </a:spcAft>
                      </a:pPr>
                      <a:r>
                        <a:rPr lang="en-GB" sz="1200" dirty="0">
                          <a:solidFill>
                            <a:srgbClr val="FF0000"/>
                          </a:solidFill>
                          <a:effectLst/>
                        </a:rPr>
                        <a:t>(Tokyo, Japan)</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Training Programme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10 island nations (Cook Islands, Maldives, Marshall Islands, Palau, Papua New Guinea, Samoa, Solomon Islands, Tonga, Tuvalu, and Vanuatu)</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US" sz="1200" dirty="0">
                          <a:effectLst/>
                        </a:rPr>
                        <a:t>Exchanging knowledge and information on policy, regulatory, institutional and financial aspects for enabling the energy transition to renewable energy in Small Island Developing States (SIDS)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US" sz="1200" dirty="0">
                          <a:effectLst/>
                        </a:rPr>
                        <a:t>MOEJ/IRENA as part of TA project. Commissioned to IGES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r>
              <a:tr h="1009287">
                <a:tc>
                  <a:txBody>
                    <a:bodyPr/>
                    <a:lstStyle/>
                    <a:p>
                      <a:pPr>
                        <a:lnSpc>
                          <a:spcPts val="1200"/>
                        </a:lnSpc>
                        <a:spcAft>
                          <a:spcPts val="0"/>
                        </a:spcAft>
                      </a:pPr>
                      <a:r>
                        <a:rPr lang="en-GB" sz="1200" dirty="0">
                          <a:solidFill>
                            <a:srgbClr val="FF0000"/>
                          </a:solidFill>
                          <a:effectLst/>
                        </a:rPr>
                        <a:t>01-03 Dec. 2016</a:t>
                      </a:r>
                    </a:p>
                    <a:p>
                      <a:pPr>
                        <a:lnSpc>
                          <a:spcPts val="1200"/>
                        </a:lnSpc>
                        <a:spcAft>
                          <a:spcPts val="0"/>
                        </a:spcAft>
                      </a:pPr>
                      <a:r>
                        <a:rPr lang="en-GB" sz="1200" dirty="0">
                          <a:solidFill>
                            <a:srgbClr val="FF0000"/>
                          </a:solidFill>
                          <a:effectLst/>
                        </a:rPr>
                        <a:t>(Nadi, Fiji)</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Financing workshop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Samoa, Cook Island, Fiji, </a:t>
                      </a:r>
                    </a:p>
                    <a:p>
                      <a:pPr>
                        <a:lnSpc>
                          <a:spcPts val="1200"/>
                        </a:lnSpc>
                        <a:spcAft>
                          <a:spcPts val="0"/>
                        </a:spcAft>
                      </a:pPr>
                      <a:r>
                        <a:rPr lang="en-GB" sz="1200" dirty="0">
                          <a:effectLst/>
                        </a:rPr>
                        <a:t>Micronesia, Kiribati, Nauru, Palau, Papua New Guinea, Samoa, Solomon Island, Tonga, Tuvalu and Vanuatu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Exchanging knowledge and information on financial aspects for enabling the energy transition to renewable energy in Small Island Developing States (SIDS)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MOEJ/IRENA/SPC/US Department of State, as part of TA project. Commissioned to IGES which outsourced it to AIT/RRC.AP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r>
              <a:tr h="672858">
                <a:tc>
                  <a:txBody>
                    <a:bodyPr/>
                    <a:lstStyle/>
                    <a:p>
                      <a:pPr>
                        <a:lnSpc>
                          <a:spcPts val="1200"/>
                        </a:lnSpc>
                        <a:spcAft>
                          <a:spcPts val="0"/>
                        </a:spcAft>
                      </a:pPr>
                      <a:r>
                        <a:rPr lang="en-GB" sz="1200" dirty="0">
                          <a:solidFill>
                            <a:srgbClr val="FF0000"/>
                          </a:solidFill>
                          <a:effectLst/>
                        </a:rPr>
                        <a:t>12-16 Dec. 2016 (Bangkok, Thailand)</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Training Programme </a:t>
                      </a:r>
                    </a:p>
                    <a:p>
                      <a:pPr>
                        <a:lnSpc>
                          <a:spcPts val="1200"/>
                        </a:lnSpc>
                        <a:spcAft>
                          <a:spcPts val="0"/>
                        </a:spcAft>
                      </a:pPr>
                      <a:r>
                        <a:rPr lang="en-GB" sz="1200" dirty="0">
                          <a:effectLst/>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24 trainees from Bangladesh, India, Indonesia, Philippines, Thailand, and Vietnam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Training Programme on Developing Project Proposals on Climate Change Mitigation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ts val="1200"/>
                        </a:lnSpc>
                        <a:spcAft>
                          <a:spcPts val="0"/>
                        </a:spcAft>
                      </a:pPr>
                      <a:r>
                        <a:rPr lang="en-GB" sz="1200" dirty="0">
                          <a:effectLst/>
                        </a:rPr>
                        <a:t>MOEJ, as part of TA project. Commissioned to IGES which outsourced it to AIT/RRC.AP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r>
              <a:tr h="715601">
                <a:tc>
                  <a:txBody>
                    <a:bodyPr/>
                    <a:lstStyle/>
                    <a:p>
                      <a:pPr>
                        <a:lnSpc>
                          <a:spcPts val="1200"/>
                        </a:lnSpc>
                        <a:spcAft>
                          <a:spcPts val="0"/>
                        </a:spcAft>
                      </a:pPr>
                      <a:r>
                        <a:rPr lang="en-GB" sz="1200" dirty="0">
                          <a:solidFill>
                            <a:srgbClr val="FF0000"/>
                          </a:solidFill>
                          <a:effectLst/>
                        </a:rPr>
                        <a:t>23-27 Oct. 2017 </a:t>
                      </a:r>
                    </a:p>
                    <a:p>
                      <a:pPr>
                        <a:lnSpc>
                          <a:spcPts val="1200"/>
                        </a:lnSpc>
                        <a:spcAft>
                          <a:spcPts val="0"/>
                        </a:spcAft>
                      </a:pPr>
                      <a:r>
                        <a:rPr lang="en-GB" sz="1200" dirty="0">
                          <a:solidFill>
                            <a:srgbClr val="FF0000"/>
                          </a:solidFill>
                          <a:effectLst/>
                        </a:rPr>
                        <a:t>(Tokyo &amp; Kobe,  Japan)</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Training Program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11 participants from Fiji, Maldives, Mozambique, Palau, and Samoa</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Training Program to Support Renewable Energy Deployment through Developing Project Proposals to Access GCF</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c>
                  <a:txBody>
                    <a:bodyPr/>
                    <a:lstStyle/>
                    <a:p>
                      <a:pPr>
                        <a:lnSpc>
                          <a:spcPts val="1200"/>
                        </a:lnSpc>
                        <a:spcAft>
                          <a:spcPts val="0"/>
                        </a:spcAft>
                      </a:pPr>
                      <a:r>
                        <a:rPr lang="en-GB" sz="1200" dirty="0">
                          <a:effectLst/>
                        </a:rPr>
                        <a:t>MOEJ/IRENA as part of TA project. Commissioned to IGES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3"/>
                    </a:solidFill>
                  </a:tcPr>
                </a:tc>
              </a:tr>
              <a:tr h="971860">
                <a:tc>
                  <a:txBody>
                    <a:bodyPr/>
                    <a:lstStyle/>
                    <a:p>
                      <a:pPr>
                        <a:lnSpc>
                          <a:spcPct val="107000"/>
                        </a:lnSpc>
                        <a:spcAft>
                          <a:spcPts val="0"/>
                        </a:spcAft>
                      </a:pPr>
                      <a:r>
                        <a:rPr lang="en-GB" sz="1200" dirty="0">
                          <a:solidFill>
                            <a:srgbClr val="FF0000"/>
                          </a:solidFill>
                          <a:effectLst/>
                        </a:rPr>
                        <a:t>Scheduled on 12-15 Dec. 2017</a:t>
                      </a:r>
                    </a:p>
                    <a:p>
                      <a:pPr>
                        <a:lnSpc>
                          <a:spcPct val="107000"/>
                        </a:lnSpc>
                        <a:spcAft>
                          <a:spcPts val="0"/>
                        </a:spcAft>
                      </a:pPr>
                      <a:r>
                        <a:rPr lang="en-GB" sz="1200" dirty="0">
                          <a:solidFill>
                            <a:srgbClr val="FF0000"/>
                          </a:solidFill>
                          <a:effectLst/>
                        </a:rPr>
                        <a:t>(Suva, Fiji)</a:t>
                      </a:r>
                      <a:endParaRPr lang="en-GB"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ct val="107000"/>
                        </a:lnSpc>
                        <a:spcAft>
                          <a:spcPts val="0"/>
                        </a:spcAft>
                      </a:pPr>
                      <a:r>
                        <a:rPr lang="en-GB" sz="1200" dirty="0">
                          <a:effectLst/>
                        </a:rPr>
                        <a:t>Follow Up workshop in Fiji</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ct val="107000"/>
                        </a:lnSpc>
                        <a:spcAft>
                          <a:spcPts val="0"/>
                        </a:spcAft>
                      </a:pPr>
                      <a:r>
                        <a:rPr lang="en-GB" sz="1200" dirty="0">
                          <a:effectLst/>
                        </a:rPr>
                        <a:t>Fiji, Maldives, Palau, Samoa, Federal State of Micronesia, Marshall Island, Tonga, Vanuatu and Wallis and Futuna participants from SIDS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ct val="107000"/>
                        </a:lnSpc>
                        <a:spcAft>
                          <a:spcPts val="0"/>
                        </a:spcAft>
                      </a:pPr>
                      <a:r>
                        <a:rPr lang="en-GB" sz="1200" dirty="0">
                          <a:effectLst/>
                        </a:rPr>
                        <a:t>Training and follow up on developing project proposals to Access GCF</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c>
                  <a:txBody>
                    <a:bodyPr/>
                    <a:lstStyle/>
                    <a:p>
                      <a:pPr>
                        <a:lnSpc>
                          <a:spcPct val="107000"/>
                        </a:lnSpc>
                        <a:spcAft>
                          <a:spcPts val="0"/>
                        </a:spcAft>
                      </a:pPr>
                      <a:r>
                        <a:rPr lang="en-GB" sz="1200" dirty="0">
                          <a:effectLst/>
                        </a:rPr>
                        <a:t>MOEJ/IRENA/SPC/US Department of State, as part of TA project. Commissioned to IGES which outsourced it to AIT/RRC.AP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5861" marR="55861" marT="0" marB="0">
                    <a:solidFill>
                      <a:schemeClr val="accent5"/>
                    </a:solidFill>
                  </a:tcPr>
                </a:tc>
              </a:tr>
            </a:tbl>
          </a:graphicData>
        </a:graphic>
      </p:graphicFrame>
    </p:spTree>
    <p:extLst>
      <p:ext uri="{BB962C8B-B14F-4D97-AF65-F5344CB8AC3E}">
        <p14:creationId xmlns:p14="http://schemas.microsoft.com/office/powerpoint/2010/main" val="4145612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31" y="473588"/>
            <a:ext cx="8686800" cy="723164"/>
          </a:xfrm>
        </p:spPr>
        <p:txBody>
          <a:bodyPr>
            <a:normAutofit/>
          </a:bodyPr>
          <a:lstStyle/>
          <a:p>
            <a:pPr algn="ctr"/>
            <a:r>
              <a:rPr lang="en-US" sz="2800" b="1" dirty="0">
                <a:solidFill>
                  <a:srgbClr val="FF0000"/>
                </a:solidFill>
              </a:rPr>
              <a:t>Approaches </a:t>
            </a:r>
            <a:r>
              <a:rPr lang="en-US" sz="2800" b="1" dirty="0" smtClean="0">
                <a:solidFill>
                  <a:srgbClr val="FF0000"/>
                </a:solidFill>
              </a:rPr>
              <a:t>and </a:t>
            </a:r>
            <a:r>
              <a:rPr lang="en-US" sz="2800" b="1" dirty="0">
                <a:solidFill>
                  <a:srgbClr val="FF0000"/>
                </a:solidFill>
              </a:rPr>
              <a:t>Methods</a:t>
            </a:r>
          </a:p>
        </p:txBody>
      </p:sp>
      <p:sp>
        <p:nvSpPr>
          <p:cNvPr id="5" name="Content Placeholder 4">
            <a:extLst>
              <a:ext uri="{FF2B5EF4-FFF2-40B4-BE49-F238E27FC236}">
                <a16:creationId xmlns="" xmlns:a16="http://schemas.microsoft.com/office/drawing/2014/main" id="{A4E77E1A-00B5-4A72-885E-65571C4D2AA0}"/>
              </a:ext>
            </a:extLst>
          </p:cNvPr>
          <p:cNvSpPr>
            <a:spLocks noGrp="1"/>
          </p:cNvSpPr>
          <p:nvPr>
            <p:ph idx="1"/>
          </p:nvPr>
        </p:nvSpPr>
        <p:spPr>
          <a:xfrm>
            <a:off x="139031" y="3049278"/>
            <a:ext cx="3494314" cy="1832778"/>
          </a:xfrm>
        </p:spPr>
        <p:txBody>
          <a:bodyPr>
            <a:normAutofit/>
          </a:bodyPr>
          <a:lstStyle/>
          <a:p>
            <a:r>
              <a:rPr lang="en-GB" sz="2600" b="1" dirty="0"/>
              <a:t>Working with actual templates</a:t>
            </a:r>
            <a:r>
              <a:rPr lang="en-GB" sz="2600" dirty="0"/>
              <a:t> i.e. GCF Concept Note</a:t>
            </a:r>
          </a:p>
          <a:p>
            <a:endParaRPr lang="en-GB" dirty="0"/>
          </a:p>
        </p:txBody>
      </p:sp>
      <p:sp>
        <p:nvSpPr>
          <p:cNvPr id="11" name="Content Placeholder 4">
            <a:extLst>
              <a:ext uri="{FF2B5EF4-FFF2-40B4-BE49-F238E27FC236}">
                <a16:creationId xmlns="" xmlns:a16="http://schemas.microsoft.com/office/drawing/2014/main" id="{E1D1709D-48DC-47EB-87A5-E20DDC66B086}"/>
              </a:ext>
            </a:extLst>
          </p:cNvPr>
          <p:cNvSpPr txBox="1">
            <a:spLocks/>
          </p:cNvSpPr>
          <p:nvPr/>
        </p:nvSpPr>
        <p:spPr>
          <a:xfrm>
            <a:off x="139031" y="4882056"/>
            <a:ext cx="3494314" cy="1975944"/>
          </a:xfrm>
          <a:prstGeom prst="rect">
            <a:avLst/>
          </a:prstGeom>
        </p:spPr>
        <p:txBody>
          <a:bodyPr vert="horz">
            <a:norm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a:buClr>
                <a:srgbClr val="37A76F">
                  <a:lumMod val="75000"/>
                </a:srgbClr>
              </a:buClr>
            </a:pPr>
            <a:r>
              <a:rPr lang="en-GB" sz="2400" b="1" dirty="0">
                <a:solidFill>
                  <a:srgbClr val="455F51"/>
                </a:solidFill>
              </a:rPr>
              <a:t>Group work using actual project ideas prepared prior to the course</a:t>
            </a:r>
            <a:endParaRPr lang="en-GB" sz="2400" dirty="0">
              <a:solidFill>
                <a:srgbClr val="455F51"/>
              </a:solidFill>
            </a:endParaRPr>
          </a:p>
          <a:p>
            <a:pPr>
              <a:buClr>
                <a:srgbClr val="37A76F">
                  <a:lumMod val="75000"/>
                </a:srgbClr>
              </a:buClr>
            </a:pPr>
            <a:endParaRPr lang="en-GB" dirty="0">
              <a:solidFill>
                <a:srgbClr val="455F51"/>
              </a:solidFill>
            </a:endParaRPr>
          </a:p>
        </p:txBody>
      </p:sp>
      <p:sp>
        <p:nvSpPr>
          <p:cNvPr id="12" name="Content Placeholder 4">
            <a:extLst>
              <a:ext uri="{FF2B5EF4-FFF2-40B4-BE49-F238E27FC236}">
                <a16:creationId xmlns="" xmlns:a16="http://schemas.microsoft.com/office/drawing/2014/main" id="{EDB96BA2-0FE3-4ADF-8DB6-B35DE74910EC}"/>
              </a:ext>
            </a:extLst>
          </p:cNvPr>
          <p:cNvSpPr txBox="1">
            <a:spLocks/>
          </p:cNvSpPr>
          <p:nvPr/>
        </p:nvSpPr>
        <p:spPr>
          <a:xfrm>
            <a:off x="139031" y="1552385"/>
            <a:ext cx="3494314" cy="1608855"/>
          </a:xfrm>
          <a:prstGeom prst="rect">
            <a:avLst/>
          </a:prstGeom>
        </p:spPr>
        <p:txBody>
          <a:bodyPr vert="horz">
            <a:norm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a:buClr>
                <a:srgbClr val="37A76F">
                  <a:lumMod val="75000"/>
                </a:srgbClr>
              </a:buClr>
            </a:pPr>
            <a:r>
              <a:rPr lang="en-GB" sz="2600" b="1" dirty="0">
                <a:solidFill>
                  <a:srgbClr val="455F51"/>
                </a:solidFill>
              </a:rPr>
              <a:t>Pre-training assignments</a:t>
            </a:r>
            <a:endParaRPr lang="en-GB" sz="2600" dirty="0">
              <a:solidFill>
                <a:srgbClr val="455F51"/>
              </a:solidFill>
            </a:endParaRPr>
          </a:p>
          <a:p>
            <a:pPr>
              <a:buClr>
                <a:srgbClr val="37A76F">
                  <a:lumMod val="75000"/>
                </a:srgbClr>
              </a:buClr>
            </a:pPr>
            <a:endParaRPr lang="en-GB" dirty="0">
              <a:solidFill>
                <a:srgbClr val="455F5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51" y="1224499"/>
            <a:ext cx="4840582" cy="2413282"/>
          </a:xfrm>
          <a:prstGeom prst="rect">
            <a:avLst/>
          </a:prstGeom>
        </p:spPr>
      </p:pic>
      <p:pic>
        <p:nvPicPr>
          <p:cNvPr id="4" name="Picture 3"/>
          <p:cNvPicPr>
            <a:picLocks noChangeAspect="1"/>
          </p:cNvPicPr>
          <p:nvPr/>
        </p:nvPicPr>
        <p:blipFill>
          <a:blip r:embed="rId4"/>
          <a:stretch>
            <a:fillRect/>
          </a:stretch>
        </p:blipFill>
        <p:spPr>
          <a:xfrm>
            <a:off x="4025951" y="4149080"/>
            <a:ext cx="4824536" cy="2376264"/>
          </a:xfrm>
          <a:prstGeom prst="rect">
            <a:avLst/>
          </a:prstGeom>
        </p:spPr>
      </p:pic>
      <p:sp>
        <p:nvSpPr>
          <p:cNvPr id="6" name="Rectangle 5"/>
          <p:cNvSpPr/>
          <p:nvPr/>
        </p:nvSpPr>
        <p:spPr>
          <a:xfrm>
            <a:off x="5148064" y="3585653"/>
            <a:ext cx="2250937"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in-door training sessions </a:t>
            </a:r>
          </a:p>
        </p:txBody>
      </p:sp>
      <p:sp>
        <p:nvSpPr>
          <p:cNvPr id="10" name="Rectangle 9"/>
          <p:cNvSpPr/>
          <p:nvPr/>
        </p:nvSpPr>
        <p:spPr>
          <a:xfrm>
            <a:off x="5312750" y="6500290"/>
            <a:ext cx="1935145" cy="307777"/>
          </a:xfrm>
          <a:prstGeom prst="rect">
            <a:avLst/>
          </a:prstGeom>
        </p:spPr>
        <p:txBody>
          <a:bodyPr wrap="none">
            <a:spAutoFit/>
          </a:bodyPr>
          <a:lstStyle/>
          <a:p>
            <a:r>
              <a:rPr lang="en-GB" sz="1400" dirty="0" smtClean="0">
                <a:latin typeface="Arial" panose="020B0604020202020204" pitchFamily="34" charset="0"/>
                <a:cs typeface="Arial" panose="020B0604020202020204" pitchFamily="34" charset="0"/>
              </a:rPr>
              <a:t>Out-door training/visit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3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1764" y="764704"/>
            <a:ext cx="8730716" cy="5400600"/>
            <a:chOff x="0" y="21590"/>
            <a:chExt cx="6541186" cy="3741420"/>
          </a:xfrm>
        </p:grpSpPr>
        <p:grpSp>
          <p:nvGrpSpPr>
            <p:cNvPr id="4" name="Group 3"/>
            <p:cNvGrpSpPr/>
            <p:nvPr/>
          </p:nvGrpSpPr>
          <p:grpSpPr>
            <a:xfrm>
              <a:off x="0" y="21590"/>
              <a:ext cx="6541186" cy="3741420"/>
              <a:chOff x="-47625" y="21590"/>
              <a:chExt cx="6541186" cy="3741420"/>
            </a:xfrm>
          </p:grpSpPr>
          <p:sp>
            <p:nvSpPr>
              <p:cNvPr id="7" name="Rectangle 6"/>
              <p:cNvSpPr/>
              <p:nvPr/>
            </p:nvSpPr>
            <p:spPr>
              <a:xfrm>
                <a:off x="9526" y="21590"/>
                <a:ext cx="6484035" cy="313309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en-GB" kern="0">
                  <a:solidFill>
                    <a:sysClr val="window" lastClr="FFFFFF"/>
                  </a:solidFill>
                </a:endParaRPr>
              </a:p>
            </p:txBody>
          </p:sp>
          <p:sp>
            <p:nvSpPr>
              <p:cNvPr id="8" name="Rectangle 7"/>
              <p:cNvSpPr/>
              <p:nvPr/>
            </p:nvSpPr>
            <p:spPr>
              <a:xfrm>
                <a:off x="1857374" y="124460"/>
                <a:ext cx="3095625" cy="73279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kern="0" dirty="0">
                    <a:solidFill>
                      <a:srgbClr val="FF0000"/>
                    </a:solidFill>
                    <a:ea typeface="SimSun" panose="02010600030101010101" pitchFamily="2" charset="-122"/>
                    <a:cs typeface="Times New Roman" panose="02020603050405020304" pitchFamily="18" charset="0"/>
                  </a:rPr>
                  <a:t>Information collection, management and assessment </a:t>
                </a:r>
                <a:endParaRPr kumimoji="0" lang="en-GB" sz="1600" kern="0" dirty="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r>
                  <a:rPr kumimoji="0" lang="en-GB" sz="1400" kern="0" dirty="0">
                    <a:solidFill>
                      <a:sysClr val="windowText" lastClr="000000"/>
                    </a:solidFill>
                    <a:ea typeface="SimSun" panose="02010600030101010101" pitchFamily="2" charset="-122"/>
                    <a:cs typeface="Times New Roman" panose="02020603050405020304" pitchFamily="18" charset="0"/>
                  </a:rPr>
                  <a:t>=&gt;Develop database on </a:t>
                </a:r>
                <a:r>
                  <a:rPr kumimoji="0" lang="en-GB" sz="1400" kern="0" dirty="0" smtClean="0">
                    <a:solidFill>
                      <a:sysClr val="windowText" lastClr="000000"/>
                    </a:solidFill>
                    <a:ea typeface="SimSun" panose="02010600030101010101" pitchFamily="2" charset="-122"/>
                    <a:cs typeface="Times New Roman" panose="02020603050405020304" pitchFamily="18" charset="0"/>
                  </a:rPr>
                  <a:t>“Seeds</a:t>
                </a:r>
                <a:r>
                  <a:rPr kumimoji="0" lang="en-GB" sz="1400" kern="0" dirty="0">
                    <a:solidFill>
                      <a:sysClr val="windowText" lastClr="000000"/>
                    </a:solidFill>
                    <a:ea typeface="SimSun" panose="02010600030101010101" pitchFamily="2" charset="-122"/>
                    <a:cs typeface="Times New Roman" panose="02020603050405020304" pitchFamily="18" charset="0"/>
                  </a:rPr>
                  <a:t>” and </a:t>
                </a:r>
                <a:r>
                  <a:rPr kumimoji="0" lang="en-GB" sz="1400" kern="0" dirty="0" smtClean="0">
                    <a:solidFill>
                      <a:sysClr val="windowText" lastClr="000000"/>
                    </a:solidFill>
                    <a:ea typeface="SimSun" panose="02010600030101010101" pitchFamily="2" charset="-122"/>
                    <a:cs typeface="Times New Roman" panose="02020603050405020304" pitchFamily="18" charset="0"/>
                  </a:rPr>
                  <a:t>“Needs</a:t>
                </a:r>
                <a:r>
                  <a:rPr kumimoji="0" lang="en-GB" sz="1400" kern="0" dirty="0">
                    <a:solidFill>
                      <a:sysClr val="windowText" lastClr="000000"/>
                    </a:solidFill>
                    <a:ea typeface="SimSun" panose="02010600030101010101" pitchFamily="2" charset="-122"/>
                    <a:cs typeface="Times New Roman" panose="02020603050405020304" pitchFamily="18" charset="0"/>
                  </a:rPr>
                  <a:t>” </a:t>
                </a:r>
                <a:r>
                  <a:rPr kumimoji="0" lang="en-GB" sz="1400" kern="0" dirty="0" smtClean="0">
                    <a:solidFill>
                      <a:sysClr val="windowText" lastClr="000000"/>
                    </a:solidFill>
                    <a:ea typeface="SimSun" panose="02010600030101010101" pitchFamily="2" charset="-122"/>
                    <a:cs typeface="Times New Roman" panose="02020603050405020304" pitchFamily="18" charset="0"/>
                  </a:rPr>
                  <a:t>(project idea/technologies</a:t>
                </a:r>
                <a:r>
                  <a:rPr kumimoji="0" lang="en-GB" sz="1400" kern="0" dirty="0">
                    <a:solidFill>
                      <a:sysClr val="windowText" lastClr="000000"/>
                    </a:solidFill>
                    <a:ea typeface="SimSun" panose="02010600030101010101" pitchFamily="2" charset="-122"/>
                    <a:cs typeface="Times New Roman" panose="02020603050405020304" pitchFamily="18" charset="0"/>
                  </a:rPr>
                  <a:t>, stimulating policies &amp; regulations, stimulating financing </a:t>
                </a:r>
                <a:r>
                  <a:rPr kumimoji="0" lang="en-GB" sz="1400" kern="0" dirty="0" smtClean="0">
                    <a:solidFill>
                      <a:sysClr val="windowText" lastClr="000000"/>
                    </a:solidFill>
                    <a:ea typeface="SimSun" panose="02010600030101010101" pitchFamily="2" charset="-122"/>
                    <a:cs typeface="Times New Roman" panose="02020603050405020304" pitchFamily="18" charset="0"/>
                  </a:rPr>
                  <a:t>schemes, </a:t>
                </a:r>
                <a:r>
                  <a:rPr kumimoji="0" lang="en-GB" sz="1400" kern="0" dirty="0">
                    <a:solidFill>
                      <a:sysClr val="windowText" lastClr="000000"/>
                    </a:solidFill>
                    <a:ea typeface="SimSun" panose="02010600030101010101" pitchFamily="2" charset="-122"/>
                    <a:cs typeface="Times New Roman" panose="02020603050405020304" pitchFamily="18" charset="0"/>
                  </a:rPr>
                  <a:t>etc.)</a:t>
                </a:r>
              </a:p>
            </p:txBody>
          </p:sp>
          <p:sp>
            <p:nvSpPr>
              <p:cNvPr id="9" name="Rectangle 8"/>
              <p:cNvSpPr/>
              <p:nvPr/>
            </p:nvSpPr>
            <p:spPr>
              <a:xfrm>
                <a:off x="1009650" y="1296670"/>
                <a:ext cx="2409825" cy="88519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endParaRPr kumimoji="0" lang="en-GB" sz="1600" b="1" kern="0" dirty="0" smtClean="0">
                  <a:solidFill>
                    <a:srgbClr val="FF0000"/>
                  </a:solidFill>
                  <a:ea typeface="SimSun" panose="02010600030101010101" pitchFamily="2" charset="-122"/>
                  <a:cs typeface="Times New Roman" panose="02020603050405020304" pitchFamily="18" charset="0"/>
                </a:endParaRPr>
              </a:p>
              <a:p>
                <a:pPr algn="ctr">
                  <a:lnSpc>
                    <a:spcPts val="1200"/>
                  </a:lnSpc>
                  <a:defRPr/>
                </a:pPr>
                <a:r>
                  <a:rPr kumimoji="0" lang="en-GB" sz="1600" b="1" kern="0" dirty="0" smtClean="0">
                    <a:solidFill>
                      <a:srgbClr val="FF0000"/>
                    </a:solidFill>
                    <a:ea typeface="SimSun" panose="02010600030101010101" pitchFamily="2" charset="-122"/>
                    <a:cs typeface="Times New Roman" panose="02020603050405020304" pitchFamily="18" charset="0"/>
                  </a:rPr>
                  <a:t>Stakeholders </a:t>
                </a:r>
                <a:r>
                  <a:rPr kumimoji="0" lang="en-GB" sz="1600" b="1" kern="0" dirty="0">
                    <a:solidFill>
                      <a:srgbClr val="FF0000"/>
                    </a:solidFill>
                    <a:ea typeface="SimSun" panose="02010600030101010101" pitchFamily="2" charset="-122"/>
                    <a:cs typeface="Times New Roman" panose="02020603050405020304" pitchFamily="18" charset="0"/>
                  </a:rPr>
                  <a:t>matching </a:t>
                </a:r>
                <a:endParaRPr kumimoji="0" lang="en-GB" sz="1600" kern="0" dirty="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r>
                  <a:rPr kumimoji="0" lang="en-GB" sz="1600" b="1" kern="0" dirty="0">
                    <a:solidFill>
                      <a:srgbClr val="FF0000"/>
                    </a:solidFill>
                    <a:ea typeface="SimSun" panose="02010600030101010101" pitchFamily="2" charset="-122"/>
                    <a:cs typeface="Times New Roman" panose="02020603050405020304" pitchFamily="18" charset="0"/>
                  </a:rPr>
                  <a:t>(B2B, B2F and B2P</a:t>
                </a:r>
                <a:r>
                  <a:rPr kumimoji="0" lang="en-GB" sz="1600" b="1" kern="0" dirty="0" smtClean="0">
                    <a:solidFill>
                      <a:srgbClr val="FF0000"/>
                    </a:solidFill>
                    <a:ea typeface="SimSun" panose="02010600030101010101" pitchFamily="2" charset="-122"/>
                    <a:cs typeface="Times New Roman" panose="02020603050405020304" pitchFamily="18" charset="0"/>
                  </a:rPr>
                  <a:t>)</a:t>
                </a:r>
              </a:p>
              <a:p>
                <a:pPr algn="ctr">
                  <a:lnSpc>
                    <a:spcPts val="1200"/>
                  </a:lnSpc>
                  <a:defRPr/>
                </a:pPr>
                <a:endParaRPr kumimoji="0" lang="en-GB" sz="1600" kern="0" dirty="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r>
                  <a:rPr kumimoji="0" lang="en-GB" sz="1400" kern="0" dirty="0">
                    <a:solidFill>
                      <a:sysClr val="windowText" lastClr="000000"/>
                    </a:solidFill>
                    <a:ea typeface="SimSun" panose="02010600030101010101" pitchFamily="2" charset="-122"/>
                    <a:cs typeface="Times New Roman" panose="02020603050405020304" pitchFamily="18" charset="0"/>
                  </a:rPr>
                  <a:t>Feasibility studies, project proposals, bankable proposals, project implementation, follow-up </a:t>
                </a:r>
                <a:r>
                  <a:rPr kumimoji="0" lang="en-GB" sz="1400" kern="0" dirty="0" smtClean="0">
                    <a:solidFill>
                      <a:sysClr val="windowText" lastClr="000000"/>
                    </a:solidFill>
                    <a:ea typeface="SimSun" panose="02010600030101010101" pitchFamily="2" charset="-122"/>
                    <a:cs typeface="Times New Roman" panose="02020603050405020304" pitchFamily="18" charset="0"/>
                  </a:rPr>
                  <a:t>activities, </a:t>
                </a:r>
                <a:r>
                  <a:rPr kumimoji="0" lang="en-GB" sz="1400" kern="0" dirty="0" err="1" smtClean="0">
                    <a:solidFill>
                      <a:sysClr val="windowText" lastClr="000000"/>
                    </a:solidFill>
                    <a:ea typeface="SimSun" panose="02010600030101010101" pitchFamily="2" charset="-122"/>
                    <a:cs typeface="Times New Roman" panose="02020603050405020304" pitchFamily="18" charset="0"/>
                  </a:rPr>
                  <a:t>etc</a:t>
                </a:r>
                <a:endParaRPr kumimoji="0" lang="en-GB" sz="1400" kern="0" dirty="0" smtClean="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endParaRPr kumimoji="0" lang="en-GB" sz="1400" kern="0" dirty="0">
                  <a:solidFill>
                    <a:sysClr val="windowText" lastClr="000000"/>
                  </a:solidFill>
                  <a:ea typeface="SimSun" panose="02010600030101010101" pitchFamily="2" charset="-122"/>
                  <a:cs typeface="Times New Roman" panose="02020603050405020304" pitchFamily="18" charset="0"/>
                </a:endParaRPr>
              </a:p>
            </p:txBody>
          </p:sp>
          <p:sp>
            <p:nvSpPr>
              <p:cNvPr id="10" name="Rectangle 9"/>
              <p:cNvSpPr/>
              <p:nvPr/>
            </p:nvSpPr>
            <p:spPr>
              <a:xfrm>
                <a:off x="1952625" y="2525395"/>
                <a:ext cx="2905124" cy="57150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kern="0" dirty="0">
                    <a:solidFill>
                      <a:srgbClr val="FF0000"/>
                    </a:solidFill>
                    <a:ea typeface="SimSun" panose="02010600030101010101" pitchFamily="2" charset="-122"/>
                    <a:cs typeface="Times New Roman" panose="02020603050405020304" pitchFamily="18" charset="0"/>
                  </a:rPr>
                  <a:t>“Online” Information and knowledge sharing</a:t>
                </a:r>
                <a:r>
                  <a:rPr kumimoji="0" lang="en-GB" sz="900" kern="0" dirty="0">
                    <a:solidFill>
                      <a:srgbClr val="FF0000"/>
                    </a:solidFill>
                    <a:ea typeface="SimSun" panose="02010600030101010101" pitchFamily="2" charset="-122"/>
                    <a:cs typeface="Times New Roman" panose="02020603050405020304" pitchFamily="18" charset="0"/>
                  </a:rPr>
                  <a:t> </a:t>
                </a:r>
                <a:endParaRPr kumimoji="0" lang="en-GB" sz="900" kern="0" dirty="0" smtClean="0">
                  <a:solidFill>
                    <a:srgbClr val="FF0000"/>
                  </a:solidFill>
                  <a:ea typeface="SimSun" panose="02010600030101010101" pitchFamily="2" charset="-122"/>
                  <a:cs typeface="Times New Roman" panose="02020603050405020304" pitchFamily="18" charset="0"/>
                </a:endParaRPr>
              </a:p>
            </p:txBody>
          </p:sp>
          <p:cxnSp>
            <p:nvCxnSpPr>
              <p:cNvPr id="11" name="Straight Arrow Connector 10"/>
              <p:cNvCxnSpPr/>
              <p:nvPr/>
            </p:nvCxnSpPr>
            <p:spPr>
              <a:xfrm flipH="1">
                <a:off x="2219325" y="857250"/>
                <a:ext cx="828676" cy="439420"/>
              </a:xfrm>
              <a:prstGeom prst="straightConnector1">
                <a:avLst/>
              </a:prstGeom>
              <a:noFill/>
              <a:ln w="19050" cap="flat" cmpd="sng" algn="ctr">
                <a:solidFill>
                  <a:srgbClr val="5B9BD5"/>
                </a:solidFill>
                <a:prstDash val="solid"/>
                <a:miter lim="800000"/>
                <a:tailEnd type="triangle"/>
              </a:ln>
              <a:effectLst/>
            </p:spPr>
          </p:cxnSp>
          <p:cxnSp>
            <p:nvCxnSpPr>
              <p:cNvPr id="12" name="Straight Arrow Connector 11"/>
              <p:cNvCxnSpPr>
                <a:endCxn id="14" idx="0"/>
              </p:cNvCxnSpPr>
              <p:nvPr/>
            </p:nvCxnSpPr>
            <p:spPr>
              <a:xfrm>
                <a:off x="3924300" y="857250"/>
                <a:ext cx="728663" cy="439420"/>
              </a:xfrm>
              <a:prstGeom prst="straightConnector1">
                <a:avLst/>
              </a:prstGeom>
              <a:noFill/>
              <a:ln w="19050" cap="flat" cmpd="sng" algn="ctr">
                <a:solidFill>
                  <a:srgbClr val="5B9BD5"/>
                </a:solidFill>
                <a:prstDash val="solid"/>
                <a:miter lim="800000"/>
                <a:tailEnd type="triangle"/>
              </a:ln>
              <a:effectLst/>
            </p:spPr>
          </p:cxnSp>
          <p:cxnSp>
            <p:nvCxnSpPr>
              <p:cNvPr id="13" name="Straight Arrow Connector 12"/>
              <p:cNvCxnSpPr/>
              <p:nvPr/>
            </p:nvCxnSpPr>
            <p:spPr>
              <a:xfrm>
                <a:off x="3474085" y="857250"/>
                <a:ext cx="0" cy="1668145"/>
              </a:xfrm>
              <a:prstGeom prst="straightConnector1">
                <a:avLst/>
              </a:prstGeom>
              <a:noFill/>
              <a:ln w="19050" cap="flat" cmpd="sng" algn="ctr">
                <a:solidFill>
                  <a:srgbClr val="5B9BD5"/>
                </a:solidFill>
                <a:prstDash val="solid"/>
                <a:miter lim="800000"/>
                <a:tailEnd type="triangle"/>
              </a:ln>
              <a:effectLst/>
            </p:spPr>
          </p:cxnSp>
          <p:sp>
            <p:nvSpPr>
              <p:cNvPr id="14" name="Rectangle 13"/>
              <p:cNvSpPr/>
              <p:nvPr/>
            </p:nvSpPr>
            <p:spPr>
              <a:xfrm>
                <a:off x="3543300" y="1296670"/>
                <a:ext cx="2219326" cy="88519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kern="0" dirty="0">
                    <a:solidFill>
                      <a:srgbClr val="FF0000"/>
                    </a:solidFill>
                    <a:ea typeface="SimSun" panose="02010600030101010101" pitchFamily="2" charset="-122"/>
                    <a:cs typeface="Times New Roman" panose="02020603050405020304" pitchFamily="18" charset="0"/>
                  </a:rPr>
                  <a:t>Stakeholders’ awareness creation and capacity </a:t>
                </a:r>
                <a:r>
                  <a:rPr kumimoji="0" lang="en-GB" sz="1600" b="1" kern="0" dirty="0" smtClean="0">
                    <a:solidFill>
                      <a:srgbClr val="FF0000"/>
                    </a:solidFill>
                    <a:ea typeface="SimSun" panose="02010600030101010101" pitchFamily="2" charset="-122"/>
                    <a:cs typeface="Times New Roman" panose="02020603050405020304" pitchFamily="18" charset="0"/>
                  </a:rPr>
                  <a:t>building</a:t>
                </a:r>
              </a:p>
              <a:p>
                <a:pPr algn="ctr">
                  <a:lnSpc>
                    <a:spcPts val="1200"/>
                  </a:lnSpc>
                  <a:defRPr/>
                </a:pPr>
                <a:endParaRPr kumimoji="0" lang="en-GB" sz="1600" kern="0" dirty="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r>
                  <a:rPr kumimoji="0" lang="en-GB" sz="1400" kern="0" dirty="0">
                    <a:solidFill>
                      <a:sysClr val="windowText" lastClr="000000"/>
                    </a:solidFill>
                    <a:ea typeface="SimSun" panose="02010600030101010101" pitchFamily="2" charset="-122"/>
                    <a:cs typeface="Times New Roman" panose="02020603050405020304" pitchFamily="18" charset="0"/>
                  </a:rPr>
                  <a:t>Technical and financial assistances, Workshops, Trainings, joint planning for replication at wider </a:t>
                </a:r>
                <a:r>
                  <a:rPr kumimoji="0" lang="en-GB" sz="1400" kern="0" dirty="0" smtClean="0">
                    <a:solidFill>
                      <a:sysClr val="windowText" lastClr="000000"/>
                    </a:solidFill>
                    <a:ea typeface="SimSun" panose="02010600030101010101" pitchFamily="2" charset="-122"/>
                    <a:cs typeface="Times New Roman" panose="02020603050405020304" pitchFamily="18" charset="0"/>
                  </a:rPr>
                  <a:t>level, etc.</a:t>
                </a:r>
                <a:endParaRPr kumimoji="0" lang="en-GB" sz="1400" kern="0" dirty="0">
                  <a:solidFill>
                    <a:sysClr val="windowText" lastClr="000000"/>
                  </a:solidFill>
                  <a:ea typeface="SimSun" panose="02010600030101010101" pitchFamily="2" charset="-122"/>
                  <a:cs typeface="Times New Roman" panose="02020603050405020304" pitchFamily="18" charset="0"/>
                </a:endParaRPr>
              </a:p>
            </p:txBody>
          </p:sp>
          <p:sp>
            <p:nvSpPr>
              <p:cNvPr id="16" name="Rectangle 15"/>
              <p:cNvSpPr/>
              <p:nvPr/>
            </p:nvSpPr>
            <p:spPr>
              <a:xfrm>
                <a:off x="-47625" y="2391410"/>
                <a:ext cx="1209675"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u="sng" kern="0" dirty="0">
                    <a:solidFill>
                      <a:srgbClr val="7030A0"/>
                    </a:solidFill>
                    <a:ea typeface="SimSun" panose="02010600030101010101" pitchFamily="2" charset="-122"/>
                    <a:cs typeface="Times New Roman" panose="02020603050405020304" pitchFamily="18" charset="0"/>
                  </a:rPr>
                  <a:t>“Online” Information and knowledge sharing</a:t>
                </a:r>
                <a:endParaRPr kumimoji="0" lang="en-GB" sz="1600" kern="0" dirty="0">
                  <a:solidFill>
                    <a:sysClr val="windowText" lastClr="000000"/>
                  </a:solidFill>
                  <a:ea typeface="SimSun" panose="02010600030101010101" pitchFamily="2" charset="-122"/>
                  <a:cs typeface="Times New Roman" panose="02020603050405020304" pitchFamily="18" charset="0"/>
                </a:endParaRPr>
              </a:p>
            </p:txBody>
          </p:sp>
          <p:sp>
            <p:nvSpPr>
              <p:cNvPr id="17" name="Rectangle 16"/>
              <p:cNvSpPr/>
              <p:nvPr/>
            </p:nvSpPr>
            <p:spPr>
              <a:xfrm>
                <a:off x="1" y="1305560"/>
                <a:ext cx="1057274" cy="7048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u="sng" kern="0" dirty="0">
                    <a:solidFill>
                      <a:srgbClr val="7030A0"/>
                    </a:solidFill>
                    <a:ea typeface="SimSun" panose="02010600030101010101" pitchFamily="2" charset="-122"/>
                    <a:cs typeface="Times New Roman" panose="02020603050405020304" pitchFamily="18" charset="0"/>
                  </a:rPr>
                  <a:t>“On the ground” matchmaking</a:t>
                </a:r>
                <a:endParaRPr kumimoji="0" lang="en-GB" sz="1600" kern="0" dirty="0">
                  <a:solidFill>
                    <a:sysClr val="windowText" lastClr="000000"/>
                  </a:solidFill>
                  <a:ea typeface="SimSun" panose="02010600030101010101" pitchFamily="2" charset="-122"/>
                  <a:cs typeface="Times New Roman" panose="02020603050405020304" pitchFamily="18" charset="0"/>
                </a:endParaRPr>
              </a:p>
            </p:txBody>
          </p:sp>
          <p:sp>
            <p:nvSpPr>
              <p:cNvPr id="18" name="Rectangle 17"/>
              <p:cNvSpPr/>
              <p:nvPr/>
            </p:nvSpPr>
            <p:spPr>
              <a:xfrm>
                <a:off x="47625" y="124460"/>
                <a:ext cx="962025" cy="79057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u="sng" kern="0" dirty="0">
                    <a:solidFill>
                      <a:srgbClr val="7030A0"/>
                    </a:solidFill>
                    <a:ea typeface="SimSun" panose="02010600030101010101" pitchFamily="2" charset="-122"/>
                    <a:cs typeface="Times New Roman" panose="02020603050405020304" pitchFamily="18" charset="0"/>
                  </a:rPr>
                  <a:t>Mapping for matching </a:t>
                </a:r>
                <a:endParaRPr kumimoji="0" lang="en-GB" sz="1600" kern="0" dirty="0">
                  <a:solidFill>
                    <a:sysClr val="windowText" lastClr="000000"/>
                  </a:solidFill>
                  <a:ea typeface="SimSun" panose="02010600030101010101" pitchFamily="2" charset="-122"/>
                  <a:cs typeface="Times New Roman" panose="02020603050405020304" pitchFamily="18" charset="0"/>
                </a:endParaRPr>
              </a:p>
              <a:p>
                <a:pPr algn="ctr">
                  <a:lnSpc>
                    <a:spcPts val="1200"/>
                  </a:lnSpc>
                  <a:defRPr/>
                </a:pPr>
                <a:r>
                  <a:rPr kumimoji="0" lang="en-GB" sz="1000" kern="0" dirty="0">
                    <a:solidFill>
                      <a:sysClr val="windowText" lastClr="000000"/>
                    </a:solidFill>
                    <a:ea typeface="SimSun" panose="02010600030101010101" pitchFamily="2" charset="-122"/>
                    <a:cs typeface="Times New Roman" panose="02020603050405020304" pitchFamily="18" charset="0"/>
                  </a:rPr>
                  <a:t> </a:t>
                </a:r>
                <a:endParaRPr kumimoji="0" lang="en-GB" sz="1100" kern="0" dirty="0">
                  <a:solidFill>
                    <a:sysClr val="windowText" lastClr="000000"/>
                  </a:solidFill>
                  <a:ea typeface="SimSun" panose="02010600030101010101" pitchFamily="2" charset="-122"/>
                  <a:cs typeface="Times New Roman" panose="02020603050405020304" pitchFamily="18" charset="0"/>
                </a:endParaRPr>
              </a:p>
            </p:txBody>
          </p:sp>
          <p:sp>
            <p:nvSpPr>
              <p:cNvPr id="19" name="Rectangle 18"/>
              <p:cNvSpPr/>
              <p:nvPr/>
            </p:nvSpPr>
            <p:spPr>
              <a:xfrm>
                <a:off x="0" y="3181985"/>
                <a:ext cx="6493561" cy="5810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defRPr/>
                </a:pPr>
                <a:r>
                  <a:rPr kumimoji="0" lang="en-GB" sz="1100" kern="0" dirty="0">
                    <a:solidFill>
                      <a:srgbClr val="000000"/>
                    </a:solidFill>
                    <a:ea typeface="SimSun" panose="02010600030101010101" pitchFamily="2" charset="-122"/>
                    <a:cs typeface="Times New Roman" panose="02020603050405020304" pitchFamily="18" charset="0"/>
                  </a:rPr>
                  <a:t>                    </a:t>
                </a:r>
                <a:endParaRPr kumimoji="0" lang="en-GB" sz="1100" kern="0" dirty="0">
                  <a:solidFill>
                    <a:sysClr val="window" lastClr="FFFFFF"/>
                  </a:solidFill>
                  <a:ea typeface="SimSun" panose="02010600030101010101" pitchFamily="2" charset="-122"/>
                  <a:cs typeface="Times New Roman" panose="02020603050405020304" pitchFamily="18" charset="0"/>
                </a:endParaRPr>
              </a:p>
              <a:p>
                <a:pPr algn="ctr">
                  <a:lnSpc>
                    <a:spcPct val="107000"/>
                  </a:lnSpc>
                  <a:spcAft>
                    <a:spcPts val="800"/>
                  </a:spcAft>
                  <a:defRPr/>
                </a:pPr>
                <a:r>
                  <a:rPr kumimoji="0" lang="en-GB" sz="1400" b="1" kern="0" dirty="0" smtClean="0">
                    <a:solidFill>
                      <a:srgbClr val="000000"/>
                    </a:solidFill>
                    <a:ea typeface="SimSun" panose="02010600030101010101" pitchFamily="2" charset="-122"/>
                    <a:cs typeface="Times New Roman" panose="02020603050405020304" pitchFamily="18" charset="0"/>
                  </a:rPr>
                  <a:t>Databases, directories, case </a:t>
                </a:r>
                <a:r>
                  <a:rPr kumimoji="0" lang="en-GB" sz="1400" b="1" kern="0" dirty="0">
                    <a:solidFill>
                      <a:srgbClr val="000000"/>
                    </a:solidFill>
                    <a:ea typeface="SimSun" panose="02010600030101010101" pitchFamily="2" charset="-122"/>
                    <a:cs typeface="Times New Roman" panose="02020603050405020304" pitchFamily="18" charset="0"/>
                  </a:rPr>
                  <a:t>studies, proposals (</a:t>
                </a:r>
                <a:r>
                  <a:rPr kumimoji="0" lang="en-GB" sz="1400" b="1" kern="0" dirty="0" smtClean="0">
                    <a:solidFill>
                      <a:srgbClr val="000000"/>
                    </a:solidFill>
                    <a:ea typeface="SimSun" panose="02010600030101010101" pitchFamily="2" charset="-122"/>
                    <a:cs typeface="Times New Roman" panose="02020603050405020304" pitchFamily="18" charset="0"/>
                  </a:rPr>
                  <a:t>projects/strategies/roadmaps), </a:t>
                </a:r>
                <a:r>
                  <a:rPr kumimoji="0" lang="en-GB" sz="1400" b="1" kern="0" dirty="0">
                    <a:solidFill>
                      <a:srgbClr val="000000"/>
                    </a:solidFill>
                    <a:ea typeface="SimSun" panose="02010600030101010101" pitchFamily="2" charset="-122"/>
                    <a:cs typeface="Times New Roman" panose="02020603050405020304" pitchFamily="18" charset="0"/>
                  </a:rPr>
                  <a:t>training materials, </a:t>
                </a:r>
                <a:r>
                  <a:rPr kumimoji="0" lang="en-GB" sz="1400" b="1" kern="0" dirty="0" smtClean="0">
                    <a:solidFill>
                      <a:srgbClr val="000000"/>
                    </a:solidFill>
                    <a:ea typeface="SimSun" panose="02010600030101010101" pitchFamily="2" charset="-122"/>
                    <a:cs typeface="Times New Roman" panose="02020603050405020304" pitchFamily="18" charset="0"/>
                  </a:rPr>
                  <a:t>etc.</a:t>
                </a:r>
                <a:endParaRPr kumimoji="0" lang="en-GB" sz="1400" b="1" kern="0" dirty="0">
                  <a:solidFill>
                    <a:sysClr val="window" lastClr="FFFFFF"/>
                  </a:solidFill>
                  <a:ea typeface="SimSun" panose="02010600030101010101" pitchFamily="2" charset="-122"/>
                  <a:cs typeface="Times New Roman" panose="02020603050405020304" pitchFamily="18" charset="0"/>
                </a:endParaRPr>
              </a:p>
            </p:txBody>
          </p:sp>
          <p:sp>
            <p:nvSpPr>
              <p:cNvPr id="24" name="Left Arrow 23"/>
              <p:cNvSpPr/>
              <p:nvPr/>
            </p:nvSpPr>
            <p:spPr>
              <a:xfrm rot="16200000">
                <a:off x="1643064" y="3081972"/>
                <a:ext cx="333375" cy="285750"/>
              </a:xfrm>
              <a:prstGeom prst="leftArrow">
                <a:avLst/>
              </a:prstGeom>
              <a:solidFill>
                <a:srgbClr val="7030A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en-GB" kern="0">
                  <a:solidFill>
                    <a:sysClr val="window" lastClr="FFFFFF"/>
                  </a:solidFill>
                </a:endParaRPr>
              </a:p>
            </p:txBody>
          </p:sp>
          <p:sp>
            <p:nvSpPr>
              <p:cNvPr id="25" name="Left Arrow 24"/>
              <p:cNvSpPr/>
              <p:nvPr/>
            </p:nvSpPr>
            <p:spPr>
              <a:xfrm rot="16200000">
                <a:off x="4833937" y="3054032"/>
                <a:ext cx="333375" cy="285750"/>
              </a:xfrm>
              <a:prstGeom prst="leftArrow">
                <a:avLst/>
              </a:prstGeom>
              <a:solidFill>
                <a:srgbClr val="7030A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en-GB" kern="0">
                  <a:solidFill>
                    <a:sysClr val="window" lastClr="FFFFFF"/>
                  </a:solidFill>
                </a:endParaRPr>
              </a:p>
            </p:txBody>
          </p:sp>
          <p:sp>
            <p:nvSpPr>
              <p:cNvPr id="26" name="Rectangle 25"/>
              <p:cNvSpPr/>
              <p:nvPr/>
            </p:nvSpPr>
            <p:spPr>
              <a:xfrm>
                <a:off x="9526" y="3154680"/>
                <a:ext cx="1009650" cy="3524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defRPr/>
                </a:pPr>
                <a:r>
                  <a:rPr kumimoji="0" lang="en-GB" sz="1600" b="1" u="sng" kern="0" dirty="0">
                    <a:solidFill>
                      <a:srgbClr val="7030A0"/>
                    </a:solidFill>
                    <a:ea typeface="SimSun" panose="02010600030101010101" pitchFamily="2" charset="-122"/>
                    <a:cs typeface="Times New Roman" panose="02020603050405020304" pitchFamily="18" charset="0"/>
                  </a:rPr>
                  <a:t>“Outputs</a:t>
                </a:r>
                <a:endParaRPr kumimoji="0" lang="en-GB" sz="1600" kern="0" dirty="0">
                  <a:solidFill>
                    <a:sysClr val="windowText" lastClr="000000"/>
                  </a:solidFill>
                  <a:ea typeface="SimSun" panose="02010600030101010101" pitchFamily="2" charset="-122"/>
                  <a:cs typeface="Times New Roman" panose="02020603050405020304" pitchFamily="18" charset="0"/>
                </a:endParaRPr>
              </a:p>
            </p:txBody>
          </p:sp>
          <p:cxnSp>
            <p:nvCxnSpPr>
              <p:cNvPr id="27" name="Straight Connector 26"/>
              <p:cNvCxnSpPr/>
              <p:nvPr/>
            </p:nvCxnSpPr>
            <p:spPr>
              <a:xfrm flipV="1">
                <a:off x="104775" y="1105535"/>
                <a:ext cx="5676900" cy="9525"/>
              </a:xfrm>
              <a:prstGeom prst="line">
                <a:avLst/>
              </a:prstGeom>
              <a:noFill/>
              <a:ln w="6350" cap="flat" cmpd="sng" algn="ctr">
                <a:solidFill>
                  <a:srgbClr val="C00000"/>
                </a:solidFill>
                <a:prstDash val="dash"/>
                <a:miter lim="800000"/>
              </a:ln>
              <a:effectLst/>
            </p:spPr>
          </p:cxnSp>
          <p:cxnSp>
            <p:nvCxnSpPr>
              <p:cNvPr id="28" name="Straight Connector 27"/>
              <p:cNvCxnSpPr/>
              <p:nvPr/>
            </p:nvCxnSpPr>
            <p:spPr>
              <a:xfrm flipV="1">
                <a:off x="104775" y="2305685"/>
                <a:ext cx="5676900" cy="9525"/>
              </a:xfrm>
              <a:prstGeom prst="line">
                <a:avLst/>
              </a:prstGeom>
              <a:noFill/>
              <a:ln w="6350" cap="flat" cmpd="sng" algn="ctr">
                <a:solidFill>
                  <a:srgbClr val="C00000"/>
                </a:solidFill>
                <a:prstDash val="dash"/>
                <a:miter lim="800000"/>
              </a:ln>
              <a:effectLst/>
            </p:spPr>
          </p:cxnSp>
        </p:grpSp>
        <p:cxnSp>
          <p:nvCxnSpPr>
            <p:cNvPr id="5" name="Straight Arrow Connector 4"/>
            <p:cNvCxnSpPr>
              <a:stCxn id="9" idx="2"/>
            </p:cNvCxnSpPr>
            <p:nvPr/>
          </p:nvCxnSpPr>
          <p:spPr>
            <a:xfrm>
              <a:off x="2262188" y="2181860"/>
              <a:ext cx="642937" cy="342900"/>
            </a:xfrm>
            <a:prstGeom prst="straightConnector1">
              <a:avLst/>
            </a:prstGeom>
            <a:noFill/>
            <a:ln w="19050" cap="flat" cmpd="sng" algn="ctr">
              <a:solidFill>
                <a:srgbClr val="5B9BD5"/>
              </a:solidFill>
              <a:prstDash val="solid"/>
              <a:miter lim="800000"/>
              <a:tailEnd type="triangle"/>
            </a:ln>
            <a:effectLst/>
          </p:spPr>
        </p:cxnSp>
        <p:cxnSp>
          <p:nvCxnSpPr>
            <p:cNvPr id="6" name="Straight Arrow Connector 5"/>
            <p:cNvCxnSpPr/>
            <p:nvPr/>
          </p:nvCxnSpPr>
          <p:spPr>
            <a:xfrm flipH="1">
              <a:off x="4295775" y="2181860"/>
              <a:ext cx="404813" cy="342900"/>
            </a:xfrm>
            <a:prstGeom prst="straightConnector1">
              <a:avLst/>
            </a:prstGeom>
            <a:noFill/>
            <a:ln w="19050" cap="flat" cmpd="sng" algn="ctr">
              <a:solidFill>
                <a:srgbClr val="5B9BD5"/>
              </a:solidFill>
              <a:prstDash val="solid"/>
              <a:miter lim="800000"/>
              <a:tailEnd type="triangle"/>
            </a:ln>
            <a:effectLst/>
          </p:spPr>
        </p:cxnSp>
      </p:grpSp>
      <p:sp>
        <p:nvSpPr>
          <p:cNvPr id="29" name="Title 1"/>
          <p:cNvSpPr txBox="1">
            <a:spLocks/>
          </p:cNvSpPr>
          <p:nvPr/>
        </p:nvSpPr>
        <p:spPr bwMode="auto">
          <a:xfrm>
            <a:off x="-13095" y="161408"/>
            <a:ext cx="9144000" cy="62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36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smtClean="0">
                <a:ln>
                  <a:noFill/>
                </a:ln>
                <a:solidFill>
                  <a:srgbClr val="FF0000"/>
                </a:solidFill>
                <a:effectLst/>
                <a:uLnTx/>
                <a:uFillTx/>
                <a:latin typeface="Calibri" pitchFamily="34" charset="0"/>
                <a:ea typeface="+mj-ea"/>
                <a:cs typeface="+mj-cs"/>
              </a:rPr>
              <a:t>Insights based on the capacity building activities</a:t>
            </a:r>
            <a:endParaRPr kumimoji="0" lang="en-GB" sz="2800" b="1" i="0" u="none" strike="noStrike" kern="0" cap="none" spc="0" normalizeH="0" baseline="0" noProof="0" dirty="0">
              <a:ln>
                <a:noFill/>
              </a:ln>
              <a:solidFill>
                <a:srgbClr val="FF0000"/>
              </a:solidFill>
              <a:effectLst/>
              <a:uLnTx/>
              <a:uFillTx/>
              <a:latin typeface="Calibri" pitchFamily="34" charset="0"/>
              <a:ea typeface="+mj-ea"/>
              <a:cs typeface="+mj-cs"/>
            </a:endParaRPr>
          </a:p>
        </p:txBody>
      </p:sp>
    </p:spTree>
    <p:extLst>
      <p:ext uri="{BB962C8B-B14F-4D97-AF65-F5344CB8AC3E}">
        <p14:creationId xmlns:p14="http://schemas.microsoft.com/office/powerpoint/2010/main" val="50677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032"/>
            <a:ext cx="9144000" cy="620712"/>
          </a:xfrm>
        </p:spPr>
        <p:txBody>
          <a:bodyPr/>
          <a:lstStyle/>
          <a:p>
            <a:r>
              <a:rPr lang="en-GB" sz="2800" dirty="0" smtClean="0">
                <a:solidFill>
                  <a:srgbClr val="C00000"/>
                </a:solidFill>
              </a:rPr>
              <a:t>Insights based on the capacity building activities</a:t>
            </a:r>
            <a:endParaRPr lang="en-GB" sz="2800" dirty="0">
              <a:solidFill>
                <a:srgbClr val="C00000"/>
              </a:solidFill>
            </a:endParaRPr>
          </a:p>
        </p:txBody>
      </p:sp>
      <p:sp>
        <p:nvSpPr>
          <p:cNvPr id="3" name="Content Placeholder 2"/>
          <p:cNvSpPr>
            <a:spLocks noGrp="1"/>
          </p:cNvSpPr>
          <p:nvPr>
            <p:ph idx="1"/>
          </p:nvPr>
        </p:nvSpPr>
        <p:spPr>
          <a:xfrm>
            <a:off x="107504" y="1412776"/>
            <a:ext cx="8856984" cy="5184576"/>
          </a:xfrm>
        </p:spPr>
        <p:txBody>
          <a:bodyPr>
            <a:normAutofit lnSpcReduction="10000"/>
          </a:bodyPr>
          <a:lstStyle/>
          <a:p>
            <a:pPr marL="0" indent="0">
              <a:buNone/>
            </a:pPr>
            <a:r>
              <a:rPr lang="en-GB" sz="2800" dirty="0" smtClean="0">
                <a:solidFill>
                  <a:srgbClr val="418438"/>
                </a:solidFill>
              </a:rPr>
              <a:t>1) Numerous are the activities/programmes related to GCF activities;</a:t>
            </a:r>
          </a:p>
          <a:p>
            <a:pPr marL="0" indent="0">
              <a:buNone/>
            </a:pPr>
            <a:endParaRPr lang="en-GB" sz="2800" dirty="0" smtClean="0">
              <a:solidFill>
                <a:srgbClr val="418438"/>
              </a:solidFill>
              <a:latin typeface="Calibri"/>
              <a:ea typeface="SimSun" panose="02010600030101010101" pitchFamily="2" charset="-122"/>
              <a:cs typeface="Times New Roman" panose="02020603050405020304" pitchFamily="18" charset="0"/>
            </a:endParaRPr>
          </a:p>
          <a:p>
            <a:pPr marL="0" indent="0">
              <a:buNone/>
            </a:pPr>
            <a:r>
              <a:rPr lang="en-GB" sz="2800" dirty="0" smtClean="0">
                <a:solidFill>
                  <a:srgbClr val="418438"/>
                </a:solidFill>
                <a:latin typeface="Calibri"/>
                <a:ea typeface="SimSun" panose="02010600030101010101" pitchFamily="2" charset="-122"/>
                <a:cs typeface="Times New Roman" panose="02020603050405020304" pitchFamily="18" charset="0"/>
              </a:rPr>
              <a:t>2) Mapping</a:t>
            </a:r>
            <a:r>
              <a:rPr lang="en-GB" sz="2800" dirty="0">
                <a:solidFill>
                  <a:srgbClr val="418438"/>
                </a:solidFill>
                <a:latin typeface="Calibri"/>
                <a:ea typeface="SimSun" panose="02010600030101010101" pitchFamily="2" charset="-122"/>
                <a:cs typeface="Times New Roman" panose="02020603050405020304" pitchFamily="18" charset="0"/>
              </a:rPr>
              <a:t>; Matching, Follow-up are key </a:t>
            </a:r>
            <a:r>
              <a:rPr lang="en-GB" sz="2800" dirty="0" smtClean="0">
                <a:solidFill>
                  <a:srgbClr val="418438"/>
                </a:solidFill>
                <a:latin typeface="Calibri"/>
                <a:ea typeface="SimSun" panose="02010600030101010101" pitchFamily="2" charset="-122"/>
                <a:cs typeface="Times New Roman" panose="02020603050405020304" pitchFamily="18" charset="0"/>
              </a:rPr>
              <a:t>components; </a:t>
            </a:r>
          </a:p>
          <a:p>
            <a:pPr marL="0" indent="0">
              <a:buNone/>
            </a:pPr>
            <a:endParaRPr lang="en-GB" sz="2800" dirty="0" smtClean="0">
              <a:solidFill>
                <a:srgbClr val="418438"/>
              </a:solidFill>
              <a:latin typeface="Calibri"/>
              <a:ea typeface="SimSun" panose="02010600030101010101" pitchFamily="2" charset="-122"/>
              <a:cs typeface="Times New Roman" panose="02020603050405020304" pitchFamily="18" charset="0"/>
            </a:endParaRPr>
          </a:p>
          <a:p>
            <a:pPr marL="0" indent="0">
              <a:buNone/>
            </a:pPr>
            <a:r>
              <a:rPr lang="en-GB" sz="2800" dirty="0" smtClean="0">
                <a:solidFill>
                  <a:srgbClr val="418438"/>
                </a:solidFill>
                <a:latin typeface="Calibri"/>
                <a:ea typeface="SimSun" panose="02010600030101010101" pitchFamily="2" charset="-122"/>
                <a:cs typeface="Times New Roman" panose="02020603050405020304" pitchFamily="18" charset="0"/>
              </a:rPr>
              <a:t>3) Information/knowledge sharing is not enough, consider information/knowledge development too;</a:t>
            </a:r>
          </a:p>
          <a:p>
            <a:pPr marL="0" lvl="0" indent="0" fontAlgn="auto">
              <a:spcBef>
                <a:spcPts val="0"/>
              </a:spcBef>
              <a:spcAft>
                <a:spcPts val="0"/>
              </a:spcAft>
              <a:buClrTx/>
              <a:buNone/>
              <a:defRPr/>
            </a:pPr>
            <a:endParaRPr lang="en-GB" sz="2800" dirty="0" smtClean="0">
              <a:solidFill>
                <a:srgbClr val="418438"/>
              </a:solidFill>
              <a:latin typeface="Calibri"/>
              <a:ea typeface="SimSun" panose="02010600030101010101" pitchFamily="2" charset="-122"/>
              <a:cs typeface="Times New Roman" panose="02020603050405020304" pitchFamily="18" charset="0"/>
            </a:endParaRPr>
          </a:p>
          <a:p>
            <a:pPr marL="0" lvl="0" indent="0" fontAlgn="auto">
              <a:spcBef>
                <a:spcPts val="0"/>
              </a:spcBef>
              <a:spcAft>
                <a:spcPts val="0"/>
              </a:spcAft>
              <a:buClrTx/>
              <a:buNone/>
              <a:defRPr/>
            </a:pPr>
            <a:r>
              <a:rPr lang="en-GB" sz="2800" dirty="0">
                <a:solidFill>
                  <a:srgbClr val="418438"/>
                </a:solidFill>
                <a:latin typeface="Calibri"/>
                <a:ea typeface="SimSun" panose="02010600030101010101" pitchFamily="2" charset="-122"/>
                <a:cs typeface="Times New Roman" panose="02020603050405020304" pitchFamily="18" charset="0"/>
              </a:rPr>
              <a:t>4</a:t>
            </a:r>
            <a:r>
              <a:rPr lang="en-GB" sz="2800" dirty="0" smtClean="0">
                <a:solidFill>
                  <a:srgbClr val="418438"/>
                </a:solidFill>
                <a:latin typeface="Calibri"/>
                <a:ea typeface="SimSun" panose="02010600030101010101" pitchFamily="2" charset="-122"/>
                <a:cs typeface="Times New Roman" panose="02020603050405020304" pitchFamily="18" charset="0"/>
              </a:rPr>
              <a:t>) IGES accumulated certain experience and stands ready to partnership (Co-design, Co-develop, Co-produce) with any institutes/organizations to promote GCF related activities.</a:t>
            </a:r>
            <a:endParaRPr lang="en-GB" sz="2800" dirty="0">
              <a:solidFill>
                <a:srgbClr val="418438"/>
              </a:solidFill>
              <a:latin typeface="Calibri"/>
              <a:ea typeface="SimSun" panose="02010600030101010101" pitchFamily="2" charset="-122"/>
              <a:cs typeface="Times New Roman" panose="02020603050405020304" pitchFamily="18" charset="0"/>
            </a:endParaRPr>
          </a:p>
          <a:p>
            <a:pPr marL="457200" indent="-457200">
              <a:buAutoNum type="arabicParenR"/>
            </a:pPr>
            <a:endParaRPr lang="en-GB" dirty="0" smtClean="0"/>
          </a:p>
        </p:txBody>
      </p:sp>
    </p:spTree>
    <p:extLst>
      <p:ext uri="{BB962C8B-B14F-4D97-AF65-F5344CB8AC3E}">
        <p14:creationId xmlns:p14="http://schemas.microsoft.com/office/powerpoint/2010/main" val="233880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9632" y="2204864"/>
            <a:ext cx="6934200" cy="1364263"/>
            <a:chOff x="1187624" y="2369537"/>
            <a:chExt cx="6934200" cy="1364263"/>
          </a:xfrm>
        </p:grpSpPr>
        <p:sp>
          <p:nvSpPr>
            <p:cNvPr id="2" name="Rectangle 3"/>
            <p:cNvSpPr txBox="1">
              <a:spLocks noChangeArrowheads="1"/>
            </p:cNvSpPr>
            <p:nvPr/>
          </p:nvSpPr>
          <p:spPr>
            <a:xfrm>
              <a:off x="1187624" y="2369537"/>
              <a:ext cx="6934200" cy="1143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Tx/>
                <a:buNone/>
              </a:pPr>
              <a:r>
                <a:rPr lang="en-US" sz="3600" b="1" dirty="0" smtClean="0">
                  <a:solidFill>
                    <a:srgbClr val="006600"/>
                  </a:solidFill>
                  <a:latin typeface="Comic Sans MS" pitchFamily="66" charset="0"/>
                </a:rPr>
                <a:t>Thank you for your attention</a:t>
              </a: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p:txBody>
        </p:sp>
        <p:sp>
          <p:nvSpPr>
            <p:cNvPr id="3" name="AutoShape 4"/>
            <p:cNvSpPr>
              <a:spLocks noChangeArrowheads="1"/>
            </p:cNvSpPr>
            <p:nvPr/>
          </p:nvSpPr>
          <p:spPr bwMode="auto">
            <a:xfrm>
              <a:off x="1600200" y="3352800"/>
              <a:ext cx="6019800" cy="3810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endParaRPr kumimoji="0" lang="en-US">
                <a:solidFill>
                  <a:prstClr val="black"/>
                </a:solidFill>
              </a:endParaRPr>
            </a:p>
          </p:txBody>
        </p:sp>
      </p:grpSp>
    </p:spTree>
    <p:extLst>
      <p:ext uri="{BB962C8B-B14F-4D97-AF65-F5344CB8AC3E}">
        <p14:creationId xmlns:p14="http://schemas.microsoft.com/office/powerpoint/2010/main" val="385067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07504" y="1295068"/>
            <a:ext cx="8964996" cy="5266624"/>
          </a:xfrm>
          <a:prstGeom prst="rect">
            <a:avLst/>
          </a:prstGeom>
          <a:solidFill>
            <a:schemeClr val="accent5"/>
          </a:solidFill>
          <a:ln w="19050" cap="flat" cmpd="sng" algn="ctr">
            <a:solidFill>
              <a:schemeClr val="accent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4" name="Slide Number Placeholder 3"/>
          <p:cNvSpPr>
            <a:spLocks noGrp="1"/>
          </p:cNvSpPr>
          <p:nvPr>
            <p:ph type="sldNum" sz="quarter" idx="12"/>
          </p:nvPr>
        </p:nvSpPr>
        <p:spPr/>
        <p:txBody>
          <a:bodyPr/>
          <a:lstStyle/>
          <a:p>
            <a:fld id="{F445AC15-7273-416C-8353-4C3A49FF4509}" type="slidenum">
              <a:rPr lang="ja-JP" altLang="en-US" smtClean="0">
                <a:solidFill>
                  <a:srgbClr val="000000"/>
                </a:solidFill>
              </a:rPr>
              <a:pPr/>
              <a:t>4</a:t>
            </a:fld>
            <a:endParaRPr lang="ja-JP" altLang="en-US" dirty="0">
              <a:solidFill>
                <a:srgbClr val="000000"/>
              </a:solidFill>
            </a:endParaRPr>
          </a:p>
        </p:txBody>
      </p:sp>
      <p:sp>
        <p:nvSpPr>
          <p:cNvPr id="5" name="Rounded Rectangle 4"/>
          <p:cNvSpPr/>
          <p:nvPr/>
        </p:nvSpPr>
        <p:spPr>
          <a:xfrm>
            <a:off x="1619672" y="1371926"/>
            <a:ext cx="2476500" cy="57938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1600" dirty="0">
                <a:solidFill>
                  <a:srgbClr val="000000"/>
                </a:solidFill>
                <a:ea typeface="SimSun" panose="02010600030101010101" pitchFamily="2" charset="-122"/>
                <a:cs typeface="Times New Roman" panose="02020603050405020304" pitchFamily="18" charset="0"/>
              </a:rPr>
              <a:t>Selection of </a:t>
            </a:r>
            <a:r>
              <a:rPr kumimoji="0" lang="en-GB" sz="1600" dirty="0" smtClean="0">
                <a:solidFill>
                  <a:srgbClr val="000000"/>
                </a:solidFill>
                <a:ea typeface="SimSun" panose="02010600030101010101" pitchFamily="2" charset="-122"/>
                <a:cs typeface="Times New Roman" panose="02020603050405020304" pitchFamily="18" charset="0"/>
              </a:rPr>
              <a:t>countries </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7" name="Rounded Rectangle 6"/>
          <p:cNvSpPr/>
          <p:nvPr/>
        </p:nvSpPr>
        <p:spPr>
          <a:xfrm>
            <a:off x="1187624" y="2254023"/>
            <a:ext cx="6426804" cy="720080"/>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36000" numCol="1" spcCol="0" rtlCol="0" fromWordArt="0" anchor="ctr" anchorCtr="0" forceAA="0" compatLnSpc="1">
            <a:prstTxWarp prst="textNoShape">
              <a:avLst/>
            </a:prstTxWarp>
            <a:noAutofit/>
          </a:bodyPr>
          <a:lstStyle/>
          <a:p>
            <a:pPr algn="ctr">
              <a:lnSpc>
                <a:spcPct val="107000"/>
              </a:lnSpc>
              <a:spcAft>
                <a:spcPts val="600"/>
              </a:spcAft>
            </a:pPr>
            <a:r>
              <a:rPr kumimoji="0" lang="en-GB" sz="1600" dirty="0">
                <a:solidFill>
                  <a:srgbClr val="000000"/>
                </a:solidFill>
                <a:ea typeface="SimSun" panose="02010600030101010101" pitchFamily="2" charset="-122"/>
                <a:cs typeface="Times New Roman" panose="02020603050405020304" pitchFamily="18" charset="0"/>
              </a:rPr>
              <a:t>Assessment of the mutual interests (</a:t>
            </a:r>
            <a:r>
              <a:rPr kumimoji="0" lang="en-GB" sz="1600" dirty="0" smtClean="0">
                <a:solidFill>
                  <a:srgbClr val="000000"/>
                </a:solidFill>
                <a:ea typeface="SimSun" panose="02010600030101010101" pitchFamily="2" charset="-122"/>
                <a:cs typeface="Times New Roman" panose="02020603050405020304" pitchFamily="18" charset="0"/>
              </a:rPr>
              <a:t>supply/Demand sides) </a:t>
            </a:r>
            <a:r>
              <a:rPr kumimoji="0" lang="en-GB" sz="1600" dirty="0">
                <a:solidFill>
                  <a:srgbClr val="000000"/>
                </a:solidFill>
                <a:ea typeface="SimSun" panose="02010600030101010101" pitchFamily="2" charset="-122"/>
                <a:cs typeface="Times New Roman" panose="02020603050405020304" pitchFamily="18" charset="0"/>
              </a:rPr>
              <a:t>and of the local conditions to identify best matching of “seeds” and “needs</a:t>
            </a:r>
            <a:r>
              <a:rPr kumimoji="0" lang="en-GB" sz="1600" dirty="0" smtClean="0">
                <a:solidFill>
                  <a:srgbClr val="000000"/>
                </a:solidFill>
                <a:ea typeface="SimSun" panose="02010600030101010101" pitchFamily="2" charset="-122"/>
                <a:cs typeface="Times New Roman" panose="02020603050405020304" pitchFamily="18" charset="0"/>
              </a:rPr>
              <a:t>”</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9" name="Rounded Rectangle 8"/>
          <p:cNvSpPr/>
          <p:nvPr/>
        </p:nvSpPr>
        <p:spPr>
          <a:xfrm>
            <a:off x="4860032" y="1358112"/>
            <a:ext cx="2736304" cy="59319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1600" dirty="0">
                <a:solidFill>
                  <a:srgbClr val="000000"/>
                </a:solidFill>
                <a:ea typeface="SimSun" panose="02010600030101010101" pitchFamily="2" charset="-122"/>
                <a:cs typeface="Times New Roman" panose="02020603050405020304" pitchFamily="18" charset="0"/>
              </a:rPr>
              <a:t>Selection </a:t>
            </a:r>
            <a:r>
              <a:rPr kumimoji="0" lang="en-GB" sz="1600" dirty="0" smtClean="0">
                <a:solidFill>
                  <a:srgbClr val="000000"/>
                </a:solidFill>
                <a:ea typeface="SimSun" panose="02010600030101010101" pitchFamily="2" charset="-122"/>
                <a:cs typeface="Times New Roman" panose="02020603050405020304" pitchFamily="18" charset="0"/>
              </a:rPr>
              <a:t>of technologies</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10" name="Rounded Rectangle 9"/>
          <p:cNvSpPr/>
          <p:nvPr/>
        </p:nvSpPr>
        <p:spPr>
          <a:xfrm>
            <a:off x="351424" y="3259506"/>
            <a:ext cx="4220108" cy="804727"/>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kumimoji="0" lang="en-GB" sz="1600" dirty="0">
                <a:solidFill>
                  <a:srgbClr val="000000"/>
                </a:solidFill>
                <a:ea typeface="SimSun" panose="02010600030101010101" pitchFamily="2" charset="-122"/>
                <a:cs typeface="Times New Roman" panose="02020603050405020304" pitchFamily="18" charset="0"/>
              </a:rPr>
              <a:t>Assess the Opportunities/Threats </a:t>
            </a:r>
            <a:r>
              <a:rPr kumimoji="0" lang="en-GB" sz="1600" dirty="0" smtClean="0">
                <a:solidFill>
                  <a:srgbClr val="000000"/>
                </a:solidFill>
                <a:ea typeface="SimSun" panose="02010600030101010101" pitchFamily="2" charset="-122"/>
                <a:cs typeface="Times New Roman" panose="02020603050405020304" pitchFamily="18" charset="0"/>
              </a:rPr>
              <a:t>for prioritized </a:t>
            </a:r>
            <a:r>
              <a:rPr kumimoji="0" lang="en-GB" sz="1600" dirty="0">
                <a:solidFill>
                  <a:srgbClr val="000000"/>
                </a:solidFill>
                <a:ea typeface="SimSun" panose="02010600030101010101" pitchFamily="2" charset="-122"/>
                <a:cs typeface="Times New Roman" panose="02020603050405020304" pitchFamily="18" charset="0"/>
              </a:rPr>
              <a:t>tech. for each targeted </a:t>
            </a:r>
            <a:r>
              <a:rPr kumimoji="0" lang="en-GB" sz="1600" dirty="0" smtClean="0">
                <a:solidFill>
                  <a:srgbClr val="000000"/>
                </a:solidFill>
                <a:ea typeface="SimSun" panose="02010600030101010101" pitchFamily="2" charset="-122"/>
                <a:cs typeface="Times New Roman" panose="02020603050405020304" pitchFamily="18" charset="0"/>
              </a:rPr>
              <a:t>country</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11" name="Rounded Rectangle 10"/>
          <p:cNvSpPr/>
          <p:nvPr/>
        </p:nvSpPr>
        <p:spPr>
          <a:xfrm>
            <a:off x="4644008" y="3268160"/>
            <a:ext cx="4224996" cy="787418"/>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kumimoji="0" lang="en-GB" sz="1600" dirty="0">
                <a:solidFill>
                  <a:srgbClr val="000000"/>
                </a:solidFill>
                <a:ea typeface="SimSun" panose="02010600030101010101" pitchFamily="2" charset="-122"/>
                <a:cs typeface="Times New Roman" panose="02020603050405020304" pitchFamily="18" charset="0"/>
              </a:rPr>
              <a:t>Assess the Strengths/Weaknesses </a:t>
            </a:r>
            <a:r>
              <a:rPr kumimoji="0" lang="en-GB" sz="1600" dirty="0" smtClean="0">
                <a:solidFill>
                  <a:srgbClr val="000000"/>
                </a:solidFill>
                <a:ea typeface="SimSun" panose="02010600030101010101" pitchFamily="2" charset="-122"/>
                <a:cs typeface="Times New Roman" panose="02020603050405020304" pitchFamily="18" charset="0"/>
              </a:rPr>
              <a:t>of prioritized </a:t>
            </a:r>
            <a:r>
              <a:rPr kumimoji="0" lang="en-GB" sz="1600" dirty="0">
                <a:solidFill>
                  <a:srgbClr val="000000"/>
                </a:solidFill>
                <a:ea typeface="SimSun" panose="02010600030101010101" pitchFamily="2" charset="-122"/>
                <a:cs typeface="Times New Roman" panose="02020603050405020304" pitchFamily="18" charset="0"/>
              </a:rPr>
              <a:t>tech. for each targeted </a:t>
            </a:r>
            <a:r>
              <a:rPr kumimoji="0" lang="en-GB" sz="1600" dirty="0" smtClean="0">
                <a:solidFill>
                  <a:srgbClr val="000000"/>
                </a:solidFill>
                <a:ea typeface="SimSun" panose="02010600030101010101" pitchFamily="2" charset="-122"/>
                <a:cs typeface="Times New Roman" panose="02020603050405020304" pitchFamily="18" charset="0"/>
              </a:rPr>
              <a:t>country</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14" name="Rounded Rectangle 13"/>
          <p:cNvSpPr/>
          <p:nvPr/>
        </p:nvSpPr>
        <p:spPr>
          <a:xfrm>
            <a:off x="1457908" y="6003937"/>
            <a:ext cx="6660232" cy="536621"/>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1600" dirty="0" smtClean="0">
                <a:solidFill>
                  <a:srgbClr val="000000"/>
                </a:solidFill>
                <a:ea typeface="SimSun" panose="02010600030101010101" pitchFamily="2" charset="-122"/>
                <a:cs typeface="Times New Roman" panose="02020603050405020304" pitchFamily="18" charset="0"/>
              </a:rPr>
              <a:t>Recommendations/Proposal(s) on way forwards</a:t>
            </a:r>
            <a:endParaRPr kumimoji="0" lang="en-GB" sz="1600" dirty="0">
              <a:solidFill>
                <a:srgbClr val="FFFFFF"/>
              </a:solidFill>
              <a:ea typeface="SimSun" panose="02010600030101010101" pitchFamily="2" charset="-122"/>
              <a:cs typeface="Times New Roman" panose="02020603050405020304" pitchFamily="18" charset="0"/>
            </a:endParaRPr>
          </a:p>
        </p:txBody>
      </p:sp>
      <p:sp>
        <p:nvSpPr>
          <p:cNvPr id="15" name="Rounded Rectangle 14"/>
          <p:cNvSpPr/>
          <p:nvPr/>
        </p:nvSpPr>
        <p:spPr>
          <a:xfrm>
            <a:off x="989348" y="503247"/>
            <a:ext cx="7128792" cy="57862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2800" b="1" dirty="0" smtClean="0">
                <a:solidFill>
                  <a:srgbClr val="FF0000"/>
                </a:solidFill>
                <a:ea typeface="SimSun" panose="02010600030101010101" pitchFamily="2" charset="-122"/>
                <a:cs typeface="Times New Roman" panose="02020603050405020304" pitchFamily="18" charset="0"/>
              </a:rPr>
              <a:t>Framework</a:t>
            </a:r>
            <a:endParaRPr kumimoji="0" lang="en-GB" sz="2800" b="1" dirty="0">
              <a:solidFill>
                <a:srgbClr val="FF0000"/>
              </a:solidFill>
              <a:ea typeface="SimSun" panose="02010600030101010101" pitchFamily="2" charset="-122"/>
              <a:cs typeface="Times New Roman" panose="02020603050405020304" pitchFamily="18" charset="0"/>
            </a:endParaRPr>
          </a:p>
        </p:txBody>
      </p:sp>
      <p:sp>
        <p:nvSpPr>
          <p:cNvPr id="16" name="Rounded Rectangle 15"/>
          <p:cNvSpPr/>
          <p:nvPr/>
        </p:nvSpPr>
        <p:spPr>
          <a:xfrm>
            <a:off x="3311392" y="4395801"/>
            <a:ext cx="2666034" cy="1339524"/>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kumimoji="0" lang="en-GB" sz="1600" dirty="0" smtClean="0">
                <a:solidFill>
                  <a:srgbClr val="000000"/>
                </a:solidFill>
              </a:rPr>
              <a:t>SWOT </a:t>
            </a:r>
            <a:r>
              <a:rPr kumimoji="0" lang="en-GB" sz="1600" dirty="0">
                <a:solidFill>
                  <a:srgbClr val="000000"/>
                </a:solidFill>
              </a:rPr>
              <a:t>M</a:t>
            </a:r>
            <a:r>
              <a:rPr kumimoji="0" lang="en-GB" sz="1600" dirty="0" smtClean="0">
                <a:solidFill>
                  <a:srgbClr val="000000"/>
                </a:solidFill>
              </a:rPr>
              <a:t>apping</a:t>
            </a:r>
          </a:p>
          <a:p>
            <a:pPr algn="ctr"/>
            <a:endParaRPr kumimoji="0" lang="en-GB" sz="1000" dirty="0">
              <a:solidFill>
                <a:srgbClr val="000000"/>
              </a:solidFill>
            </a:endParaRPr>
          </a:p>
          <a:p>
            <a:pPr algn="ctr"/>
            <a:endParaRPr kumimoji="0" lang="en-GB" sz="1000" dirty="0" smtClean="0">
              <a:solidFill>
                <a:srgbClr val="000000"/>
              </a:solidFill>
            </a:endParaRPr>
          </a:p>
          <a:p>
            <a:pPr algn="ctr"/>
            <a:endParaRPr kumimoji="0" lang="en-GB" sz="1000" dirty="0">
              <a:solidFill>
                <a:srgbClr val="000000"/>
              </a:solidFill>
            </a:endParaRPr>
          </a:p>
          <a:p>
            <a:pPr algn="ctr"/>
            <a:endParaRPr kumimoji="0" lang="en-GB" sz="1000" dirty="0" smtClean="0">
              <a:solidFill>
                <a:srgbClr val="000000"/>
              </a:solidFill>
            </a:endParaRPr>
          </a:p>
          <a:p>
            <a:pPr algn="ctr"/>
            <a:endParaRPr kumimoji="0" lang="en-GB" dirty="0">
              <a:solidFill>
                <a:srgbClr val="FFFFFF"/>
              </a:solidFill>
            </a:endParaRPr>
          </a:p>
          <a:p>
            <a:r>
              <a:rPr kumimoji="0" lang="en-GB" sz="1000" dirty="0">
                <a:solidFill>
                  <a:srgbClr val="000000"/>
                </a:solidFill>
              </a:rPr>
              <a:t> </a:t>
            </a:r>
            <a:endParaRPr kumimoji="0" lang="en-GB" dirty="0">
              <a:solidFill>
                <a:srgbClr val="FFFFFF"/>
              </a:solidFill>
            </a:endParaRPr>
          </a:p>
        </p:txBody>
      </p:sp>
      <p:pic>
        <p:nvPicPr>
          <p:cNvPr id="17" name="Picture 16"/>
          <p:cNvPicPr/>
          <p:nvPr/>
        </p:nvPicPr>
        <p:blipFill rotWithShape="1">
          <a:blip r:embed="rId2"/>
          <a:srcRect l="23351" t="32491" r="32995" b="25090"/>
          <a:stretch/>
        </p:blipFill>
        <p:spPr bwMode="auto">
          <a:xfrm>
            <a:off x="3830807" y="4797153"/>
            <a:ext cx="1817370" cy="864096"/>
          </a:xfrm>
          <a:prstGeom prst="rect">
            <a:avLst/>
          </a:prstGeom>
          <a:ln>
            <a:noFill/>
          </a:ln>
          <a:extLst>
            <a:ext uri="{53640926-AAD7-44D8-BBD7-CCE9431645EC}">
              <a14:shadowObscured xmlns:a14="http://schemas.microsoft.com/office/drawing/2010/main"/>
            </a:ext>
          </a:extLst>
        </p:spPr>
      </p:pic>
      <p:sp>
        <p:nvSpPr>
          <p:cNvPr id="19" name="Down Arrow 18"/>
          <p:cNvSpPr/>
          <p:nvPr/>
        </p:nvSpPr>
        <p:spPr bwMode="auto">
          <a:xfrm>
            <a:off x="2771800" y="1922456"/>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1" name="Down Arrow 20"/>
          <p:cNvSpPr/>
          <p:nvPr/>
        </p:nvSpPr>
        <p:spPr bwMode="auto">
          <a:xfrm>
            <a:off x="5977426" y="1941211"/>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2" name="Down Arrow 21"/>
          <p:cNvSpPr/>
          <p:nvPr/>
        </p:nvSpPr>
        <p:spPr bwMode="auto">
          <a:xfrm rot="1491364">
            <a:off x="5468157" y="4064233"/>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4" name="Down Arrow 23"/>
          <p:cNvSpPr/>
          <p:nvPr/>
        </p:nvSpPr>
        <p:spPr bwMode="auto">
          <a:xfrm rot="19634761">
            <a:off x="3446097" y="4053509"/>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5" name="Down Arrow 24"/>
          <p:cNvSpPr/>
          <p:nvPr/>
        </p:nvSpPr>
        <p:spPr bwMode="auto">
          <a:xfrm rot="907415">
            <a:off x="4308249" y="2954716"/>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6" name="Down Arrow 25"/>
          <p:cNvSpPr/>
          <p:nvPr/>
        </p:nvSpPr>
        <p:spPr bwMode="auto">
          <a:xfrm>
            <a:off x="4493987" y="5731033"/>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
        <p:nvSpPr>
          <p:cNvPr id="27" name="Down Arrow 26"/>
          <p:cNvSpPr/>
          <p:nvPr/>
        </p:nvSpPr>
        <p:spPr bwMode="auto">
          <a:xfrm rot="20519147">
            <a:off x="4578434" y="2963111"/>
            <a:ext cx="360040" cy="331568"/>
          </a:xfrm>
          <a:prstGeom prst="down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en-GB" b="1" smtClean="0">
              <a:solidFill>
                <a:srgbClr val="000000"/>
              </a:solidFill>
            </a:endParaRPr>
          </a:p>
        </p:txBody>
      </p:sp>
    </p:spTree>
    <p:extLst>
      <p:ext uri="{BB962C8B-B14F-4D97-AF65-F5344CB8AC3E}">
        <p14:creationId xmlns:p14="http://schemas.microsoft.com/office/powerpoint/2010/main" val="114340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69" y="610499"/>
            <a:ext cx="6480720" cy="523220"/>
          </a:xfrm>
          <a:prstGeom prst="rect">
            <a:avLst/>
          </a:prstGeom>
        </p:spPr>
        <p:txBody>
          <a:bodyPr wrap="square">
            <a:spAutoFit/>
          </a:bodyPr>
          <a:lstStyle/>
          <a:p>
            <a:r>
              <a:rPr kumimoji="0" lang="ja-JP" altLang="en-US" sz="2800" b="1" dirty="0" smtClean="0">
                <a:solidFill>
                  <a:srgbClr val="C00000"/>
                </a:solidFill>
              </a:rPr>
              <a:t>　</a:t>
            </a:r>
            <a:endParaRPr kumimoji="0" lang="en-US" altLang="ja-JP" sz="2500" b="1" dirty="0">
              <a:solidFill>
                <a:srgbClr val="C00000"/>
              </a:solidFill>
              <a:latin typeface="ＭＳ Ｐゴシック" panose="020B0600070205080204" pitchFamily="50" charset="-128"/>
              <a:ea typeface="ＭＳ Ｐゴシック" panose="020B0600070205080204" pitchFamily="50" charset="-128"/>
            </a:endParaRPr>
          </a:p>
        </p:txBody>
      </p:sp>
      <p:sp>
        <p:nvSpPr>
          <p:cNvPr id="12" name="正方形/長方形 21"/>
          <p:cNvSpPr/>
          <p:nvPr/>
        </p:nvSpPr>
        <p:spPr>
          <a:xfrm>
            <a:off x="5739063" y="3143037"/>
            <a:ext cx="869505" cy="150364"/>
          </a:xfrm>
          <a:prstGeom prst="rect">
            <a:avLst/>
          </a:prstGeom>
          <a:noFill/>
          <a:ln w="12700" cap="flat" cmpd="sng" algn="ctr">
            <a:noFill/>
            <a:prstDash val="solid"/>
            <a:miter lim="800000"/>
          </a:ln>
          <a:effectLst/>
        </p:spPr>
        <p:txBody>
          <a:bodyPr rtlCol="0" anchor="ctr"/>
          <a:lstStyle/>
          <a:p>
            <a:pPr algn="ctr">
              <a:defRPr/>
            </a:pPr>
            <a:r>
              <a:rPr lang="en-US" altLang="ja-JP" sz="1350" kern="0" dirty="0" smtClean="0">
                <a:solidFill>
                  <a:prstClr val="white"/>
                </a:solidFill>
                <a:latin typeface="Calibri" panose="020F0502020204030204"/>
                <a:ea typeface="ＭＳ Ｐゴシック" panose="020B0600070205080204" pitchFamily="34" charset="-128"/>
              </a:rPr>
              <a:t>Product B</a:t>
            </a:r>
            <a:endParaRPr lang="ja-JP" altLang="en-US" sz="1350" kern="0" dirty="0" smtClean="0">
              <a:solidFill>
                <a:prstClr val="white"/>
              </a:solidFill>
              <a:latin typeface="Calibri" panose="020F0502020204030204"/>
              <a:ea typeface="ＭＳ Ｐゴシック" panose="020B0600070205080204" pitchFamily="34" charset="-128"/>
            </a:endParaRPr>
          </a:p>
        </p:txBody>
      </p:sp>
      <p:sp>
        <p:nvSpPr>
          <p:cNvPr id="34" name="Rectangle 33"/>
          <p:cNvSpPr/>
          <p:nvPr/>
        </p:nvSpPr>
        <p:spPr>
          <a:xfrm>
            <a:off x="60795" y="1243105"/>
            <a:ext cx="8975701" cy="5355312"/>
          </a:xfrm>
          <a:prstGeom prst="rect">
            <a:avLst/>
          </a:prstGeom>
        </p:spPr>
        <p:txBody>
          <a:bodyPr wrap="square">
            <a:spAutoFit/>
          </a:bodyPr>
          <a:lstStyle/>
          <a:p>
            <a:pPr marL="285750" indent="-285750">
              <a:buFont typeface="Wingdings" panose="05000000000000000000" pitchFamily="2" charset="2"/>
              <a:buChar char="Ø"/>
            </a:pPr>
            <a:r>
              <a:rPr kumimoji="0" lang="en-GB" altLang="ja-JP" dirty="0" smtClean="0">
                <a:solidFill>
                  <a:srgbClr val="000000"/>
                </a:solidFill>
              </a:rPr>
              <a:t>Example of mapping a Japanese technology (i) in country (j) based on Strength Weaknesses Opportunities Threats (SWOT) analysis</a:t>
            </a: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a:solidFill>
                <a:srgbClr val="000000"/>
              </a:solidFill>
            </a:endParaRPr>
          </a:p>
          <a:p>
            <a:pPr marL="514350" indent="-514350">
              <a:buFontTx/>
              <a:buAutoNum type="arabicPeriod"/>
            </a:pPr>
            <a:endParaRPr kumimoji="0" lang="en-GB" altLang="ja-JP" dirty="0" smtClean="0">
              <a:solidFill>
                <a:srgbClr val="000000"/>
              </a:solidFill>
            </a:endParaRPr>
          </a:p>
          <a:p>
            <a:pPr marL="514350" indent="-514350">
              <a:buFontTx/>
              <a:buAutoNum type="arabicPeriod"/>
            </a:pPr>
            <a:endParaRPr kumimoji="0" lang="en-GB" altLang="ja-JP" dirty="0" smtClean="0">
              <a:solidFill>
                <a:srgbClr val="000000"/>
              </a:solidFill>
            </a:endParaRPr>
          </a:p>
          <a:p>
            <a:pPr marL="285750" indent="-285750">
              <a:buFont typeface="Wingdings" panose="05000000000000000000" pitchFamily="2" charset="2"/>
              <a:buChar char="Ø"/>
            </a:pPr>
            <a:r>
              <a:rPr kumimoji="0" lang="en-GB" altLang="ja-JP" dirty="0" smtClean="0">
                <a:solidFill>
                  <a:srgbClr val="000000"/>
                </a:solidFill>
              </a:rPr>
              <a:t>Based on the technology mapping, recommendations/proposals are developed on how to increase strengths and minimize weaknesses and/or to enhance opportunities and minimize threats to promote Japanese technology dissemination overseas</a:t>
            </a:r>
            <a:endParaRPr kumimoji="0" lang="en-US" altLang="ja-JP" dirty="0">
              <a:solidFill>
                <a:srgbClr val="000000"/>
              </a:solidFill>
            </a:endParaRPr>
          </a:p>
        </p:txBody>
      </p:sp>
      <p:grpSp>
        <p:nvGrpSpPr>
          <p:cNvPr id="26" name="Group 25"/>
          <p:cNvGrpSpPr/>
          <p:nvPr/>
        </p:nvGrpSpPr>
        <p:grpSpPr>
          <a:xfrm>
            <a:off x="1403648" y="1324668"/>
            <a:ext cx="6768751" cy="3953143"/>
            <a:chOff x="611560" y="1380462"/>
            <a:chExt cx="7907472" cy="4929121"/>
          </a:xfrm>
        </p:grpSpPr>
        <p:grpSp>
          <p:nvGrpSpPr>
            <p:cNvPr id="3" name="Group 2"/>
            <p:cNvGrpSpPr/>
            <p:nvPr/>
          </p:nvGrpSpPr>
          <p:grpSpPr>
            <a:xfrm>
              <a:off x="611560" y="1380462"/>
              <a:ext cx="7907472" cy="4929121"/>
              <a:chOff x="640080" y="808498"/>
              <a:chExt cx="7907472" cy="4929121"/>
            </a:xfrm>
          </p:grpSpPr>
          <p:sp>
            <p:nvSpPr>
              <p:cNvPr id="4" name="正方形/長方形 3"/>
              <p:cNvSpPr/>
              <p:nvPr/>
            </p:nvSpPr>
            <p:spPr>
              <a:xfrm>
                <a:off x="1914072" y="2060848"/>
                <a:ext cx="4820427" cy="316132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sp>
            <p:nvSpPr>
              <p:cNvPr id="7" name="正方形/長方形 4"/>
              <p:cNvSpPr/>
              <p:nvPr/>
            </p:nvSpPr>
            <p:spPr>
              <a:xfrm>
                <a:off x="6741197" y="3585756"/>
                <a:ext cx="1498456" cy="483947"/>
              </a:xfrm>
              <a:prstGeom prst="rect">
                <a:avLst/>
              </a:prstGeom>
              <a:noFill/>
              <a:ln w="12700" cap="flat" cmpd="sng" algn="ctr">
                <a:noFill/>
                <a:prstDash val="solid"/>
                <a:miter lim="800000"/>
              </a:ln>
              <a:effectLst/>
            </p:spPr>
            <p:txBody>
              <a:bodyPr rtlCol="0" anchor="ctr"/>
              <a:lstStyle/>
              <a:p>
                <a:pPr algn="ctr">
                  <a:defRPr/>
                </a:pPr>
                <a:r>
                  <a:rPr lang="en-US" altLang="ja-JP" sz="1400" b="1" kern="0" dirty="0" smtClean="0">
                    <a:solidFill>
                      <a:srgbClr val="FF0000"/>
                    </a:solidFill>
                    <a:latin typeface="Calibri" panose="020F0502020204030204"/>
                    <a:ea typeface="ＭＳ Ｐゴシック" panose="020B0600070205080204" pitchFamily="34" charset="-128"/>
                  </a:rPr>
                  <a:t>Opportunities</a:t>
                </a:r>
                <a:endParaRPr lang="ja-JP" altLang="en-US" sz="1400" b="1" kern="0" dirty="0" smtClean="0">
                  <a:solidFill>
                    <a:srgbClr val="FF0000"/>
                  </a:solidFill>
                  <a:latin typeface="Calibri" panose="020F0502020204030204"/>
                  <a:ea typeface="ＭＳ Ｐゴシック" panose="020B0600070205080204" pitchFamily="34" charset="-128"/>
                </a:endParaRPr>
              </a:p>
            </p:txBody>
          </p:sp>
          <p:sp>
            <p:nvSpPr>
              <p:cNvPr id="8" name="正方形/長方形 5"/>
              <p:cNvSpPr/>
              <p:nvPr/>
            </p:nvSpPr>
            <p:spPr>
              <a:xfrm>
                <a:off x="640080" y="3618256"/>
                <a:ext cx="1250311" cy="451447"/>
              </a:xfrm>
              <a:prstGeom prst="rect">
                <a:avLst/>
              </a:prstGeom>
              <a:noFill/>
              <a:ln w="12700" cap="flat" cmpd="sng" algn="ctr">
                <a:noFill/>
                <a:prstDash val="solid"/>
                <a:miter lim="800000"/>
              </a:ln>
              <a:effectLst/>
            </p:spPr>
            <p:txBody>
              <a:bodyPr rtlCol="0" anchor="ctr"/>
              <a:lstStyle/>
              <a:p>
                <a:pPr algn="ctr">
                  <a:defRPr/>
                </a:pPr>
                <a:r>
                  <a:rPr lang="en-US" altLang="ja-JP" sz="1400" b="1" kern="0" dirty="0" smtClean="0">
                    <a:solidFill>
                      <a:srgbClr val="FF0000"/>
                    </a:solidFill>
                    <a:latin typeface="Calibri" panose="020F0502020204030204"/>
                    <a:ea typeface="ＭＳ Ｐゴシック" panose="020B0600070205080204" pitchFamily="34" charset="-128"/>
                  </a:rPr>
                  <a:t>Threats</a:t>
                </a:r>
                <a:endParaRPr lang="ja-JP" altLang="en-US" sz="1400" b="1" kern="0" dirty="0" smtClean="0">
                  <a:solidFill>
                    <a:srgbClr val="FF0000"/>
                  </a:solidFill>
                  <a:latin typeface="Calibri" panose="020F0502020204030204"/>
                  <a:ea typeface="ＭＳ Ｐゴシック" panose="020B0600070205080204" pitchFamily="34" charset="-128"/>
                </a:endParaRPr>
              </a:p>
            </p:txBody>
          </p:sp>
          <p:sp>
            <p:nvSpPr>
              <p:cNvPr id="9" name="正方形/長方形 6"/>
              <p:cNvSpPr/>
              <p:nvPr/>
            </p:nvSpPr>
            <p:spPr>
              <a:xfrm>
                <a:off x="3588515" y="5226162"/>
                <a:ext cx="1349980" cy="511457"/>
              </a:xfrm>
              <a:prstGeom prst="rect">
                <a:avLst/>
              </a:prstGeom>
              <a:noFill/>
              <a:ln w="12700" cap="flat" cmpd="sng" algn="ctr">
                <a:noFill/>
                <a:prstDash val="solid"/>
                <a:miter lim="800000"/>
              </a:ln>
              <a:effectLst/>
            </p:spPr>
            <p:txBody>
              <a:bodyPr rtlCol="0" anchor="ctr"/>
              <a:lstStyle/>
              <a:p>
                <a:pPr algn="ctr">
                  <a:defRPr/>
                </a:pPr>
                <a:r>
                  <a:rPr lang="en-US" altLang="ja-JP" sz="1400" b="1" kern="0" dirty="0" smtClean="0">
                    <a:solidFill>
                      <a:srgbClr val="FF0000"/>
                    </a:solidFill>
                    <a:latin typeface="Calibri" panose="020F0502020204030204"/>
                    <a:ea typeface="ＭＳ Ｐゴシック" panose="020B0600070205080204" pitchFamily="34" charset="-128"/>
                  </a:rPr>
                  <a:t>Weaknesses</a:t>
                </a:r>
                <a:endParaRPr lang="ja-JP" altLang="en-US" sz="1400" b="1" kern="0" dirty="0" smtClean="0">
                  <a:solidFill>
                    <a:srgbClr val="FF0000"/>
                  </a:solidFill>
                  <a:latin typeface="Calibri" panose="020F0502020204030204"/>
                  <a:ea typeface="ＭＳ Ｐゴシック" panose="020B0600070205080204" pitchFamily="34" charset="-128"/>
                </a:endParaRPr>
              </a:p>
            </p:txBody>
          </p:sp>
          <p:sp>
            <p:nvSpPr>
              <p:cNvPr id="11" name="正方形/長方形 22"/>
              <p:cNvSpPr/>
              <p:nvPr/>
            </p:nvSpPr>
            <p:spPr>
              <a:xfrm>
                <a:off x="4132601" y="3014609"/>
                <a:ext cx="1182709" cy="401757"/>
              </a:xfrm>
              <a:prstGeom prst="rect">
                <a:avLst/>
              </a:prstGeom>
              <a:noFill/>
              <a:ln w="12700" cap="flat" cmpd="sng" algn="ctr">
                <a:noFill/>
                <a:prstDash val="solid"/>
                <a:miter lim="800000"/>
              </a:ln>
              <a:effectLst/>
            </p:spPr>
            <p:txBody>
              <a:bodyPr rtlCol="0" anchor="ctr"/>
              <a:lstStyle/>
              <a:p>
                <a:pPr algn="ctr">
                  <a:defRPr/>
                </a:pPr>
                <a:r>
                  <a:rPr lang="en-US" altLang="ja-JP" sz="1350" kern="0" dirty="0" smtClean="0">
                    <a:solidFill>
                      <a:prstClr val="white"/>
                    </a:solidFill>
                    <a:latin typeface="Calibri" panose="020F0502020204030204"/>
                    <a:ea typeface="ＭＳ Ｐゴシック" panose="020B0600070205080204" pitchFamily="34" charset="-128"/>
                  </a:rPr>
                  <a:t>Japanese </a:t>
                </a:r>
              </a:p>
              <a:p>
                <a:pPr algn="ctr">
                  <a:defRPr/>
                </a:pPr>
                <a:r>
                  <a:rPr lang="en-US" altLang="ja-JP" sz="1350" kern="0" dirty="0" smtClean="0">
                    <a:solidFill>
                      <a:prstClr val="white"/>
                    </a:solidFill>
                    <a:latin typeface="Calibri" panose="020F0502020204030204"/>
                    <a:ea typeface="ＭＳ Ｐゴシック" panose="020B0600070205080204" pitchFamily="34" charset="-128"/>
                  </a:rPr>
                  <a:t>Tech</a:t>
                </a:r>
                <a:endParaRPr lang="ja-JP" altLang="en-US" sz="1350" kern="0" dirty="0" smtClean="0">
                  <a:solidFill>
                    <a:prstClr val="white"/>
                  </a:solidFill>
                  <a:latin typeface="Calibri" panose="020F0502020204030204"/>
                  <a:ea typeface="ＭＳ Ｐゴシック" panose="020B0600070205080204" pitchFamily="34" charset="-128"/>
                </a:endParaRPr>
              </a:p>
            </p:txBody>
          </p:sp>
          <p:sp>
            <p:nvSpPr>
              <p:cNvPr id="13" name="円弧 43"/>
              <p:cNvSpPr/>
              <p:nvPr/>
            </p:nvSpPr>
            <p:spPr>
              <a:xfrm rot="10800000">
                <a:off x="4953221" y="808498"/>
                <a:ext cx="3594331" cy="2465140"/>
              </a:xfrm>
              <a:prstGeom prst="arc">
                <a:avLst>
                  <a:gd name="adj1" fmla="val 16282527"/>
                  <a:gd name="adj2" fmla="val 27551"/>
                </a:avLst>
              </a:prstGeom>
              <a:solidFill>
                <a:srgbClr val="FFC000">
                  <a:lumMod val="40000"/>
                  <a:lumOff val="60000"/>
                  <a:alpha val="44000"/>
                </a:srgbClr>
              </a:solidFill>
              <a:ln w="19050" cap="flat" cmpd="sng" algn="ctr">
                <a:solidFill>
                  <a:srgbClr val="ED7D31"/>
                </a:solidFill>
                <a:prstDash val="solid"/>
                <a:miter lim="800000"/>
              </a:ln>
              <a:effectLst/>
            </p:spPr>
            <p:txBody>
              <a:bodyPr rtlCol="0" anchor="ctr"/>
              <a:lstStyle/>
              <a:p>
                <a:pPr algn="ctr">
                  <a:defRPr/>
                </a:pPr>
                <a:endParaRPr lang="ja-JP" altLang="en-US" sz="1350" kern="0" smtClean="0">
                  <a:solidFill>
                    <a:prstClr val="black"/>
                  </a:solidFill>
                  <a:latin typeface="Calibri" panose="020F0502020204030204"/>
                  <a:ea typeface="ＭＳ Ｐゴシック" panose="020B0600070205080204" pitchFamily="34" charset="-128"/>
                </a:endParaRPr>
              </a:p>
            </p:txBody>
          </p:sp>
          <p:cxnSp>
            <p:nvCxnSpPr>
              <p:cNvPr id="17" name="直線コネクタ 26"/>
              <p:cNvCxnSpPr/>
              <p:nvPr/>
            </p:nvCxnSpPr>
            <p:spPr>
              <a:xfrm>
                <a:off x="4295909" y="1984910"/>
                <a:ext cx="0" cy="3161323"/>
              </a:xfrm>
              <a:prstGeom prst="line">
                <a:avLst/>
              </a:prstGeom>
              <a:noFill/>
              <a:ln w="19050" cap="flat" cmpd="sng" algn="ctr">
                <a:solidFill>
                  <a:srgbClr val="ED7D31"/>
                </a:solidFill>
                <a:prstDash val="solid"/>
                <a:miter lim="800000"/>
              </a:ln>
              <a:effectLst/>
            </p:spPr>
          </p:cxnSp>
          <p:sp>
            <p:nvSpPr>
              <p:cNvPr id="21" name="円/楕円 10"/>
              <p:cNvSpPr/>
              <p:nvPr/>
            </p:nvSpPr>
            <p:spPr>
              <a:xfrm>
                <a:off x="4418828" y="2358195"/>
                <a:ext cx="225039" cy="253837"/>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sp>
            <p:nvSpPr>
              <p:cNvPr id="22" name="円/楕円 14"/>
              <p:cNvSpPr/>
              <p:nvPr/>
            </p:nvSpPr>
            <p:spPr>
              <a:xfrm>
                <a:off x="6084832" y="3364715"/>
                <a:ext cx="255821" cy="26110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sp>
            <p:nvSpPr>
              <p:cNvPr id="23" name="正方形/長方形 21"/>
              <p:cNvSpPr/>
              <p:nvPr/>
            </p:nvSpPr>
            <p:spPr>
              <a:xfrm>
                <a:off x="5532313" y="3152713"/>
                <a:ext cx="1359516" cy="203695"/>
              </a:xfrm>
              <a:prstGeom prst="rect">
                <a:avLst/>
              </a:prstGeom>
              <a:noFill/>
              <a:ln w="12700" cap="flat" cmpd="sng" algn="ctr">
                <a:noFill/>
                <a:prstDash val="solid"/>
                <a:miter lim="800000"/>
              </a:ln>
              <a:effectLst/>
            </p:spPr>
            <p:txBody>
              <a:bodyPr rtlCol="0" anchor="ctr"/>
              <a:lstStyle/>
              <a:p>
                <a:pPr algn="ctr">
                  <a:defRPr/>
                </a:pPr>
                <a:r>
                  <a:rPr lang="en-US" altLang="ja-JP" sz="1350" kern="0" dirty="0" smtClean="0">
                    <a:solidFill>
                      <a:prstClr val="white"/>
                    </a:solidFill>
                    <a:latin typeface="Calibri" panose="020F0502020204030204"/>
                    <a:ea typeface="ＭＳ Ｐゴシック" panose="020B0600070205080204" pitchFamily="34" charset="-128"/>
                  </a:rPr>
                  <a:t>Tech.3 </a:t>
                </a:r>
                <a:endParaRPr lang="ja-JP" altLang="en-US" sz="1350" kern="0" dirty="0" smtClean="0">
                  <a:solidFill>
                    <a:prstClr val="white"/>
                  </a:solidFill>
                  <a:latin typeface="Calibri" panose="020F0502020204030204"/>
                  <a:ea typeface="ＭＳ Ｐゴシック" panose="020B0600070205080204" pitchFamily="34" charset="-128"/>
                </a:endParaRPr>
              </a:p>
            </p:txBody>
          </p:sp>
          <p:sp>
            <p:nvSpPr>
              <p:cNvPr id="24" name="正方形/長方形 6"/>
              <p:cNvSpPr/>
              <p:nvPr/>
            </p:nvSpPr>
            <p:spPr>
              <a:xfrm>
                <a:off x="3638598" y="1532813"/>
                <a:ext cx="1349980" cy="504162"/>
              </a:xfrm>
              <a:prstGeom prst="rect">
                <a:avLst/>
              </a:prstGeom>
              <a:noFill/>
              <a:ln w="12700" cap="flat" cmpd="sng" algn="ctr">
                <a:noFill/>
                <a:prstDash val="solid"/>
                <a:miter lim="800000"/>
              </a:ln>
              <a:effectLst/>
            </p:spPr>
            <p:txBody>
              <a:bodyPr rtlCol="0" anchor="ctr"/>
              <a:lstStyle/>
              <a:p>
                <a:pPr algn="ctr">
                  <a:defRPr/>
                </a:pPr>
                <a:r>
                  <a:rPr lang="en-GB" altLang="ja-JP" sz="1350" b="1" kern="0" dirty="0" smtClean="0">
                    <a:solidFill>
                      <a:srgbClr val="FF0000"/>
                    </a:solidFill>
                    <a:latin typeface="Calibri" panose="020F0502020204030204"/>
                    <a:ea typeface="ＭＳ Ｐゴシック" panose="020B0600070205080204" pitchFamily="34" charset="-128"/>
                  </a:rPr>
                  <a:t>Strength</a:t>
                </a:r>
                <a:endParaRPr lang="ja-JP" altLang="en-US" sz="1350" b="1" kern="0" dirty="0" smtClean="0">
                  <a:solidFill>
                    <a:srgbClr val="FF0000"/>
                  </a:solidFill>
                  <a:latin typeface="Calibri" panose="020F0502020204030204"/>
                  <a:ea typeface="ＭＳ Ｐゴシック" panose="020B0600070205080204" pitchFamily="34" charset="-128"/>
                </a:endParaRPr>
              </a:p>
            </p:txBody>
          </p:sp>
          <p:sp>
            <p:nvSpPr>
              <p:cNvPr id="30" name="正方形/長方形 21"/>
              <p:cNvSpPr/>
              <p:nvPr/>
            </p:nvSpPr>
            <p:spPr>
              <a:xfrm>
                <a:off x="3585074" y="2139363"/>
                <a:ext cx="1457029" cy="194726"/>
              </a:xfrm>
              <a:prstGeom prst="rect">
                <a:avLst/>
              </a:prstGeom>
              <a:noFill/>
              <a:ln w="12700" cap="flat" cmpd="sng" algn="ctr">
                <a:noFill/>
                <a:prstDash val="solid"/>
                <a:miter lim="800000"/>
              </a:ln>
              <a:effectLst/>
            </p:spPr>
            <p:txBody>
              <a:bodyPr rtlCol="0" anchor="ctr"/>
              <a:lstStyle/>
              <a:p>
                <a:pPr algn="ctr">
                  <a:defRPr/>
                </a:pPr>
                <a:r>
                  <a:rPr lang="en-US" altLang="ja-JP" sz="1350" kern="0" dirty="0" smtClean="0">
                    <a:solidFill>
                      <a:prstClr val="white"/>
                    </a:solidFill>
                    <a:latin typeface="Calibri" panose="020F0502020204030204"/>
                    <a:ea typeface="ＭＳ Ｐゴシック" panose="020B0600070205080204" pitchFamily="34" charset="-128"/>
                  </a:rPr>
                  <a:t> Tech.1 </a:t>
                </a:r>
                <a:endParaRPr lang="ja-JP" altLang="en-US" sz="1350" kern="0" dirty="0" smtClean="0">
                  <a:solidFill>
                    <a:prstClr val="white"/>
                  </a:solidFill>
                  <a:latin typeface="Calibri" panose="020F0502020204030204"/>
                  <a:ea typeface="ＭＳ Ｐゴシック" panose="020B0600070205080204" pitchFamily="34" charset="-128"/>
                </a:endParaRPr>
              </a:p>
            </p:txBody>
          </p:sp>
          <p:sp>
            <p:nvSpPr>
              <p:cNvPr id="31" name="円/楕円 14"/>
              <p:cNvSpPr/>
              <p:nvPr/>
            </p:nvSpPr>
            <p:spPr>
              <a:xfrm>
                <a:off x="5428636" y="2569980"/>
                <a:ext cx="255821" cy="26110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sp>
            <p:nvSpPr>
              <p:cNvPr id="33" name="正方形/長方形 21"/>
              <p:cNvSpPr/>
              <p:nvPr/>
            </p:nvSpPr>
            <p:spPr>
              <a:xfrm>
                <a:off x="4794035" y="2156155"/>
                <a:ext cx="1487451" cy="328947"/>
              </a:xfrm>
              <a:prstGeom prst="rect">
                <a:avLst/>
              </a:prstGeom>
              <a:noFill/>
              <a:ln w="12700" cap="flat" cmpd="sng" algn="ctr">
                <a:noFill/>
                <a:prstDash val="solid"/>
                <a:miter lim="800000"/>
              </a:ln>
              <a:effectLst/>
            </p:spPr>
            <p:txBody>
              <a:bodyPr rtlCol="0" anchor="ctr"/>
              <a:lstStyle/>
              <a:p>
                <a:pPr algn="ctr">
                  <a:defRPr/>
                </a:pPr>
                <a:r>
                  <a:rPr lang="en-US" altLang="ja-JP" sz="1350" kern="0" dirty="0" smtClean="0">
                    <a:solidFill>
                      <a:prstClr val="white"/>
                    </a:solidFill>
                    <a:latin typeface="Calibri" panose="020F0502020204030204"/>
                    <a:ea typeface="ＭＳ Ｐゴシック" panose="020B0600070205080204" pitchFamily="34" charset="-128"/>
                  </a:rPr>
                  <a:t>Tech.2</a:t>
                </a:r>
                <a:endParaRPr lang="ja-JP" altLang="en-US" sz="1350" kern="0" dirty="0" smtClean="0">
                  <a:solidFill>
                    <a:prstClr val="white"/>
                  </a:solidFill>
                  <a:latin typeface="Calibri" panose="020F0502020204030204"/>
                  <a:ea typeface="ＭＳ Ｐゴシック" panose="020B0600070205080204" pitchFamily="34" charset="-128"/>
                </a:endParaRPr>
              </a:p>
            </p:txBody>
          </p:sp>
          <p:sp>
            <p:nvSpPr>
              <p:cNvPr id="27" name="円/楕円 10"/>
              <p:cNvSpPr/>
              <p:nvPr/>
            </p:nvSpPr>
            <p:spPr>
              <a:xfrm>
                <a:off x="4933418" y="3274517"/>
                <a:ext cx="225039" cy="253837"/>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sp>
            <p:nvSpPr>
              <p:cNvPr id="52" name="円/楕円 10"/>
              <p:cNvSpPr/>
              <p:nvPr/>
            </p:nvSpPr>
            <p:spPr>
              <a:xfrm>
                <a:off x="6104736" y="2403687"/>
                <a:ext cx="225039" cy="253837"/>
              </a:xfrm>
              <a:prstGeom prst="ellipse">
                <a:avLst/>
              </a:prstGeom>
              <a:solidFill>
                <a:srgbClr val="ED7D31"/>
              </a:solidFill>
              <a:ln w="12700" cap="flat" cmpd="sng" algn="ctr">
                <a:solidFill>
                  <a:schemeClr val="tx2"/>
                </a:solidFill>
                <a:prstDash val="dash"/>
                <a:miter lim="800000"/>
              </a:ln>
              <a:effectLst/>
            </p:spPr>
            <p:txBody>
              <a:bodyPr rtlCol="0" anchor="ctr"/>
              <a:lstStyle/>
              <a:p>
                <a:pPr algn="ctr">
                  <a:defRPr/>
                </a:pPr>
                <a:endParaRPr lang="ja-JP" altLang="en-US" sz="1350" kern="0" smtClean="0">
                  <a:solidFill>
                    <a:prstClr val="white"/>
                  </a:solidFill>
                  <a:latin typeface="Calibri" panose="020F0502020204030204"/>
                  <a:ea typeface="ＭＳ Ｐゴシック" panose="020B0600070205080204" pitchFamily="34" charset="-128"/>
                </a:endParaRPr>
              </a:p>
            </p:txBody>
          </p:sp>
        </p:grpSp>
        <p:cxnSp>
          <p:nvCxnSpPr>
            <p:cNvPr id="25" name="直線コネクタ 18"/>
            <p:cNvCxnSpPr/>
            <p:nvPr/>
          </p:nvCxnSpPr>
          <p:spPr>
            <a:xfrm>
              <a:off x="1868569" y="4428312"/>
              <a:ext cx="4833000" cy="0"/>
            </a:xfrm>
            <a:prstGeom prst="line">
              <a:avLst/>
            </a:prstGeom>
            <a:noFill/>
            <a:ln w="19050" cap="flat" cmpd="sng" algn="ctr">
              <a:solidFill>
                <a:srgbClr val="ED7D31"/>
              </a:solidFill>
              <a:prstDash val="solid"/>
              <a:miter lim="800000"/>
            </a:ln>
            <a:effectLst/>
          </p:spPr>
        </p:cxnSp>
      </p:grpSp>
      <p:cxnSp>
        <p:nvCxnSpPr>
          <p:cNvPr id="5" name="Straight Arrow Connector 4"/>
          <p:cNvCxnSpPr/>
          <p:nvPr/>
        </p:nvCxnSpPr>
        <p:spPr bwMode="auto">
          <a:xfrm flipV="1">
            <a:off x="5359044" y="2708922"/>
            <a:ext cx="725124" cy="576034"/>
          </a:xfrm>
          <a:prstGeom prst="straightConnector1">
            <a:avLst/>
          </a:prstGeom>
          <a:solidFill>
            <a:schemeClr val="accent1"/>
          </a:solidFill>
          <a:ln w="73025" cap="flat" cmpd="sng" algn="ctr">
            <a:solidFill>
              <a:srgbClr val="FFC000"/>
            </a:solidFill>
            <a:prstDash val="sysDot"/>
            <a:round/>
            <a:headEnd type="none" w="med" len="med"/>
            <a:tailEnd type="triangle"/>
          </a:ln>
          <a:effectLst/>
        </p:spPr>
      </p:cxnSp>
      <p:sp>
        <p:nvSpPr>
          <p:cNvPr id="36" name="Rounded Rectangle 35"/>
          <p:cNvSpPr/>
          <p:nvPr/>
        </p:nvSpPr>
        <p:spPr>
          <a:xfrm>
            <a:off x="992911" y="602054"/>
            <a:ext cx="7128792" cy="38530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2800" b="1" dirty="0" smtClean="0">
                <a:solidFill>
                  <a:srgbClr val="FF0000"/>
                </a:solidFill>
                <a:ea typeface="SimSun" panose="02010600030101010101" pitchFamily="2" charset="-122"/>
                <a:cs typeface="Times New Roman" panose="02020603050405020304" pitchFamily="18" charset="0"/>
              </a:rPr>
              <a:t>Technology Mapping </a:t>
            </a:r>
            <a:endParaRPr kumimoji="0" lang="en-GB" sz="2800" b="1" dirty="0">
              <a:solidFill>
                <a:srgbClr val="FF0000"/>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5559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4788024" y="1262573"/>
          <a:ext cx="4248472" cy="5123969"/>
        </p:xfrm>
        <a:graphic>
          <a:graphicData uri="http://schemas.openxmlformats.org/drawingml/2006/table">
            <a:tbl>
              <a:tblPr firstRow="1" bandRow="1">
                <a:tableStyleId>{5C22544A-7EE6-4342-B048-85BDC9FD1C3A}</a:tableStyleId>
              </a:tblPr>
              <a:tblGrid>
                <a:gridCol w="495894"/>
                <a:gridCol w="3752578"/>
              </a:tblGrid>
              <a:tr h="509927">
                <a:tc>
                  <a:txBody>
                    <a:bodyPr/>
                    <a:lstStyle/>
                    <a:p>
                      <a:pPr algn="ct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2">
                        <a:lumMod val="60000"/>
                        <a:lumOff val="40000"/>
                      </a:schemeClr>
                    </a:solidFill>
                  </a:tcPr>
                </a:tc>
                <a:tc>
                  <a:txBody>
                    <a:bodyPr/>
                    <a:lstStyle/>
                    <a:p>
                      <a:pPr algn="ctr"/>
                      <a:r>
                        <a:rPr lang="en-GB" sz="1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Selected</a:t>
                      </a:r>
                      <a:r>
                        <a:rPr lang="en-GB" sz="1800"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Technologies</a:t>
                      </a:r>
                      <a:endParaRPr lang="en-GB"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2">
                        <a:lumMod val="60000"/>
                        <a:lumOff val="40000"/>
                      </a:schemeClr>
                    </a:solidFill>
                  </a:tcPr>
                </a:tc>
              </a:tr>
              <a:tr h="878798">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1</a:t>
                      </a:r>
                    </a:p>
                  </a:txBody>
                  <a:tcPr/>
                </a:tc>
                <a:tc>
                  <a:txBody>
                    <a:bodyPr/>
                    <a:lstStyle/>
                    <a:p>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Once</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Through Boiler/Steam control and management system</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2</a:t>
                      </a:r>
                    </a:p>
                  </a:txBody>
                  <a:tcPr/>
                </a:tc>
                <a:tc>
                  <a:txBody>
                    <a:bodyPr/>
                    <a:lstStyle/>
                    <a:p>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Heat</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Pump for Industrial use</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High</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Efficient air compressor</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Biogas</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Micro cogeneration system</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5</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Solar</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PV</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6</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Waste</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to Energy</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7</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Waste</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Heat Recovery</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9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8</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Efficient</a:t>
                      </a:r>
                      <a:r>
                        <a:rPr lang="en-GB"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lighting (LED)</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graphicFrame>
        <p:nvGraphicFramePr>
          <p:cNvPr id="6" name="コンテンツ プレースホルダー 4"/>
          <p:cNvGraphicFramePr>
            <a:graphicFrameLocks/>
          </p:cNvGraphicFramePr>
          <p:nvPr>
            <p:extLst/>
          </p:nvPr>
        </p:nvGraphicFramePr>
        <p:xfrm>
          <a:off x="179512" y="1262573"/>
          <a:ext cx="4032448" cy="4404178"/>
        </p:xfrm>
        <a:graphic>
          <a:graphicData uri="http://schemas.openxmlformats.org/drawingml/2006/table">
            <a:tbl>
              <a:tblPr firstRow="1" bandRow="1">
                <a:tableStyleId>{5C22544A-7EE6-4342-B048-85BDC9FD1C3A}</a:tableStyleId>
              </a:tblPr>
              <a:tblGrid>
                <a:gridCol w="800702"/>
                <a:gridCol w="3231746"/>
              </a:tblGrid>
              <a:tr h="497293">
                <a:tc>
                  <a:txBody>
                    <a:bodyPr/>
                    <a:lstStyle/>
                    <a:p>
                      <a:pPr algn="ctr"/>
                      <a:endParaRPr lang="en-GB"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99CC"/>
                    </a:solidFill>
                  </a:tcPr>
                </a:tc>
                <a:tc>
                  <a:txBody>
                    <a:bodyPr/>
                    <a:lstStyle/>
                    <a:p>
                      <a:pPr algn="ctr"/>
                      <a:r>
                        <a:rPr lang="en-GB" sz="1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Targeted</a:t>
                      </a:r>
                      <a:r>
                        <a:rPr lang="en-GB" sz="1800"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countries</a:t>
                      </a:r>
                      <a:endParaRPr lang="en-GB"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99CC"/>
                    </a:solidFill>
                  </a:tcPr>
                </a:tc>
              </a:tr>
              <a:tr h="708290">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1</a:t>
                      </a:r>
                    </a:p>
                  </a:txBody>
                  <a:tcPr>
                    <a:solidFill>
                      <a:schemeClr val="bg1">
                        <a:lumMod val="95000"/>
                      </a:schemeClr>
                    </a:solidFill>
                  </a:tcPr>
                </a:tc>
                <a:tc>
                  <a:txBody>
                    <a:bodyPr/>
                    <a:lstStyle/>
                    <a:p>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Bangladesh</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bg1">
                        <a:lumMod val="95000"/>
                      </a:schemeClr>
                    </a:solidFill>
                  </a:tcPr>
                </a:tc>
              </a:tr>
              <a:tr h="639719">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2</a:t>
                      </a:r>
                    </a:p>
                  </a:txBody>
                  <a:tcPr>
                    <a:solidFill>
                      <a:srgbClr val="FFCCFF"/>
                    </a:solidFill>
                  </a:tcPr>
                </a:tc>
                <a:tc>
                  <a:txBody>
                    <a:bodyPr/>
                    <a:lstStyle/>
                    <a:p>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India</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CCFF"/>
                    </a:solidFill>
                  </a:tcPr>
                </a:tc>
              </a:tr>
              <a:tr h="639719">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bg1">
                        <a:lumMod val="95000"/>
                      </a:schemeClr>
                    </a:solidFill>
                  </a:tcPr>
                </a:tc>
                <a:tc>
                  <a:txBody>
                    <a:bodyPr/>
                    <a:lstStyle/>
                    <a:p>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Indonesia</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bg1">
                        <a:lumMod val="95000"/>
                      </a:schemeClr>
                    </a:solidFill>
                  </a:tcPr>
                </a:tc>
              </a:tr>
              <a:tr h="639719">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CCFF"/>
                    </a:solidFill>
                  </a:tcPr>
                </a:tc>
                <a:tc>
                  <a:txBody>
                    <a:bodyPr/>
                    <a:lstStyle/>
                    <a:p>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Mongolia</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CCFF"/>
                    </a:solidFill>
                  </a:tcPr>
                </a:tc>
              </a:tr>
              <a:tr h="639719">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5</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bg1">
                        <a:lumMod val="95000"/>
                      </a:schemeClr>
                    </a:solidFill>
                  </a:tcPr>
                </a:tc>
                <a:tc>
                  <a:txBody>
                    <a:bodyPr/>
                    <a:lstStyle/>
                    <a:p>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Thailand</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bg1">
                        <a:lumMod val="95000"/>
                      </a:schemeClr>
                    </a:solidFill>
                  </a:tcPr>
                </a:tc>
              </a:tr>
              <a:tr h="639719">
                <a:tc>
                  <a:txBody>
                    <a:bodyPr/>
                    <a:lstStyle/>
                    <a:p>
                      <a:pPr algn="ctr"/>
                      <a:r>
                        <a:rPr lang="en-US" sz="1800" dirty="0" smtClean="0">
                          <a:latin typeface="メイリオ" panose="020B0604030504040204" pitchFamily="50" charset="-128"/>
                          <a:ea typeface="メイリオ" panose="020B0604030504040204" pitchFamily="50" charset="-128"/>
                          <a:cs typeface="メイリオ" panose="020B0604030504040204" pitchFamily="50" charset="-128"/>
                        </a:rPr>
                        <a:t>6</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メイリオ" panose="020B0604030504040204" pitchFamily="50" charset="-128"/>
                          <a:ea typeface="メイリオ" panose="020B0604030504040204" pitchFamily="50" charset="-128"/>
                          <a:cs typeface="メイリオ" panose="020B0604030504040204" pitchFamily="50" charset="-128"/>
                        </a:rPr>
                        <a:t>Vietnam</a:t>
                      </a:r>
                      <a:endParaRPr lang="en-GB" sz="18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FFCCFF"/>
                    </a:solidFill>
                  </a:tcPr>
                </a:tc>
              </a:tr>
            </a:tbl>
          </a:graphicData>
        </a:graphic>
      </p:graphicFrame>
      <p:sp>
        <p:nvSpPr>
          <p:cNvPr id="7" name="Rounded Rectangle 6"/>
          <p:cNvSpPr/>
          <p:nvPr/>
        </p:nvSpPr>
        <p:spPr>
          <a:xfrm>
            <a:off x="971600" y="386502"/>
            <a:ext cx="7128792" cy="92392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kumimoji="0" lang="en-GB" sz="2800" b="1" dirty="0" smtClean="0">
                <a:solidFill>
                  <a:srgbClr val="FF0000"/>
                </a:solidFill>
                <a:ea typeface="SimSun" panose="02010600030101010101" pitchFamily="2" charset="-122"/>
                <a:cs typeface="Times New Roman" panose="02020603050405020304" pitchFamily="18" charset="0"/>
              </a:rPr>
              <a:t>List of selected countries/technologies</a:t>
            </a:r>
            <a:endParaRPr kumimoji="0" lang="en-GB" sz="2800" b="1" dirty="0">
              <a:solidFill>
                <a:srgbClr val="FF0000"/>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08417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7"/>
          <p:cNvSpPr txBox="1">
            <a:spLocks noChangeAspect="1" noChangeArrowheads="1"/>
          </p:cNvSpPr>
          <p:nvPr/>
        </p:nvSpPr>
        <p:spPr bwMode="auto">
          <a:xfrm>
            <a:off x="107504" y="2924944"/>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C00000"/>
                </a:solidFill>
              </a:rPr>
              <a:t>2) Technology Assessment and </a:t>
            </a:r>
            <a:r>
              <a:rPr kumimoji="0" lang="en-GB" altLang="ja-JP" sz="2800" b="1" dirty="0" smtClean="0">
                <a:solidFill>
                  <a:srgbClr val="C00000"/>
                </a:solidFill>
              </a:rPr>
              <a:t>Stakeholders’ Matchmaking</a:t>
            </a:r>
            <a:endParaRPr kumimoji="0" lang="en-US" altLang="ja-JP" sz="2400" dirty="0">
              <a:solidFill>
                <a:srgbClr val="C00000"/>
              </a:solidFill>
            </a:endParaRPr>
          </a:p>
        </p:txBody>
      </p:sp>
      <p:sp>
        <p:nvSpPr>
          <p:cNvPr id="3" name="テキスト ボックス 57"/>
          <p:cNvSpPr txBox="1">
            <a:spLocks noChangeAspect="1" noChangeArrowheads="1"/>
          </p:cNvSpPr>
          <p:nvPr/>
        </p:nvSpPr>
        <p:spPr bwMode="auto">
          <a:xfrm>
            <a:off x="95553" y="2060848"/>
            <a:ext cx="8874986" cy="523220"/>
          </a:xfrm>
          <a:prstGeom prst="rect">
            <a:avLst/>
          </a:prstGeom>
          <a:noFill/>
          <a:ln w="9525">
            <a:noFill/>
            <a:miter lim="800000"/>
            <a:headEnd/>
            <a:tailEnd/>
          </a:ln>
        </p:spPr>
        <p:txBody>
          <a:bodyPr wrap="square">
            <a:spAutoFit/>
          </a:bodyPr>
          <a:lstStyle/>
          <a:p>
            <a:pPr algn="ctr"/>
            <a:r>
              <a:rPr kumimoji="0" lang="en-US" altLang="ja-JP" sz="2800" b="1" dirty="0" smtClean="0">
                <a:solidFill>
                  <a:srgbClr val="1F497D"/>
                </a:solidFill>
              </a:rPr>
              <a:t>Example of IGES activities</a:t>
            </a:r>
            <a:endParaRPr kumimoji="0" lang="en-US" altLang="ja-JP" sz="2400" dirty="0">
              <a:solidFill>
                <a:srgbClr val="1F497D"/>
              </a:solidFill>
            </a:endParaRPr>
          </a:p>
        </p:txBody>
      </p:sp>
    </p:spTree>
    <p:extLst>
      <p:ext uri="{BB962C8B-B14F-4D97-AF65-F5344CB8AC3E}">
        <p14:creationId xmlns:p14="http://schemas.microsoft.com/office/powerpoint/2010/main" val="261900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19"/>
          <p:cNvGraphicFramePr>
            <a:graphicFrameLocks noGrp="1"/>
          </p:cNvGraphicFramePr>
          <p:nvPr>
            <p:extLst>
              <p:ext uri="{D42A27DB-BD31-4B8C-83A1-F6EECF244321}">
                <p14:modId xmlns:p14="http://schemas.microsoft.com/office/powerpoint/2010/main" val="2924762435"/>
              </p:ext>
            </p:extLst>
          </p:nvPr>
        </p:nvGraphicFramePr>
        <p:xfrm>
          <a:off x="2947040" y="4005064"/>
          <a:ext cx="3240360" cy="2103120"/>
        </p:xfrm>
        <a:graphic>
          <a:graphicData uri="http://schemas.openxmlformats.org/drawingml/2006/table">
            <a:tbl>
              <a:tblPr/>
              <a:tblGrid>
                <a:gridCol w="3240360"/>
              </a:tblGrid>
              <a:tr h="323578">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34" charset="-128"/>
                          <a:cs typeface="Arial" charset="0"/>
                        </a:rPr>
                        <a:t>Gas Heat Pump (GHP)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17077">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34" charset="-128"/>
                          <a:cs typeface="Arial" charset="0"/>
                        </a:rPr>
                        <a:t>Electric Heat Pump (EHP)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077">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1" lang="en-GB" altLang="ja-JP" sz="2000" b="0" i="0" u="none" strike="noStrike" cap="none" normalizeH="0" baseline="0" dirty="0" smtClean="0">
                          <a:ln>
                            <a:noFill/>
                          </a:ln>
                          <a:solidFill>
                            <a:schemeClr val="tx1"/>
                          </a:solidFill>
                          <a:effectLst/>
                          <a:latin typeface="+mj-lt"/>
                          <a:ea typeface="ＭＳ Ｐゴシック" pitchFamily="34" charset="-128"/>
                          <a:cs typeface="Arial" charset="0"/>
                        </a:rPr>
                        <a:t>Once Through Boiler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17077">
                <a:tc>
                  <a: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Arial" charset="0"/>
                        </a:rPr>
                        <a:t>Steam System Optimization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077">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34" charset="-128"/>
                          <a:cs typeface="Arial" charset="0"/>
                        </a:rPr>
                        <a:t>Compressed  air system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17077">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34" charset="-128"/>
                          <a:cs typeface="Arial" charset="0"/>
                        </a:rPr>
                        <a:t>Induction furnace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txBox="1">
            <a:spLocks noChangeArrowheads="1"/>
          </p:cNvSpPr>
          <p:nvPr/>
        </p:nvSpPr>
        <p:spPr bwMode="auto">
          <a:xfrm>
            <a:off x="32254" y="260648"/>
            <a:ext cx="9111746" cy="4104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kumimoji="0" lang="en-US" sz="2400" b="1" dirty="0" smtClean="0">
                <a:solidFill>
                  <a:srgbClr val="FF0000"/>
                </a:solidFill>
              </a:rPr>
              <a:t>Identification of “Seeds” and “Needs” to kick off the matching process</a:t>
            </a:r>
          </a:p>
          <a:p>
            <a:pPr eaLnBrk="1" hangingPunct="1"/>
            <a:endParaRPr kumimoji="0" lang="en-US" sz="2400" b="1" dirty="0" smtClean="0">
              <a:solidFill>
                <a:schemeClr val="tx1"/>
              </a:solidFill>
            </a:endParaRPr>
          </a:p>
          <a:p>
            <a:pPr algn="l" eaLnBrk="1" hangingPunct="1"/>
            <a:r>
              <a:rPr kumimoji="0" lang="en-US" sz="2400" dirty="0" smtClean="0">
                <a:solidFill>
                  <a:schemeClr val="tx1"/>
                </a:solidFill>
              </a:rPr>
              <a:t>IGES identifies potential technologies which are commercially available in Japan, “Seeds”, and TERI identifies potential technologies needed in Indian industries “Needs”. Technologies which are identified simultaneously as “Seeds” and “Needs” could be considered for further investigation through feasibility studies (FS).</a:t>
            </a:r>
          </a:p>
          <a:p>
            <a:pPr algn="l" eaLnBrk="1" hangingPunct="1"/>
            <a:endParaRPr kumimoji="0" lang="en-US" sz="2400" dirty="0" smtClean="0">
              <a:solidFill>
                <a:schemeClr val="tx1"/>
              </a:solidFill>
            </a:endParaRPr>
          </a:p>
          <a:p>
            <a:pPr algn="l" eaLnBrk="1" hangingPunct="1"/>
            <a:r>
              <a:rPr kumimoji="0" lang="en-US" sz="2400" dirty="0" smtClean="0">
                <a:solidFill>
                  <a:schemeClr val="tx1"/>
                </a:solidFill>
              </a:rPr>
              <a:t>Example of technologies covered so far:   </a:t>
            </a:r>
          </a:p>
          <a:p>
            <a:pPr algn="l" eaLnBrk="1" hangingPunct="1"/>
            <a:endParaRPr kumimoji="0" lang="en-US" sz="2400" b="1" dirty="0">
              <a:solidFill>
                <a:schemeClr val="tx1"/>
              </a:solidFill>
            </a:endParaRPr>
          </a:p>
        </p:txBody>
      </p:sp>
    </p:spTree>
    <p:extLst>
      <p:ext uri="{BB962C8B-B14F-4D97-AF65-F5344CB8AC3E}">
        <p14:creationId xmlns:p14="http://schemas.microsoft.com/office/powerpoint/2010/main" val="314010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1" descr="C:\Users\abdessalem\Documents\BB food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3" y="1700808"/>
            <a:ext cx="2722127" cy="229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C:\Users\abdessalem\Documents\Photosa from caspro\DSCF40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79" y="4365104"/>
            <a:ext cx="270387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6221" y="1289648"/>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Gas Heat Pump (GHP) </a:t>
            </a:r>
            <a:endParaRPr kumimoji="0" lang="en-GB" sz="1200" b="1" dirty="0">
              <a:solidFill>
                <a:srgbClr val="FF0000"/>
              </a:solidFill>
            </a:endParaRPr>
          </a:p>
        </p:txBody>
      </p:sp>
      <p:sp>
        <p:nvSpPr>
          <p:cNvPr id="10" name="Rectangle 9"/>
          <p:cNvSpPr/>
          <p:nvPr/>
        </p:nvSpPr>
        <p:spPr>
          <a:xfrm>
            <a:off x="1187624" y="529527"/>
            <a:ext cx="7331099" cy="464230"/>
          </a:xfrm>
          <a:prstGeom prst="rect">
            <a:avLst/>
          </a:prstGeom>
        </p:spPr>
        <p:txBody>
          <a:bodyPr wrap="square">
            <a:spAutoFit/>
          </a:bodyPr>
          <a:lstStyle/>
          <a:p>
            <a:pPr algn="ctr">
              <a:lnSpc>
                <a:spcPts val="2880"/>
              </a:lnSpc>
              <a:defRPr/>
            </a:pPr>
            <a:r>
              <a:rPr kumimoji="0" lang="en-US" sz="2800" b="1" kern="100" dirty="0" smtClean="0">
                <a:solidFill>
                  <a:srgbClr val="FF0000"/>
                </a:solidFill>
                <a:latin typeface="Calibri"/>
                <a:ea typeface="MS Mincho" panose="02020609040205080304" pitchFamily="49" charset="-128"/>
                <a:cs typeface="Arial" panose="020B0604020202020204" pitchFamily="34" charset="0"/>
              </a:rPr>
              <a:t>B2B Matching: Feasibility studies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6477" y="1734377"/>
            <a:ext cx="2939148" cy="2232250"/>
          </a:xfrm>
          <a:prstGeom prst="rect">
            <a:avLst/>
          </a:prstGeom>
        </p:spPr>
      </p:pic>
      <p:pic>
        <p:nvPicPr>
          <p:cNvPr id="12" name="Picture 4" descr="DSCF62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013" y="1714500"/>
            <a:ext cx="3135758" cy="22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Z:\BE_KRC\FY2015\Task1_Technology Assessment Project\1. Technology Assessment\Business Trip\2nd BT\India\Photos\Photo_Gopaldas Visram_Dec. 8\DSCN656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6477" y="4365104"/>
            <a:ext cx="2939148" cy="2160240"/>
          </a:xfrm>
          <a:prstGeom prst="rect">
            <a:avLst/>
          </a:prstGeom>
          <a:noFill/>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9971" y="4338689"/>
            <a:ext cx="3106579" cy="2172267"/>
          </a:xfrm>
          <a:prstGeom prst="rect">
            <a:avLst/>
          </a:prstGeom>
        </p:spPr>
      </p:pic>
      <p:sp>
        <p:nvSpPr>
          <p:cNvPr id="18" name="Rectangle 17"/>
          <p:cNvSpPr/>
          <p:nvPr/>
        </p:nvSpPr>
        <p:spPr>
          <a:xfrm>
            <a:off x="2906477" y="1312119"/>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Electric Heat Pump (EHP) </a:t>
            </a:r>
            <a:endParaRPr kumimoji="0" lang="en-GB" sz="1200" b="1" dirty="0">
              <a:solidFill>
                <a:srgbClr val="FF0000"/>
              </a:solidFill>
            </a:endParaRPr>
          </a:p>
        </p:txBody>
      </p:sp>
      <p:sp>
        <p:nvSpPr>
          <p:cNvPr id="19" name="Rectangle 18"/>
          <p:cNvSpPr/>
          <p:nvPr/>
        </p:nvSpPr>
        <p:spPr>
          <a:xfrm>
            <a:off x="5947013" y="1312119"/>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Compressed air (CA) </a:t>
            </a:r>
            <a:endParaRPr kumimoji="0" lang="en-GB" sz="1200" b="1" dirty="0">
              <a:solidFill>
                <a:srgbClr val="FF0000"/>
              </a:solidFill>
            </a:endParaRPr>
          </a:p>
        </p:txBody>
      </p:sp>
      <p:sp>
        <p:nvSpPr>
          <p:cNvPr id="20" name="Rectangle 19"/>
          <p:cNvSpPr/>
          <p:nvPr/>
        </p:nvSpPr>
        <p:spPr>
          <a:xfrm>
            <a:off x="52258" y="4064554"/>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Induction Furnace (If)  </a:t>
            </a:r>
            <a:endParaRPr kumimoji="0" lang="en-GB" sz="1200" b="1" dirty="0">
              <a:solidFill>
                <a:srgbClr val="FF0000"/>
              </a:solidFill>
            </a:endParaRPr>
          </a:p>
        </p:txBody>
      </p:sp>
      <p:sp>
        <p:nvSpPr>
          <p:cNvPr id="21" name="Rectangle 20"/>
          <p:cNvSpPr/>
          <p:nvPr/>
        </p:nvSpPr>
        <p:spPr>
          <a:xfrm>
            <a:off x="3001114" y="4048628"/>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Once Through Boiler (OTB) </a:t>
            </a:r>
            <a:endParaRPr kumimoji="0" lang="en-GB" sz="1200" b="1" dirty="0">
              <a:solidFill>
                <a:srgbClr val="FF0000"/>
              </a:solidFill>
            </a:endParaRPr>
          </a:p>
        </p:txBody>
      </p:sp>
      <p:sp>
        <p:nvSpPr>
          <p:cNvPr id="22" name="Rectangle 21"/>
          <p:cNvSpPr/>
          <p:nvPr/>
        </p:nvSpPr>
        <p:spPr>
          <a:xfrm>
            <a:off x="6100995" y="4048627"/>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Steam System Optimization (SSO)</a:t>
            </a:r>
            <a:endParaRPr kumimoji="0" lang="en-GB" sz="1200" b="1" dirty="0">
              <a:solidFill>
                <a:srgbClr val="FF0000"/>
              </a:solidFill>
            </a:endParaRPr>
          </a:p>
        </p:txBody>
      </p:sp>
    </p:spTree>
    <p:extLst>
      <p:ext uri="{BB962C8B-B14F-4D97-AF65-F5344CB8AC3E}">
        <p14:creationId xmlns:p14="http://schemas.microsoft.com/office/powerpoint/2010/main" val="1513574267"/>
      </p:ext>
    </p:extLst>
  </p:cSld>
  <p:clrMapOvr>
    <a:masterClrMapping/>
  </p:clrMapOvr>
  <p:transition/>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10.xml><?xml version="1.0" encoding="utf-8"?>
<a:theme xmlns:a="http://schemas.openxmlformats.org/drawingml/2006/main" name="3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12.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6.xml><?xml version="1.0" encoding="utf-8"?>
<a:theme xmlns:a="http://schemas.openxmlformats.org/drawingml/2006/main" name="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rporate Presentation Forma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rporate Presentation Forma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orporate Presentation Forma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POT_A_4_3</Template>
  <TotalTime>10734</TotalTime>
  <Words>1778</Words>
  <Application>Microsoft Office PowerPoint</Application>
  <PresentationFormat>On-screen Show (4:3)</PresentationFormat>
  <Paragraphs>350</Paragraphs>
  <Slides>34</Slides>
  <Notes>2</Notes>
  <HiddenSlides>0</HiddenSlides>
  <MMClips>0</MMClips>
  <ScaleCrop>false</ScaleCrop>
  <HeadingPairs>
    <vt:vector size="8" baseType="variant">
      <vt:variant>
        <vt:lpstr>Fonts Used</vt:lpstr>
      </vt:variant>
      <vt:variant>
        <vt:i4>19</vt:i4>
      </vt:variant>
      <vt:variant>
        <vt:lpstr>Theme</vt:lpstr>
      </vt:variant>
      <vt:variant>
        <vt:i4>12</vt:i4>
      </vt:variant>
      <vt:variant>
        <vt:lpstr>Embedded OLE Servers</vt:lpstr>
      </vt:variant>
      <vt:variant>
        <vt:i4>1</vt:i4>
      </vt:variant>
      <vt:variant>
        <vt:lpstr>Slide Titles</vt:lpstr>
      </vt:variant>
      <vt:variant>
        <vt:i4>34</vt:i4>
      </vt:variant>
    </vt:vector>
  </HeadingPairs>
  <TitlesOfParts>
    <vt:vector size="66" baseType="lpstr">
      <vt:lpstr>HGPｺﾞｼｯｸM</vt:lpstr>
      <vt:lpstr>HG創英角ｺﾞｼｯｸUB</vt:lpstr>
      <vt:lpstr>メイリオ</vt:lpstr>
      <vt:lpstr>ＭＳ ゴシック</vt:lpstr>
      <vt:lpstr>MS Mincho</vt:lpstr>
      <vt:lpstr>ＭＳ Ｐゴシック</vt:lpstr>
      <vt:lpstr>SimSun</vt:lpstr>
      <vt:lpstr>Arial</vt:lpstr>
      <vt:lpstr>Calibri</vt:lpstr>
      <vt:lpstr>Calibri Light</vt:lpstr>
      <vt:lpstr>Century Gothic</vt:lpstr>
      <vt:lpstr>Comic Sans MS</vt:lpstr>
      <vt:lpstr>Georgia</vt:lpstr>
      <vt:lpstr>Segoe UI</vt:lpstr>
      <vt:lpstr>Segoe UI Semibold</vt:lpstr>
      <vt:lpstr>Tahoma</vt:lpstr>
      <vt:lpstr>Times New Roman</vt:lpstr>
      <vt:lpstr>Wingdings</vt:lpstr>
      <vt:lpstr>Wingdings 2</vt:lpstr>
      <vt:lpstr>POT_A_4_3</vt:lpstr>
      <vt:lpstr>2_IGES</vt:lpstr>
      <vt:lpstr>7_Office Theme</vt:lpstr>
      <vt:lpstr>1_IGES</vt:lpstr>
      <vt:lpstr>1_POT_A_4_3</vt:lpstr>
      <vt:lpstr>IGES</vt:lpstr>
      <vt:lpstr>Corporate Presentation Format</vt:lpstr>
      <vt:lpstr>1_Corporate Presentation Format</vt:lpstr>
      <vt:lpstr>2_Corporate Presentation Format</vt:lpstr>
      <vt:lpstr>3_IGES</vt:lpstr>
      <vt:lpstr>2_POT_A_4_3</vt:lpstr>
      <vt:lpstr>Training presentation</vt:lpstr>
      <vt:lpstr>Worksheet</vt:lpstr>
      <vt:lpstr>PowerPoint Presentation</vt:lpstr>
      <vt:lpstr>About IGES: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Map where GCF should stands?</vt:lpstr>
      <vt:lpstr>PowerPoint Presentation</vt:lpstr>
      <vt:lpstr>List of events</vt:lpstr>
      <vt:lpstr>Approaches and Methods</vt:lpstr>
      <vt:lpstr>PowerPoint Presentation</vt:lpstr>
      <vt:lpstr>Insights based on the capacity building activities</vt:lpstr>
      <vt:lpstr>PowerPoint Presentation</vt:lpstr>
    </vt:vector>
  </TitlesOfParts>
  <Company>IGES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Masahiro Suzuki</dc:creator>
  <cp:lastModifiedBy>abdessalem</cp:lastModifiedBy>
  <cp:revision>352</cp:revision>
  <cp:lastPrinted>2017-07-23T07:32:22Z</cp:lastPrinted>
  <dcterms:created xsi:type="dcterms:W3CDTF">2015-05-26T05:30:55Z</dcterms:created>
  <dcterms:modified xsi:type="dcterms:W3CDTF">2017-12-07T03:50:24Z</dcterms:modified>
</cp:coreProperties>
</file>