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06" r:id="rId3"/>
    <p:sldId id="308" r:id="rId4"/>
    <p:sldId id="310" r:id="rId5"/>
    <p:sldId id="270" r:id="rId6"/>
    <p:sldId id="296" r:id="rId7"/>
    <p:sldId id="272" r:id="rId8"/>
    <p:sldId id="299" r:id="rId9"/>
    <p:sldId id="300" r:id="rId10"/>
    <p:sldId id="298" r:id="rId11"/>
    <p:sldId id="309" r:id="rId12"/>
    <p:sldId id="261" r:id="rId13"/>
    <p:sldId id="262" r:id="rId14"/>
    <p:sldId id="263" r:id="rId15"/>
    <p:sldId id="264" r:id="rId16"/>
    <p:sldId id="265" r:id="rId17"/>
    <p:sldId id="266" r:id="rId18"/>
    <p:sldId id="317" r:id="rId19"/>
    <p:sldId id="267" r:id="rId20"/>
    <p:sldId id="314" r:id="rId21"/>
    <p:sldId id="285" r:id="rId22"/>
    <p:sldId id="290" r:id="rId23"/>
    <p:sldId id="291" r:id="rId24"/>
    <p:sldId id="292" r:id="rId25"/>
    <p:sldId id="286" r:id="rId26"/>
    <p:sldId id="287" r:id="rId27"/>
    <p:sldId id="315" r:id="rId28"/>
    <p:sldId id="289" r:id="rId29"/>
    <p:sldId id="288" r:id="rId30"/>
    <p:sldId id="301" r:id="rId31"/>
    <p:sldId id="316" r:id="rId32"/>
    <p:sldId id="275" r:id="rId33"/>
    <p:sldId id="302" r:id="rId34"/>
    <p:sldId id="311" r:id="rId35"/>
    <p:sldId id="304" r:id="rId36"/>
    <p:sldId id="318" r:id="rId37"/>
    <p:sldId id="319" r:id="rId38"/>
    <p:sldId id="320" r:id="rId39"/>
    <p:sldId id="305" r:id="rId40"/>
    <p:sldId id="312" r:id="rId41"/>
    <p:sldId id="313"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9" d="100"/>
          <a:sy n="59"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D46FF-9040-4887-B3FB-DA5F171ED222}" type="datetimeFigureOut">
              <a:rPr lang="en-GB" smtClean="0"/>
              <a:t>15/03/2017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82716-4CD7-443C-B84C-33128FBBC000}" type="slidenum">
              <a:rPr lang="en-GB" smtClean="0"/>
              <a:t>‹#›</a:t>
            </a:fld>
            <a:endParaRPr lang="en-GB"/>
          </a:p>
        </p:txBody>
      </p:sp>
    </p:spTree>
    <p:extLst>
      <p:ext uri="{BB962C8B-B14F-4D97-AF65-F5344CB8AC3E}">
        <p14:creationId xmlns:p14="http://schemas.microsoft.com/office/powerpoint/2010/main" val="420336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5</a:t>
            </a:fld>
            <a:endParaRPr kumimoji="1" lang="ja-JP" altLang="en-US"/>
          </a:p>
        </p:txBody>
      </p:sp>
    </p:spTree>
    <p:extLst>
      <p:ext uri="{BB962C8B-B14F-4D97-AF65-F5344CB8AC3E}">
        <p14:creationId xmlns:p14="http://schemas.microsoft.com/office/powerpoint/2010/main" val="324168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41</a:t>
            </a:fld>
            <a:endParaRPr kumimoji="1" lang="ja-JP" altLang="en-US"/>
          </a:p>
        </p:txBody>
      </p:sp>
    </p:spTree>
    <p:extLst>
      <p:ext uri="{BB962C8B-B14F-4D97-AF65-F5344CB8AC3E}">
        <p14:creationId xmlns:p14="http://schemas.microsoft.com/office/powerpoint/2010/main" val="167808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a:t>
            </a:r>
            <a:r>
              <a:rPr kumimoji="1" lang="en-US" altLang="ja-JP" dirty="0" smtClean="0"/>
              <a:t>GDPG7</a:t>
            </a:r>
            <a:r>
              <a:rPr kumimoji="1" lang="ja-JP" altLang="en-US" dirty="0" smtClean="0"/>
              <a:t>最下位</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7</a:t>
            </a:fld>
            <a:endParaRPr kumimoji="1" lang="ja-JP" altLang="en-US"/>
          </a:p>
        </p:txBody>
      </p:sp>
    </p:spTree>
    <p:extLst>
      <p:ext uri="{BB962C8B-B14F-4D97-AF65-F5344CB8AC3E}">
        <p14:creationId xmlns:p14="http://schemas.microsoft.com/office/powerpoint/2010/main" val="165718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19</a:t>
            </a:fld>
            <a:endParaRPr kumimoji="1" lang="ja-JP" altLang="en-US"/>
          </a:p>
        </p:txBody>
      </p:sp>
    </p:spTree>
    <p:extLst>
      <p:ext uri="{BB962C8B-B14F-4D97-AF65-F5344CB8AC3E}">
        <p14:creationId xmlns:p14="http://schemas.microsoft.com/office/powerpoint/2010/main" val="198222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32</a:t>
            </a:fld>
            <a:endParaRPr kumimoji="1" lang="ja-JP" altLang="en-US"/>
          </a:p>
        </p:txBody>
      </p:sp>
    </p:spTree>
    <p:extLst>
      <p:ext uri="{BB962C8B-B14F-4D97-AF65-F5344CB8AC3E}">
        <p14:creationId xmlns:p14="http://schemas.microsoft.com/office/powerpoint/2010/main" val="2736248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35</a:t>
            </a:fld>
            <a:endParaRPr kumimoji="1" lang="ja-JP" altLang="en-US"/>
          </a:p>
        </p:txBody>
      </p:sp>
    </p:spTree>
    <p:extLst>
      <p:ext uri="{BB962C8B-B14F-4D97-AF65-F5344CB8AC3E}">
        <p14:creationId xmlns:p14="http://schemas.microsoft.com/office/powerpoint/2010/main" val="101078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43000" y="684213"/>
            <a:ext cx="4573588" cy="3430587"/>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422CB0-0C0E-4751-9726-B264679091EB}" type="slidenum">
              <a:rPr lang="en-US" smtClean="0">
                <a:solidFill>
                  <a:prstClr val="black"/>
                </a:solidFill>
              </a:rPr>
              <a:pPr fontAlgn="base">
                <a:spcBef>
                  <a:spcPct val="0"/>
                </a:spcBef>
                <a:spcAft>
                  <a:spcPct val="0"/>
                </a:spcAft>
                <a:defRPr/>
              </a:pPr>
              <a:t>37</a:t>
            </a:fld>
            <a:endParaRPr lang="en-US" smtClean="0">
              <a:solidFill>
                <a:prstClr val="black"/>
              </a:solidFill>
            </a:endParaRPr>
          </a:p>
        </p:txBody>
      </p:sp>
    </p:spTree>
    <p:extLst>
      <p:ext uri="{BB962C8B-B14F-4D97-AF65-F5344CB8AC3E}">
        <p14:creationId xmlns:p14="http://schemas.microsoft.com/office/powerpoint/2010/main" val="410830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43000" y="684213"/>
            <a:ext cx="4573588" cy="3430587"/>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38BF09-B846-4AAD-8AA8-040DF04466A2}" type="slidenum">
              <a:rPr lang="en-US" smtClean="0">
                <a:solidFill>
                  <a:prstClr val="black"/>
                </a:solidFill>
              </a:rPr>
              <a:pPr fontAlgn="base">
                <a:spcBef>
                  <a:spcPct val="0"/>
                </a:spcBef>
                <a:spcAft>
                  <a:spcPct val="0"/>
                </a:spcAft>
                <a:defRPr/>
              </a:pPr>
              <a:t>38</a:t>
            </a:fld>
            <a:endParaRPr lang="en-US" smtClean="0">
              <a:solidFill>
                <a:prstClr val="black"/>
              </a:solidFill>
            </a:endParaRPr>
          </a:p>
        </p:txBody>
      </p:sp>
    </p:spTree>
    <p:extLst>
      <p:ext uri="{BB962C8B-B14F-4D97-AF65-F5344CB8AC3E}">
        <p14:creationId xmlns:p14="http://schemas.microsoft.com/office/powerpoint/2010/main" val="381893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a:t>
            </a:r>
            <a:r>
              <a:rPr kumimoji="1" lang="en-US" altLang="ja-JP" baseline="0" dirty="0" smtClean="0"/>
              <a:t> first component of our activities here at CCET is to assist the governments of selected countries and cities to do just that.</a:t>
            </a:r>
          </a:p>
          <a:p>
            <a:r>
              <a:rPr kumimoji="1" lang="en-US" altLang="ja-JP" baseline="0" dirty="0" smtClean="0"/>
              <a:t>Currently, we are supporting the government of Myanmar and Cambodia as well as their target cities (Mandalay and Phnom Penh) to develop their own National &amp; City-level WM Strategies and Action Plans.</a:t>
            </a:r>
          </a:p>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39</a:t>
            </a:fld>
            <a:endParaRPr kumimoji="1" lang="ja-JP" altLang="en-US"/>
          </a:p>
        </p:txBody>
      </p:sp>
    </p:spTree>
    <p:extLst>
      <p:ext uri="{BB962C8B-B14F-4D97-AF65-F5344CB8AC3E}">
        <p14:creationId xmlns:p14="http://schemas.microsoft.com/office/powerpoint/2010/main" val="420182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40</a:t>
            </a:fld>
            <a:endParaRPr kumimoji="1" lang="ja-JP" altLang="en-US"/>
          </a:p>
        </p:txBody>
      </p:sp>
    </p:spTree>
    <p:extLst>
      <p:ext uri="{BB962C8B-B14F-4D97-AF65-F5344CB8AC3E}">
        <p14:creationId xmlns:p14="http://schemas.microsoft.com/office/powerpoint/2010/main" val="185995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6F19EA-E8B2-49FB-92D6-4FDC149466E7}" type="datetimeFigureOut">
              <a:rPr lang="en-GB" smtClean="0"/>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4CF54-125D-4E80-AE5B-48E9DA2EFF4C}" type="slidenum">
              <a:rPr lang="en-GB" smtClean="0"/>
              <a:t>‹#›</a:t>
            </a:fld>
            <a:endParaRPr lang="en-GB"/>
          </a:p>
        </p:txBody>
      </p:sp>
    </p:spTree>
    <p:extLst>
      <p:ext uri="{BB962C8B-B14F-4D97-AF65-F5344CB8AC3E}">
        <p14:creationId xmlns:p14="http://schemas.microsoft.com/office/powerpoint/2010/main" val="226457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6F19EA-E8B2-49FB-92D6-4FDC149466E7}" type="datetimeFigureOut">
              <a:rPr lang="en-GB" smtClean="0"/>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4CF54-125D-4E80-AE5B-48E9DA2EFF4C}" type="slidenum">
              <a:rPr lang="en-GB" smtClean="0"/>
              <a:t>‹#›</a:t>
            </a:fld>
            <a:endParaRPr lang="en-GB"/>
          </a:p>
        </p:txBody>
      </p:sp>
    </p:spTree>
    <p:extLst>
      <p:ext uri="{BB962C8B-B14F-4D97-AF65-F5344CB8AC3E}">
        <p14:creationId xmlns:p14="http://schemas.microsoft.com/office/powerpoint/2010/main" val="66731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6F19EA-E8B2-49FB-92D6-4FDC149466E7}" type="datetimeFigureOut">
              <a:rPr lang="en-GB" smtClean="0"/>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4CF54-125D-4E80-AE5B-48E9DA2EFF4C}" type="slidenum">
              <a:rPr lang="en-GB" smtClean="0"/>
              <a:t>‹#›</a:t>
            </a:fld>
            <a:endParaRPr lang="en-GB"/>
          </a:p>
        </p:txBody>
      </p:sp>
    </p:spTree>
    <p:extLst>
      <p:ext uri="{BB962C8B-B14F-4D97-AF65-F5344CB8AC3E}">
        <p14:creationId xmlns:p14="http://schemas.microsoft.com/office/powerpoint/2010/main" val="3239520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ユーザー設定レイアウト">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2712"/>
          </a:xfrm>
          <a:prstGeom prst="rect">
            <a:avLst/>
          </a:prstGeom>
        </p:spPr>
      </p:pic>
      <p:pic>
        <p:nvPicPr>
          <p:cNvPr id="5" name="Picture 2" descr="Z:\PMO\Outreach\ガイドライン\ppt\NEWPPTITEM\IGESLOGO3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96931" y="5590646"/>
            <a:ext cx="2262716" cy="9572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userDrawn="1"/>
        </p:nvCxnSpPr>
        <p:spPr>
          <a:xfrm>
            <a:off x="0" y="2420888"/>
            <a:ext cx="12192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069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11472597" y="6568201"/>
            <a:ext cx="576064"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Segoe UI" panose="020B0502040204020203" pitchFamily="34" charset="0"/>
                <a:cs typeface="Segoe UI" panose="020B0502040204020203" pitchFamily="34" charset="0"/>
              </a:rPr>
              <a:t>‹#›</a:t>
            </a:fld>
            <a:endParaRPr kumimoji="1" lang="ja-JP" altLang="en-US" sz="1200" dirty="0">
              <a:solidFill>
                <a:schemeClr val="bg1"/>
              </a:solidFill>
              <a:latin typeface="Segoe UI" panose="020B0502040204020203" pitchFamily="34" charset="0"/>
              <a:cs typeface="Segoe UI" panose="020B0502040204020203" pitchFamily="34" charset="0"/>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5344"/>
            <a:ext cx="12192000" cy="362712"/>
          </a:xfrm>
          <a:prstGeom prst="rect">
            <a:avLst/>
          </a:prstGeom>
        </p:spPr>
      </p:pic>
      <p:sp>
        <p:nvSpPr>
          <p:cNvPr id="6" name="テキスト ボックス 5"/>
          <p:cNvSpPr txBox="1"/>
          <p:nvPr userDrawn="1"/>
        </p:nvSpPr>
        <p:spPr>
          <a:xfrm>
            <a:off x="11472597" y="6536378"/>
            <a:ext cx="576064"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rPr>
              <a:t>‹#›</a:t>
            </a:fld>
            <a:endParaRPr kumimoji="1" lang="ja-JP" altLang="en-US" sz="1200" dirty="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23520101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11472597" y="84952"/>
            <a:ext cx="576064"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Segoe UI" panose="020B0502040204020203" pitchFamily="34" charset="0"/>
                <a:cs typeface="Segoe UI" panose="020B0502040204020203" pitchFamily="34" charset="0"/>
              </a:rPr>
              <a:t>‹#›</a:t>
            </a:fld>
            <a:endParaRPr kumimoji="1" lang="ja-JP" altLang="en-US" sz="1200" dirty="0">
              <a:solidFill>
                <a:schemeClr val="bg1"/>
              </a:solidFill>
              <a:latin typeface="Segoe UI" panose="020B0502040204020203" pitchFamily="34" charset="0"/>
              <a:cs typeface="Segoe UI" panose="020B0502040204020203" pitchFamily="34" charset="0"/>
            </a:endParaRPr>
          </a:p>
        </p:txBody>
      </p:sp>
      <p:pic>
        <p:nvPicPr>
          <p:cNvPr id="5" name="Picture 2" descr="Z:\PMO\Outreach\ガイドライン\ppt\PPT0408\A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3619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userDrawn="1"/>
        </p:nvSpPr>
        <p:spPr>
          <a:xfrm>
            <a:off x="11472597" y="84952"/>
            <a:ext cx="576064"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rPr>
              <a:t>‹#›</a:t>
            </a:fld>
            <a:endParaRPr kumimoji="1" lang="ja-JP" altLang="en-US" sz="1200" dirty="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6447645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ORIZONTAL">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0" y="0"/>
            <a:ext cx="20320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fontAlgn="auto" hangingPunct="0">
              <a:spcBef>
                <a:spcPct val="50000"/>
              </a:spcBef>
              <a:spcAft>
                <a:spcPts val="0"/>
              </a:spcAft>
              <a:defRPr/>
            </a:pPr>
            <a:endParaRPr lang="en-US" sz="2000">
              <a:solidFill>
                <a:prstClr val="black"/>
              </a:solidFill>
              <a:latin typeface="Times New Roman" pitchFamily="18" charset="0"/>
              <a:ea typeface="ヒラギノ角ゴ Pro W3"/>
              <a:cs typeface="ヒラギノ角ゴ Pro W3"/>
            </a:endParaRPr>
          </a:p>
        </p:txBody>
      </p:sp>
      <p:pic>
        <p:nvPicPr>
          <p:cNvPr id="5" name="Picture 7"/>
          <p:cNvPicPr>
            <a:picLocks noChangeAspect="1"/>
          </p:cNvPicPr>
          <p:nvPr userDrawn="1"/>
        </p:nvPicPr>
        <p:blipFill>
          <a:blip r:embed="rId2" cstate="print"/>
          <a:srcRect/>
          <a:stretch>
            <a:fillRect/>
          </a:stretch>
        </p:blipFill>
        <p:spPr bwMode="auto">
          <a:xfrm>
            <a:off x="571502" y="2143128"/>
            <a:ext cx="833967" cy="4187825"/>
          </a:xfrm>
          <a:prstGeom prst="rect">
            <a:avLst/>
          </a:prstGeom>
          <a:noFill/>
          <a:ln w="9525">
            <a:noFill/>
            <a:miter lim="800000"/>
            <a:headEnd/>
            <a:tailEnd/>
          </a:ln>
        </p:spPr>
      </p:pic>
      <p:pic>
        <p:nvPicPr>
          <p:cNvPr id="6" name="Picture 24"/>
          <p:cNvPicPr>
            <a:picLocks noChangeAspect="1"/>
          </p:cNvPicPr>
          <p:nvPr userDrawn="1"/>
        </p:nvPicPr>
        <p:blipFill>
          <a:blip r:embed="rId3" cstate="print"/>
          <a:srcRect/>
          <a:stretch>
            <a:fillRect/>
          </a:stretch>
        </p:blipFill>
        <p:spPr bwMode="auto">
          <a:xfrm>
            <a:off x="381000" y="642938"/>
            <a:ext cx="1077384" cy="939800"/>
          </a:xfrm>
          <a:prstGeom prst="rect">
            <a:avLst/>
          </a:prstGeom>
          <a:noFill/>
          <a:ln w="9525">
            <a:noFill/>
            <a:miter lim="800000"/>
            <a:headEnd/>
            <a:tailEnd/>
          </a:ln>
        </p:spPr>
      </p:pic>
      <p:sp>
        <p:nvSpPr>
          <p:cNvPr id="10" name="Title Placeholder 1"/>
          <p:cNvSpPr>
            <a:spLocks noGrp="1"/>
          </p:cNvSpPr>
          <p:nvPr>
            <p:ph type="title"/>
          </p:nvPr>
        </p:nvSpPr>
        <p:spPr>
          <a:xfrm>
            <a:off x="609600" y="198438"/>
            <a:ext cx="10363200" cy="563562"/>
          </a:xfrm>
          <a:prstGeom prst="rect">
            <a:avLst/>
          </a:prstGeom>
        </p:spPr>
        <p:txBody>
          <a:bodyPr rtlCol="0">
            <a:normAutofit/>
          </a:bodyPr>
          <a:lstStyle>
            <a:lvl1pPr>
              <a:defRPr sz="3600"/>
            </a:lvl1pPr>
          </a:lstStyle>
          <a:p>
            <a:r>
              <a:rPr lang="en-US" dirty="0" smtClean="0"/>
              <a:t>Click to edit Master title style</a:t>
            </a:r>
            <a:endParaRPr lang="en-US" dirty="0"/>
          </a:p>
        </p:txBody>
      </p:sp>
      <p:sp>
        <p:nvSpPr>
          <p:cNvPr id="12" name="Content Placeholder 2"/>
          <p:cNvSpPr>
            <a:spLocks noGrp="1"/>
          </p:cNvSpPr>
          <p:nvPr>
            <p:ph idx="1"/>
          </p:nvPr>
        </p:nvSpPr>
        <p:spPr>
          <a:xfrm>
            <a:off x="4000485" y="1000108"/>
            <a:ext cx="9582179" cy="434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1"/>
          <p:cNvSpPr>
            <a:spLocks noGrp="1"/>
          </p:cNvSpPr>
          <p:nvPr>
            <p:ph type="dt" sz="half" idx="10"/>
          </p:nvPr>
        </p:nvSpPr>
        <p:spPr>
          <a:xfrm>
            <a:off x="609600" y="6356353"/>
            <a:ext cx="2844800" cy="365125"/>
          </a:xfrm>
          <a:prstGeom prst="rect">
            <a:avLst/>
          </a:prstGeom>
        </p:spPr>
        <p:txBody>
          <a:bodyPr/>
          <a:lstStyle>
            <a:lvl1pPr>
              <a:defRPr/>
            </a:lvl1pPr>
          </a:lstStyle>
          <a:p>
            <a:pPr>
              <a:defRPr/>
            </a:pPr>
            <a:fld id="{F252E07E-8C93-4152-AF39-2E6740E4177D}" type="datetime1">
              <a:rPr lang="en-US">
                <a:solidFill>
                  <a:prstClr val="black">
                    <a:tint val="75000"/>
                  </a:prstClr>
                </a:solidFill>
              </a:rPr>
              <a:pPr>
                <a:defRPr/>
              </a:pPr>
              <a:t>3/15/2017</a:t>
            </a:fld>
            <a:endParaRPr lang="en-US">
              <a:solidFill>
                <a:prstClr val="black">
                  <a:tint val="75000"/>
                </a:prstClr>
              </a:solidFill>
            </a:endParaRPr>
          </a:p>
        </p:txBody>
      </p:sp>
      <p:sp>
        <p:nvSpPr>
          <p:cNvPr id="8" name="Footer Placeholder 2"/>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3"/>
          <p:cNvSpPr>
            <a:spLocks noGrp="1"/>
          </p:cNvSpPr>
          <p:nvPr>
            <p:ph type="sldNum" sz="quarter" idx="12"/>
          </p:nvPr>
        </p:nvSpPr>
        <p:spPr>
          <a:xfrm>
            <a:off x="11525251" y="142875"/>
            <a:ext cx="406400" cy="228600"/>
          </a:xfrm>
          <a:prstGeom prst="rect">
            <a:avLst/>
          </a:prstGeom>
        </p:spPr>
        <p:txBody>
          <a:bodyPr/>
          <a:lstStyle>
            <a:lvl1pPr algn="r">
              <a:defRPr sz="1100" b="1">
                <a:solidFill>
                  <a:schemeClr val="tx1"/>
                </a:solidFill>
                <a:latin typeface="Arial" pitchFamily="34" charset="0"/>
                <a:cs typeface="Arial" pitchFamily="34" charset="0"/>
              </a:defRPr>
            </a:lvl1pPr>
          </a:lstStyle>
          <a:p>
            <a:pPr>
              <a:defRPr/>
            </a:pPr>
            <a:fld id="{6B15F515-8CA9-4C1F-8875-2A07A3E5E1F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4414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6F19EA-E8B2-49FB-92D6-4FDC149466E7}" type="datetimeFigureOut">
              <a:rPr lang="en-GB" smtClean="0"/>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4CF54-125D-4E80-AE5B-48E9DA2EFF4C}" type="slidenum">
              <a:rPr lang="en-GB" smtClean="0"/>
              <a:t>‹#›</a:t>
            </a:fld>
            <a:endParaRPr lang="en-GB"/>
          </a:p>
        </p:txBody>
      </p:sp>
    </p:spTree>
    <p:extLst>
      <p:ext uri="{BB962C8B-B14F-4D97-AF65-F5344CB8AC3E}">
        <p14:creationId xmlns:p14="http://schemas.microsoft.com/office/powerpoint/2010/main" val="140727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6F19EA-E8B2-49FB-92D6-4FDC149466E7}" type="datetimeFigureOut">
              <a:rPr lang="en-GB" smtClean="0"/>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4CF54-125D-4E80-AE5B-48E9DA2EFF4C}" type="slidenum">
              <a:rPr lang="en-GB" smtClean="0"/>
              <a:t>‹#›</a:t>
            </a:fld>
            <a:endParaRPr lang="en-GB"/>
          </a:p>
        </p:txBody>
      </p:sp>
    </p:spTree>
    <p:extLst>
      <p:ext uri="{BB962C8B-B14F-4D97-AF65-F5344CB8AC3E}">
        <p14:creationId xmlns:p14="http://schemas.microsoft.com/office/powerpoint/2010/main" val="410724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6F19EA-E8B2-49FB-92D6-4FDC149466E7}" type="datetimeFigureOut">
              <a:rPr lang="en-GB" smtClean="0"/>
              <a:t>15/03/2017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4CF54-125D-4E80-AE5B-48E9DA2EFF4C}" type="slidenum">
              <a:rPr lang="en-GB" smtClean="0"/>
              <a:t>‹#›</a:t>
            </a:fld>
            <a:endParaRPr lang="en-GB"/>
          </a:p>
        </p:txBody>
      </p:sp>
    </p:spTree>
    <p:extLst>
      <p:ext uri="{BB962C8B-B14F-4D97-AF65-F5344CB8AC3E}">
        <p14:creationId xmlns:p14="http://schemas.microsoft.com/office/powerpoint/2010/main" val="144253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6F19EA-E8B2-49FB-92D6-4FDC149466E7}" type="datetimeFigureOut">
              <a:rPr lang="en-GB" smtClean="0"/>
              <a:t>15/03/2017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84CF54-125D-4E80-AE5B-48E9DA2EFF4C}" type="slidenum">
              <a:rPr lang="en-GB" smtClean="0"/>
              <a:t>‹#›</a:t>
            </a:fld>
            <a:endParaRPr lang="en-GB"/>
          </a:p>
        </p:txBody>
      </p:sp>
    </p:spTree>
    <p:extLst>
      <p:ext uri="{BB962C8B-B14F-4D97-AF65-F5344CB8AC3E}">
        <p14:creationId xmlns:p14="http://schemas.microsoft.com/office/powerpoint/2010/main" val="245607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6F19EA-E8B2-49FB-92D6-4FDC149466E7}" type="datetimeFigureOut">
              <a:rPr lang="en-GB" smtClean="0"/>
              <a:t>15/03/2017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84CF54-125D-4E80-AE5B-48E9DA2EFF4C}" type="slidenum">
              <a:rPr lang="en-GB" smtClean="0"/>
              <a:t>‹#›</a:t>
            </a:fld>
            <a:endParaRPr lang="en-GB"/>
          </a:p>
        </p:txBody>
      </p:sp>
    </p:spTree>
    <p:extLst>
      <p:ext uri="{BB962C8B-B14F-4D97-AF65-F5344CB8AC3E}">
        <p14:creationId xmlns:p14="http://schemas.microsoft.com/office/powerpoint/2010/main" val="409832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F19EA-E8B2-49FB-92D6-4FDC149466E7}" type="datetimeFigureOut">
              <a:rPr lang="en-GB" smtClean="0"/>
              <a:t>15/03/2017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84CF54-125D-4E80-AE5B-48E9DA2EFF4C}" type="slidenum">
              <a:rPr lang="en-GB" smtClean="0"/>
              <a:t>‹#›</a:t>
            </a:fld>
            <a:endParaRPr lang="en-GB"/>
          </a:p>
        </p:txBody>
      </p:sp>
    </p:spTree>
    <p:extLst>
      <p:ext uri="{BB962C8B-B14F-4D97-AF65-F5344CB8AC3E}">
        <p14:creationId xmlns:p14="http://schemas.microsoft.com/office/powerpoint/2010/main" val="337549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6F19EA-E8B2-49FB-92D6-4FDC149466E7}" type="datetimeFigureOut">
              <a:rPr lang="en-GB" smtClean="0"/>
              <a:t>15/03/2017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4CF54-125D-4E80-AE5B-48E9DA2EFF4C}" type="slidenum">
              <a:rPr lang="en-GB" smtClean="0"/>
              <a:t>‹#›</a:t>
            </a:fld>
            <a:endParaRPr lang="en-GB"/>
          </a:p>
        </p:txBody>
      </p:sp>
    </p:spTree>
    <p:extLst>
      <p:ext uri="{BB962C8B-B14F-4D97-AF65-F5344CB8AC3E}">
        <p14:creationId xmlns:p14="http://schemas.microsoft.com/office/powerpoint/2010/main" val="151255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6F19EA-E8B2-49FB-92D6-4FDC149466E7}" type="datetimeFigureOut">
              <a:rPr lang="en-GB" smtClean="0"/>
              <a:t>15/03/2017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4CF54-125D-4E80-AE5B-48E9DA2EFF4C}" type="slidenum">
              <a:rPr lang="en-GB" smtClean="0"/>
              <a:t>‹#›</a:t>
            </a:fld>
            <a:endParaRPr lang="en-GB"/>
          </a:p>
        </p:txBody>
      </p:sp>
    </p:spTree>
    <p:extLst>
      <p:ext uri="{BB962C8B-B14F-4D97-AF65-F5344CB8AC3E}">
        <p14:creationId xmlns:p14="http://schemas.microsoft.com/office/powerpoint/2010/main" val="36331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F19EA-E8B2-49FB-92D6-4FDC149466E7}" type="datetimeFigureOut">
              <a:rPr lang="en-GB" smtClean="0"/>
              <a:t>15/03/2017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4CF54-125D-4E80-AE5B-48E9DA2EFF4C}" type="slidenum">
              <a:rPr lang="en-GB" smtClean="0"/>
              <a:t>‹#›</a:t>
            </a:fld>
            <a:endParaRPr lang="en-GB"/>
          </a:p>
        </p:txBody>
      </p:sp>
    </p:spTree>
    <p:extLst>
      <p:ext uri="{BB962C8B-B14F-4D97-AF65-F5344CB8AC3E}">
        <p14:creationId xmlns:p14="http://schemas.microsoft.com/office/powerpoint/2010/main" val="3185874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www.iges.or.jp/en/pub/whitepaper4.html" TargetMode="External"/><Relationship Id="rId2" Type="http://schemas.openxmlformats.org/officeDocument/2006/relationships/hyperlink" Target="http://uneplive.unep.org/media/docs/assessments/GEO_ASSESSMENT_REPORT_ASIA_Wam.pdf" TargetMode="External"/><Relationship Id="rId1" Type="http://schemas.openxmlformats.org/officeDocument/2006/relationships/slideLayout" Target="../slideLayouts/slideLayout13.xml"/><Relationship Id="rId5" Type="http://schemas.openxmlformats.org/officeDocument/2006/relationships/hyperlink" Target="http://www.unep.org/dewa/Portals/67/pdf/Resource_Efficiency_EOAP_web.pdf" TargetMode="External"/><Relationship Id="rId4" Type="http://schemas.openxmlformats.org/officeDocument/2006/relationships/hyperlink" Target="http://www.iges.or.jp/en/rio20/pub.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プレースホルダー 1"/>
          <p:cNvSpPr txBox="1">
            <a:spLocks/>
          </p:cNvSpPr>
          <p:nvPr/>
        </p:nvSpPr>
        <p:spPr>
          <a:xfrm>
            <a:off x="1991544" y="1340769"/>
            <a:ext cx="6264696" cy="109647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r>
              <a:rPr lang="en-US" altLang="ja-JP" sz="2800" b="1" dirty="0"/>
              <a:t>International </a:t>
            </a:r>
            <a:r>
              <a:rPr lang="en-US" altLang="ja-JP" sz="2800" b="1" dirty="0" smtClean="0"/>
              <a:t>Cooperation on Resource Efficiency in Asia-Pacific</a:t>
            </a:r>
            <a:endParaRPr lang="ja-JP" altLang="en-US" sz="2800" b="1" dirty="0"/>
          </a:p>
        </p:txBody>
      </p:sp>
      <p:sp>
        <p:nvSpPr>
          <p:cNvPr id="6" name="タイトル プレースホルダー 1"/>
          <p:cNvSpPr txBox="1">
            <a:spLocks/>
          </p:cNvSpPr>
          <p:nvPr/>
        </p:nvSpPr>
        <p:spPr>
          <a:xfrm>
            <a:off x="2711624" y="3429000"/>
            <a:ext cx="5544616" cy="39604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baseline="0">
                <a:solidFill>
                  <a:schemeClr val="tx1"/>
                </a:solidFill>
                <a:latin typeface="Segoe UI Semibold" panose="020B0702040204020203" pitchFamily="34" charset="0"/>
                <a:ea typeface="+mj-ea"/>
                <a:cs typeface="+mj-cs"/>
              </a:defRPr>
            </a:lvl1pPr>
          </a:lstStyle>
          <a:p>
            <a:r>
              <a:rPr lang="en-US" altLang="ja-JP" sz="2400" dirty="0" smtClean="0">
                <a:latin typeface="Segoe UI" panose="020B0502040204020203" pitchFamily="34" charset="0"/>
              </a:rPr>
              <a:t>Matthew Hengesbaugh, Policy Researcher</a:t>
            </a:r>
            <a:endParaRPr lang="en-US" altLang="ja-JP" sz="2400" dirty="0">
              <a:latin typeface="Segoe UI" panose="020B0502040204020203" pitchFamily="34" charset="0"/>
            </a:endParaRPr>
          </a:p>
        </p:txBody>
      </p:sp>
      <p:sp>
        <p:nvSpPr>
          <p:cNvPr id="7" name="タイトル プレースホルダー 1"/>
          <p:cNvSpPr txBox="1">
            <a:spLocks/>
          </p:cNvSpPr>
          <p:nvPr/>
        </p:nvSpPr>
        <p:spPr>
          <a:xfrm>
            <a:off x="2711624" y="3993000"/>
            <a:ext cx="6048672" cy="39604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baseline="0">
                <a:solidFill>
                  <a:schemeClr val="tx1"/>
                </a:solidFill>
                <a:latin typeface="Segoe UI Semibold" panose="020B0702040204020203" pitchFamily="34" charset="0"/>
                <a:ea typeface="+mj-ea"/>
                <a:cs typeface="+mj-cs"/>
              </a:defRPr>
            </a:lvl1pPr>
          </a:lstStyle>
          <a:p>
            <a:r>
              <a:rPr lang="en-US" altLang="ja-JP" sz="1800" dirty="0" smtClean="0">
                <a:latin typeface="Segoe UI" panose="020B0502040204020203" pitchFamily="34" charset="0"/>
              </a:rPr>
              <a:t>IGES</a:t>
            </a:r>
            <a:r>
              <a:rPr lang="ja-JP" altLang="en-US" sz="1800" dirty="0" smtClean="0">
                <a:latin typeface="Segoe UI" panose="020B0502040204020203" pitchFamily="34" charset="0"/>
              </a:rPr>
              <a:t> </a:t>
            </a:r>
            <a:r>
              <a:rPr lang="en-US" altLang="ja-JP" sz="1800" dirty="0" smtClean="0">
                <a:latin typeface="Segoe UI" panose="020B0502040204020203" pitchFamily="34" charset="0"/>
              </a:rPr>
              <a:t>Sustainable </a:t>
            </a:r>
            <a:r>
              <a:rPr lang="en-US" altLang="ja-JP" sz="1800" dirty="0">
                <a:latin typeface="Segoe UI" panose="020B0502040204020203" pitchFamily="34" charset="0"/>
              </a:rPr>
              <a:t>Consumption and Production Area</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480" y="1171708"/>
            <a:ext cx="1692000" cy="1188461"/>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480" y="3993000"/>
            <a:ext cx="1692000" cy="1128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9480" y="2560198"/>
            <a:ext cx="1692000" cy="1125352"/>
          </a:xfrm>
          <a:prstGeom prst="rect">
            <a:avLst/>
          </a:prstGeom>
        </p:spPr>
      </p:pic>
      <p:sp>
        <p:nvSpPr>
          <p:cNvPr id="11" name="タイトル プレースホルダー 1"/>
          <p:cNvSpPr txBox="1">
            <a:spLocks/>
          </p:cNvSpPr>
          <p:nvPr/>
        </p:nvSpPr>
        <p:spPr>
          <a:xfrm>
            <a:off x="1760317" y="5301341"/>
            <a:ext cx="7756679" cy="70782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baseline="0">
                <a:solidFill>
                  <a:schemeClr val="tx1"/>
                </a:solidFill>
                <a:latin typeface="Segoe UI Semibold" panose="020B0702040204020203" pitchFamily="34" charset="0"/>
                <a:ea typeface="+mj-ea"/>
                <a:cs typeface="+mj-cs"/>
              </a:defRPr>
            </a:lvl1pPr>
          </a:lstStyle>
          <a:p>
            <a:r>
              <a:rPr lang="en-GB" altLang="ja-JP" sz="1800" b="1" i="1" dirty="0" smtClean="0">
                <a:solidFill>
                  <a:schemeClr val="accent6">
                    <a:lumMod val="75000"/>
                  </a:schemeClr>
                </a:solidFill>
                <a:latin typeface="Segoe UI" panose="020B0502040204020203" pitchFamily="34" charset="0"/>
              </a:rPr>
              <a:t>11</a:t>
            </a:r>
            <a:r>
              <a:rPr lang="en-GB" altLang="ja-JP" sz="1800" b="1" i="1" baseline="30000" dirty="0" smtClean="0">
                <a:solidFill>
                  <a:schemeClr val="accent6">
                    <a:lumMod val="75000"/>
                  </a:schemeClr>
                </a:solidFill>
                <a:latin typeface="Segoe UI" panose="020B0502040204020203" pitchFamily="34" charset="0"/>
              </a:rPr>
              <a:t>th</a:t>
            </a:r>
            <a:r>
              <a:rPr lang="en-GB" altLang="ja-JP" sz="1800" b="1" i="1" dirty="0" smtClean="0">
                <a:solidFill>
                  <a:schemeClr val="accent6">
                    <a:lumMod val="75000"/>
                  </a:schemeClr>
                </a:solidFill>
                <a:latin typeface="Segoe UI" panose="020B0502040204020203" pitchFamily="34" charset="0"/>
              </a:rPr>
              <a:t> Policy Forum of Seoul Initiative Network on Green Growth</a:t>
            </a:r>
            <a:endParaRPr lang="en-GB" altLang="ja-JP" sz="1800" b="1" dirty="0">
              <a:solidFill>
                <a:schemeClr val="accent6">
                  <a:lumMod val="75000"/>
                </a:schemeClr>
              </a:solidFill>
              <a:latin typeface="Segoe UI" panose="020B0502040204020203" pitchFamily="34" charset="0"/>
            </a:endParaRPr>
          </a:p>
          <a:p>
            <a:r>
              <a:rPr lang="en-GB" altLang="ja-JP" sz="1800" b="1" dirty="0" smtClean="0">
                <a:solidFill>
                  <a:schemeClr val="accent6">
                    <a:lumMod val="75000"/>
                  </a:schemeClr>
                </a:solidFill>
                <a:latin typeface="Segoe UI" panose="020B0502040204020203" pitchFamily="34" charset="0"/>
              </a:rPr>
              <a:t>7-9 September 2016</a:t>
            </a:r>
            <a:endParaRPr lang="en-US" altLang="ja-JP" sz="1800" b="1" dirty="0">
              <a:solidFill>
                <a:schemeClr val="accent6">
                  <a:lumMod val="75000"/>
                </a:schemeClr>
              </a:solidFill>
              <a:latin typeface="Segoe UI" panose="020B0502040204020203" pitchFamily="34" charset="0"/>
            </a:endParaRPr>
          </a:p>
        </p:txBody>
      </p:sp>
    </p:spTree>
    <p:extLst>
      <p:ext uri="{BB962C8B-B14F-4D97-AF65-F5344CB8AC3E}">
        <p14:creationId xmlns:p14="http://schemas.microsoft.com/office/powerpoint/2010/main" val="1811228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3236" y="196992"/>
            <a:ext cx="7992244" cy="1116987"/>
          </a:xfrm>
        </p:spPr>
        <p:txBody>
          <a:bodyPr>
            <a:normAutofit/>
          </a:bodyPr>
          <a:lstStyle/>
          <a:p>
            <a:r>
              <a:rPr lang="en-US" altLang="ja-JP" sz="3600" dirty="0">
                <a:solidFill>
                  <a:srgbClr val="92D050"/>
                </a:solidFill>
              </a:rPr>
              <a:t/>
            </a:r>
            <a:br>
              <a:rPr lang="en-US" altLang="ja-JP" sz="3600" dirty="0">
                <a:solidFill>
                  <a:srgbClr val="92D050"/>
                </a:solidFill>
              </a:rPr>
            </a:br>
            <a:endParaRPr kumimoji="1" lang="ja-JP" altLang="en-US" sz="3600" dirty="0">
              <a:solidFill>
                <a:srgbClr val="92D050"/>
              </a:solidFill>
            </a:endParaRPr>
          </a:p>
        </p:txBody>
      </p:sp>
      <p:sp>
        <p:nvSpPr>
          <p:cNvPr id="3" name="コンテンツ プレースホルダー 2"/>
          <p:cNvSpPr>
            <a:spLocks noGrp="1"/>
          </p:cNvSpPr>
          <p:nvPr>
            <p:ph idx="1"/>
          </p:nvPr>
        </p:nvSpPr>
        <p:spPr>
          <a:xfrm>
            <a:off x="1770014" y="1571673"/>
            <a:ext cx="8278688" cy="5544021"/>
          </a:xfrm>
        </p:spPr>
        <p:txBody>
          <a:bodyPr>
            <a:normAutofit/>
          </a:bodyPr>
          <a:lstStyle/>
          <a:p>
            <a:pPr marL="457200" indent="-457200">
              <a:buFont typeface="+mj-lt"/>
              <a:buAutoNum type="arabicPeriod"/>
            </a:pPr>
            <a:r>
              <a:rPr lang="en-US" altLang="ja-JP" sz="2000" b="1" dirty="0" smtClean="0">
                <a:solidFill>
                  <a:srgbClr val="00B050"/>
                </a:solidFill>
              </a:rPr>
              <a:t>Government capacity and interagency collaboration</a:t>
            </a:r>
          </a:p>
          <a:p>
            <a:pPr marL="857250" lvl="1" indent="-457200"/>
            <a:r>
              <a:rPr kumimoji="1" lang="en-US" altLang="ja-JP" sz="2000" dirty="0" smtClean="0"/>
              <a:t>Giving </a:t>
            </a:r>
            <a:r>
              <a:rPr kumimoji="1" lang="en-US" altLang="ja-JP" sz="2000" b="1" dirty="0" smtClean="0"/>
              <a:t>high policy priority </a:t>
            </a:r>
            <a:r>
              <a:rPr kumimoji="1" lang="en-US" altLang="ja-JP" sz="2000" dirty="0" smtClean="0"/>
              <a:t>to resource efficiency and circulation in </a:t>
            </a:r>
            <a:r>
              <a:rPr kumimoji="1" lang="en-US" altLang="ja-JP" sz="2000" b="1" dirty="0" smtClean="0"/>
              <a:t>the national developmental strategy</a:t>
            </a:r>
          </a:p>
          <a:p>
            <a:pPr marL="857250" lvl="1" indent="-457200"/>
            <a:r>
              <a:rPr lang="en-US" altLang="ja-JP" sz="2000" dirty="0" smtClean="0"/>
              <a:t>Involvement </a:t>
            </a:r>
            <a:r>
              <a:rPr lang="en-US" altLang="ja-JP" sz="2000" b="1" dirty="0" smtClean="0"/>
              <a:t>of relevant stakeholders </a:t>
            </a:r>
            <a:r>
              <a:rPr lang="en-US" altLang="ja-JP" sz="2000" dirty="0" smtClean="0"/>
              <a:t>from initial planning stages to the final review stage for various policies and strategies</a:t>
            </a:r>
          </a:p>
          <a:p>
            <a:pPr marL="857250" lvl="1" indent="-457200"/>
            <a:r>
              <a:rPr kumimoji="1" lang="en-US" altLang="ja-JP" sz="2000" dirty="0" smtClean="0"/>
              <a:t>Cooperation and </a:t>
            </a:r>
            <a:r>
              <a:rPr kumimoji="1" lang="en-US" altLang="ja-JP" sz="2000" b="1" dirty="0" smtClean="0"/>
              <a:t>coordination among line-ministries</a:t>
            </a:r>
            <a:r>
              <a:rPr kumimoji="1" lang="en-US" altLang="ja-JP" sz="2000" dirty="0" smtClean="0"/>
              <a:t> to mainstream resource circulation and efficiency policy</a:t>
            </a:r>
            <a:endParaRPr kumimoji="1" lang="en-US" altLang="ja-JP" sz="2000" dirty="0"/>
          </a:p>
          <a:p>
            <a:pPr marL="457200" indent="-457200">
              <a:buFont typeface="+mj-lt"/>
              <a:buAutoNum type="arabicPeriod"/>
            </a:pPr>
            <a:r>
              <a:rPr lang="en-US" altLang="ja-JP" sz="2000" b="1" dirty="0" smtClean="0">
                <a:solidFill>
                  <a:srgbClr val="00B050"/>
                </a:solidFill>
              </a:rPr>
              <a:t>Industrial infrastructure and technology transfer </a:t>
            </a:r>
          </a:p>
          <a:p>
            <a:pPr marL="857250" lvl="1" indent="-457200"/>
            <a:r>
              <a:rPr kumimoji="1" lang="en-US" altLang="ja-JP" sz="2000" b="1" dirty="0" smtClean="0"/>
              <a:t>Linking development of legislation and systematic development of industrial sector </a:t>
            </a:r>
            <a:r>
              <a:rPr kumimoji="1" lang="en-US" altLang="ja-JP" sz="2000" dirty="0" smtClean="0"/>
              <a:t>(facilities and technologies) for treatment and recycling of collected recyclables</a:t>
            </a:r>
            <a:endParaRPr kumimoji="1" lang="en-US" altLang="ja-JP" sz="2000" dirty="0"/>
          </a:p>
          <a:p>
            <a:pPr marL="457200" indent="-457200">
              <a:buFont typeface="+mj-lt"/>
              <a:buAutoNum type="arabicPeriod"/>
            </a:pPr>
            <a:r>
              <a:rPr lang="en-US" altLang="ja-JP" sz="2000" b="1" dirty="0" smtClean="0">
                <a:solidFill>
                  <a:srgbClr val="00B050"/>
                </a:solidFill>
              </a:rPr>
              <a:t>A well-organized recycling market</a:t>
            </a:r>
          </a:p>
          <a:p>
            <a:pPr marL="857250" lvl="1" indent="-457200"/>
            <a:r>
              <a:rPr kumimoji="1" lang="en-US" altLang="ja-JP" sz="2000" dirty="0" smtClean="0"/>
              <a:t>Recycling mechanisms that use economic instruments such as EPR for specific end-of-life products would help shift from informal dirty recycling to a well-organized market with stable job opportunities.</a:t>
            </a:r>
            <a:endParaRPr kumimoji="1" lang="ja-JP" altLang="en-US" sz="2000" dirty="0"/>
          </a:p>
        </p:txBody>
      </p:sp>
      <p:sp>
        <p:nvSpPr>
          <p:cNvPr id="4" name="Rectangle 3"/>
          <p:cNvSpPr/>
          <p:nvPr/>
        </p:nvSpPr>
        <p:spPr>
          <a:xfrm>
            <a:off x="1837113" y="196992"/>
            <a:ext cx="8146471" cy="1477328"/>
          </a:xfrm>
          <a:prstGeom prst="rect">
            <a:avLst/>
          </a:prstGeom>
        </p:spPr>
        <p:txBody>
          <a:bodyPr wrap="square">
            <a:spAutoFit/>
          </a:bodyPr>
          <a:lstStyle/>
          <a:p>
            <a:pPr algn="ctr"/>
            <a:r>
              <a:rPr lang="en-US" altLang="ja-JP" sz="2400" dirty="0">
                <a:solidFill>
                  <a:schemeClr val="accent6">
                    <a:lumMod val="75000"/>
                  </a:schemeClr>
                </a:solidFill>
                <a:latin typeface="Segoe UI Semibold" panose="020B0702040204020203" pitchFamily="34" charset="0"/>
              </a:rPr>
              <a:t>Priority challenges for developing and emerging economies: increasing </a:t>
            </a:r>
            <a:r>
              <a:rPr lang="en-US" altLang="ja-JP" sz="2400" dirty="0" smtClean="0">
                <a:solidFill>
                  <a:schemeClr val="accent6">
                    <a:lumMod val="75000"/>
                  </a:schemeClr>
                </a:solidFill>
                <a:latin typeface="Segoe UI Semibold" panose="020B0702040204020203" pitchFamily="34" charset="0"/>
              </a:rPr>
              <a:t>resource efficiency and policy implementation</a:t>
            </a:r>
            <a:r>
              <a:rPr lang="en-US" altLang="ja-JP" sz="2000" dirty="0" smtClean="0">
                <a:solidFill>
                  <a:srgbClr val="92D050"/>
                </a:solidFill>
                <a:latin typeface="Segoe UI Semibold" panose="020B0702040204020203" pitchFamily="34" charset="0"/>
              </a:rPr>
              <a:t/>
            </a:r>
            <a:br>
              <a:rPr lang="en-US" altLang="ja-JP" sz="2000" dirty="0" smtClean="0">
                <a:solidFill>
                  <a:srgbClr val="92D050"/>
                </a:solidFill>
                <a:latin typeface="Segoe UI Semibold" panose="020B0702040204020203" pitchFamily="34" charset="0"/>
              </a:rPr>
            </a:br>
            <a:endParaRPr lang="en-GB" dirty="0">
              <a:latin typeface="Segoe UI Semibold" panose="020B0702040204020203" pitchFamily="34" charset="0"/>
            </a:endParaRPr>
          </a:p>
        </p:txBody>
      </p:sp>
    </p:spTree>
    <p:extLst>
      <p:ext uri="{BB962C8B-B14F-4D97-AF65-F5344CB8AC3E}">
        <p14:creationId xmlns:p14="http://schemas.microsoft.com/office/powerpoint/2010/main" val="244288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プレースホルダー 1"/>
          <p:cNvSpPr txBox="1">
            <a:spLocks/>
          </p:cNvSpPr>
          <p:nvPr/>
        </p:nvSpPr>
        <p:spPr>
          <a:xfrm>
            <a:off x="2219498" y="2130478"/>
            <a:ext cx="7341840" cy="141074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r>
              <a:rPr lang="en-US" altLang="ja-JP" sz="3200" b="1" dirty="0" smtClean="0"/>
              <a:t>International Dialogue on Resource Efficiency</a:t>
            </a:r>
            <a:endParaRPr lang="ja-JP" altLang="en-US" sz="3200" b="1" dirty="0"/>
          </a:p>
        </p:txBody>
      </p:sp>
    </p:spTree>
    <p:extLst>
      <p:ext uri="{BB962C8B-B14F-4D97-AF65-F5344CB8AC3E}">
        <p14:creationId xmlns:p14="http://schemas.microsoft.com/office/powerpoint/2010/main" val="161707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31504" y="332656"/>
            <a:ext cx="8856984" cy="504056"/>
          </a:xfrm>
          <a:prstGeom prst="rect">
            <a:avLst/>
          </a:prstGeom>
        </p:spPr>
        <p:txBody>
          <a:bodyPr vert="horz" lIns="91440" tIns="45720" rIns="91440" bIns="45720" rtlCol="0" anchor="ctr">
            <a:normAutofit fontScale="97500"/>
          </a:bodyPr>
          <a:lstStyle/>
          <a:p>
            <a:pPr algn="ctr">
              <a:spcBef>
                <a:spcPct val="0"/>
              </a:spcBef>
            </a:pPr>
            <a:r>
              <a:rPr lang="en-US" altLang="ja-JP" sz="2400" dirty="0">
                <a:solidFill>
                  <a:srgbClr val="418438"/>
                </a:solidFill>
                <a:latin typeface="Segoe UI Semibold" panose="020B0702040204020203" pitchFamily="34" charset="0"/>
                <a:ea typeface="HGPｺﾞｼｯｸM" panose="020B0600000000000000" pitchFamily="50" charset="-128"/>
                <a:cs typeface="+mj-cs"/>
              </a:rPr>
              <a:t>G7/8 Agreement on Resource Efficiency/Productivity, the 3Rs</a:t>
            </a:r>
            <a:endParaRPr lang="ja-JP" altLang="en-US" sz="2400" dirty="0">
              <a:solidFill>
                <a:srgbClr val="418438"/>
              </a:solidFill>
              <a:latin typeface="Segoe UI Semibold" panose="020B0702040204020203" pitchFamily="34" charset="0"/>
              <a:ea typeface="HGPｺﾞｼｯｸM" panose="020B0600000000000000" pitchFamily="50" charset="-128"/>
              <a:cs typeface="+mj-cs"/>
            </a:endParaRPr>
          </a:p>
        </p:txBody>
      </p:sp>
      <p:sp>
        <p:nvSpPr>
          <p:cNvPr id="3" name="正方形/長方形 2"/>
          <p:cNvSpPr/>
          <p:nvPr/>
        </p:nvSpPr>
        <p:spPr>
          <a:xfrm>
            <a:off x="1919536" y="1412776"/>
            <a:ext cx="8136904" cy="3231654"/>
          </a:xfrm>
          <a:prstGeom prst="rect">
            <a:avLst/>
          </a:prstGeom>
        </p:spPr>
        <p:txBody>
          <a:bodyPr wrap="square">
            <a:spAutoFit/>
          </a:bodyPr>
          <a:lstStyle/>
          <a:p>
            <a:r>
              <a:rPr lang="en-US" altLang="ja-JP" sz="3200" b="1" dirty="0"/>
              <a:t>G8 Evian Summit 2003, France</a:t>
            </a:r>
          </a:p>
          <a:p>
            <a:endParaRPr lang="en-US" altLang="ja-JP" sz="2400" b="1" dirty="0"/>
          </a:p>
          <a:p>
            <a:r>
              <a:rPr lang="en-US" altLang="ja-JP" sz="2400" b="1" dirty="0"/>
              <a:t>Science and Technology for Sustainable Development:</a:t>
            </a:r>
            <a:br>
              <a:rPr lang="en-US" altLang="ja-JP" sz="2400" b="1" dirty="0"/>
            </a:br>
            <a:r>
              <a:rPr lang="en-US" altLang="ja-JP" sz="2400" b="1" dirty="0"/>
              <a:t>A G8 Action Plan</a:t>
            </a:r>
          </a:p>
          <a:p>
            <a:r>
              <a:rPr lang="en-US" altLang="ja-JP" sz="2400" dirty="0"/>
              <a:t>We will enhance our </a:t>
            </a:r>
            <a:r>
              <a:rPr lang="en-US" altLang="ja-JP" sz="2400" b="1" u="sng" dirty="0">
                <a:solidFill>
                  <a:srgbClr val="00B050"/>
                </a:solidFill>
                <a:effectLst>
                  <a:outerShdw blurRad="38100" dist="38100" dir="2700000" algn="tl">
                    <a:srgbClr val="000000">
                      <a:alpha val="43137"/>
                    </a:srgbClr>
                  </a:outerShdw>
                </a:effectLst>
              </a:rPr>
              <a:t>understanding of resource material flows </a:t>
            </a:r>
            <a:r>
              <a:rPr lang="en-US" altLang="ja-JP" sz="2400" dirty="0"/>
              <a:t>and continue work on </a:t>
            </a:r>
            <a:r>
              <a:rPr lang="en-US" altLang="ja-JP" sz="2400" b="1" u="sng" dirty="0">
                <a:solidFill>
                  <a:srgbClr val="00B050"/>
                </a:solidFill>
                <a:effectLst>
                  <a:outerShdw blurRad="38100" dist="38100" dir="2700000" algn="tl">
                    <a:srgbClr val="000000">
                      <a:alpha val="43137"/>
                    </a:srgbClr>
                  </a:outerShdw>
                </a:effectLst>
              </a:rPr>
              <a:t>resources productivity indices</a:t>
            </a:r>
            <a:r>
              <a:rPr lang="en-US" altLang="ja-JP" sz="2400" dirty="0"/>
              <a:t>, notably in the </a:t>
            </a:r>
            <a:r>
              <a:rPr lang="en-US" altLang="ja-JP" sz="2400" dirty="0" err="1"/>
              <a:t>Organisation</a:t>
            </a:r>
            <a:r>
              <a:rPr lang="en-US" altLang="ja-JP" sz="2400" dirty="0"/>
              <a:t> for Economic Co-operation and Development.</a:t>
            </a:r>
          </a:p>
          <a:p>
            <a:endParaRPr lang="en-US" altLang="ja-JP" sz="2400" b="1" dirty="0"/>
          </a:p>
        </p:txBody>
      </p:sp>
    </p:spTree>
    <p:extLst>
      <p:ext uri="{BB962C8B-B14F-4D97-AF65-F5344CB8AC3E}">
        <p14:creationId xmlns:p14="http://schemas.microsoft.com/office/powerpoint/2010/main" val="741873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41748" y="901617"/>
            <a:ext cx="9036496" cy="5878532"/>
          </a:xfrm>
          <a:prstGeom prst="rect">
            <a:avLst/>
          </a:prstGeom>
          <a:solidFill>
            <a:schemeClr val="bg1"/>
          </a:solidFill>
        </p:spPr>
        <p:txBody>
          <a:bodyPr wrap="square">
            <a:spAutoFit/>
          </a:bodyPr>
          <a:lstStyle/>
          <a:p>
            <a:r>
              <a:rPr lang="en-US" altLang="ja-JP" sz="3200" b="1" dirty="0"/>
              <a:t>G8 Sea Island Summit 2004, USA</a:t>
            </a:r>
          </a:p>
          <a:p>
            <a:r>
              <a:rPr lang="en-US" altLang="ja-JP" sz="2000" b="1" dirty="0"/>
              <a:t>Science and Technology for Sustainable Development:"3R" Action Plan and Progress on Implementation</a:t>
            </a:r>
          </a:p>
          <a:p>
            <a:endParaRPr lang="en-US" altLang="ja-JP" sz="1400" u="sng" dirty="0"/>
          </a:p>
          <a:p>
            <a:r>
              <a:rPr lang="en-US" altLang="ja-JP" sz="1600" u="sng" dirty="0"/>
              <a:t>Reduce, Reuse and Recycle Initiative</a:t>
            </a:r>
          </a:p>
          <a:p>
            <a:r>
              <a:rPr lang="en-US" altLang="ja-JP" sz="1400" dirty="0"/>
              <a:t>We </a:t>
            </a:r>
            <a:r>
              <a:rPr lang="en-US" altLang="ja-JP" b="1" u="sng" dirty="0">
                <a:solidFill>
                  <a:srgbClr val="00B050"/>
                </a:solidFill>
                <a:effectLst>
                  <a:outerShdw blurRad="38100" dist="38100" dir="2700000" algn="tl">
                    <a:srgbClr val="000000">
                      <a:alpha val="43137"/>
                    </a:srgbClr>
                  </a:outerShdw>
                </a:effectLst>
              </a:rPr>
              <a:t>will launch the Reduce, Reuse, and Recycle ("3R") Initiative </a:t>
            </a:r>
            <a:r>
              <a:rPr lang="en-US" altLang="ja-JP" sz="1400" dirty="0"/>
              <a:t>at a Ministerial Conference in spring 2005 hosted by the Government of Japan. In cooperation with relevant international organizations such as the OECD, we will seek through this initiative to:</a:t>
            </a:r>
          </a:p>
          <a:p>
            <a:r>
              <a:rPr lang="en-US" altLang="ja-JP" b="1" u="sng" dirty="0">
                <a:solidFill>
                  <a:srgbClr val="00B050"/>
                </a:solidFill>
                <a:effectLst>
                  <a:outerShdw blurRad="38100" dist="38100" dir="2700000" algn="tl">
                    <a:srgbClr val="000000">
                      <a:alpha val="43137"/>
                    </a:srgbClr>
                  </a:outerShdw>
                </a:effectLst>
              </a:rPr>
              <a:t>Reduce waste, Reuse and Recycle resources and products </a:t>
            </a:r>
            <a:r>
              <a:rPr lang="en-US" altLang="ja-JP" sz="1400" dirty="0"/>
              <a:t>to the extent economically feasible; </a:t>
            </a:r>
          </a:p>
          <a:p>
            <a:r>
              <a:rPr lang="en-US" altLang="ja-JP" b="1" u="sng" dirty="0">
                <a:solidFill>
                  <a:srgbClr val="00B050"/>
                </a:solidFill>
                <a:effectLst>
                  <a:outerShdw blurRad="38100" dist="38100" dir="2700000" algn="tl">
                    <a:srgbClr val="000000">
                      <a:alpha val="43137"/>
                    </a:srgbClr>
                  </a:outerShdw>
                </a:effectLst>
              </a:rPr>
              <a:t>Reduce barriers to the international flow of goods and materials for recycling and remanufacturing, recycled and remanufactured products</a:t>
            </a:r>
            <a:r>
              <a:rPr lang="en-US" altLang="ja-JP" sz="1400" dirty="0"/>
              <a:t>, and cleaner, more efficient technologies, consistent with existing environmental and trade obligations and frameworks; </a:t>
            </a:r>
          </a:p>
          <a:p>
            <a:r>
              <a:rPr lang="en-US" altLang="ja-JP" sz="1400" dirty="0"/>
              <a:t>Encourage </a:t>
            </a:r>
            <a:r>
              <a:rPr lang="en-US" altLang="ja-JP" b="1" u="sng" dirty="0">
                <a:solidFill>
                  <a:srgbClr val="00B050"/>
                </a:solidFill>
                <a:effectLst>
                  <a:outerShdw blurRad="38100" dist="38100" dir="2700000" algn="tl">
                    <a:srgbClr val="000000">
                      <a:alpha val="43137"/>
                    </a:srgbClr>
                  </a:outerShdw>
                </a:effectLst>
              </a:rPr>
              <a:t>cooperation among various stakeholders </a:t>
            </a:r>
            <a:r>
              <a:rPr lang="en-US" altLang="ja-JP" sz="1400" dirty="0"/>
              <a:t>(central governments, local governments, the private sector, NGOs and communities), including voluntary and market-based activities; </a:t>
            </a:r>
          </a:p>
          <a:p>
            <a:r>
              <a:rPr lang="en-US" altLang="ja-JP" sz="1400" dirty="0"/>
              <a:t>Promote science and technology suitable for 3Rs; and </a:t>
            </a:r>
          </a:p>
          <a:p>
            <a:r>
              <a:rPr lang="en-US" altLang="ja-JP" b="1" u="sng" dirty="0">
                <a:solidFill>
                  <a:srgbClr val="00B050"/>
                </a:solidFill>
                <a:effectLst>
                  <a:outerShdw blurRad="38100" dist="38100" dir="2700000" algn="tl">
                    <a:srgbClr val="000000">
                      <a:alpha val="43137"/>
                    </a:srgbClr>
                  </a:outerShdw>
                </a:effectLst>
              </a:rPr>
              <a:t>Cooperate with developing countries </a:t>
            </a:r>
            <a:r>
              <a:rPr lang="en-US" altLang="ja-JP" sz="1400" dirty="0"/>
              <a:t>in such areas as capacity building, raising public awareness, human resource development and implementation of recycling projects.</a:t>
            </a:r>
          </a:p>
          <a:p>
            <a:endParaRPr lang="en-US" altLang="ja-JP" sz="1400" u="sng" dirty="0"/>
          </a:p>
          <a:p>
            <a:r>
              <a:rPr lang="en-US" altLang="ja-JP" sz="1400" u="sng" dirty="0"/>
              <a:t>Resource Material Flows</a:t>
            </a:r>
          </a:p>
          <a:p>
            <a:r>
              <a:rPr lang="en-US" altLang="ja-JP" sz="1400" dirty="0"/>
              <a:t>Helped to create </a:t>
            </a:r>
            <a:r>
              <a:rPr lang="en-US" altLang="ja-JP" b="1" u="sng" dirty="0">
                <a:solidFill>
                  <a:srgbClr val="00B050"/>
                </a:solidFill>
                <a:effectLst>
                  <a:outerShdw blurRad="38100" dist="38100" dir="2700000" algn="tl">
                    <a:srgbClr val="000000">
                      <a:alpha val="43137"/>
                    </a:srgbClr>
                  </a:outerShdw>
                </a:effectLst>
              </a:rPr>
              <a:t>a new OECD material flows and resource productivity work plan.</a:t>
            </a:r>
          </a:p>
          <a:p>
            <a:r>
              <a:rPr lang="en-US" altLang="ja-JP" sz="1400" dirty="0"/>
              <a:t>Work ongoing through the WTO Doha Development Agenda to reduce or, as appropriate, </a:t>
            </a:r>
            <a:r>
              <a:rPr lang="en-US" altLang="ja-JP" b="1" u="sng" dirty="0">
                <a:solidFill>
                  <a:srgbClr val="00B050"/>
                </a:solidFill>
                <a:effectLst>
                  <a:outerShdw blurRad="38100" dist="38100" dir="2700000" algn="tl">
                    <a:srgbClr val="000000">
                      <a:alpha val="43137"/>
                    </a:srgbClr>
                  </a:outerShdw>
                </a:effectLst>
              </a:rPr>
              <a:t>eliminate trade barriers to environmental goods and services.</a:t>
            </a:r>
          </a:p>
        </p:txBody>
      </p:sp>
      <p:sp>
        <p:nvSpPr>
          <p:cNvPr id="4" name="正方形/長方形 3"/>
          <p:cNvSpPr/>
          <p:nvPr/>
        </p:nvSpPr>
        <p:spPr>
          <a:xfrm>
            <a:off x="1631504" y="0"/>
            <a:ext cx="8856984" cy="1124744"/>
          </a:xfrm>
          <a:prstGeom prst="rect">
            <a:avLst/>
          </a:prstGeom>
        </p:spPr>
        <p:txBody>
          <a:bodyPr vert="horz" lIns="91440" tIns="45720" rIns="91440" bIns="45720" rtlCol="0" anchor="ctr">
            <a:normAutofit fontScale="97500"/>
          </a:bodyPr>
          <a:lstStyle/>
          <a:p>
            <a:pPr algn="ctr">
              <a:spcBef>
                <a:spcPct val="0"/>
              </a:spcBef>
            </a:pPr>
            <a:r>
              <a:rPr lang="en-US" altLang="ja-JP" sz="3200" dirty="0">
                <a:solidFill>
                  <a:srgbClr val="418438"/>
                </a:solidFill>
                <a:latin typeface="Segoe UI Semibold" panose="020B0702040204020203" pitchFamily="34" charset="0"/>
                <a:ea typeface="HGPｺﾞｼｯｸM" panose="020B0600000000000000" pitchFamily="50" charset="-128"/>
                <a:cs typeface="+mj-cs"/>
              </a:rPr>
              <a:t>G7/8 Agreement on </a:t>
            </a:r>
          </a:p>
          <a:p>
            <a:pPr algn="ctr">
              <a:spcBef>
                <a:spcPct val="0"/>
              </a:spcBef>
            </a:pPr>
            <a:r>
              <a:rPr lang="en-US" altLang="ja-JP" sz="3200" dirty="0">
                <a:solidFill>
                  <a:srgbClr val="418438"/>
                </a:solidFill>
                <a:latin typeface="Segoe UI Semibold" panose="020B0702040204020203" pitchFamily="34" charset="0"/>
                <a:ea typeface="HGPｺﾞｼｯｸM" panose="020B0600000000000000" pitchFamily="50" charset="-128"/>
                <a:cs typeface="+mj-cs"/>
              </a:rPr>
              <a:t>Resource Efficiency/Productivity, the 3Rs</a:t>
            </a:r>
            <a:endParaRPr lang="ja-JP" altLang="en-US" sz="3200" dirty="0">
              <a:solidFill>
                <a:srgbClr val="418438"/>
              </a:solidFill>
              <a:latin typeface="Segoe UI Semibold" panose="020B0702040204020203" pitchFamily="34" charset="0"/>
              <a:ea typeface="HGPｺﾞｼｯｸM" panose="020B0600000000000000" pitchFamily="50" charset="-128"/>
              <a:cs typeface="+mj-cs"/>
            </a:endParaRPr>
          </a:p>
        </p:txBody>
      </p:sp>
    </p:spTree>
    <p:extLst>
      <p:ext uri="{BB962C8B-B14F-4D97-AF65-F5344CB8AC3E}">
        <p14:creationId xmlns:p14="http://schemas.microsoft.com/office/powerpoint/2010/main" val="1840193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31504" y="0"/>
            <a:ext cx="8856984" cy="1340768"/>
          </a:xfrm>
          <a:prstGeom prst="rect">
            <a:avLst/>
          </a:prstGeom>
        </p:spPr>
        <p:txBody>
          <a:bodyPr vert="horz" lIns="91440" tIns="45720" rIns="91440" bIns="45720" rtlCol="0" anchor="ctr">
            <a:normAutofit fontScale="97500"/>
          </a:bodyPr>
          <a:lstStyle/>
          <a:p>
            <a:pPr algn="ctr">
              <a:spcBef>
                <a:spcPct val="0"/>
              </a:spcBef>
            </a:pPr>
            <a:r>
              <a:rPr lang="en-US" altLang="ja-JP" sz="3200" dirty="0">
                <a:solidFill>
                  <a:srgbClr val="418438"/>
                </a:solidFill>
                <a:latin typeface="Segoe UI Semibold" panose="020B0702040204020203" pitchFamily="34" charset="0"/>
                <a:ea typeface="HGPｺﾞｼｯｸM" panose="020B0600000000000000" pitchFamily="50" charset="-128"/>
                <a:cs typeface="+mj-cs"/>
              </a:rPr>
              <a:t>G7/8 Agreement on </a:t>
            </a:r>
          </a:p>
          <a:p>
            <a:pPr algn="ctr">
              <a:spcBef>
                <a:spcPct val="0"/>
              </a:spcBef>
            </a:pPr>
            <a:r>
              <a:rPr lang="en-US" altLang="ja-JP" sz="3200" dirty="0">
                <a:solidFill>
                  <a:srgbClr val="418438"/>
                </a:solidFill>
                <a:latin typeface="Segoe UI Semibold" panose="020B0702040204020203" pitchFamily="34" charset="0"/>
                <a:ea typeface="HGPｺﾞｼｯｸM" panose="020B0600000000000000" pitchFamily="50" charset="-128"/>
                <a:cs typeface="+mj-cs"/>
              </a:rPr>
              <a:t>Resource Efficiency/Productivity, the 3Rs</a:t>
            </a:r>
            <a:endParaRPr lang="ja-JP" altLang="en-US" sz="3200" dirty="0">
              <a:solidFill>
                <a:srgbClr val="418438"/>
              </a:solidFill>
              <a:latin typeface="Segoe UI Semibold" panose="020B0702040204020203" pitchFamily="34" charset="0"/>
              <a:ea typeface="HGPｺﾞｼｯｸM" panose="020B0600000000000000" pitchFamily="50" charset="-128"/>
              <a:cs typeface="+mj-cs"/>
            </a:endParaRPr>
          </a:p>
        </p:txBody>
      </p:sp>
      <p:sp>
        <p:nvSpPr>
          <p:cNvPr id="4" name="正方形/長方形 3"/>
          <p:cNvSpPr/>
          <p:nvPr/>
        </p:nvSpPr>
        <p:spPr>
          <a:xfrm>
            <a:off x="1919536" y="1196753"/>
            <a:ext cx="8136904" cy="4462760"/>
          </a:xfrm>
          <a:prstGeom prst="rect">
            <a:avLst/>
          </a:prstGeom>
        </p:spPr>
        <p:txBody>
          <a:bodyPr wrap="square">
            <a:spAutoFit/>
          </a:bodyPr>
          <a:lstStyle/>
          <a:p>
            <a:r>
              <a:rPr lang="en-US" altLang="ja-JP" sz="3200" b="1" dirty="0"/>
              <a:t>G8 Saint Petersburg 2006, </a:t>
            </a:r>
            <a:r>
              <a:rPr lang="en-US" altLang="ja-JP" sz="3200" b="1" dirty="0" smtClean="0"/>
              <a:t>Russia</a:t>
            </a:r>
          </a:p>
          <a:p>
            <a:endParaRPr lang="en-US" altLang="ja-JP" sz="3600" b="1" dirty="0"/>
          </a:p>
          <a:p>
            <a:r>
              <a:rPr lang="en-US" altLang="ja-JP" sz="2400" b="1" dirty="0"/>
              <a:t> Global Energy Security</a:t>
            </a:r>
          </a:p>
          <a:p>
            <a:pPr lvl="1"/>
            <a:r>
              <a:rPr lang="en-US" altLang="ja-JP" sz="2400" dirty="0"/>
              <a:t>19. As part of an integrated approach to the entire resource cycle we reaffirm our </a:t>
            </a:r>
            <a:r>
              <a:rPr lang="en-US" altLang="ja-JP" sz="2400" dirty="0">
                <a:solidFill>
                  <a:srgbClr val="00B050"/>
                </a:solidFill>
              </a:rPr>
              <a:t>commitment to comprehensive measures </a:t>
            </a:r>
            <a:r>
              <a:rPr lang="en-US" altLang="ja-JP" sz="2400" b="1" u="sng" dirty="0">
                <a:solidFill>
                  <a:srgbClr val="00B050"/>
                </a:solidFill>
                <a:effectLst>
                  <a:outerShdw blurRad="38100" dist="38100" dir="2700000" algn="tl">
                    <a:srgbClr val="000000">
                      <a:alpha val="43137"/>
                    </a:srgbClr>
                  </a:outerShdw>
                </a:effectLst>
              </a:rPr>
              <a:t>to optimize the resource cycle </a:t>
            </a:r>
            <a:r>
              <a:rPr lang="en-US" altLang="ja-JP" sz="2400" dirty="0">
                <a:solidFill>
                  <a:srgbClr val="00B050"/>
                </a:solidFill>
              </a:rPr>
              <a:t>within the 3Rs Initiative (Reduce, Reuse, Recycle). In furthering these efforts, we will </a:t>
            </a:r>
            <a:r>
              <a:rPr lang="en-US" altLang="ja-JP" sz="2400" b="1" u="sng" dirty="0">
                <a:solidFill>
                  <a:srgbClr val="00B050"/>
                </a:solidFill>
                <a:effectLst>
                  <a:outerShdw blurRad="38100" dist="38100" dir="2700000" algn="tl">
                    <a:srgbClr val="000000">
                      <a:alpha val="43137"/>
                    </a:srgbClr>
                  </a:outerShdw>
                </a:effectLst>
              </a:rPr>
              <a:t>set targets as appropriate</a:t>
            </a:r>
            <a:r>
              <a:rPr lang="en-US" altLang="ja-JP" sz="2400" dirty="0">
                <a:solidFill>
                  <a:srgbClr val="00B050"/>
                </a:solidFill>
              </a:rPr>
              <a:t> taking account of resource productivity. </a:t>
            </a:r>
            <a:r>
              <a:rPr lang="en-US" altLang="ja-JP" sz="2400" dirty="0"/>
              <a:t>We will also raise awareness of the importance of energy efficiency and environmental protection through national as well as international efforts.</a:t>
            </a:r>
            <a:endParaRPr lang="ja-JP" altLang="en-US" sz="2400" dirty="0"/>
          </a:p>
        </p:txBody>
      </p:sp>
    </p:spTree>
    <p:extLst>
      <p:ext uri="{BB962C8B-B14F-4D97-AF65-F5344CB8AC3E}">
        <p14:creationId xmlns:p14="http://schemas.microsoft.com/office/powerpoint/2010/main" val="1543206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91544" y="1360217"/>
            <a:ext cx="8136904" cy="4739759"/>
          </a:xfrm>
          <a:prstGeom prst="rect">
            <a:avLst/>
          </a:prstGeom>
        </p:spPr>
        <p:txBody>
          <a:bodyPr wrap="square">
            <a:spAutoFit/>
          </a:bodyPr>
          <a:lstStyle/>
          <a:p>
            <a:r>
              <a:rPr lang="en-US" altLang="ja-JP" sz="3200" b="1" dirty="0"/>
              <a:t>G8 Hokkaido/</a:t>
            </a:r>
            <a:r>
              <a:rPr lang="en-US" altLang="ja-JP" sz="3200" b="1" dirty="0" err="1"/>
              <a:t>Toyako</a:t>
            </a:r>
            <a:r>
              <a:rPr lang="en-US" altLang="ja-JP" sz="3200" b="1" dirty="0"/>
              <a:t> 2008 </a:t>
            </a:r>
          </a:p>
          <a:p>
            <a:r>
              <a:rPr lang="en-US" altLang="ja-JP" sz="3200" b="1" dirty="0"/>
              <a:t>G8 Kobe EMM, Japan</a:t>
            </a:r>
          </a:p>
          <a:p>
            <a:pPr algn="ctr"/>
            <a:r>
              <a:rPr lang="en-US" altLang="ja-JP" sz="3200" b="1" dirty="0"/>
              <a:t>Kobe 3R Action Plan</a:t>
            </a:r>
          </a:p>
          <a:p>
            <a:pPr algn="ctr"/>
            <a:endParaRPr lang="en-US" altLang="ja-JP" sz="3200" b="1" dirty="0"/>
          </a:p>
          <a:p>
            <a:r>
              <a:rPr lang="en-US" altLang="ja-JP" b="1" dirty="0"/>
              <a:t>Goal 1: </a:t>
            </a:r>
            <a:r>
              <a:rPr lang="en-US" altLang="ja-JP" sz="2000" b="1" u="sng" dirty="0">
                <a:solidFill>
                  <a:srgbClr val="00B050"/>
                </a:solidFill>
                <a:effectLst>
                  <a:outerShdw blurRad="38100" dist="38100" dir="2700000" algn="tl">
                    <a:srgbClr val="000000">
                      <a:alpha val="43137"/>
                    </a:srgbClr>
                  </a:outerShdw>
                </a:effectLst>
              </a:rPr>
              <a:t>Prioritize 3Rs Policies and Improve Resource Productivity</a:t>
            </a:r>
            <a:endParaRPr lang="en-US" altLang="ja-JP" sz="2400" b="1" u="sng" dirty="0">
              <a:solidFill>
                <a:srgbClr val="00B050"/>
              </a:solidFill>
              <a:effectLst>
                <a:outerShdw blurRad="38100" dist="38100" dir="2700000" algn="tl">
                  <a:srgbClr val="000000">
                    <a:alpha val="43137"/>
                  </a:srgbClr>
                </a:outerShdw>
              </a:effectLst>
            </a:endParaRPr>
          </a:p>
          <a:p>
            <a:r>
              <a:rPr lang="en-US" altLang="ja-JP" b="1" dirty="0"/>
              <a:t>Incl. </a:t>
            </a:r>
            <a:r>
              <a:rPr lang="en-US" altLang="ja-JP" sz="2000" b="1" u="sng" dirty="0">
                <a:solidFill>
                  <a:srgbClr val="00B050"/>
                </a:solidFill>
                <a:effectLst>
                  <a:outerShdw blurRad="38100" dist="38100" dir="2700000" algn="tl">
                    <a:srgbClr val="000000">
                      <a:alpha val="43137"/>
                    </a:srgbClr>
                  </a:outerShdw>
                </a:effectLst>
              </a:rPr>
              <a:t>Set targets </a:t>
            </a:r>
            <a:r>
              <a:rPr lang="en-US" altLang="ja-JP" sz="1600" dirty="0"/>
              <a:t>taking </a:t>
            </a:r>
            <a:r>
              <a:rPr lang="en-US" altLang="ja-JP" dirty="0"/>
              <a:t>account of resource productivity in furthering efforts to optimize resource cycles.</a:t>
            </a:r>
            <a:endParaRPr lang="en-US" altLang="ja-JP" b="1" dirty="0"/>
          </a:p>
          <a:p>
            <a:endParaRPr lang="en-US" altLang="ja-JP" b="1" dirty="0"/>
          </a:p>
          <a:p>
            <a:r>
              <a:rPr lang="en-US" altLang="ja-JP" b="1" dirty="0"/>
              <a:t>Goal 2: Establishment of an </a:t>
            </a:r>
            <a:r>
              <a:rPr lang="en-US" altLang="ja-JP" sz="2000" b="1" u="sng" dirty="0">
                <a:solidFill>
                  <a:srgbClr val="00B050"/>
                </a:solidFill>
                <a:effectLst>
                  <a:outerShdw blurRad="38100" dist="38100" dir="2700000" algn="tl">
                    <a:srgbClr val="000000">
                      <a:alpha val="43137"/>
                    </a:srgbClr>
                  </a:outerShdw>
                </a:effectLst>
              </a:rPr>
              <a:t>International Sound Material-Cycle Society</a:t>
            </a:r>
          </a:p>
          <a:p>
            <a:endParaRPr lang="en-US" altLang="ja-JP" b="1" dirty="0"/>
          </a:p>
          <a:p>
            <a:r>
              <a:rPr lang="en-US" altLang="ja-JP" b="1" dirty="0"/>
              <a:t>Goal 3: Collaborate for 3Rs Capacity Development in </a:t>
            </a:r>
            <a:r>
              <a:rPr lang="en-US" altLang="ja-JP" sz="2000" b="1" u="sng" dirty="0">
                <a:solidFill>
                  <a:srgbClr val="00B050"/>
                </a:solidFill>
                <a:effectLst>
                  <a:outerShdw blurRad="38100" dist="38100" dir="2700000" algn="tl">
                    <a:srgbClr val="000000">
                      <a:alpha val="43137"/>
                    </a:srgbClr>
                  </a:outerShdw>
                </a:effectLst>
              </a:rPr>
              <a:t>Developing Countries</a:t>
            </a:r>
          </a:p>
          <a:p>
            <a:pPr algn="ctr"/>
            <a:endParaRPr lang="ja-JP" altLang="en-US" sz="3600" dirty="0"/>
          </a:p>
        </p:txBody>
      </p:sp>
      <p:sp>
        <p:nvSpPr>
          <p:cNvPr id="6" name="正方形/長方形 5"/>
          <p:cNvSpPr/>
          <p:nvPr/>
        </p:nvSpPr>
        <p:spPr>
          <a:xfrm>
            <a:off x="1631504" y="0"/>
            <a:ext cx="8856984" cy="1340768"/>
          </a:xfrm>
          <a:prstGeom prst="rect">
            <a:avLst/>
          </a:prstGeom>
        </p:spPr>
        <p:txBody>
          <a:bodyPr vert="horz" lIns="91440" tIns="45720" rIns="91440" bIns="45720" rtlCol="0" anchor="ctr">
            <a:normAutofit fontScale="97500"/>
          </a:bodyPr>
          <a:lstStyle/>
          <a:p>
            <a:pPr algn="ctr">
              <a:spcBef>
                <a:spcPct val="0"/>
              </a:spcBef>
            </a:pPr>
            <a:r>
              <a:rPr lang="en-US" altLang="ja-JP" sz="3200" dirty="0">
                <a:solidFill>
                  <a:srgbClr val="418438"/>
                </a:solidFill>
                <a:latin typeface="Segoe UI Semibold" panose="020B0702040204020203" pitchFamily="34" charset="0"/>
                <a:ea typeface="HGPｺﾞｼｯｸM" panose="020B0600000000000000" pitchFamily="50" charset="-128"/>
                <a:cs typeface="+mj-cs"/>
              </a:rPr>
              <a:t>G7/8 Agreement on </a:t>
            </a:r>
          </a:p>
          <a:p>
            <a:pPr algn="ctr">
              <a:spcBef>
                <a:spcPct val="0"/>
              </a:spcBef>
            </a:pPr>
            <a:r>
              <a:rPr lang="en-US" altLang="ja-JP" sz="3200" dirty="0">
                <a:solidFill>
                  <a:srgbClr val="418438"/>
                </a:solidFill>
                <a:latin typeface="Segoe UI Semibold" panose="020B0702040204020203" pitchFamily="34" charset="0"/>
                <a:ea typeface="HGPｺﾞｼｯｸM" panose="020B0600000000000000" pitchFamily="50" charset="-128"/>
                <a:cs typeface="+mj-cs"/>
              </a:rPr>
              <a:t>Resource Efficiency/Productivity, the 3Rs</a:t>
            </a:r>
            <a:endParaRPr lang="ja-JP" altLang="en-US" sz="3200" dirty="0">
              <a:solidFill>
                <a:srgbClr val="418438"/>
              </a:solidFill>
              <a:latin typeface="Segoe UI Semibold" panose="020B0702040204020203" pitchFamily="34" charset="0"/>
              <a:ea typeface="HGPｺﾞｼｯｸM" panose="020B0600000000000000" pitchFamily="50" charset="-128"/>
              <a:cs typeface="+mj-cs"/>
            </a:endParaRPr>
          </a:p>
        </p:txBody>
      </p:sp>
    </p:spTree>
    <p:extLst>
      <p:ext uri="{BB962C8B-B14F-4D97-AF65-F5344CB8AC3E}">
        <p14:creationId xmlns:p14="http://schemas.microsoft.com/office/powerpoint/2010/main" val="1534808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11524" y="1772816"/>
            <a:ext cx="8496944" cy="3539430"/>
          </a:xfrm>
          <a:prstGeom prst="rect">
            <a:avLst/>
          </a:prstGeom>
        </p:spPr>
        <p:txBody>
          <a:bodyPr wrap="square">
            <a:spAutoFit/>
          </a:bodyPr>
          <a:lstStyle/>
          <a:p>
            <a:r>
              <a:rPr lang="en-US" altLang="ja-JP" sz="3200" b="1" dirty="0"/>
              <a:t>G8 Deauville Summit 2011, France</a:t>
            </a:r>
          </a:p>
          <a:p>
            <a:endParaRPr lang="en-US" altLang="ja-JP" sz="2000" b="1" dirty="0"/>
          </a:p>
          <a:p>
            <a:r>
              <a:rPr lang="en-US" altLang="ja-JP" sz="2000" b="1" dirty="0"/>
              <a:t>G8 DECLARATION RENEWED COMMITMENT FOR FREEDOM AND DEMOCRACY, </a:t>
            </a:r>
            <a:r>
              <a:rPr lang="en-US" altLang="ja-JP" sz="2000" dirty="0"/>
              <a:t>GREEN</a:t>
            </a:r>
            <a:r>
              <a:rPr lang="ja-JP" altLang="en-US" sz="2000" dirty="0"/>
              <a:t> </a:t>
            </a:r>
            <a:r>
              <a:rPr lang="en-US" altLang="ja-JP" sz="2000" dirty="0"/>
              <a:t>GROWTH</a:t>
            </a:r>
          </a:p>
          <a:p>
            <a:pPr lvl="1"/>
            <a:r>
              <a:rPr lang="en-US" altLang="ja-JP" sz="2000" dirty="0"/>
              <a:t>37.We believe that it is also crucial to employ a range of measures to encourage efficient and sustainable resource use, including renewable energy, by national and other actors. </a:t>
            </a:r>
            <a:r>
              <a:rPr lang="en-US" altLang="ja-JP" sz="2000" dirty="0" smtClean="0"/>
              <a:t>We </a:t>
            </a:r>
            <a:r>
              <a:rPr lang="en-US" altLang="ja-JP" sz="2400" b="1" u="sng" dirty="0">
                <a:solidFill>
                  <a:srgbClr val="00B050"/>
                </a:solidFill>
                <a:effectLst>
                  <a:outerShdw blurRad="38100" dist="38100" dir="2700000" algn="tl">
                    <a:srgbClr val="000000">
                      <a:alpha val="43137"/>
                    </a:srgbClr>
                  </a:outerShdw>
                </a:effectLst>
              </a:rPr>
              <a:t>reaffirm our support to the Kobe 3R ("Reduce, Reuse, Recycle") Action Plan </a:t>
            </a:r>
            <a:r>
              <a:rPr lang="en-US" altLang="ja-JP" sz="2000" dirty="0"/>
              <a:t>and welcome the OECD report on its implementation on resource productivity, and invite the OECD to continue to work on this issue.</a:t>
            </a:r>
            <a:endParaRPr lang="ja-JP" altLang="en-US" sz="2000" dirty="0"/>
          </a:p>
        </p:txBody>
      </p:sp>
      <p:sp>
        <p:nvSpPr>
          <p:cNvPr id="5" name="正方形/長方形 4"/>
          <p:cNvSpPr/>
          <p:nvPr/>
        </p:nvSpPr>
        <p:spPr>
          <a:xfrm>
            <a:off x="1631504" y="0"/>
            <a:ext cx="8856984" cy="1340768"/>
          </a:xfrm>
          <a:prstGeom prst="rect">
            <a:avLst/>
          </a:prstGeom>
        </p:spPr>
        <p:txBody>
          <a:bodyPr vert="horz" lIns="91440" tIns="45720" rIns="91440" bIns="45720" rtlCol="0" anchor="ctr">
            <a:normAutofit fontScale="97500"/>
          </a:bodyPr>
          <a:lstStyle/>
          <a:p>
            <a:pPr algn="ctr">
              <a:spcBef>
                <a:spcPct val="0"/>
              </a:spcBef>
            </a:pPr>
            <a:r>
              <a:rPr lang="en-US" altLang="ja-JP" sz="3200" dirty="0">
                <a:solidFill>
                  <a:srgbClr val="418438"/>
                </a:solidFill>
                <a:latin typeface="Segoe UI Semibold" panose="020B0702040204020203" pitchFamily="34" charset="0"/>
                <a:ea typeface="HGPｺﾞｼｯｸM" panose="020B0600000000000000" pitchFamily="50" charset="-128"/>
                <a:cs typeface="+mj-cs"/>
              </a:rPr>
              <a:t>G7/8 Agreement on </a:t>
            </a:r>
          </a:p>
          <a:p>
            <a:pPr algn="ctr">
              <a:spcBef>
                <a:spcPct val="0"/>
              </a:spcBef>
            </a:pPr>
            <a:r>
              <a:rPr lang="en-US" altLang="ja-JP" sz="3200" dirty="0">
                <a:solidFill>
                  <a:srgbClr val="418438"/>
                </a:solidFill>
                <a:latin typeface="Segoe UI Semibold" panose="020B0702040204020203" pitchFamily="34" charset="0"/>
                <a:ea typeface="HGPｺﾞｼｯｸM" panose="020B0600000000000000" pitchFamily="50" charset="-128"/>
                <a:cs typeface="+mj-cs"/>
              </a:rPr>
              <a:t>Resource Efficiency/Productivity, the 3Rs</a:t>
            </a:r>
            <a:endParaRPr lang="ja-JP" altLang="en-US" sz="3200" dirty="0">
              <a:solidFill>
                <a:srgbClr val="418438"/>
              </a:solidFill>
              <a:latin typeface="Segoe UI Semibold" panose="020B0702040204020203" pitchFamily="34" charset="0"/>
              <a:ea typeface="HGPｺﾞｼｯｸM" panose="020B0600000000000000" pitchFamily="50" charset="-128"/>
              <a:cs typeface="+mj-cs"/>
            </a:endParaRPr>
          </a:p>
        </p:txBody>
      </p:sp>
    </p:spTree>
    <p:extLst>
      <p:ext uri="{BB962C8B-B14F-4D97-AF65-F5344CB8AC3E}">
        <p14:creationId xmlns:p14="http://schemas.microsoft.com/office/powerpoint/2010/main" val="734458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91544" y="1412777"/>
            <a:ext cx="8136904" cy="4247317"/>
          </a:xfrm>
          <a:prstGeom prst="rect">
            <a:avLst/>
          </a:prstGeom>
        </p:spPr>
        <p:txBody>
          <a:bodyPr wrap="square">
            <a:spAutoFit/>
          </a:bodyPr>
          <a:lstStyle/>
          <a:p>
            <a:r>
              <a:rPr lang="en-US" altLang="ja-JP" sz="3200" b="1" dirty="0"/>
              <a:t>G7 </a:t>
            </a:r>
            <a:r>
              <a:rPr lang="en-US" altLang="ja-JP" sz="3200" b="1" dirty="0" err="1"/>
              <a:t>Elmau</a:t>
            </a:r>
            <a:r>
              <a:rPr lang="en-US" altLang="ja-JP" sz="3200" b="1" dirty="0"/>
              <a:t> Summit 2015, Germany</a:t>
            </a:r>
          </a:p>
          <a:p>
            <a:endParaRPr lang="ja-JP" altLang="en-US" dirty="0"/>
          </a:p>
          <a:p>
            <a:endParaRPr lang="ja-JP" altLang="en-US" sz="2000" dirty="0"/>
          </a:p>
          <a:p>
            <a:r>
              <a:rPr lang="en-US" altLang="ja-JP" sz="2000" b="1" dirty="0"/>
              <a:t>1. </a:t>
            </a:r>
            <a:r>
              <a:rPr lang="en-US" altLang="ja-JP" sz="2400" b="1" u="sng" dirty="0">
                <a:solidFill>
                  <a:srgbClr val="00B050"/>
                </a:solidFill>
                <a:effectLst>
                  <a:outerShdw blurRad="38100" dist="38100" dir="2700000" algn="tl">
                    <a:srgbClr val="000000">
                      <a:alpha val="43137"/>
                    </a:srgbClr>
                  </a:outerShdw>
                </a:effectLst>
              </a:rPr>
              <a:t>Commitment to ambitious action </a:t>
            </a:r>
            <a:r>
              <a:rPr lang="en-US" altLang="ja-JP" sz="2000" dirty="0"/>
              <a:t>to protect natural resources and use them efficiently </a:t>
            </a:r>
          </a:p>
          <a:p>
            <a:r>
              <a:rPr lang="en-US" altLang="ja-JP" sz="2000" b="1" dirty="0"/>
              <a:t>2. </a:t>
            </a:r>
            <a:r>
              <a:rPr lang="en-US" altLang="ja-JP" sz="2400" b="1" u="sng" dirty="0">
                <a:solidFill>
                  <a:srgbClr val="00B050"/>
                </a:solidFill>
                <a:effectLst>
                  <a:outerShdw blurRad="38100" dist="38100" dir="2700000" algn="tl">
                    <a:srgbClr val="000000">
                      <a:alpha val="43137"/>
                    </a:srgbClr>
                  </a:outerShdw>
                </a:effectLst>
              </a:rPr>
              <a:t>G7 Alliance on Resource Efficiency</a:t>
            </a:r>
            <a:r>
              <a:rPr lang="en-US" altLang="ja-JP" sz="2000" dirty="0"/>
              <a:t>: Forum to exchange best practices in G7 and with stakeholders </a:t>
            </a:r>
          </a:p>
          <a:p>
            <a:r>
              <a:rPr lang="en-US" altLang="ja-JP" sz="2000" b="1" dirty="0"/>
              <a:t>3. </a:t>
            </a:r>
            <a:r>
              <a:rPr lang="en-US" altLang="ja-JP" sz="2000" dirty="0"/>
              <a:t>Mandate to </a:t>
            </a:r>
            <a:r>
              <a:rPr lang="en-US" altLang="ja-JP" sz="2400" b="1" u="sng" dirty="0">
                <a:solidFill>
                  <a:srgbClr val="00B050"/>
                </a:solidFill>
                <a:effectLst>
                  <a:outerShdw blurRad="38100" dist="38100" dir="2700000" algn="tl">
                    <a:srgbClr val="000000">
                      <a:alpha val="43137"/>
                    </a:srgbClr>
                  </a:outerShdw>
                </a:effectLst>
              </a:rPr>
              <a:t>International Resource Panel to prepare synthesis report </a:t>
            </a:r>
            <a:r>
              <a:rPr lang="en-US" altLang="ja-JP" sz="2000" dirty="0"/>
              <a:t>on potentials and promising solutions </a:t>
            </a:r>
          </a:p>
          <a:p>
            <a:r>
              <a:rPr lang="en-US" altLang="ja-JP" sz="2000" b="1" dirty="0"/>
              <a:t>4. </a:t>
            </a:r>
            <a:r>
              <a:rPr lang="en-US" altLang="ja-JP" sz="2000" dirty="0"/>
              <a:t>Mandate to </a:t>
            </a:r>
            <a:r>
              <a:rPr lang="en-US" altLang="ja-JP" sz="2400" b="1" u="sng" dirty="0">
                <a:solidFill>
                  <a:srgbClr val="00B050"/>
                </a:solidFill>
                <a:effectLst>
                  <a:outerShdw blurRad="38100" dist="38100" dir="2700000" algn="tl">
                    <a:srgbClr val="000000">
                      <a:alpha val="43137"/>
                    </a:srgbClr>
                  </a:outerShdw>
                </a:effectLst>
              </a:rPr>
              <a:t>OECD </a:t>
            </a:r>
            <a:r>
              <a:rPr lang="en-US" altLang="ja-JP" sz="2000" dirty="0"/>
              <a:t>to provide </a:t>
            </a:r>
            <a:r>
              <a:rPr lang="en-US" altLang="ja-JP" sz="2400" b="1" u="sng" dirty="0">
                <a:solidFill>
                  <a:srgbClr val="00B050"/>
                </a:solidFill>
                <a:effectLst>
                  <a:outerShdw blurRad="38100" dist="38100" dir="2700000" algn="tl">
                    <a:srgbClr val="000000">
                      <a:alpha val="43137"/>
                    </a:srgbClr>
                  </a:outerShdw>
                </a:effectLst>
              </a:rPr>
              <a:t>policy guidance </a:t>
            </a:r>
            <a:r>
              <a:rPr lang="en-US" altLang="ja-JP" sz="2000" dirty="0"/>
              <a:t>for G7 </a:t>
            </a:r>
          </a:p>
          <a:p>
            <a:endParaRPr lang="en-US" altLang="ja-JP" sz="4000" b="1" dirty="0"/>
          </a:p>
        </p:txBody>
      </p:sp>
      <p:sp>
        <p:nvSpPr>
          <p:cNvPr id="5" name="正方形/長方形 4"/>
          <p:cNvSpPr/>
          <p:nvPr/>
        </p:nvSpPr>
        <p:spPr>
          <a:xfrm>
            <a:off x="1631504" y="0"/>
            <a:ext cx="8856984" cy="1340768"/>
          </a:xfrm>
          <a:prstGeom prst="rect">
            <a:avLst/>
          </a:prstGeom>
        </p:spPr>
        <p:txBody>
          <a:bodyPr vert="horz" lIns="91440" tIns="45720" rIns="91440" bIns="45720" rtlCol="0" anchor="ctr">
            <a:normAutofit fontScale="97500"/>
          </a:bodyPr>
          <a:lstStyle/>
          <a:p>
            <a:pPr algn="ctr">
              <a:spcBef>
                <a:spcPct val="0"/>
              </a:spcBef>
            </a:pPr>
            <a:r>
              <a:rPr lang="en-US" altLang="ja-JP" sz="3200" dirty="0" smtClean="0">
                <a:solidFill>
                  <a:srgbClr val="418438"/>
                </a:solidFill>
                <a:latin typeface="Segoe UI Semibold" panose="020B0702040204020203" pitchFamily="34" charset="0"/>
                <a:ea typeface="HGPｺﾞｼｯｸM" panose="020B0600000000000000" pitchFamily="50" charset="-128"/>
                <a:cs typeface="+mj-cs"/>
              </a:rPr>
              <a:t>G7 </a:t>
            </a:r>
            <a:r>
              <a:rPr lang="en-US" altLang="ja-JP" sz="3200" dirty="0">
                <a:solidFill>
                  <a:srgbClr val="418438"/>
                </a:solidFill>
                <a:latin typeface="Segoe UI Semibold" panose="020B0702040204020203" pitchFamily="34" charset="0"/>
                <a:ea typeface="HGPｺﾞｼｯｸM" panose="020B0600000000000000" pitchFamily="50" charset="-128"/>
                <a:cs typeface="+mj-cs"/>
              </a:rPr>
              <a:t>Agreement on </a:t>
            </a:r>
          </a:p>
          <a:p>
            <a:pPr algn="ctr">
              <a:spcBef>
                <a:spcPct val="0"/>
              </a:spcBef>
            </a:pPr>
            <a:r>
              <a:rPr lang="en-US" altLang="ja-JP" sz="3200" dirty="0">
                <a:solidFill>
                  <a:srgbClr val="418438"/>
                </a:solidFill>
                <a:latin typeface="Segoe UI Semibold" panose="020B0702040204020203" pitchFamily="34" charset="0"/>
                <a:ea typeface="HGPｺﾞｼｯｸM" panose="020B0600000000000000" pitchFamily="50" charset="-128"/>
                <a:cs typeface="+mj-cs"/>
              </a:rPr>
              <a:t>Resource Efficiency/Productivity, the 3Rs</a:t>
            </a:r>
            <a:endParaRPr lang="ja-JP" altLang="en-US" sz="3200" dirty="0">
              <a:solidFill>
                <a:srgbClr val="418438"/>
              </a:solidFill>
              <a:latin typeface="Segoe UI Semibold" panose="020B0702040204020203" pitchFamily="34" charset="0"/>
              <a:ea typeface="HGPｺﾞｼｯｸM" panose="020B0600000000000000" pitchFamily="50" charset="-128"/>
              <a:cs typeface="+mj-cs"/>
            </a:endParaRPr>
          </a:p>
        </p:txBody>
      </p:sp>
    </p:spTree>
    <p:extLst>
      <p:ext uri="{BB962C8B-B14F-4D97-AF65-F5344CB8AC3E}">
        <p14:creationId xmlns:p14="http://schemas.microsoft.com/office/powerpoint/2010/main" val="2066301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91544" y="1412777"/>
            <a:ext cx="8136904" cy="3293209"/>
          </a:xfrm>
          <a:prstGeom prst="rect">
            <a:avLst/>
          </a:prstGeom>
        </p:spPr>
        <p:txBody>
          <a:bodyPr wrap="square">
            <a:spAutoFit/>
          </a:bodyPr>
          <a:lstStyle/>
          <a:p>
            <a:r>
              <a:rPr lang="en-US" altLang="ja-JP" sz="3200" b="1" dirty="0"/>
              <a:t>G7 </a:t>
            </a:r>
            <a:r>
              <a:rPr lang="en-US" altLang="ja-JP" sz="3200" b="1" dirty="0" smtClean="0"/>
              <a:t>Toyama </a:t>
            </a:r>
            <a:r>
              <a:rPr lang="en-US" altLang="ja-JP" sz="3200" b="1" dirty="0"/>
              <a:t>Summit </a:t>
            </a:r>
            <a:r>
              <a:rPr lang="en-US" altLang="ja-JP" sz="3200" b="1" dirty="0" smtClean="0"/>
              <a:t>2016, Japan</a:t>
            </a:r>
            <a:endParaRPr lang="en-US" altLang="ja-JP" sz="3200" b="1" dirty="0"/>
          </a:p>
          <a:p>
            <a:endParaRPr lang="en-GB" altLang="ja-JP" dirty="0" smtClean="0"/>
          </a:p>
          <a:p>
            <a:r>
              <a:rPr lang="en-GB" altLang="ja-JP" b="1" dirty="0" smtClean="0"/>
              <a:t>3 Main Objectives:</a:t>
            </a:r>
            <a:endParaRPr lang="ja-JP" altLang="en-US" b="1" dirty="0"/>
          </a:p>
          <a:p>
            <a:endParaRPr lang="ja-JP" altLang="en-US" sz="2000" dirty="0"/>
          </a:p>
          <a:p>
            <a:pPr marL="457200" indent="-457200">
              <a:buFont typeface="+mj-lt"/>
              <a:buAutoNum type="arabicPeriod"/>
            </a:pPr>
            <a:r>
              <a:rPr lang="en-US" altLang="ja-JP" sz="2400" b="1" u="sng" dirty="0" smtClean="0">
                <a:solidFill>
                  <a:srgbClr val="00B050"/>
                </a:solidFill>
                <a:effectLst>
                  <a:outerShdw blurRad="38100" dist="38100" dir="2700000" algn="tl">
                    <a:srgbClr val="000000">
                      <a:alpha val="43137"/>
                    </a:srgbClr>
                  </a:outerShdw>
                </a:effectLst>
              </a:rPr>
              <a:t>Leading Domestic Policies for Resource Efficiency and the 3Rs</a:t>
            </a:r>
          </a:p>
          <a:p>
            <a:pPr marL="457200" indent="-457200">
              <a:buFont typeface="+mj-lt"/>
              <a:buAutoNum type="arabicPeriod"/>
            </a:pPr>
            <a:r>
              <a:rPr lang="en-US" altLang="ja-JP" sz="2400" b="1" u="sng" dirty="0" smtClean="0">
                <a:effectLst>
                  <a:outerShdw blurRad="38100" dist="38100" dir="2700000" algn="tl">
                    <a:srgbClr val="000000">
                      <a:alpha val="43137"/>
                    </a:srgbClr>
                  </a:outerShdw>
                </a:effectLst>
              </a:rPr>
              <a:t>Promote Global Resource Efficiency and the 3Rs</a:t>
            </a:r>
          </a:p>
          <a:p>
            <a:pPr marL="457200" indent="-457200">
              <a:buFont typeface="+mj-lt"/>
              <a:buAutoNum type="arabicPeriod"/>
            </a:pPr>
            <a:r>
              <a:rPr lang="en-US" altLang="ja-JP" sz="2400" b="1" u="sng" dirty="0" smtClean="0">
                <a:solidFill>
                  <a:srgbClr val="00B050"/>
                </a:solidFill>
                <a:effectLst>
                  <a:outerShdw blurRad="38100" dist="38100" dir="2700000" algn="tl">
                    <a:srgbClr val="000000">
                      <a:alpha val="43137"/>
                    </a:srgbClr>
                  </a:outerShdw>
                </a:effectLst>
              </a:rPr>
              <a:t>Steady and Transparent Follow-Up Processes</a:t>
            </a:r>
            <a:endParaRPr lang="en-US" altLang="ja-JP" sz="4000" b="1" dirty="0" smtClean="0"/>
          </a:p>
          <a:p>
            <a:pPr marL="457200" indent="-457200">
              <a:buFont typeface="+mj-lt"/>
              <a:buAutoNum type="arabicPeriod"/>
            </a:pPr>
            <a:endParaRPr lang="en-US" altLang="ja-JP" sz="2400" b="1" u="sng" dirty="0" smtClean="0">
              <a:solidFill>
                <a:srgbClr val="00B050"/>
              </a:solidFill>
              <a:effectLst>
                <a:outerShdw blurRad="38100" dist="38100" dir="2700000" algn="tl">
                  <a:srgbClr val="000000">
                    <a:alpha val="43137"/>
                  </a:srgbClr>
                </a:outerShdw>
              </a:effectLst>
            </a:endParaRPr>
          </a:p>
        </p:txBody>
      </p:sp>
      <p:sp>
        <p:nvSpPr>
          <p:cNvPr id="5" name="正方形/長方形 4"/>
          <p:cNvSpPr/>
          <p:nvPr/>
        </p:nvSpPr>
        <p:spPr>
          <a:xfrm>
            <a:off x="1631504" y="0"/>
            <a:ext cx="8856984" cy="1340768"/>
          </a:xfrm>
          <a:prstGeom prst="rect">
            <a:avLst/>
          </a:prstGeom>
        </p:spPr>
        <p:txBody>
          <a:bodyPr vert="horz" lIns="91440" tIns="45720" rIns="91440" bIns="45720" rtlCol="0" anchor="ctr">
            <a:normAutofit fontScale="97500"/>
          </a:bodyPr>
          <a:lstStyle/>
          <a:p>
            <a:pPr algn="ctr">
              <a:spcBef>
                <a:spcPct val="0"/>
              </a:spcBef>
            </a:pPr>
            <a:r>
              <a:rPr lang="en-US" altLang="ja-JP" sz="3200" dirty="0" smtClean="0">
                <a:solidFill>
                  <a:srgbClr val="418438"/>
                </a:solidFill>
                <a:latin typeface="Segoe UI Semibold" panose="020B0702040204020203" pitchFamily="34" charset="0"/>
                <a:ea typeface="HGPｺﾞｼｯｸM" panose="020B0600000000000000" pitchFamily="50" charset="-128"/>
                <a:cs typeface="+mj-cs"/>
              </a:rPr>
              <a:t>G7 </a:t>
            </a:r>
            <a:r>
              <a:rPr lang="en-US" altLang="ja-JP" sz="3200" dirty="0">
                <a:solidFill>
                  <a:srgbClr val="418438"/>
                </a:solidFill>
                <a:latin typeface="Segoe UI Semibold" panose="020B0702040204020203" pitchFamily="34" charset="0"/>
                <a:ea typeface="HGPｺﾞｼｯｸM" panose="020B0600000000000000" pitchFamily="50" charset="-128"/>
                <a:cs typeface="+mj-cs"/>
              </a:rPr>
              <a:t>Agreement on </a:t>
            </a:r>
          </a:p>
          <a:p>
            <a:pPr algn="ctr">
              <a:spcBef>
                <a:spcPct val="0"/>
              </a:spcBef>
            </a:pPr>
            <a:r>
              <a:rPr lang="en-US" altLang="ja-JP" sz="3200" dirty="0">
                <a:solidFill>
                  <a:srgbClr val="418438"/>
                </a:solidFill>
                <a:latin typeface="Segoe UI Semibold" panose="020B0702040204020203" pitchFamily="34" charset="0"/>
                <a:ea typeface="HGPｺﾞｼｯｸM" panose="020B0600000000000000" pitchFamily="50" charset="-128"/>
                <a:cs typeface="+mj-cs"/>
              </a:rPr>
              <a:t>Resource Efficiency/Productivity, the 3Rs</a:t>
            </a:r>
            <a:endParaRPr lang="ja-JP" altLang="en-US" sz="3200" dirty="0">
              <a:solidFill>
                <a:srgbClr val="418438"/>
              </a:solidFill>
              <a:latin typeface="Segoe UI Semibold" panose="020B0702040204020203" pitchFamily="34" charset="0"/>
              <a:ea typeface="HGPｺﾞｼｯｸM" panose="020B0600000000000000" pitchFamily="50" charset="-128"/>
              <a:cs typeface="+mj-cs"/>
            </a:endParaRPr>
          </a:p>
        </p:txBody>
      </p:sp>
    </p:spTree>
    <p:extLst>
      <p:ext uri="{BB962C8B-B14F-4D97-AF65-F5344CB8AC3E}">
        <p14:creationId xmlns:p14="http://schemas.microsoft.com/office/powerpoint/2010/main" val="1530534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59496" y="0"/>
            <a:ext cx="8856984" cy="504056"/>
          </a:xfrm>
          <a:prstGeom prst="rect">
            <a:avLst/>
          </a:prstGeom>
        </p:spPr>
        <p:txBody>
          <a:bodyPr vert="horz" lIns="91440" tIns="45720" rIns="91440" bIns="45720" rtlCol="0" anchor="ctr">
            <a:normAutofit fontScale="97500"/>
          </a:bodyPr>
          <a:lstStyle/>
          <a:p>
            <a:pPr algn="ctr">
              <a:spcBef>
                <a:spcPct val="0"/>
              </a:spcBef>
            </a:pPr>
            <a:r>
              <a:rPr lang="en-US" altLang="ja-JP" sz="2400" dirty="0">
                <a:solidFill>
                  <a:srgbClr val="418438"/>
                </a:solidFill>
                <a:latin typeface="Segoe UI Semibold" panose="020B0702040204020203" pitchFamily="34" charset="0"/>
                <a:ea typeface="HGPｺﾞｼｯｸM" panose="020B0600000000000000" pitchFamily="50" charset="-128"/>
                <a:cs typeface="+mj-cs"/>
              </a:rPr>
              <a:t>G7/8 Agreement on Resource Efficiency/Productivity, the 3Rs</a:t>
            </a:r>
            <a:endParaRPr lang="ja-JP" altLang="en-US" sz="2400" dirty="0">
              <a:solidFill>
                <a:srgbClr val="418438"/>
              </a:solidFill>
              <a:latin typeface="Segoe UI Semibold" panose="020B0702040204020203" pitchFamily="34" charset="0"/>
              <a:ea typeface="HGPｺﾞｼｯｸM" panose="020B0600000000000000" pitchFamily="50" charset="-128"/>
              <a:cs typeface="+mj-cs"/>
            </a:endParaRPr>
          </a:p>
        </p:txBody>
      </p:sp>
      <p:graphicFrame>
        <p:nvGraphicFramePr>
          <p:cNvPr id="4" name="表 3"/>
          <p:cNvGraphicFramePr>
            <a:graphicFrameLocks noGrp="1"/>
          </p:cNvGraphicFramePr>
          <p:nvPr>
            <p:extLst>
              <p:ext uri="{D42A27DB-BD31-4B8C-83A1-F6EECF244321}">
                <p14:modId xmlns:p14="http://schemas.microsoft.com/office/powerpoint/2010/main" val="3585092930"/>
              </p:ext>
            </p:extLst>
          </p:nvPr>
        </p:nvGraphicFramePr>
        <p:xfrm>
          <a:off x="1517780" y="560793"/>
          <a:ext cx="10210800" cy="664669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681899317"/>
                    </a:ext>
                  </a:extLst>
                </a:gridCol>
                <a:gridCol w="1524000">
                  <a:extLst>
                    <a:ext uri="{9D8B030D-6E8A-4147-A177-3AD203B41FA5}">
                      <a16:colId xmlns:a16="http://schemas.microsoft.com/office/drawing/2014/main" val="3821978035"/>
                    </a:ext>
                  </a:extLst>
                </a:gridCol>
                <a:gridCol w="1524000">
                  <a:extLst>
                    <a:ext uri="{9D8B030D-6E8A-4147-A177-3AD203B41FA5}">
                      <a16:colId xmlns:a16="http://schemas.microsoft.com/office/drawing/2014/main" val="2310353624"/>
                    </a:ext>
                  </a:extLst>
                </a:gridCol>
                <a:gridCol w="1524000">
                  <a:extLst>
                    <a:ext uri="{9D8B030D-6E8A-4147-A177-3AD203B41FA5}">
                      <a16:colId xmlns:a16="http://schemas.microsoft.com/office/drawing/2014/main" val="494167570"/>
                    </a:ext>
                  </a:extLst>
                </a:gridCol>
                <a:gridCol w="1524000">
                  <a:extLst>
                    <a:ext uri="{9D8B030D-6E8A-4147-A177-3AD203B41FA5}">
                      <a16:colId xmlns:a16="http://schemas.microsoft.com/office/drawing/2014/main" val="2901565741"/>
                    </a:ext>
                  </a:extLst>
                </a:gridCol>
                <a:gridCol w="2590800">
                  <a:extLst>
                    <a:ext uri="{9D8B030D-6E8A-4147-A177-3AD203B41FA5}">
                      <a16:colId xmlns:a16="http://schemas.microsoft.com/office/drawing/2014/main" val="1531963809"/>
                    </a:ext>
                  </a:extLst>
                </a:gridCol>
              </a:tblGrid>
              <a:tr h="808749">
                <a:tc>
                  <a:txBody>
                    <a:bodyPr/>
                    <a:lstStyle/>
                    <a:p>
                      <a:endParaRPr kumimoji="1" lang="ja-JP" altLang="en-US" sz="1400" dirty="0"/>
                    </a:p>
                  </a:txBody>
                  <a:tcPr/>
                </a:tc>
                <a:tc>
                  <a:txBody>
                    <a:bodyPr/>
                    <a:lstStyle/>
                    <a:p>
                      <a:endParaRPr kumimoji="1" lang="ja-JP" altLang="en-US" sz="1400"/>
                    </a:p>
                  </a:txBody>
                  <a:tcPr/>
                </a:tc>
                <a:tc>
                  <a:txBody>
                    <a:bodyPr/>
                    <a:lstStyle/>
                    <a:p>
                      <a:endParaRPr kumimoji="1" lang="ja-JP" altLang="en-US" sz="1400" dirty="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extLst>
                  <a:ext uri="{0D108BD9-81ED-4DB2-BD59-A6C34878D82A}">
                    <a16:rowId xmlns:a16="http://schemas.microsoft.com/office/drawing/2014/main" val="1245766803"/>
                  </a:ext>
                </a:extLst>
              </a:tr>
              <a:tr h="334599">
                <a:tc>
                  <a:txBody>
                    <a:bodyPr/>
                    <a:lstStyle/>
                    <a:p>
                      <a:pPr marL="0" algn="l" defTabSz="914400" rtl="0" eaLnBrk="1" latinLnBrk="0" hangingPunct="1"/>
                      <a:endParaRPr kumimoji="1" lang="ja-JP" altLang="en-US" sz="1400" kern="1200" dirty="0">
                        <a:solidFill>
                          <a:schemeClr val="dk1"/>
                        </a:solidFill>
                        <a:latin typeface="+mn-lt"/>
                        <a:ea typeface="+mn-ea"/>
                        <a:cs typeface="+mn-cs"/>
                      </a:endParaRPr>
                    </a:p>
                  </a:txBody>
                  <a:tcPr/>
                </a:tc>
                <a:tc>
                  <a:txBody>
                    <a:bodyPr/>
                    <a:lstStyle/>
                    <a:p>
                      <a:pPr marL="0" algn="l" defTabSz="914400" rtl="0" eaLnBrk="1" latinLnBrk="0" hangingPunct="1"/>
                      <a:r>
                        <a:rPr kumimoji="1" lang="en-US" altLang="ja-JP" sz="1400" kern="1200" dirty="0" smtClean="0">
                          <a:solidFill>
                            <a:schemeClr val="dk1"/>
                          </a:solidFill>
                          <a:latin typeface="+mn-lt"/>
                          <a:ea typeface="+mn-ea"/>
                          <a:cs typeface="+mn-cs"/>
                        </a:rPr>
                        <a:t>3R</a:t>
                      </a:r>
                      <a:r>
                        <a:rPr kumimoji="1" lang="en-US" altLang="ja-JP" sz="1400" kern="1200" baseline="0" dirty="0" smtClean="0">
                          <a:solidFill>
                            <a:schemeClr val="dk1"/>
                          </a:solidFill>
                          <a:latin typeface="+mn-lt"/>
                          <a:ea typeface="+mn-ea"/>
                          <a:cs typeface="+mn-cs"/>
                        </a:rPr>
                        <a:t> </a:t>
                      </a:r>
                      <a:r>
                        <a:rPr kumimoji="1" lang="en-US" altLang="ja-JP" sz="1400" kern="1200" dirty="0" smtClean="0">
                          <a:solidFill>
                            <a:schemeClr val="dk1"/>
                          </a:solidFill>
                          <a:latin typeface="+mn-lt"/>
                          <a:ea typeface="+mn-ea"/>
                          <a:cs typeface="+mn-cs"/>
                        </a:rPr>
                        <a:t>Initiative </a:t>
                      </a:r>
                      <a:endParaRPr kumimoji="1" lang="ja-JP" altLang="en-US" sz="1400" kern="1200" dirty="0">
                        <a:solidFill>
                          <a:schemeClr val="dk1"/>
                        </a:solidFill>
                        <a:latin typeface="+mn-lt"/>
                        <a:ea typeface="+mn-ea"/>
                        <a:cs typeface="+mn-cs"/>
                      </a:endParaRPr>
                    </a:p>
                  </a:txBody>
                  <a:tcPr/>
                </a:tc>
                <a:tc>
                  <a:txBody>
                    <a:bodyPr/>
                    <a:lstStyle/>
                    <a:p>
                      <a:endParaRPr kumimoji="1" lang="ja-JP" altLang="en-US" sz="1400" dirty="0"/>
                    </a:p>
                  </a:txBody>
                  <a:tcPr/>
                </a:tc>
                <a:tc>
                  <a:txBody>
                    <a:bodyPr/>
                    <a:lstStyle/>
                    <a:p>
                      <a:r>
                        <a:rPr kumimoji="1" lang="en-US" altLang="ja-JP" sz="1400" dirty="0" smtClean="0"/>
                        <a:t>Kobe 3R Action Plan </a:t>
                      </a:r>
                      <a:endParaRPr kumimoji="1" lang="ja-JP" altLang="en-US" sz="1400" dirty="0"/>
                    </a:p>
                  </a:txBody>
                  <a:tcPr/>
                </a:tc>
                <a:tc>
                  <a:txBody>
                    <a:bodyPr/>
                    <a:lstStyle/>
                    <a:p>
                      <a:r>
                        <a:rPr kumimoji="1" lang="en-US" altLang="ja-JP" sz="1400" dirty="0" smtClean="0"/>
                        <a:t>reaffirm Kobe 3R Action Plan </a:t>
                      </a:r>
                      <a:endParaRPr kumimoji="1" lang="ja-JP" altLang="en-US" sz="1400" dirty="0"/>
                    </a:p>
                  </a:txBody>
                  <a:tcPr/>
                </a:tc>
                <a:tc>
                  <a:txBody>
                    <a:bodyPr/>
                    <a:lstStyle/>
                    <a:p>
                      <a:r>
                        <a:rPr kumimoji="1" lang="en-US" altLang="ja-JP" sz="1400" dirty="0" smtClean="0"/>
                        <a:t>G7 Alliance on RE</a:t>
                      </a:r>
                    </a:p>
                    <a:p>
                      <a:r>
                        <a:rPr kumimoji="1" lang="en-GB" altLang="ja-JP" sz="1400" dirty="0" smtClean="0"/>
                        <a:t>Toyama</a:t>
                      </a:r>
                      <a:r>
                        <a:rPr kumimoji="1" lang="en-GB" altLang="ja-JP" sz="1400" baseline="0" dirty="0" smtClean="0"/>
                        <a:t> Framework on Material Cycles </a:t>
                      </a:r>
                      <a:endParaRPr kumimoji="1" lang="ja-JP" altLang="en-US" sz="1400" dirty="0"/>
                    </a:p>
                  </a:txBody>
                  <a:tcPr/>
                </a:tc>
                <a:extLst>
                  <a:ext uri="{0D108BD9-81ED-4DB2-BD59-A6C34878D82A}">
                    <a16:rowId xmlns:a16="http://schemas.microsoft.com/office/drawing/2014/main" val="1977180397"/>
                  </a:ext>
                </a:extLst>
              </a:tr>
              <a:tr h="185255">
                <a:tc>
                  <a:txBody>
                    <a:bodyPr/>
                    <a:lstStyle/>
                    <a:p>
                      <a:pPr marL="0" algn="l" defTabSz="914400" rtl="0" eaLnBrk="1" latinLnBrk="0" hangingPunct="1"/>
                      <a:r>
                        <a:rPr kumimoji="1" lang="en-US" altLang="ja-JP" sz="1400" kern="1200" dirty="0" smtClean="0">
                          <a:solidFill>
                            <a:schemeClr val="dk1"/>
                          </a:solidFill>
                          <a:latin typeface="+mn-lt"/>
                          <a:ea typeface="+mn-ea"/>
                          <a:cs typeface="+mn-cs"/>
                        </a:rPr>
                        <a:t> </a:t>
                      </a:r>
                      <a:endParaRPr kumimoji="1" lang="ja-JP" altLang="en-US" sz="1400" kern="1200" dirty="0">
                        <a:solidFill>
                          <a:schemeClr val="dk1"/>
                        </a:solidFill>
                        <a:latin typeface="+mn-lt"/>
                        <a:ea typeface="+mn-ea"/>
                        <a:cs typeface="+mn-cs"/>
                      </a:endParaRPr>
                    </a:p>
                  </a:txBody>
                  <a:tcPr/>
                </a:tc>
                <a:tc>
                  <a:txBody>
                    <a:bodyPr/>
                    <a:lstStyle/>
                    <a:p>
                      <a:endParaRPr kumimoji="1" lang="ja-JP" altLang="en-US" sz="1400" dirty="0"/>
                    </a:p>
                  </a:txBody>
                  <a:tcPr/>
                </a:tc>
                <a:tc>
                  <a:txBody>
                    <a:bodyPr/>
                    <a:lstStyle/>
                    <a:p>
                      <a:r>
                        <a:rPr kumimoji="1" lang="en-US" altLang="ja-JP" sz="1400" dirty="0" smtClean="0"/>
                        <a:t>Targets taking account of RP</a:t>
                      </a:r>
                      <a:endParaRPr kumimoji="1" lang="ja-JP" altLang="en-US" sz="1400" dirty="0"/>
                    </a:p>
                  </a:txBody>
                  <a:tcPr/>
                </a:tc>
                <a:tc>
                  <a:txBody>
                    <a:bodyPr/>
                    <a:lstStyle/>
                    <a:p>
                      <a:r>
                        <a:rPr kumimoji="1" lang="en-US" altLang="ja-JP" sz="1400" dirty="0" smtClean="0"/>
                        <a:t>Targets taking account of RP</a:t>
                      </a:r>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extLst>
                  <a:ext uri="{0D108BD9-81ED-4DB2-BD59-A6C34878D82A}">
                    <a16:rowId xmlns:a16="http://schemas.microsoft.com/office/drawing/2014/main" val="1397107205"/>
                  </a:ext>
                </a:extLst>
              </a:tr>
              <a:tr h="808749">
                <a:tc>
                  <a:txBody>
                    <a:bodyPr/>
                    <a:lstStyle/>
                    <a:p>
                      <a:endParaRPr kumimoji="1" lang="ja-JP" altLang="en-US" sz="1400" dirty="0"/>
                    </a:p>
                  </a:txBody>
                  <a:tcPr/>
                </a:tc>
                <a:tc>
                  <a:txBody>
                    <a:bodyPr/>
                    <a:lstStyle/>
                    <a:p>
                      <a:pPr marL="0" algn="l" defTabSz="914400" rtl="0" eaLnBrk="1" latinLnBrk="0" hangingPunct="1"/>
                      <a:r>
                        <a:rPr kumimoji="1" lang="en-US" altLang="ja-JP" sz="1400" kern="1200" dirty="0" smtClean="0">
                          <a:solidFill>
                            <a:schemeClr val="dk1"/>
                          </a:solidFill>
                          <a:latin typeface="+mn-lt"/>
                          <a:ea typeface="+mn-ea"/>
                          <a:cs typeface="+mn-cs"/>
                        </a:rPr>
                        <a:t>Reduce waste, Reuse and Recycle resources and products </a:t>
                      </a:r>
                      <a:endParaRPr kumimoji="1" lang="ja-JP" altLang="en-US" sz="1400" kern="1200" dirty="0">
                        <a:solidFill>
                          <a:schemeClr val="dk1"/>
                        </a:solidFill>
                        <a:latin typeface="+mn-lt"/>
                        <a:ea typeface="+mn-ea"/>
                        <a:cs typeface="+mn-cs"/>
                      </a:endParaRPr>
                    </a:p>
                  </a:txBody>
                  <a:tcPr/>
                </a:tc>
                <a:tc>
                  <a:txBody>
                    <a:bodyPr/>
                    <a:lstStyle/>
                    <a:p>
                      <a:r>
                        <a:rPr kumimoji="1" lang="en-US" altLang="ja-JP" sz="1400" dirty="0" smtClean="0"/>
                        <a:t>optimize the resource cycle within the 3Rs Initiative</a:t>
                      </a:r>
                      <a:endParaRPr kumimoji="1" lang="ja-JP" altLang="en-US" sz="1400" dirty="0"/>
                    </a:p>
                  </a:txBody>
                  <a:tcPr/>
                </a:tc>
                <a:tc>
                  <a:txBody>
                    <a:bodyPr/>
                    <a:lstStyle/>
                    <a:p>
                      <a:r>
                        <a:rPr kumimoji="1" lang="en-US" altLang="ja-JP" sz="1400" dirty="0" smtClean="0"/>
                        <a:t>Prioritize 3Rs Policies and Improve RP</a:t>
                      </a:r>
                      <a:r>
                        <a:rPr kumimoji="1" lang="ja-JP" altLang="en-US" sz="1400" dirty="0" smtClean="0"/>
                        <a:t>　</a:t>
                      </a:r>
                      <a:r>
                        <a:rPr kumimoji="1" lang="en-US" altLang="ja-JP" sz="1400" dirty="0" smtClean="0"/>
                        <a:t>Reduce</a:t>
                      </a:r>
                      <a:r>
                        <a:rPr kumimoji="1" lang="en-US" altLang="ja-JP" sz="1400" baseline="0" dirty="0" smtClean="0"/>
                        <a:t> waste</a:t>
                      </a:r>
                      <a:endParaRPr kumimoji="1" lang="ja-JP" altLang="en-US" sz="1400" dirty="0"/>
                    </a:p>
                  </a:txBody>
                  <a:tcPr/>
                </a:tc>
                <a:tc>
                  <a:txBody>
                    <a:bodyPr/>
                    <a:lstStyle/>
                    <a:p>
                      <a:endParaRPr kumimoji="1" lang="ja-JP" altLang="en-US" sz="1400" dirty="0"/>
                    </a:p>
                  </a:txBody>
                  <a:tcPr/>
                </a:tc>
                <a:tc>
                  <a:txBody>
                    <a:bodyPr/>
                    <a:lstStyle/>
                    <a:p>
                      <a:r>
                        <a:rPr kumimoji="1" lang="en-US" altLang="ja-JP" sz="1400" dirty="0" smtClean="0"/>
                        <a:t>Commitment to ambitious action for RE</a:t>
                      </a:r>
                    </a:p>
                  </a:txBody>
                  <a:tcPr/>
                </a:tc>
                <a:extLst>
                  <a:ext uri="{0D108BD9-81ED-4DB2-BD59-A6C34878D82A}">
                    <a16:rowId xmlns:a16="http://schemas.microsoft.com/office/drawing/2014/main" val="4133288896"/>
                  </a:ext>
                </a:extLst>
              </a:tr>
              <a:tr h="808749">
                <a:tc>
                  <a:txBody>
                    <a:bodyPr/>
                    <a:lstStyle/>
                    <a:p>
                      <a:endParaRPr kumimoji="1" lang="ja-JP" altLang="en-US" sz="1400"/>
                    </a:p>
                  </a:txBody>
                  <a:tcPr/>
                </a:tc>
                <a:tc>
                  <a:txBody>
                    <a:bodyPr/>
                    <a:lstStyle/>
                    <a:p>
                      <a:pPr marL="0" algn="l" defTabSz="914400" rtl="0" eaLnBrk="1" latinLnBrk="0" hangingPunct="1"/>
                      <a:r>
                        <a:rPr kumimoji="1" lang="en-US" altLang="ja-JP" sz="1400" kern="1200" dirty="0" smtClean="0">
                          <a:solidFill>
                            <a:schemeClr val="dk1"/>
                          </a:solidFill>
                          <a:latin typeface="+mn-lt"/>
                          <a:ea typeface="+mn-ea"/>
                          <a:cs typeface="+mn-cs"/>
                        </a:rPr>
                        <a:t>Trade barrier: recycling and remanufacturing</a:t>
                      </a:r>
                      <a:endParaRPr kumimoji="1" lang="ja-JP" altLang="en-US" sz="1400" kern="1200" dirty="0">
                        <a:solidFill>
                          <a:schemeClr val="dk1"/>
                        </a:solidFill>
                        <a:latin typeface="+mn-lt"/>
                        <a:ea typeface="+mn-ea"/>
                        <a:cs typeface="+mn-cs"/>
                      </a:endParaRPr>
                    </a:p>
                  </a:txBody>
                  <a:tcPr/>
                </a:tc>
                <a:tc>
                  <a:txBody>
                    <a:bodyPr/>
                    <a:lstStyle/>
                    <a:p>
                      <a:endParaRPr kumimoji="1" lang="ja-JP" altLang="en-US" sz="1400"/>
                    </a:p>
                  </a:txBody>
                  <a:tcPr/>
                </a:tc>
                <a:tc>
                  <a:txBody>
                    <a:bodyPr/>
                    <a:lstStyle/>
                    <a:p>
                      <a:r>
                        <a:rPr kumimoji="1" lang="en-US" altLang="ja-JP" sz="1400" dirty="0" smtClean="0"/>
                        <a:t>Establishment of an International Sound Material-Cycle Society</a:t>
                      </a:r>
                      <a:endParaRPr kumimoji="1" lang="ja-JP" altLang="en-US" sz="1400" dirty="0"/>
                    </a:p>
                  </a:txBody>
                  <a:tcPr/>
                </a:tc>
                <a:tc>
                  <a:txBody>
                    <a:bodyPr/>
                    <a:lstStyle/>
                    <a:p>
                      <a:endParaRPr kumimoji="1" lang="ja-JP" altLang="en-US" sz="1400"/>
                    </a:p>
                  </a:txBody>
                  <a:tcPr/>
                </a:tc>
                <a:tc>
                  <a:txBody>
                    <a:bodyPr/>
                    <a:lstStyle/>
                    <a:p>
                      <a:endParaRPr kumimoji="1" lang="ja-JP" altLang="en-US" sz="1400" dirty="0"/>
                    </a:p>
                  </a:txBody>
                  <a:tcPr/>
                </a:tc>
                <a:extLst>
                  <a:ext uri="{0D108BD9-81ED-4DB2-BD59-A6C34878D82A}">
                    <a16:rowId xmlns:a16="http://schemas.microsoft.com/office/drawing/2014/main" val="18521649"/>
                  </a:ext>
                </a:extLst>
              </a:tr>
              <a:tr h="808749">
                <a:tc>
                  <a:txBody>
                    <a:bodyPr/>
                    <a:lstStyle/>
                    <a:p>
                      <a:endParaRPr kumimoji="1" lang="ja-JP" altLang="en-US" sz="1400" dirty="0"/>
                    </a:p>
                  </a:txBody>
                  <a:tcPr/>
                </a:tc>
                <a:tc>
                  <a:txBody>
                    <a:bodyPr/>
                    <a:lstStyle/>
                    <a:p>
                      <a:pPr marL="0" algn="l" defTabSz="914400" rtl="0" eaLnBrk="1" latinLnBrk="0" hangingPunct="1"/>
                      <a:r>
                        <a:rPr kumimoji="1" lang="en-US" altLang="ja-JP" sz="1400" kern="1200" dirty="0" smtClean="0">
                          <a:solidFill>
                            <a:schemeClr val="dk1"/>
                          </a:solidFill>
                          <a:latin typeface="+mn-lt"/>
                          <a:ea typeface="+mn-ea"/>
                          <a:cs typeface="+mn-cs"/>
                        </a:rPr>
                        <a:t>cooperation among various stakeholders </a:t>
                      </a:r>
                      <a:endParaRPr kumimoji="1" lang="ja-JP" altLang="en-US" sz="1400" kern="1200" dirty="0">
                        <a:solidFill>
                          <a:schemeClr val="dk1"/>
                        </a:solidFill>
                        <a:latin typeface="+mn-lt"/>
                        <a:ea typeface="+mn-ea"/>
                        <a:cs typeface="+mn-cs"/>
                      </a:endParaRPr>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G7 Alliance on RE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GB" altLang="ja-JP" sz="1400" dirty="0" smtClean="0"/>
                        <a:t>Toyama</a:t>
                      </a:r>
                      <a:r>
                        <a:rPr kumimoji="1" lang="en-GB" altLang="ja-JP" sz="1400" baseline="0" dirty="0" smtClean="0"/>
                        <a:t> Framework on Material Cycles </a:t>
                      </a:r>
                      <a:endParaRPr kumimoji="1" lang="ja-JP" altLang="en-US" sz="1400" dirty="0" smtClean="0"/>
                    </a:p>
                    <a:p>
                      <a:endParaRPr kumimoji="1" lang="ja-JP" altLang="en-US" sz="1400" dirty="0"/>
                    </a:p>
                  </a:txBody>
                  <a:tcPr/>
                </a:tc>
                <a:extLst>
                  <a:ext uri="{0D108BD9-81ED-4DB2-BD59-A6C34878D82A}">
                    <a16:rowId xmlns:a16="http://schemas.microsoft.com/office/drawing/2014/main" val="1830159251"/>
                  </a:ext>
                </a:extLst>
              </a:tr>
              <a:tr h="808749">
                <a:tc>
                  <a:txBody>
                    <a:bodyPr/>
                    <a:lstStyle/>
                    <a:p>
                      <a:endParaRPr kumimoji="1" lang="ja-JP" altLang="en-US" sz="1400" dirty="0"/>
                    </a:p>
                  </a:txBody>
                  <a:tcPr/>
                </a:tc>
                <a:tc>
                  <a:txBody>
                    <a:bodyPr/>
                    <a:lstStyle/>
                    <a:p>
                      <a:pPr marL="0" algn="l" defTabSz="914400" rtl="0" eaLnBrk="1" latinLnBrk="0" hangingPunct="1"/>
                      <a:r>
                        <a:rPr kumimoji="1" lang="en-US" altLang="ja-JP" sz="1400" kern="1200" dirty="0" smtClean="0">
                          <a:solidFill>
                            <a:schemeClr val="dk1"/>
                          </a:solidFill>
                          <a:latin typeface="+mn-lt"/>
                          <a:ea typeface="+mn-ea"/>
                          <a:cs typeface="+mn-cs"/>
                        </a:rPr>
                        <a:t>Cooperate with developing countries</a:t>
                      </a:r>
                      <a:endParaRPr kumimoji="1" lang="ja-JP" altLang="en-US" sz="1400" kern="1200" dirty="0">
                        <a:solidFill>
                          <a:schemeClr val="dk1"/>
                        </a:solidFill>
                        <a:latin typeface="+mn-lt"/>
                        <a:ea typeface="+mn-ea"/>
                        <a:cs typeface="+mn-cs"/>
                      </a:endParaRPr>
                    </a:p>
                  </a:txBody>
                  <a:tcPr/>
                </a:tc>
                <a:tc>
                  <a:txBody>
                    <a:bodyPr/>
                    <a:lstStyle/>
                    <a:p>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dk1"/>
                          </a:solidFill>
                          <a:latin typeface="+mn-lt"/>
                          <a:ea typeface="+mn-ea"/>
                          <a:cs typeface="+mn-cs"/>
                        </a:rPr>
                        <a:t>3Rs Capacity Development in Developing Countries</a:t>
                      </a:r>
                    </a:p>
                  </a:txBody>
                  <a:tcPr/>
                </a:tc>
                <a:tc>
                  <a:txBody>
                    <a:bodyPr/>
                    <a:lstStyle/>
                    <a:p>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GB" altLang="ja-JP" sz="1400" dirty="0" smtClean="0"/>
                        <a:t>Toyama</a:t>
                      </a:r>
                      <a:r>
                        <a:rPr kumimoji="1" lang="en-GB" altLang="ja-JP" sz="1400" baseline="0" dirty="0" smtClean="0"/>
                        <a:t> Framework on Material Cycles </a:t>
                      </a:r>
                      <a:endParaRPr kumimoji="1" lang="ja-JP" altLang="en-US" sz="1400" dirty="0" smtClean="0"/>
                    </a:p>
                    <a:p>
                      <a:endParaRPr kumimoji="1" lang="ja-JP" altLang="en-US" sz="1400" dirty="0"/>
                    </a:p>
                  </a:txBody>
                  <a:tcPr/>
                </a:tc>
                <a:extLst>
                  <a:ext uri="{0D108BD9-81ED-4DB2-BD59-A6C34878D82A}">
                    <a16:rowId xmlns:a16="http://schemas.microsoft.com/office/drawing/2014/main" val="3444893680"/>
                  </a:ext>
                </a:extLst>
              </a:tr>
              <a:tr h="808749">
                <a:tc>
                  <a:txBody>
                    <a:bodyPr/>
                    <a:lstStyle/>
                    <a:p>
                      <a:pPr marL="0" algn="l" defTabSz="914400" rtl="0" eaLnBrk="1" latinLnBrk="0" hangingPunct="1"/>
                      <a:endParaRPr kumimoji="1" lang="en-US" altLang="ja-JP" sz="1400" kern="1200" dirty="0" smtClean="0">
                        <a:solidFill>
                          <a:schemeClr val="dk1"/>
                        </a:solidFill>
                        <a:latin typeface="+mn-lt"/>
                        <a:ea typeface="+mn-ea"/>
                        <a:cs typeface="+mn-cs"/>
                      </a:endParaRPr>
                    </a:p>
                  </a:txBody>
                  <a:tcPr/>
                </a:tc>
                <a:tc>
                  <a:txBody>
                    <a:bodyPr/>
                    <a:lstStyle/>
                    <a:p>
                      <a:r>
                        <a:rPr kumimoji="1" lang="en-US" altLang="ja-JP" sz="1400" dirty="0" smtClean="0"/>
                        <a:t>OECD work on MFA and RP</a:t>
                      </a:r>
                      <a:endParaRPr kumimoji="1" lang="ja-JP" altLang="en-US" sz="1400" dirty="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tc>
                  <a:txBody>
                    <a:bodyPr/>
                    <a:lstStyle/>
                    <a:p>
                      <a:pPr marL="285750" indent="-285750">
                        <a:buFont typeface="Arial" panose="020B0604020202020204" pitchFamily="34" charset="0"/>
                        <a:buChar char="•"/>
                      </a:pPr>
                      <a:r>
                        <a:rPr kumimoji="1" lang="en-US" altLang="ja-JP" sz="1400" dirty="0" smtClean="0"/>
                        <a:t>IRP synthesis</a:t>
                      </a:r>
                    </a:p>
                    <a:p>
                      <a:pPr marL="285750" indent="-285750">
                        <a:buFont typeface="Arial" panose="020B0604020202020204" pitchFamily="34" charset="0"/>
                        <a:buChar char="•"/>
                      </a:pPr>
                      <a:r>
                        <a:rPr kumimoji="1" lang="en-US" altLang="ja-JP" sz="1400" dirty="0" smtClean="0"/>
                        <a:t>OECD policy guidance </a:t>
                      </a:r>
                      <a:endParaRPr kumimoji="1" lang="ja-JP" altLang="en-US" sz="1400" dirty="0"/>
                    </a:p>
                  </a:txBody>
                  <a:tcPr/>
                </a:tc>
                <a:extLst>
                  <a:ext uri="{0D108BD9-81ED-4DB2-BD59-A6C34878D82A}">
                    <a16:rowId xmlns:a16="http://schemas.microsoft.com/office/drawing/2014/main" val="646799450"/>
                  </a:ext>
                </a:extLst>
              </a:tr>
            </a:tbl>
          </a:graphicData>
        </a:graphic>
      </p:graphicFrame>
      <p:sp>
        <p:nvSpPr>
          <p:cNvPr id="5" name="ホームベース 4"/>
          <p:cNvSpPr/>
          <p:nvPr/>
        </p:nvSpPr>
        <p:spPr>
          <a:xfrm>
            <a:off x="1559496" y="441240"/>
            <a:ext cx="1907704" cy="838968"/>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70C0"/>
                </a:solidFill>
              </a:rPr>
              <a:t>Evian </a:t>
            </a:r>
          </a:p>
          <a:p>
            <a:pPr algn="ctr"/>
            <a:r>
              <a:rPr lang="en-US" altLang="ja-JP" dirty="0">
                <a:solidFill>
                  <a:srgbClr val="0070C0"/>
                </a:solidFill>
              </a:rPr>
              <a:t>France </a:t>
            </a:r>
          </a:p>
          <a:p>
            <a:pPr algn="ctr"/>
            <a:r>
              <a:rPr lang="en-US" altLang="ja-JP" dirty="0">
                <a:solidFill>
                  <a:srgbClr val="0070C0"/>
                </a:solidFill>
              </a:rPr>
              <a:t>2003</a:t>
            </a:r>
            <a:endParaRPr kumimoji="1" lang="ja-JP" altLang="en-US" dirty="0">
              <a:solidFill>
                <a:srgbClr val="0070C0"/>
              </a:solidFill>
            </a:endParaRPr>
          </a:p>
        </p:txBody>
      </p:sp>
      <p:sp>
        <p:nvSpPr>
          <p:cNvPr id="6" name="山形 5"/>
          <p:cNvSpPr/>
          <p:nvPr/>
        </p:nvSpPr>
        <p:spPr>
          <a:xfrm>
            <a:off x="2999656" y="441240"/>
            <a:ext cx="1907704" cy="838968"/>
          </a:xfrm>
          <a:prstGeom prst="chevr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山形 6"/>
          <p:cNvSpPr/>
          <p:nvPr/>
        </p:nvSpPr>
        <p:spPr>
          <a:xfrm>
            <a:off x="4439816" y="441240"/>
            <a:ext cx="1907704" cy="838968"/>
          </a:xfrm>
          <a:prstGeom prst="chevr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山形 7"/>
          <p:cNvSpPr/>
          <p:nvPr/>
        </p:nvSpPr>
        <p:spPr>
          <a:xfrm>
            <a:off x="5879976" y="441240"/>
            <a:ext cx="1907704" cy="838968"/>
          </a:xfrm>
          <a:prstGeom prst="chevr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山形 8"/>
          <p:cNvSpPr/>
          <p:nvPr/>
        </p:nvSpPr>
        <p:spPr>
          <a:xfrm>
            <a:off x="7320136" y="441240"/>
            <a:ext cx="1907704" cy="838968"/>
          </a:xfrm>
          <a:prstGeom prst="chevr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山形 9"/>
          <p:cNvSpPr/>
          <p:nvPr/>
        </p:nvSpPr>
        <p:spPr>
          <a:xfrm>
            <a:off x="8760296" y="441240"/>
            <a:ext cx="1907704" cy="838968"/>
          </a:xfrm>
          <a:prstGeom prst="chevr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3381582" y="441240"/>
            <a:ext cx="1199238" cy="923330"/>
          </a:xfrm>
          <a:prstGeom prst="rect">
            <a:avLst/>
          </a:prstGeom>
        </p:spPr>
        <p:txBody>
          <a:bodyPr wrap="square">
            <a:spAutoFit/>
          </a:bodyPr>
          <a:lstStyle/>
          <a:p>
            <a:pPr algn="ctr"/>
            <a:r>
              <a:rPr lang="en-US" altLang="ja-JP" dirty="0">
                <a:solidFill>
                  <a:srgbClr val="0070C0"/>
                </a:solidFill>
              </a:rPr>
              <a:t>Sea Island </a:t>
            </a:r>
            <a:br>
              <a:rPr lang="en-US" altLang="ja-JP" dirty="0">
                <a:solidFill>
                  <a:srgbClr val="0070C0"/>
                </a:solidFill>
              </a:rPr>
            </a:br>
            <a:r>
              <a:rPr lang="en-US" altLang="ja-JP" dirty="0">
                <a:solidFill>
                  <a:srgbClr val="0070C0"/>
                </a:solidFill>
              </a:rPr>
              <a:t>USA </a:t>
            </a:r>
          </a:p>
          <a:p>
            <a:pPr algn="ctr"/>
            <a:r>
              <a:rPr lang="en-US" altLang="ja-JP" dirty="0">
                <a:solidFill>
                  <a:srgbClr val="0070C0"/>
                </a:solidFill>
              </a:rPr>
              <a:t>2004 </a:t>
            </a:r>
            <a:endParaRPr lang="ja-JP" altLang="en-US" dirty="0">
              <a:solidFill>
                <a:srgbClr val="0070C0"/>
              </a:solidFill>
            </a:endParaRPr>
          </a:p>
        </p:txBody>
      </p:sp>
      <p:sp>
        <p:nvSpPr>
          <p:cNvPr id="13" name="正方形/長方形 12"/>
          <p:cNvSpPr/>
          <p:nvPr/>
        </p:nvSpPr>
        <p:spPr>
          <a:xfrm>
            <a:off x="4550444" y="441240"/>
            <a:ext cx="1568810" cy="923330"/>
          </a:xfrm>
          <a:prstGeom prst="rect">
            <a:avLst/>
          </a:prstGeom>
        </p:spPr>
        <p:txBody>
          <a:bodyPr wrap="square">
            <a:spAutoFit/>
          </a:bodyPr>
          <a:lstStyle/>
          <a:p>
            <a:pPr algn="ctr"/>
            <a:r>
              <a:rPr lang="en-US" altLang="ja-JP" dirty="0">
                <a:solidFill>
                  <a:srgbClr val="0070C0"/>
                </a:solidFill>
              </a:rPr>
              <a:t>Saint </a:t>
            </a:r>
          </a:p>
          <a:p>
            <a:pPr algn="ctr"/>
            <a:r>
              <a:rPr lang="en-US" altLang="ja-JP" dirty="0">
                <a:solidFill>
                  <a:srgbClr val="0070C0"/>
                </a:solidFill>
              </a:rPr>
              <a:t>  Petersburg </a:t>
            </a:r>
          </a:p>
          <a:p>
            <a:pPr algn="ctr"/>
            <a:r>
              <a:rPr lang="en-US" altLang="ja-JP" dirty="0">
                <a:solidFill>
                  <a:srgbClr val="0070C0"/>
                </a:solidFill>
              </a:rPr>
              <a:t>Russia 2006</a:t>
            </a:r>
            <a:endParaRPr lang="ja-JP" altLang="en-US" dirty="0">
              <a:solidFill>
                <a:srgbClr val="0070C0"/>
              </a:solidFill>
            </a:endParaRPr>
          </a:p>
        </p:txBody>
      </p:sp>
      <p:sp>
        <p:nvSpPr>
          <p:cNvPr id="14" name="正方形/長方形 13"/>
          <p:cNvSpPr/>
          <p:nvPr/>
        </p:nvSpPr>
        <p:spPr>
          <a:xfrm>
            <a:off x="6091766" y="441240"/>
            <a:ext cx="1472510" cy="923330"/>
          </a:xfrm>
          <a:prstGeom prst="rect">
            <a:avLst/>
          </a:prstGeom>
        </p:spPr>
        <p:txBody>
          <a:bodyPr wrap="square">
            <a:spAutoFit/>
          </a:bodyPr>
          <a:lstStyle/>
          <a:p>
            <a:pPr algn="ctr"/>
            <a:r>
              <a:rPr lang="en-US" altLang="ja-JP" dirty="0">
                <a:solidFill>
                  <a:srgbClr val="0070C0"/>
                </a:solidFill>
              </a:rPr>
              <a:t>Hokkaido </a:t>
            </a:r>
          </a:p>
          <a:p>
            <a:pPr algn="ctr"/>
            <a:r>
              <a:rPr lang="en-US" altLang="ja-JP" dirty="0">
                <a:solidFill>
                  <a:srgbClr val="0070C0"/>
                </a:solidFill>
              </a:rPr>
              <a:t>Kobe EMM</a:t>
            </a:r>
          </a:p>
          <a:p>
            <a:pPr algn="ctr"/>
            <a:r>
              <a:rPr lang="en-US" altLang="ja-JP" dirty="0">
                <a:solidFill>
                  <a:srgbClr val="0070C0"/>
                </a:solidFill>
              </a:rPr>
              <a:t>Japan, 2008</a:t>
            </a:r>
            <a:endParaRPr lang="ja-JP" altLang="en-US" dirty="0">
              <a:solidFill>
                <a:srgbClr val="0070C0"/>
              </a:solidFill>
            </a:endParaRPr>
          </a:p>
        </p:txBody>
      </p:sp>
      <p:sp>
        <p:nvSpPr>
          <p:cNvPr id="15" name="正方形/長方形 14"/>
          <p:cNvSpPr/>
          <p:nvPr/>
        </p:nvSpPr>
        <p:spPr>
          <a:xfrm>
            <a:off x="7613553" y="441240"/>
            <a:ext cx="1172463" cy="923330"/>
          </a:xfrm>
          <a:prstGeom prst="rect">
            <a:avLst/>
          </a:prstGeom>
        </p:spPr>
        <p:txBody>
          <a:bodyPr wrap="square">
            <a:spAutoFit/>
          </a:bodyPr>
          <a:lstStyle/>
          <a:p>
            <a:pPr algn="ctr"/>
            <a:r>
              <a:rPr lang="en-US" altLang="ja-JP" dirty="0">
                <a:solidFill>
                  <a:srgbClr val="0070C0"/>
                </a:solidFill>
              </a:rPr>
              <a:t>Deauville </a:t>
            </a:r>
          </a:p>
          <a:p>
            <a:pPr algn="ctr"/>
            <a:r>
              <a:rPr lang="en-US" altLang="ja-JP" dirty="0">
                <a:solidFill>
                  <a:srgbClr val="0070C0"/>
                </a:solidFill>
              </a:rPr>
              <a:t>France</a:t>
            </a:r>
          </a:p>
          <a:p>
            <a:pPr algn="ctr"/>
            <a:r>
              <a:rPr lang="en-US" altLang="ja-JP" dirty="0">
                <a:solidFill>
                  <a:srgbClr val="0070C0"/>
                </a:solidFill>
              </a:rPr>
              <a:t>2011 </a:t>
            </a:r>
          </a:p>
        </p:txBody>
      </p:sp>
      <p:sp>
        <p:nvSpPr>
          <p:cNvPr id="16" name="正方形/長方形 15"/>
          <p:cNvSpPr/>
          <p:nvPr/>
        </p:nvSpPr>
        <p:spPr>
          <a:xfrm>
            <a:off x="9197875" y="441240"/>
            <a:ext cx="1105059" cy="923330"/>
          </a:xfrm>
          <a:prstGeom prst="rect">
            <a:avLst/>
          </a:prstGeom>
        </p:spPr>
        <p:txBody>
          <a:bodyPr wrap="square">
            <a:spAutoFit/>
          </a:bodyPr>
          <a:lstStyle/>
          <a:p>
            <a:pPr algn="ctr"/>
            <a:r>
              <a:rPr lang="en-US" altLang="ja-JP" dirty="0" err="1">
                <a:solidFill>
                  <a:srgbClr val="0070C0"/>
                </a:solidFill>
              </a:rPr>
              <a:t>Elmau</a:t>
            </a:r>
            <a:endParaRPr lang="en-US" altLang="ja-JP" dirty="0">
              <a:solidFill>
                <a:srgbClr val="0070C0"/>
              </a:solidFill>
            </a:endParaRPr>
          </a:p>
          <a:p>
            <a:pPr algn="ctr"/>
            <a:r>
              <a:rPr lang="en-US" altLang="ja-JP" dirty="0">
                <a:solidFill>
                  <a:srgbClr val="0070C0"/>
                </a:solidFill>
              </a:rPr>
              <a:t>Germany</a:t>
            </a:r>
          </a:p>
          <a:p>
            <a:pPr algn="ctr"/>
            <a:r>
              <a:rPr lang="en-US" altLang="ja-JP" dirty="0">
                <a:solidFill>
                  <a:srgbClr val="0070C0"/>
                </a:solidFill>
              </a:rPr>
              <a:t>2015</a:t>
            </a:r>
          </a:p>
        </p:txBody>
      </p:sp>
      <p:sp>
        <p:nvSpPr>
          <p:cNvPr id="3" name="角丸四角形 2"/>
          <p:cNvSpPr/>
          <p:nvPr/>
        </p:nvSpPr>
        <p:spPr>
          <a:xfrm>
            <a:off x="1559496" y="1364570"/>
            <a:ext cx="1440160" cy="48025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rgbClr val="0070C0"/>
                </a:solidFill>
              </a:rPr>
              <a:t>Collaborative action</a:t>
            </a:r>
            <a:endParaRPr lang="ja-JP" altLang="en-US" sz="1600" dirty="0">
              <a:solidFill>
                <a:srgbClr val="0070C0"/>
              </a:solidFill>
            </a:endParaRPr>
          </a:p>
        </p:txBody>
      </p:sp>
      <p:sp>
        <p:nvSpPr>
          <p:cNvPr id="17" name="角丸四角形 16"/>
          <p:cNvSpPr/>
          <p:nvPr/>
        </p:nvSpPr>
        <p:spPr>
          <a:xfrm>
            <a:off x="1559496" y="1957521"/>
            <a:ext cx="1440160" cy="43204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rgbClr val="0070C0"/>
                </a:solidFill>
              </a:rPr>
              <a:t>RP target</a:t>
            </a:r>
            <a:endParaRPr lang="ja-JP" altLang="en-US" sz="1600" dirty="0">
              <a:solidFill>
                <a:srgbClr val="0070C0"/>
              </a:solidFill>
            </a:endParaRPr>
          </a:p>
        </p:txBody>
      </p:sp>
      <p:sp>
        <p:nvSpPr>
          <p:cNvPr id="18" name="角丸四角形 17"/>
          <p:cNvSpPr/>
          <p:nvPr/>
        </p:nvSpPr>
        <p:spPr>
          <a:xfrm>
            <a:off x="1559496" y="2502266"/>
            <a:ext cx="1440160" cy="78271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0070C0"/>
                </a:solidFill>
              </a:rPr>
              <a:t>Mainstreaming 3R/RE policy</a:t>
            </a:r>
            <a:endParaRPr lang="ja-JP" altLang="en-US" sz="1400" b="1" dirty="0">
              <a:solidFill>
                <a:srgbClr val="0070C0"/>
              </a:solidFill>
            </a:endParaRPr>
          </a:p>
        </p:txBody>
      </p:sp>
      <p:sp>
        <p:nvSpPr>
          <p:cNvPr id="19" name="角丸四角形 18"/>
          <p:cNvSpPr/>
          <p:nvPr/>
        </p:nvSpPr>
        <p:spPr>
          <a:xfrm>
            <a:off x="1559496" y="3637543"/>
            <a:ext cx="1440160" cy="78271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rgbClr val="0070C0"/>
                </a:solidFill>
              </a:rPr>
              <a:t>International resource circulation</a:t>
            </a:r>
            <a:endParaRPr lang="ja-JP" altLang="en-US" sz="1600" dirty="0">
              <a:solidFill>
                <a:srgbClr val="0070C0"/>
              </a:solidFill>
            </a:endParaRPr>
          </a:p>
        </p:txBody>
      </p:sp>
      <p:sp>
        <p:nvSpPr>
          <p:cNvPr id="20" name="角丸四角形 19"/>
          <p:cNvSpPr/>
          <p:nvPr/>
        </p:nvSpPr>
        <p:spPr>
          <a:xfrm>
            <a:off x="1517780" y="4579134"/>
            <a:ext cx="1440160" cy="78271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rgbClr val="0070C0"/>
                </a:solidFill>
              </a:rPr>
              <a:t>Multi-stakeholder collaboration</a:t>
            </a:r>
            <a:endParaRPr lang="ja-JP" altLang="en-US" sz="1600" dirty="0">
              <a:solidFill>
                <a:srgbClr val="0070C0"/>
              </a:solidFill>
            </a:endParaRPr>
          </a:p>
        </p:txBody>
      </p:sp>
      <p:sp>
        <p:nvSpPr>
          <p:cNvPr id="21" name="角丸四角形 20"/>
          <p:cNvSpPr/>
          <p:nvPr/>
        </p:nvSpPr>
        <p:spPr>
          <a:xfrm>
            <a:off x="1517780" y="5535109"/>
            <a:ext cx="1440160" cy="78271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0070C0"/>
                </a:solidFill>
              </a:rPr>
              <a:t>Cooperation with developing countries</a:t>
            </a:r>
            <a:endParaRPr lang="ja-JP" altLang="en-US" sz="1400" b="1" dirty="0">
              <a:solidFill>
                <a:srgbClr val="0070C0"/>
              </a:solidFill>
            </a:endParaRPr>
          </a:p>
        </p:txBody>
      </p:sp>
      <p:sp>
        <p:nvSpPr>
          <p:cNvPr id="22" name="角丸四角形 21"/>
          <p:cNvSpPr/>
          <p:nvPr/>
        </p:nvSpPr>
        <p:spPr>
          <a:xfrm>
            <a:off x="1559496" y="6429147"/>
            <a:ext cx="1440160" cy="22811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rgbClr val="0070C0"/>
                </a:solidFill>
              </a:rPr>
              <a:t>OECD/IRP</a:t>
            </a:r>
            <a:endParaRPr lang="ja-JP" altLang="en-US" sz="1600" dirty="0">
              <a:solidFill>
                <a:srgbClr val="0070C0"/>
              </a:solidFill>
            </a:endParaRPr>
          </a:p>
        </p:txBody>
      </p:sp>
      <p:sp>
        <p:nvSpPr>
          <p:cNvPr id="23" name="山形 9"/>
          <p:cNvSpPr/>
          <p:nvPr/>
        </p:nvSpPr>
        <p:spPr>
          <a:xfrm>
            <a:off x="10218265" y="441240"/>
            <a:ext cx="1907704" cy="838968"/>
          </a:xfrm>
          <a:prstGeom prst="chevr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0070C0"/>
                </a:solidFill>
              </a:rPr>
              <a:t>Toyama</a:t>
            </a:r>
          </a:p>
          <a:p>
            <a:pPr algn="ctr"/>
            <a:r>
              <a:rPr lang="en-US" altLang="ja-JP" dirty="0" smtClean="0">
                <a:solidFill>
                  <a:srgbClr val="0070C0"/>
                </a:solidFill>
              </a:rPr>
              <a:t>Japan</a:t>
            </a:r>
          </a:p>
          <a:p>
            <a:pPr algn="ctr"/>
            <a:r>
              <a:rPr lang="en-US" altLang="ja-JP" dirty="0" smtClean="0">
                <a:solidFill>
                  <a:srgbClr val="0070C0"/>
                </a:solidFill>
              </a:rPr>
              <a:t>2016</a:t>
            </a:r>
            <a:endParaRPr lang="en-US" altLang="ja-JP" dirty="0">
              <a:solidFill>
                <a:srgbClr val="0070C0"/>
              </a:solidFill>
            </a:endParaRPr>
          </a:p>
        </p:txBody>
      </p:sp>
    </p:spTree>
    <p:extLst>
      <p:ext uri="{BB962C8B-B14F-4D97-AF65-F5344CB8AC3E}">
        <p14:creationId xmlns:p14="http://schemas.microsoft.com/office/powerpoint/2010/main" val="2481621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1"/>
          <p:cNvSpPr/>
          <p:nvPr/>
        </p:nvSpPr>
        <p:spPr>
          <a:xfrm>
            <a:off x="1631504" y="332656"/>
            <a:ext cx="8856984" cy="504056"/>
          </a:xfrm>
          <a:prstGeom prst="rect">
            <a:avLst/>
          </a:prstGeom>
        </p:spPr>
        <p:txBody>
          <a:bodyPr vert="horz" lIns="91440" tIns="45720" rIns="91440" bIns="45720" rtlCol="0" anchor="ctr">
            <a:noAutofit/>
          </a:bodyPr>
          <a:lstStyle/>
          <a:p>
            <a:pPr algn="ctr">
              <a:spcBef>
                <a:spcPct val="0"/>
              </a:spcBef>
            </a:pPr>
            <a:r>
              <a:rPr lang="en-US" altLang="ja-JP" sz="2800" dirty="0" smtClean="0">
                <a:solidFill>
                  <a:srgbClr val="418438"/>
                </a:solidFill>
                <a:latin typeface="Segoe UI Semibold" panose="020B0702040204020203" pitchFamily="34" charset="0"/>
                <a:ea typeface="HGPｺﾞｼｯｸM" panose="020B0600000000000000" pitchFamily="50" charset="-128"/>
                <a:cs typeface="+mj-cs"/>
              </a:rPr>
              <a:t>Presentation Outline</a:t>
            </a:r>
            <a:endParaRPr lang="ja-JP" altLang="en-US" sz="2800" dirty="0">
              <a:solidFill>
                <a:srgbClr val="418438"/>
              </a:solidFill>
              <a:latin typeface="Segoe UI Semibold" panose="020B0702040204020203" pitchFamily="34" charset="0"/>
              <a:ea typeface="HGPｺﾞｼｯｸM" panose="020B0600000000000000" pitchFamily="50" charset="-128"/>
              <a:cs typeface="+mj-cs"/>
            </a:endParaRPr>
          </a:p>
        </p:txBody>
      </p:sp>
      <p:sp>
        <p:nvSpPr>
          <p:cNvPr id="4" name="正方形/長方形 2"/>
          <p:cNvSpPr/>
          <p:nvPr/>
        </p:nvSpPr>
        <p:spPr>
          <a:xfrm>
            <a:off x="1919536" y="1412776"/>
            <a:ext cx="8138864" cy="4893647"/>
          </a:xfrm>
          <a:prstGeom prst="rect">
            <a:avLst/>
          </a:prstGeom>
        </p:spPr>
        <p:txBody>
          <a:bodyPr wrap="square">
            <a:spAutoFit/>
          </a:bodyPr>
          <a:lstStyle/>
          <a:p>
            <a:pPr marL="457200" indent="-457200">
              <a:buAutoNum type="arabicPeriod"/>
            </a:pPr>
            <a:r>
              <a:rPr lang="en-US" altLang="ja-JP" sz="2400" b="1" dirty="0" smtClean="0"/>
              <a:t>Background on Resource Efficiency Concepts and Challenges</a:t>
            </a:r>
          </a:p>
          <a:p>
            <a:pPr marL="457200" indent="-457200">
              <a:buAutoNum type="arabicPeriod"/>
            </a:pPr>
            <a:r>
              <a:rPr lang="en-US" altLang="ja-JP" sz="2400" b="1" dirty="0" smtClean="0"/>
              <a:t>International Cooperation on Resource Efficiency</a:t>
            </a:r>
          </a:p>
          <a:p>
            <a:pPr marL="457200" indent="-457200">
              <a:buAutoNum type="arabicPeriod"/>
            </a:pPr>
            <a:r>
              <a:rPr lang="en-GB" altLang="ja-JP" sz="2400" b="1" dirty="0" smtClean="0"/>
              <a:t>Opportunities in Asia and the Pacific</a:t>
            </a:r>
          </a:p>
          <a:p>
            <a:pPr marL="457200" indent="-457200">
              <a:buAutoNum type="arabicPeriod"/>
            </a:pPr>
            <a:r>
              <a:rPr lang="en-GB" altLang="ja-JP" sz="2400" b="1" dirty="0" smtClean="0"/>
              <a:t>Future Directions for Promoting the Resource Efficiency Agenda</a:t>
            </a:r>
          </a:p>
          <a:p>
            <a:pPr marL="457200" indent="-457200">
              <a:buAutoNum type="arabicPeriod"/>
            </a:pPr>
            <a:r>
              <a:rPr lang="en-GB" altLang="ja-JP" sz="2400" b="1" dirty="0" smtClean="0"/>
              <a:t>Key Lessons</a:t>
            </a:r>
          </a:p>
          <a:p>
            <a:pPr marL="457200" indent="-457200">
              <a:buAutoNum type="arabicPeriod"/>
            </a:pPr>
            <a:r>
              <a:rPr lang="fr-FR" altLang="ja-JP" sz="2400" b="1" dirty="0" smtClean="0"/>
              <a:t>IGES-UNEP </a:t>
            </a:r>
            <a:r>
              <a:rPr lang="fr-FR" altLang="ja-JP" sz="2400" b="1" dirty="0" err="1" smtClean="0"/>
              <a:t>Collaborating</a:t>
            </a:r>
            <a:r>
              <a:rPr lang="fr-FR" altLang="ja-JP" sz="2400" b="1" dirty="0" smtClean="0"/>
              <a:t> Centre on </a:t>
            </a:r>
            <a:r>
              <a:rPr lang="fr-FR" altLang="ja-JP" sz="2400" b="1" dirty="0" err="1" smtClean="0"/>
              <a:t>Environmental</a:t>
            </a:r>
            <a:r>
              <a:rPr lang="fr-FR" altLang="ja-JP" sz="2400" b="1" dirty="0" smtClean="0"/>
              <a:t> Technologies (CCET)</a:t>
            </a:r>
          </a:p>
          <a:p>
            <a:endParaRPr lang="en-GB" altLang="ja-JP" sz="2400" b="1" dirty="0" smtClean="0"/>
          </a:p>
          <a:p>
            <a:pPr marL="457200" indent="-457200">
              <a:buAutoNum type="arabicPeriod"/>
            </a:pPr>
            <a:endParaRPr lang="en-US" altLang="ja-JP" sz="2400" b="1" dirty="0" smtClean="0"/>
          </a:p>
          <a:p>
            <a:pPr marL="457200" indent="-457200">
              <a:buAutoNum type="arabicPeriod"/>
            </a:pPr>
            <a:endParaRPr lang="en-US" altLang="ja-JP" sz="2400" b="1" dirty="0" smtClean="0"/>
          </a:p>
          <a:p>
            <a:pPr marL="457200" indent="-457200">
              <a:buAutoNum type="arabicPeriod"/>
            </a:pPr>
            <a:endParaRPr lang="en-US" altLang="ja-JP" sz="2400" b="1" dirty="0"/>
          </a:p>
        </p:txBody>
      </p:sp>
    </p:spTree>
    <p:extLst>
      <p:ext uri="{BB962C8B-B14F-4D97-AF65-F5344CB8AC3E}">
        <p14:creationId xmlns:p14="http://schemas.microsoft.com/office/powerpoint/2010/main" val="4171348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プレースホルダー 1"/>
          <p:cNvSpPr txBox="1">
            <a:spLocks/>
          </p:cNvSpPr>
          <p:nvPr/>
        </p:nvSpPr>
        <p:spPr>
          <a:xfrm>
            <a:off x="2219498" y="2130478"/>
            <a:ext cx="7341840" cy="141074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r>
              <a:rPr lang="en-US" altLang="ja-JP" sz="3200" b="1" dirty="0" smtClean="0"/>
              <a:t>Opportunities in Asia and the Pacific</a:t>
            </a:r>
            <a:endParaRPr lang="ja-JP" altLang="en-US" sz="3200" b="1" dirty="0"/>
          </a:p>
        </p:txBody>
      </p:sp>
    </p:spTree>
    <p:extLst>
      <p:ext uri="{BB962C8B-B14F-4D97-AF65-F5344CB8AC3E}">
        <p14:creationId xmlns:p14="http://schemas.microsoft.com/office/powerpoint/2010/main" val="1374824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191173" y="331076"/>
            <a:ext cx="8642489" cy="21184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G8 Sea Island Summit: 3R Initiative was agreed upon</a:t>
            </a:r>
            <a:endParaRPr lang="ja-JP" altLang="en-US" sz="1600" dirty="0"/>
          </a:p>
        </p:txBody>
      </p:sp>
      <p:sp>
        <p:nvSpPr>
          <p:cNvPr id="4101" name="テキスト ボックス 6"/>
          <p:cNvSpPr txBox="1">
            <a:spLocks noChangeArrowheads="1"/>
          </p:cNvSpPr>
          <p:nvPr/>
        </p:nvSpPr>
        <p:spPr bwMode="auto">
          <a:xfrm>
            <a:off x="1579986" y="259641"/>
            <a:ext cx="1154632" cy="338554"/>
          </a:xfrm>
          <a:prstGeom prst="rect">
            <a:avLst/>
          </a:prstGeom>
          <a:noFill/>
          <a:ln w="9525">
            <a:noFill/>
            <a:miter lim="800000"/>
            <a:headEnd/>
            <a:tailEnd/>
          </a:ln>
        </p:spPr>
        <p:txBody>
          <a:bodyPr wrap="square">
            <a:spAutoFit/>
          </a:bodyPr>
          <a:lstStyle/>
          <a:p>
            <a:r>
              <a:rPr lang="en-US" altLang="ja-JP" sz="1600" dirty="0">
                <a:latin typeface="Calibri" pitchFamily="34" charset="0"/>
              </a:rPr>
              <a:t>2004</a:t>
            </a:r>
            <a:endParaRPr lang="ja-JP" altLang="en-US" sz="1600" dirty="0">
              <a:latin typeface="Calibri" pitchFamily="34" charset="0"/>
            </a:endParaRPr>
          </a:p>
        </p:txBody>
      </p:sp>
      <p:sp>
        <p:nvSpPr>
          <p:cNvPr id="4102" name="テキスト ボックス 7"/>
          <p:cNvSpPr txBox="1">
            <a:spLocks noChangeArrowheads="1"/>
          </p:cNvSpPr>
          <p:nvPr/>
        </p:nvSpPr>
        <p:spPr bwMode="auto">
          <a:xfrm>
            <a:off x="1579986" y="691441"/>
            <a:ext cx="1154632" cy="338554"/>
          </a:xfrm>
          <a:prstGeom prst="rect">
            <a:avLst/>
          </a:prstGeom>
          <a:noFill/>
          <a:ln w="9525">
            <a:noFill/>
            <a:miter lim="800000"/>
            <a:headEnd/>
            <a:tailEnd/>
          </a:ln>
        </p:spPr>
        <p:txBody>
          <a:bodyPr wrap="square">
            <a:spAutoFit/>
          </a:bodyPr>
          <a:lstStyle/>
          <a:p>
            <a:r>
              <a:rPr lang="en-US" altLang="ja-JP" sz="1600" dirty="0">
                <a:latin typeface="Calibri" pitchFamily="34" charset="0"/>
              </a:rPr>
              <a:t>2005</a:t>
            </a:r>
            <a:endParaRPr lang="ja-JP" altLang="en-US" sz="1600" dirty="0">
              <a:latin typeface="Calibri" pitchFamily="34" charset="0"/>
            </a:endParaRPr>
          </a:p>
        </p:txBody>
      </p:sp>
      <p:sp>
        <p:nvSpPr>
          <p:cNvPr id="9" name="角丸四角形 8"/>
          <p:cNvSpPr/>
          <p:nvPr/>
        </p:nvSpPr>
        <p:spPr>
          <a:xfrm>
            <a:off x="2191172" y="618414"/>
            <a:ext cx="3501670" cy="42369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Ministerial Meeting on the 3R Initiative (Tokyo)</a:t>
            </a:r>
            <a:endParaRPr lang="ja-JP" altLang="en-US" sz="1600" dirty="0"/>
          </a:p>
        </p:txBody>
      </p:sp>
      <p:sp>
        <p:nvSpPr>
          <p:cNvPr id="4104" name="テキスト ボックス 9"/>
          <p:cNvSpPr txBox="1">
            <a:spLocks noChangeArrowheads="1"/>
          </p:cNvSpPr>
          <p:nvPr/>
        </p:nvSpPr>
        <p:spPr bwMode="auto">
          <a:xfrm>
            <a:off x="1579986" y="1123241"/>
            <a:ext cx="1154632" cy="338554"/>
          </a:xfrm>
          <a:prstGeom prst="rect">
            <a:avLst/>
          </a:prstGeom>
          <a:noFill/>
          <a:ln w="9525">
            <a:noFill/>
            <a:miter lim="800000"/>
            <a:headEnd/>
            <a:tailEnd/>
          </a:ln>
        </p:spPr>
        <p:txBody>
          <a:bodyPr wrap="square">
            <a:spAutoFit/>
          </a:bodyPr>
          <a:lstStyle/>
          <a:p>
            <a:r>
              <a:rPr lang="en-US" altLang="ja-JP" sz="1600">
                <a:latin typeface="Calibri" pitchFamily="34" charset="0"/>
              </a:rPr>
              <a:t>2006</a:t>
            </a:r>
            <a:endParaRPr lang="ja-JP" altLang="en-US" sz="1600">
              <a:latin typeface="Calibri" pitchFamily="34" charset="0"/>
            </a:endParaRPr>
          </a:p>
        </p:txBody>
      </p:sp>
      <p:sp>
        <p:nvSpPr>
          <p:cNvPr id="11" name="角丸四角形 10"/>
          <p:cNvSpPr/>
          <p:nvPr/>
        </p:nvSpPr>
        <p:spPr>
          <a:xfrm>
            <a:off x="2191172" y="1123239"/>
            <a:ext cx="3501670" cy="42369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Senior Officials Meeting on the 3R Initiative (Tokyo)</a:t>
            </a:r>
            <a:endParaRPr lang="ja-JP" altLang="en-US" sz="1600" dirty="0"/>
          </a:p>
        </p:txBody>
      </p:sp>
      <p:sp>
        <p:nvSpPr>
          <p:cNvPr id="4106" name="テキスト ボックス 11"/>
          <p:cNvSpPr txBox="1">
            <a:spLocks noChangeArrowheads="1"/>
          </p:cNvSpPr>
          <p:nvPr/>
        </p:nvSpPr>
        <p:spPr bwMode="auto">
          <a:xfrm>
            <a:off x="1579986" y="1626479"/>
            <a:ext cx="1154632" cy="338554"/>
          </a:xfrm>
          <a:prstGeom prst="rect">
            <a:avLst/>
          </a:prstGeom>
          <a:noFill/>
          <a:ln w="9525">
            <a:noFill/>
            <a:miter lim="800000"/>
            <a:headEnd/>
            <a:tailEnd/>
          </a:ln>
        </p:spPr>
        <p:txBody>
          <a:bodyPr wrap="square">
            <a:spAutoFit/>
          </a:bodyPr>
          <a:lstStyle/>
          <a:p>
            <a:r>
              <a:rPr lang="en-US" altLang="ja-JP" sz="1600" dirty="0">
                <a:latin typeface="Calibri" pitchFamily="34" charset="0"/>
              </a:rPr>
              <a:t>2007</a:t>
            </a:r>
            <a:endParaRPr lang="ja-JP" altLang="en-US" sz="1600" dirty="0">
              <a:latin typeface="Calibri" pitchFamily="34" charset="0"/>
            </a:endParaRPr>
          </a:p>
        </p:txBody>
      </p:sp>
      <p:sp>
        <p:nvSpPr>
          <p:cNvPr id="13" name="角丸四角形 12"/>
          <p:cNvSpPr/>
          <p:nvPr/>
        </p:nvSpPr>
        <p:spPr>
          <a:xfrm>
            <a:off x="2191172" y="1626476"/>
            <a:ext cx="3501670" cy="42369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2</a:t>
            </a:r>
            <a:r>
              <a:rPr lang="en-US" altLang="ja-JP" sz="1600" baseline="30000" dirty="0"/>
              <a:t>nd</a:t>
            </a:r>
            <a:r>
              <a:rPr lang="en-US" altLang="ja-JP" sz="1600" dirty="0"/>
              <a:t> Senior Officials Meeting on the 3R Initiative (Bonn, Germany)</a:t>
            </a:r>
            <a:endParaRPr lang="ja-JP" altLang="en-US" sz="1600" dirty="0"/>
          </a:p>
        </p:txBody>
      </p:sp>
      <p:sp>
        <p:nvSpPr>
          <p:cNvPr id="4108" name="テキスト ボックス 13"/>
          <p:cNvSpPr txBox="1">
            <a:spLocks noChangeArrowheads="1"/>
          </p:cNvSpPr>
          <p:nvPr/>
        </p:nvSpPr>
        <p:spPr bwMode="auto">
          <a:xfrm>
            <a:off x="1579986" y="2131302"/>
            <a:ext cx="1154632" cy="338554"/>
          </a:xfrm>
          <a:prstGeom prst="rect">
            <a:avLst/>
          </a:prstGeom>
          <a:noFill/>
          <a:ln w="9525">
            <a:noFill/>
            <a:miter lim="800000"/>
            <a:headEnd/>
            <a:tailEnd/>
          </a:ln>
        </p:spPr>
        <p:txBody>
          <a:bodyPr wrap="square">
            <a:spAutoFit/>
          </a:bodyPr>
          <a:lstStyle/>
          <a:p>
            <a:r>
              <a:rPr lang="en-US" altLang="ja-JP" sz="1600">
                <a:latin typeface="Calibri" pitchFamily="34" charset="0"/>
              </a:rPr>
              <a:t>2008</a:t>
            </a:r>
            <a:endParaRPr lang="ja-JP" altLang="en-US" sz="1600">
              <a:latin typeface="Calibri" pitchFamily="34" charset="0"/>
            </a:endParaRPr>
          </a:p>
        </p:txBody>
      </p:sp>
      <p:sp>
        <p:nvSpPr>
          <p:cNvPr id="15" name="角丸四角形 14"/>
          <p:cNvSpPr/>
          <p:nvPr/>
        </p:nvSpPr>
        <p:spPr>
          <a:xfrm>
            <a:off x="2191172" y="2131304"/>
            <a:ext cx="3501670" cy="6885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G8 Environmental Ministers Meeting(Kobe, Japan)</a:t>
            </a:r>
          </a:p>
          <a:p>
            <a:pPr algn="ctr">
              <a:defRPr/>
            </a:pPr>
            <a:r>
              <a:rPr lang="en-US" altLang="ja-JP" sz="1600" b="1" u="sng" dirty="0"/>
              <a:t>Kobe 3R Action Plan</a:t>
            </a:r>
            <a:endParaRPr lang="ja-JP" altLang="en-US" sz="1600" b="1" u="sng" dirty="0"/>
          </a:p>
        </p:txBody>
      </p:sp>
      <p:sp>
        <p:nvSpPr>
          <p:cNvPr id="16" name="角丸四角形 15"/>
          <p:cNvSpPr/>
          <p:nvPr/>
        </p:nvSpPr>
        <p:spPr>
          <a:xfrm>
            <a:off x="2191172" y="2923465"/>
            <a:ext cx="3501670" cy="6355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G8 </a:t>
            </a:r>
            <a:r>
              <a:rPr lang="en-US" altLang="ja-JP" sz="1600" dirty="0" err="1"/>
              <a:t>Toyako</a:t>
            </a:r>
            <a:r>
              <a:rPr lang="en-US" altLang="ja-JP" sz="1600" dirty="0"/>
              <a:t> Summit (Japan)</a:t>
            </a:r>
          </a:p>
          <a:p>
            <a:pPr algn="ctr">
              <a:defRPr/>
            </a:pPr>
            <a:r>
              <a:rPr lang="en-US" altLang="ja-JP" sz="1600" b="1" u="sng" dirty="0"/>
              <a:t>Kobe 3R Action Plan was endorsed</a:t>
            </a:r>
            <a:endParaRPr lang="ja-JP" altLang="en-US" sz="1600" b="1" u="sng" dirty="0"/>
          </a:p>
        </p:txBody>
      </p:sp>
      <p:sp>
        <p:nvSpPr>
          <p:cNvPr id="4111" name="テキスト ボックス 16"/>
          <p:cNvSpPr txBox="1">
            <a:spLocks noChangeArrowheads="1"/>
          </p:cNvSpPr>
          <p:nvPr/>
        </p:nvSpPr>
        <p:spPr bwMode="auto">
          <a:xfrm>
            <a:off x="1579986" y="3571166"/>
            <a:ext cx="1154632" cy="338554"/>
          </a:xfrm>
          <a:prstGeom prst="rect">
            <a:avLst/>
          </a:prstGeom>
          <a:noFill/>
          <a:ln w="9525">
            <a:noFill/>
            <a:miter lim="800000"/>
            <a:headEnd/>
            <a:tailEnd/>
          </a:ln>
        </p:spPr>
        <p:txBody>
          <a:bodyPr wrap="square">
            <a:spAutoFit/>
          </a:bodyPr>
          <a:lstStyle/>
          <a:p>
            <a:r>
              <a:rPr lang="en-US" altLang="ja-JP" sz="1600">
                <a:latin typeface="Calibri" pitchFamily="34" charset="0"/>
              </a:rPr>
              <a:t>2009</a:t>
            </a:r>
            <a:endParaRPr lang="ja-JP" altLang="en-US" sz="1600">
              <a:latin typeface="Calibri" pitchFamily="34" charset="0"/>
            </a:endParaRPr>
          </a:p>
        </p:txBody>
      </p:sp>
      <p:sp>
        <p:nvSpPr>
          <p:cNvPr id="4112" name="テキスト ボックス 17"/>
          <p:cNvSpPr txBox="1">
            <a:spLocks noChangeArrowheads="1"/>
          </p:cNvSpPr>
          <p:nvPr/>
        </p:nvSpPr>
        <p:spPr bwMode="auto">
          <a:xfrm>
            <a:off x="1579986" y="4147427"/>
            <a:ext cx="1154632" cy="338554"/>
          </a:xfrm>
          <a:prstGeom prst="rect">
            <a:avLst/>
          </a:prstGeom>
          <a:noFill/>
          <a:ln w="9525">
            <a:noFill/>
            <a:miter lim="800000"/>
            <a:headEnd/>
            <a:tailEnd/>
          </a:ln>
        </p:spPr>
        <p:txBody>
          <a:bodyPr wrap="square">
            <a:spAutoFit/>
          </a:bodyPr>
          <a:lstStyle/>
          <a:p>
            <a:r>
              <a:rPr lang="en-US" altLang="ja-JP" sz="1600">
                <a:latin typeface="Calibri" pitchFamily="34" charset="0"/>
              </a:rPr>
              <a:t>2010</a:t>
            </a:r>
            <a:endParaRPr lang="ja-JP" altLang="en-US" sz="1600">
              <a:latin typeface="Calibri" pitchFamily="34" charset="0"/>
            </a:endParaRPr>
          </a:p>
        </p:txBody>
      </p:sp>
      <p:sp>
        <p:nvSpPr>
          <p:cNvPr id="4113" name="テキスト ボックス 18"/>
          <p:cNvSpPr txBox="1">
            <a:spLocks noChangeArrowheads="1"/>
          </p:cNvSpPr>
          <p:nvPr/>
        </p:nvSpPr>
        <p:spPr bwMode="auto">
          <a:xfrm>
            <a:off x="1579986" y="4650667"/>
            <a:ext cx="1154632" cy="338554"/>
          </a:xfrm>
          <a:prstGeom prst="rect">
            <a:avLst/>
          </a:prstGeom>
          <a:noFill/>
          <a:ln w="9525">
            <a:noFill/>
            <a:miter lim="800000"/>
            <a:headEnd/>
            <a:tailEnd/>
          </a:ln>
        </p:spPr>
        <p:txBody>
          <a:bodyPr wrap="square">
            <a:spAutoFit/>
          </a:bodyPr>
          <a:lstStyle/>
          <a:p>
            <a:r>
              <a:rPr lang="en-US" altLang="ja-JP" sz="1600">
                <a:latin typeface="Calibri" pitchFamily="34" charset="0"/>
              </a:rPr>
              <a:t>2011</a:t>
            </a:r>
            <a:endParaRPr lang="ja-JP" altLang="en-US" sz="1600">
              <a:latin typeface="Calibri" pitchFamily="34" charset="0"/>
            </a:endParaRPr>
          </a:p>
        </p:txBody>
      </p:sp>
      <p:sp>
        <p:nvSpPr>
          <p:cNvPr id="21" name="角丸四角形 20"/>
          <p:cNvSpPr/>
          <p:nvPr/>
        </p:nvSpPr>
        <p:spPr>
          <a:xfrm>
            <a:off x="5720185" y="600954"/>
            <a:ext cx="4991358" cy="582586"/>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t>National 3R Strategy Development </a:t>
            </a:r>
            <a:r>
              <a:rPr lang="en-US" altLang="ja-JP" sz="1400" dirty="0" err="1"/>
              <a:t>Programme</a:t>
            </a:r>
            <a:r>
              <a:rPr lang="en-US" altLang="ja-JP" sz="1400" dirty="0"/>
              <a:t> (MOEJ, UNCRD, AIT.UNEP/RRCAP): Indonesia, Philippines, Thailand, Viet Nam, Bangladesh, Cambodia) until 2009</a:t>
            </a:r>
            <a:endParaRPr lang="ja-JP" altLang="en-US" sz="1400" dirty="0"/>
          </a:p>
        </p:txBody>
      </p:sp>
      <p:sp>
        <p:nvSpPr>
          <p:cNvPr id="22" name="角丸四角形 21"/>
          <p:cNvSpPr/>
          <p:nvPr/>
        </p:nvSpPr>
        <p:spPr>
          <a:xfrm>
            <a:off x="5720185" y="1267703"/>
            <a:ext cx="4991358" cy="2710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Asia 3R Conference (Tokyo)</a:t>
            </a:r>
            <a:endParaRPr lang="ja-JP" altLang="en-US" sz="1600" dirty="0"/>
          </a:p>
        </p:txBody>
      </p:sp>
      <p:sp>
        <p:nvSpPr>
          <p:cNvPr id="23" name="角丸四角形 22"/>
          <p:cNvSpPr/>
          <p:nvPr/>
        </p:nvSpPr>
        <p:spPr>
          <a:xfrm>
            <a:off x="5720185" y="1842378"/>
            <a:ext cx="4991358" cy="2710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2</a:t>
            </a:r>
            <a:r>
              <a:rPr lang="en-US" altLang="ja-JP" sz="1600" baseline="30000" dirty="0"/>
              <a:t>nd</a:t>
            </a:r>
            <a:r>
              <a:rPr lang="en-US" altLang="ja-JP" sz="1600" dirty="0"/>
              <a:t> Asia 3R Conference (Tokyo)</a:t>
            </a:r>
            <a:endParaRPr lang="ja-JP" altLang="en-US" sz="1600" dirty="0"/>
          </a:p>
        </p:txBody>
      </p:sp>
      <p:sp>
        <p:nvSpPr>
          <p:cNvPr id="24" name="角丸四角形 23"/>
          <p:cNvSpPr/>
          <p:nvPr/>
        </p:nvSpPr>
        <p:spPr>
          <a:xfrm>
            <a:off x="5720185" y="2634541"/>
            <a:ext cx="4991358" cy="724337"/>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East Asia Summit Environmental Ministers Meeting (Hanoi) : Proposal of Regional 3R Forum was acknowledged.</a:t>
            </a:r>
            <a:endParaRPr lang="ja-JP" altLang="en-US" sz="1600" dirty="0"/>
          </a:p>
        </p:txBody>
      </p:sp>
      <p:sp>
        <p:nvSpPr>
          <p:cNvPr id="25" name="角丸四角形 24"/>
          <p:cNvSpPr/>
          <p:nvPr/>
        </p:nvSpPr>
        <p:spPr>
          <a:xfrm>
            <a:off x="5720185" y="3426701"/>
            <a:ext cx="4991358" cy="21184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Asia 3R High-level Seminar(Tokyo)</a:t>
            </a:r>
            <a:endParaRPr lang="ja-JP" altLang="en-US" sz="1600" dirty="0"/>
          </a:p>
        </p:txBody>
      </p:sp>
      <p:sp>
        <p:nvSpPr>
          <p:cNvPr id="26" name="角丸四角形 25"/>
          <p:cNvSpPr/>
          <p:nvPr/>
        </p:nvSpPr>
        <p:spPr>
          <a:xfrm>
            <a:off x="5720185" y="3715626"/>
            <a:ext cx="4991358" cy="42369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Inaugural meeting of the Regional 3R Forum in Asia(Tokyo): Tokyo 3R Statement was agreed upon.</a:t>
            </a:r>
            <a:endParaRPr lang="ja-JP" altLang="en-US" sz="1600" dirty="0"/>
          </a:p>
        </p:txBody>
      </p:sp>
      <p:sp>
        <p:nvSpPr>
          <p:cNvPr id="27" name="角丸四角形 26"/>
          <p:cNvSpPr/>
          <p:nvPr/>
        </p:nvSpPr>
        <p:spPr>
          <a:xfrm>
            <a:off x="5720185" y="4218867"/>
            <a:ext cx="4991358" cy="2835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2</a:t>
            </a:r>
            <a:r>
              <a:rPr lang="en-US" altLang="ja-JP" sz="1600" baseline="30000" dirty="0"/>
              <a:t>nd</a:t>
            </a:r>
            <a:r>
              <a:rPr lang="en-US" altLang="ja-JP" sz="1600" dirty="0"/>
              <a:t> Regional 3R Forum in Asia (KL, Malaysia)</a:t>
            </a:r>
            <a:endParaRPr lang="ja-JP" altLang="en-US" sz="1600" dirty="0"/>
          </a:p>
        </p:txBody>
      </p:sp>
      <p:sp>
        <p:nvSpPr>
          <p:cNvPr id="28" name="角丸四角形 27"/>
          <p:cNvSpPr/>
          <p:nvPr/>
        </p:nvSpPr>
        <p:spPr>
          <a:xfrm>
            <a:off x="5720185" y="4579227"/>
            <a:ext cx="4991358" cy="105924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t>3</a:t>
            </a:r>
            <a:r>
              <a:rPr lang="en-US" altLang="ja-JP" sz="1400" baseline="30000" dirty="0"/>
              <a:t>rd</a:t>
            </a:r>
            <a:r>
              <a:rPr lang="en-US" altLang="ja-JP" sz="1400" dirty="0"/>
              <a:t> Regional 3R Forum in Asia (Singapore): “Recommendations of the Singapore Forum on the 3Rs in Achieving a Resource Efficient Society in Asia” was endorsed and submitted to RIO+20 Process as an input from Singaporean Government</a:t>
            </a:r>
            <a:endParaRPr lang="ja-JP" altLang="en-US" sz="1400" dirty="0"/>
          </a:p>
        </p:txBody>
      </p:sp>
      <p:sp>
        <p:nvSpPr>
          <p:cNvPr id="4122" name="テキスト ボックス 28"/>
          <p:cNvSpPr txBox="1">
            <a:spLocks noChangeArrowheads="1"/>
          </p:cNvSpPr>
          <p:nvPr/>
        </p:nvSpPr>
        <p:spPr bwMode="auto">
          <a:xfrm>
            <a:off x="1579983" y="5365090"/>
            <a:ext cx="1154632" cy="338554"/>
          </a:xfrm>
          <a:prstGeom prst="rect">
            <a:avLst/>
          </a:prstGeom>
          <a:noFill/>
          <a:ln w="9525">
            <a:noFill/>
            <a:miter lim="800000"/>
            <a:headEnd/>
            <a:tailEnd/>
          </a:ln>
        </p:spPr>
        <p:txBody>
          <a:bodyPr wrap="square">
            <a:spAutoFit/>
          </a:bodyPr>
          <a:lstStyle/>
          <a:p>
            <a:r>
              <a:rPr lang="en-US" altLang="ja-JP" sz="1600" dirty="0">
                <a:latin typeface="Calibri" pitchFamily="34" charset="0"/>
              </a:rPr>
              <a:t>2012</a:t>
            </a:r>
            <a:endParaRPr lang="ja-JP" altLang="en-US" sz="1600" dirty="0">
              <a:latin typeface="Calibri" pitchFamily="34" charset="0"/>
            </a:endParaRPr>
          </a:p>
        </p:txBody>
      </p:sp>
      <p:sp>
        <p:nvSpPr>
          <p:cNvPr id="30" name="角丸四角形 29"/>
          <p:cNvSpPr/>
          <p:nvPr/>
        </p:nvSpPr>
        <p:spPr>
          <a:xfrm>
            <a:off x="5720185" y="5731751"/>
            <a:ext cx="4991358" cy="21184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4</a:t>
            </a:r>
            <a:r>
              <a:rPr lang="en-US" altLang="ja-JP" sz="1600" baseline="30000" dirty="0"/>
              <a:t>th</a:t>
            </a:r>
            <a:r>
              <a:rPr lang="en-US" altLang="ja-JP" sz="1600" dirty="0"/>
              <a:t>  Regional 3R Forum in Asia (Hanoi, Viet Nam)</a:t>
            </a:r>
            <a:endParaRPr lang="ja-JP" altLang="en-US" sz="1600" dirty="0"/>
          </a:p>
        </p:txBody>
      </p:sp>
      <p:sp>
        <p:nvSpPr>
          <p:cNvPr id="31" name="角丸四角形 30"/>
          <p:cNvSpPr/>
          <p:nvPr/>
        </p:nvSpPr>
        <p:spPr>
          <a:xfrm>
            <a:off x="2191172" y="4434767"/>
            <a:ext cx="3501670" cy="49535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100" b="1" dirty="0"/>
              <a:t>CSD (UN Commission on Sustainable Development) </a:t>
            </a:r>
            <a:r>
              <a:rPr lang="en-US" altLang="ja-JP" sz="1100" b="1" dirty="0" err="1"/>
              <a:t>Intersessional</a:t>
            </a:r>
            <a:r>
              <a:rPr lang="en-US" altLang="ja-JP" sz="1100" b="1" dirty="0"/>
              <a:t> Conference on Building Partnerships for Moving towards Zero Waste (Tokyo)</a:t>
            </a:r>
            <a:endParaRPr lang="ja-JP" altLang="en-US" sz="1100" dirty="0"/>
          </a:p>
        </p:txBody>
      </p:sp>
      <p:sp>
        <p:nvSpPr>
          <p:cNvPr id="33" name="角丸四角形 32"/>
          <p:cNvSpPr/>
          <p:nvPr/>
        </p:nvSpPr>
        <p:spPr>
          <a:xfrm>
            <a:off x="2191172" y="3858504"/>
            <a:ext cx="3501670" cy="49535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b="1" dirty="0"/>
              <a:t> United Nations CSD Inter-</a:t>
            </a:r>
            <a:r>
              <a:rPr lang="en-US" altLang="ja-JP" sz="1050" b="1" dirty="0" err="1"/>
              <a:t>sessional</a:t>
            </a:r>
            <a:r>
              <a:rPr lang="en-US" altLang="ja-JP" sz="1050" b="1" dirty="0"/>
              <a:t> Meeting “International Experts Meeting on Extension of Waste Management Service to Developing Countries”(Tokyo)</a:t>
            </a:r>
            <a:endParaRPr lang="ja-JP" altLang="en-US" sz="1050" dirty="0"/>
          </a:p>
        </p:txBody>
      </p:sp>
      <p:sp>
        <p:nvSpPr>
          <p:cNvPr id="3" name="Title 2"/>
          <p:cNvSpPr>
            <a:spLocks noGrp="1"/>
          </p:cNvSpPr>
          <p:nvPr>
            <p:ph type="title" idx="4294967295"/>
          </p:nvPr>
        </p:nvSpPr>
        <p:spPr>
          <a:xfrm>
            <a:off x="1311275" y="-438150"/>
            <a:ext cx="10880725" cy="1300163"/>
          </a:xfrm>
        </p:spPr>
        <p:txBody>
          <a:bodyPr>
            <a:normAutofit/>
          </a:bodyPr>
          <a:lstStyle/>
          <a:p>
            <a:pPr algn="ctr"/>
            <a:r>
              <a:rPr lang="en-GB" sz="3600" dirty="0" smtClean="0">
                <a:solidFill>
                  <a:schemeClr val="accent6">
                    <a:lumMod val="75000"/>
                  </a:schemeClr>
                </a:solidFill>
                <a:latin typeface="Segoe UI Semibold" panose="020B0702040204020203" pitchFamily="34" charset="0"/>
              </a:rPr>
              <a:t>Timeline of International Cooperation </a:t>
            </a:r>
            <a:endParaRPr lang="en-GB" sz="3600" dirty="0">
              <a:solidFill>
                <a:schemeClr val="accent6">
                  <a:lumMod val="75000"/>
                </a:schemeClr>
              </a:solidFill>
              <a:latin typeface="Segoe UI Semibold" panose="020B0702040204020203" pitchFamily="34" charset="0"/>
            </a:endParaRPr>
          </a:p>
        </p:txBody>
      </p:sp>
      <p:sp>
        <p:nvSpPr>
          <p:cNvPr id="32" name="テキスト ボックス 28"/>
          <p:cNvSpPr txBox="1">
            <a:spLocks noChangeArrowheads="1"/>
          </p:cNvSpPr>
          <p:nvPr/>
        </p:nvSpPr>
        <p:spPr bwMode="auto">
          <a:xfrm>
            <a:off x="1579984" y="5678570"/>
            <a:ext cx="1154632" cy="338554"/>
          </a:xfrm>
          <a:prstGeom prst="rect">
            <a:avLst/>
          </a:prstGeom>
          <a:noFill/>
          <a:ln w="9525">
            <a:noFill/>
            <a:miter lim="800000"/>
            <a:headEnd/>
            <a:tailEnd/>
          </a:ln>
        </p:spPr>
        <p:txBody>
          <a:bodyPr wrap="square">
            <a:spAutoFit/>
          </a:bodyPr>
          <a:lstStyle/>
          <a:p>
            <a:r>
              <a:rPr lang="en-US" altLang="ja-JP" sz="1600" dirty="0" smtClean="0">
                <a:latin typeface="Calibri" pitchFamily="34" charset="0"/>
              </a:rPr>
              <a:t>2013</a:t>
            </a:r>
            <a:endParaRPr lang="ja-JP" altLang="en-US" sz="1600" dirty="0">
              <a:latin typeface="Calibri" pitchFamily="34" charset="0"/>
            </a:endParaRPr>
          </a:p>
        </p:txBody>
      </p:sp>
      <p:sp>
        <p:nvSpPr>
          <p:cNvPr id="34" name="テキスト ボックス 28"/>
          <p:cNvSpPr txBox="1">
            <a:spLocks noChangeArrowheads="1"/>
          </p:cNvSpPr>
          <p:nvPr/>
        </p:nvSpPr>
        <p:spPr bwMode="auto">
          <a:xfrm>
            <a:off x="1579983" y="5924540"/>
            <a:ext cx="1154632" cy="338554"/>
          </a:xfrm>
          <a:prstGeom prst="rect">
            <a:avLst/>
          </a:prstGeom>
          <a:noFill/>
          <a:ln w="9525">
            <a:noFill/>
            <a:miter lim="800000"/>
            <a:headEnd/>
            <a:tailEnd/>
          </a:ln>
        </p:spPr>
        <p:txBody>
          <a:bodyPr wrap="square">
            <a:spAutoFit/>
          </a:bodyPr>
          <a:lstStyle/>
          <a:p>
            <a:r>
              <a:rPr lang="en-US" altLang="ja-JP" sz="1600" dirty="0" smtClean="0">
                <a:latin typeface="Calibri" pitchFamily="34" charset="0"/>
              </a:rPr>
              <a:t>2014</a:t>
            </a:r>
            <a:endParaRPr lang="ja-JP" altLang="en-US" sz="1600" dirty="0">
              <a:latin typeface="Calibri" pitchFamily="34" charset="0"/>
            </a:endParaRPr>
          </a:p>
        </p:txBody>
      </p:sp>
      <p:sp>
        <p:nvSpPr>
          <p:cNvPr id="35" name="テキスト ボックス 28"/>
          <p:cNvSpPr txBox="1">
            <a:spLocks noChangeArrowheads="1"/>
          </p:cNvSpPr>
          <p:nvPr/>
        </p:nvSpPr>
        <p:spPr bwMode="auto">
          <a:xfrm>
            <a:off x="1569130" y="6170768"/>
            <a:ext cx="1154632" cy="338554"/>
          </a:xfrm>
          <a:prstGeom prst="rect">
            <a:avLst/>
          </a:prstGeom>
          <a:noFill/>
          <a:ln w="9525">
            <a:noFill/>
            <a:miter lim="800000"/>
            <a:headEnd/>
            <a:tailEnd/>
          </a:ln>
        </p:spPr>
        <p:txBody>
          <a:bodyPr wrap="square">
            <a:spAutoFit/>
          </a:bodyPr>
          <a:lstStyle/>
          <a:p>
            <a:r>
              <a:rPr lang="en-US" altLang="ja-JP" sz="1600" dirty="0" smtClean="0">
                <a:latin typeface="Calibri" pitchFamily="34" charset="0"/>
              </a:rPr>
              <a:t>2015</a:t>
            </a:r>
            <a:endParaRPr lang="ja-JP" altLang="en-US" sz="1600" dirty="0">
              <a:latin typeface="Calibri" pitchFamily="34" charset="0"/>
            </a:endParaRPr>
          </a:p>
        </p:txBody>
      </p:sp>
      <p:sp>
        <p:nvSpPr>
          <p:cNvPr id="36" name="テキスト ボックス 28"/>
          <p:cNvSpPr txBox="1">
            <a:spLocks noChangeArrowheads="1"/>
          </p:cNvSpPr>
          <p:nvPr/>
        </p:nvSpPr>
        <p:spPr bwMode="auto">
          <a:xfrm>
            <a:off x="1569130" y="6491087"/>
            <a:ext cx="1154632" cy="338554"/>
          </a:xfrm>
          <a:prstGeom prst="rect">
            <a:avLst/>
          </a:prstGeom>
          <a:noFill/>
          <a:ln w="9525">
            <a:noFill/>
            <a:miter lim="800000"/>
            <a:headEnd/>
            <a:tailEnd/>
          </a:ln>
        </p:spPr>
        <p:txBody>
          <a:bodyPr wrap="square">
            <a:spAutoFit/>
          </a:bodyPr>
          <a:lstStyle/>
          <a:p>
            <a:r>
              <a:rPr lang="en-US" altLang="ja-JP" sz="1600" dirty="0" smtClean="0">
                <a:latin typeface="Calibri" pitchFamily="34" charset="0"/>
              </a:rPr>
              <a:t>2016</a:t>
            </a:r>
            <a:endParaRPr lang="ja-JP" altLang="en-US" sz="1600" dirty="0">
              <a:latin typeface="Calibri" pitchFamily="34" charset="0"/>
            </a:endParaRPr>
          </a:p>
        </p:txBody>
      </p:sp>
      <p:sp>
        <p:nvSpPr>
          <p:cNvPr id="37" name="角丸四角形 29"/>
          <p:cNvSpPr/>
          <p:nvPr/>
        </p:nvSpPr>
        <p:spPr>
          <a:xfrm>
            <a:off x="5720185" y="6017124"/>
            <a:ext cx="4991358" cy="21184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t>5</a:t>
            </a:r>
            <a:r>
              <a:rPr lang="en-US" altLang="ja-JP" sz="1600" baseline="30000" dirty="0" smtClean="0"/>
              <a:t>th</a:t>
            </a:r>
            <a:r>
              <a:rPr lang="en-US" altLang="ja-JP" sz="1600" dirty="0" smtClean="0"/>
              <a:t>  </a:t>
            </a:r>
            <a:r>
              <a:rPr lang="en-US" altLang="ja-JP" sz="1600" dirty="0"/>
              <a:t>Regional 3R Forum in Asia </a:t>
            </a:r>
            <a:r>
              <a:rPr lang="en-US" altLang="ja-JP" sz="1600" dirty="0" smtClean="0"/>
              <a:t>(Surabaya, Indonesia)</a:t>
            </a:r>
            <a:endParaRPr lang="ja-JP" altLang="en-US" sz="1600" dirty="0"/>
          </a:p>
        </p:txBody>
      </p:sp>
      <p:sp>
        <p:nvSpPr>
          <p:cNvPr id="38" name="角丸四角形 29"/>
          <p:cNvSpPr/>
          <p:nvPr/>
        </p:nvSpPr>
        <p:spPr>
          <a:xfrm>
            <a:off x="5729814" y="6279988"/>
            <a:ext cx="4991358" cy="21184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t>6</a:t>
            </a:r>
            <a:r>
              <a:rPr lang="en-US" altLang="ja-JP" sz="1600" baseline="30000" dirty="0" smtClean="0"/>
              <a:t>th</a:t>
            </a:r>
            <a:r>
              <a:rPr lang="en-US" altLang="ja-JP" sz="1600" dirty="0" smtClean="0"/>
              <a:t> Regional </a:t>
            </a:r>
            <a:r>
              <a:rPr lang="en-US" altLang="ja-JP" sz="1600" dirty="0"/>
              <a:t>3R Forum in Asia </a:t>
            </a:r>
            <a:r>
              <a:rPr lang="en-US" altLang="ja-JP" sz="1600" dirty="0" smtClean="0"/>
              <a:t>(Male, Maldives)</a:t>
            </a:r>
            <a:endParaRPr lang="ja-JP" altLang="en-US" sz="1600" dirty="0"/>
          </a:p>
        </p:txBody>
      </p:sp>
      <p:sp>
        <p:nvSpPr>
          <p:cNvPr id="39" name="角丸四角形 29"/>
          <p:cNvSpPr/>
          <p:nvPr/>
        </p:nvSpPr>
        <p:spPr>
          <a:xfrm>
            <a:off x="5729814" y="6591590"/>
            <a:ext cx="4991358" cy="21184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t>7</a:t>
            </a:r>
            <a:r>
              <a:rPr lang="en-US" altLang="ja-JP" sz="1600" baseline="30000" dirty="0" smtClean="0"/>
              <a:t>th</a:t>
            </a:r>
            <a:r>
              <a:rPr lang="en-US" altLang="ja-JP" sz="1600" dirty="0" smtClean="0"/>
              <a:t> Regional </a:t>
            </a:r>
            <a:r>
              <a:rPr lang="en-US" altLang="ja-JP" sz="1600" dirty="0"/>
              <a:t>3R Forum in Asia </a:t>
            </a:r>
            <a:r>
              <a:rPr lang="en-US" altLang="ja-JP" sz="1600" dirty="0" smtClean="0"/>
              <a:t>(Adelaide, Australia)</a:t>
            </a:r>
            <a:endParaRPr lang="ja-JP" altLang="en-US" sz="1600" dirty="0"/>
          </a:p>
        </p:txBody>
      </p:sp>
      <p:sp>
        <p:nvSpPr>
          <p:cNvPr id="40" name="角丸四角形 15"/>
          <p:cNvSpPr/>
          <p:nvPr/>
        </p:nvSpPr>
        <p:spPr>
          <a:xfrm>
            <a:off x="2191172" y="4933895"/>
            <a:ext cx="3501670" cy="5163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G8 </a:t>
            </a:r>
            <a:r>
              <a:rPr lang="en-US" altLang="ja-JP" sz="1600" dirty="0" err="1" smtClean="0"/>
              <a:t>Deuville</a:t>
            </a:r>
            <a:r>
              <a:rPr lang="en-US" altLang="ja-JP" sz="1600" dirty="0" smtClean="0"/>
              <a:t> </a:t>
            </a:r>
            <a:r>
              <a:rPr lang="en-US" altLang="ja-JP" sz="1600" dirty="0"/>
              <a:t>Summit </a:t>
            </a:r>
            <a:r>
              <a:rPr lang="en-US" altLang="ja-JP" sz="1600" dirty="0" smtClean="0"/>
              <a:t>(France)</a:t>
            </a:r>
            <a:endParaRPr lang="en-US" altLang="ja-JP" sz="1600" dirty="0"/>
          </a:p>
          <a:p>
            <a:pPr algn="ctr">
              <a:defRPr/>
            </a:pPr>
            <a:r>
              <a:rPr lang="en-US" altLang="ja-JP" sz="1600" b="1" u="sng" dirty="0"/>
              <a:t>Kobe 3R Action Plan </a:t>
            </a:r>
            <a:r>
              <a:rPr lang="en-US" altLang="ja-JP" sz="1600" b="1" u="sng" dirty="0" smtClean="0"/>
              <a:t>reaffirmed</a:t>
            </a:r>
            <a:endParaRPr lang="ja-JP" altLang="en-US" sz="1600" b="1" u="sng" dirty="0"/>
          </a:p>
        </p:txBody>
      </p:sp>
      <p:sp>
        <p:nvSpPr>
          <p:cNvPr id="41" name="角丸四角形 15"/>
          <p:cNvSpPr/>
          <p:nvPr/>
        </p:nvSpPr>
        <p:spPr>
          <a:xfrm>
            <a:off x="2217292" y="6078751"/>
            <a:ext cx="3371745" cy="3556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smtClean="0"/>
              <a:t>G7 </a:t>
            </a:r>
            <a:r>
              <a:rPr lang="en-US" altLang="ja-JP" sz="1400" dirty="0" err="1" smtClean="0"/>
              <a:t>Elmau</a:t>
            </a:r>
            <a:r>
              <a:rPr lang="en-US" altLang="ja-JP" sz="1400" dirty="0" smtClean="0"/>
              <a:t> </a:t>
            </a:r>
            <a:r>
              <a:rPr lang="en-US" altLang="ja-JP" sz="1400" dirty="0"/>
              <a:t>Summit </a:t>
            </a:r>
            <a:r>
              <a:rPr lang="en-US" altLang="ja-JP" sz="1400" dirty="0" smtClean="0"/>
              <a:t>(Germany)</a:t>
            </a:r>
            <a:endParaRPr lang="en-US" altLang="ja-JP" sz="1400" dirty="0"/>
          </a:p>
          <a:p>
            <a:pPr algn="ctr">
              <a:defRPr/>
            </a:pPr>
            <a:r>
              <a:rPr lang="en-US" altLang="ja-JP" sz="1400" b="1" u="sng" dirty="0" smtClean="0"/>
              <a:t>Establishment of G7  Alliance on RE</a:t>
            </a:r>
            <a:endParaRPr lang="ja-JP" altLang="en-US" sz="1400" b="1" u="sng" dirty="0"/>
          </a:p>
        </p:txBody>
      </p:sp>
      <p:sp>
        <p:nvSpPr>
          <p:cNvPr id="42" name="角丸四角形 15"/>
          <p:cNvSpPr/>
          <p:nvPr/>
        </p:nvSpPr>
        <p:spPr>
          <a:xfrm>
            <a:off x="2243410" y="6482985"/>
            <a:ext cx="3345627" cy="4011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t>G7 Toyama </a:t>
            </a:r>
            <a:r>
              <a:rPr lang="en-US" altLang="ja-JP" sz="1200" dirty="0"/>
              <a:t>Summit </a:t>
            </a:r>
            <a:r>
              <a:rPr lang="en-US" altLang="ja-JP" sz="1200" dirty="0" smtClean="0"/>
              <a:t>(Japan)</a:t>
            </a:r>
            <a:endParaRPr lang="en-US" altLang="ja-JP" sz="1200" dirty="0"/>
          </a:p>
          <a:p>
            <a:pPr algn="ctr">
              <a:defRPr/>
            </a:pPr>
            <a:r>
              <a:rPr lang="en-US" altLang="ja-JP" sz="1200" b="1" u="sng" dirty="0" smtClean="0"/>
              <a:t>Endorsed </a:t>
            </a:r>
            <a:r>
              <a:rPr lang="en-US" altLang="ja-JP" sz="1200" b="1" u="sng" dirty="0" err="1" smtClean="0"/>
              <a:t>Toyoma</a:t>
            </a:r>
            <a:r>
              <a:rPr lang="en-US" altLang="ja-JP" sz="1200" b="1" u="sng" dirty="0" smtClean="0"/>
              <a:t> Framework on Material Cycles</a:t>
            </a:r>
            <a:endParaRPr lang="ja-JP" altLang="en-US" sz="1200" b="1" u="sng" dirty="0"/>
          </a:p>
        </p:txBody>
      </p:sp>
    </p:spTree>
    <p:extLst>
      <p:ext uri="{BB962C8B-B14F-4D97-AF65-F5344CB8AC3E}">
        <p14:creationId xmlns:p14="http://schemas.microsoft.com/office/powerpoint/2010/main" val="3575276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488442" y="-69920"/>
            <a:ext cx="9144000" cy="1143000"/>
          </a:xfrm>
          <a:solidFill>
            <a:schemeClr val="tx1">
              <a:lumMod val="65000"/>
              <a:lumOff val="35000"/>
            </a:schemeClr>
          </a:solidFill>
        </p:spPr>
        <p:txBody>
          <a:bodyPr rtlCol="0">
            <a:normAutofit fontScale="90000"/>
          </a:bodyPr>
          <a:lstStyle/>
          <a:p>
            <a:pPr>
              <a:defRPr/>
            </a:pPr>
            <a:r>
              <a:rPr lang="en-US" altLang="ja-JP" sz="3600" b="1" dirty="0">
                <a:solidFill>
                  <a:schemeClr val="bg1"/>
                </a:solidFill>
                <a:latin typeface="Arial" pitchFamily="34" charset="0"/>
                <a:cs typeface="Arial" pitchFamily="34" charset="0"/>
              </a:rPr>
              <a:t>	Progress of Policy Development on the 	3Rs and Resource Circulation in 	Asia</a:t>
            </a:r>
            <a:endParaRPr lang="ja-JP" altLang="en-US" sz="3600" b="1" dirty="0">
              <a:solidFill>
                <a:schemeClr val="bg1"/>
              </a:solidFill>
              <a:latin typeface="Arial" pitchFamily="34" charset="0"/>
              <a:cs typeface="Arial" pitchFamily="34" charset="0"/>
            </a:endParaRPr>
          </a:p>
        </p:txBody>
      </p:sp>
      <p:sp>
        <p:nvSpPr>
          <p:cNvPr id="4" name="スライド番号プレースホルダ 3"/>
          <p:cNvSpPr>
            <a:spLocks noGrp="1"/>
          </p:cNvSpPr>
          <p:nvPr>
            <p:ph type="sldNum" sz="quarter" idx="4294967295"/>
          </p:nvPr>
        </p:nvSpPr>
        <p:spPr>
          <a:xfrm>
            <a:off x="9448800" y="6356350"/>
            <a:ext cx="2743200" cy="365125"/>
          </a:xfrm>
        </p:spPr>
        <p:txBody>
          <a:bodyPr/>
          <a:lstStyle/>
          <a:p>
            <a:pPr>
              <a:defRPr/>
            </a:pPr>
            <a:fld id="{8BD432A2-E110-40A1-AA40-2B523237FFF8}" type="slidenum">
              <a:rPr lang="ja-JP" altLang="en-US" sz="2000">
                <a:latin typeface="Arial" pitchFamily="34" charset="0"/>
                <a:cs typeface="Arial" pitchFamily="34" charset="0"/>
              </a:rPr>
              <a:pPr>
                <a:defRPr/>
              </a:pPr>
              <a:t>22</a:t>
            </a:fld>
            <a:endParaRPr lang="ja-JP" altLang="en-US" sz="2000" dirty="0">
              <a:latin typeface="Arial" pitchFamily="34" charset="0"/>
              <a:cs typeface="Arial" pitchFamily="34" charset="0"/>
            </a:endParaRPr>
          </a:p>
        </p:txBody>
      </p:sp>
      <p:graphicFrame>
        <p:nvGraphicFramePr>
          <p:cNvPr id="7" name="表 6"/>
          <p:cNvGraphicFramePr>
            <a:graphicFrameLocks noGrp="1"/>
          </p:cNvGraphicFramePr>
          <p:nvPr/>
        </p:nvGraphicFramePr>
        <p:xfrm>
          <a:off x="1631950" y="1196976"/>
          <a:ext cx="8856984" cy="5400603"/>
        </p:xfrm>
        <a:graphic>
          <a:graphicData uri="http://schemas.openxmlformats.org/drawingml/2006/table">
            <a:tbl>
              <a:tblPr/>
              <a:tblGrid>
                <a:gridCol w="1450716">
                  <a:extLst>
                    <a:ext uri="{9D8B030D-6E8A-4147-A177-3AD203B41FA5}">
                      <a16:colId xmlns:a16="http://schemas.microsoft.com/office/drawing/2014/main" val="20000"/>
                    </a:ext>
                  </a:extLst>
                </a:gridCol>
                <a:gridCol w="7406268">
                  <a:extLst>
                    <a:ext uri="{9D8B030D-6E8A-4147-A177-3AD203B41FA5}">
                      <a16:colId xmlns:a16="http://schemas.microsoft.com/office/drawing/2014/main" val="20001"/>
                    </a:ext>
                  </a:extLst>
                </a:gridCol>
              </a:tblGrid>
              <a:tr h="704229">
                <a:tc rowSpan="3">
                  <a:txBody>
                    <a:bodyPr/>
                    <a:lstStyle/>
                    <a:p>
                      <a:pPr algn="ctr" fontAlgn="base">
                        <a:spcAft>
                          <a:spcPts val="0"/>
                        </a:spcAft>
                      </a:pPr>
                      <a:r>
                        <a:rPr lang="en-US" sz="1200" b="1" kern="1200" dirty="0">
                          <a:solidFill>
                            <a:srgbClr val="000000"/>
                          </a:solidFill>
                          <a:latin typeface="+mn-ea"/>
                          <a:ea typeface="+mn-ea"/>
                          <a:cs typeface="Times New Roman"/>
                        </a:rPr>
                        <a:t>China</a:t>
                      </a:r>
                      <a:endParaRPr lang="ja-JP" sz="1400" kern="100" dirty="0">
                        <a:latin typeface="+mn-ea"/>
                        <a:ea typeface="+mn-ea"/>
                        <a:cs typeface="Times New Roman"/>
                      </a:endParaRPr>
                    </a:p>
                  </a:txBody>
                  <a:tcPr marL="8792" marR="8792" marT="35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ase">
                        <a:spcAft>
                          <a:spcPts val="0"/>
                        </a:spcAft>
                      </a:pPr>
                      <a:r>
                        <a:rPr lang="en-US" sz="1200" b="1" kern="1200" dirty="0">
                          <a:solidFill>
                            <a:srgbClr val="000000"/>
                          </a:solidFill>
                          <a:latin typeface="+mn-ea"/>
                          <a:ea typeface="+mn-ea"/>
                          <a:cs typeface="Times New Roman"/>
                        </a:rPr>
                        <a:t>Circular Economy Promotion Law</a:t>
                      </a:r>
                      <a:r>
                        <a:rPr lang="en-US" sz="1200" kern="1200" dirty="0">
                          <a:solidFill>
                            <a:srgbClr val="000000"/>
                          </a:solidFill>
                          <a:latin typeface="+mn-ea"/>
                          <a:ea typeface="+mn-ea"/>
                          <a:cs typeface="Times New Roman"/>
                        </a:rPr>
                        <a:t> (enacted in January 2009)</a:t>
                      </a:r>
                      <a:r>
                        <a:rPr lang="en-US" sz="1200" kern="1200" baseline="30000" dirty="0">
                          <a:solidFill>
                            <a:srgbClr val="000000"/>
                          </a:solidFill>
                          <a:latin typeface="+mn-ea"/>
                          <a:ea typeface="+mn-ea"/>
                          <a:cs typeface="Times New Roman"/>
                        </a:rPr>
                        <a:t> </a:t>
                      </a:r>
                      <a:r>
                        <a:rPr lang="en-US" sz="1200" kern="1200" baseline="30000" dirty="0" err="1">
                          <a:solidFill>
                            <a:srgbClr val="000000"/>
                          </a:solidFill>
                          <a:latin typeface="+mn-ea"/>
                          <a:ea typeface="+mn-ea"/>
                          <a:cs typeface="Times New Roman"/>
                        </a:rPr>
                        <a:t>i</a:t>
                      </a:r>
                      <a:r>
                        <a:rPr lang="en-US" sz="1200" kern="1200" baseline="30000" dirty="0">
                          <a:solidFill>
                            <a:srgbClr val="000000"/>
                          </a:solidFill>
                          <a:latin typeface="+mn-ea"/>
                          <a:ea typeface="+mn-ea"/>
                          <a:cs typeface="Times New Roman"/>
                        </a:rPr>
                        <a:t>)</a:t>
                      </a:r>
                      <a:endParaRPr lang="ja-JP" sz="1400" kern="100" dirty="0">
                        <a:latin typeface="+mn-ea"/>
                        <a:ea typeface="+mn-ea"/>
                        <a:cs typeface="Times New Roman"/>
                      </a:endParaRPr>
                    </a:p>
                    <a:p>
                      <a:pPr algn="l" fontAlgn="base">
                        <a:spcAft>
                          <a:spcPts val="0"/>
                        </a:spcAft>
                      </a:pPr>
                      <a:r>
                        <a:rPr lang="en-US" sz="1200" kern="1200" dirty="0">
                          <a:solidFill>
                            <a:srgbClr val="000000"/>
                          </a:solidFill>
                          <a:latin typeface="+mn-ea"/>
                          <a:ea typeface="+mn-ea"/>
                          <a:cs typeface="Times New Roman"/>
                        </a:rPr>
                        <a:t>Advancement of a circular economy has been established as a major policy task of the People’s Republic of China</a:t>
                      </a:r>
                      <a:endParaRPr lang="ja-JP" sz="1400" kern="100" dirty="0">
                        <a:latin typeface="+mn-ea"/>
                        <a:ea typeface="+mn-ea"/>
                        <a:cs typeface="Times New Roman"/>
                      </a:endParaRPr>
                    </a:p>
                  </a:txBody>
                  <a:tcPr marL="8792" marR="8792"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704229">
                <a:tc vMerge="1">
                  <a:txBody>
                    <a:bodyPr/>
                    <a:lstStyle/>
                    <a:p>
                      <a:endParaRPr kumimoji="1" lang="ja-JP" altLang="en-US"/>
                    </a:p>
                  </a:txBody>
                  <a:tcPr/>
                </a:tc>
                <a:tc>
                  <a:txBody>
                    <a:bodyPr/>
                    <a:lstStyle/>
                    <a:p>
                      <a:pPr algn="l" fontAlgn="base">
                        <a:spcAft>
                          <a:spcPts val="0"/>
                        </a:spcAft>
                      </a:pPr>
                      <a:r>
                        <a:rPr lang="en-US" sz="1200" b="1" kern="100" dirty="0">
                          <a:solidFill>
                            <a:srgbClr val="000000"/>
                          </a:solidFill>
                          <a:latin typeface="+mn-ea"/>
                          <a:ea typeface="+mn-ea"/>
                          <a:cs typeface="Times New Roman"/>
                        </a:rPr>
                        <a:t>Rules on the Administration of the Recovery and Disposal of Discarded Electronic and Electrical Products</a:t>
                      </a:r>
                      <a:r>
                        <a:rPr lang="en-US" sz="1200" b="1" kern="1200" dirty="0">
                          <a:solidFill>
                            <a:srgbClr val="000000"/>
                          </a:solidFill>
                          <a:latin typeface="+mn-ea"/>
                          <a:ea typeface="+mn-ea"/>
                          <a:cs typeface="Times New Roman"/>
                        </a:rPr>
                        <a:t> </a:t>
                      </a:r>
                      <a:r>
                        <a:rPr lang="en-US" sz="1200" kern="1200" dirty="0">
                          <a:solidFill>
                            <a:srgbClr val="000000"/>
                          </a:solidFill>
                          <a:latin typeface="+mn-ea"/>
                          <a:ea typeface="+mn-ea"/>
                          <a:cs typeface="Times New Roman"/>
                        </a:rPr>
                        <a:t>(promulgated in 2009, effective in 2011) </a:t>
                      </a:r>
                      <a:r>
                        <a:rPr lang="en-US" sz="1200" kern="1200" baseline="30000" dirty="0">
                          <a:solidFill>
                            <a:srgbClr val="000000"/>
                          </a:solidFill>
                          <a:latin typeface="+mn-ea"/>
                          <a:ea typeface="+mn-ea"/>
                          <a:cs typeface="Times New Roman"/>
                        </a:rPr>
                        <a:t>ii)</a:t>
                      </a:r>
                      <a:endParaRPr lang="ja-JP" sz="1400" kern="100" dirty="0">
                        <a:latin typeface="+mn-ea"/>
                        <a:ea typeface="+mn-ea"/>
                        <a:cs typeface="Times New Roman"/>
                      </a:endParaRPr>
                    </a:p>
                    <a:p>
                      <a:pPr algn="l" fontAlgn="base">
                        <a:spcAft>
                          <a:spcPts val="0"/>
                        </a:spcAft>
                      </a:pPr>
                      <a:r>
                        <a:rPr lang="en-US" sz="1200" kern="1200" dirty="0">
                          <a:solidFill>
                            <a:srgbClr val="000000"/>
                          </a:solidFill>
                          <a:latin typeface="+mn-ea"/>
                          <a:ea typeface="+mn-ea"/>
                          <a:cs typeface="Times New Roman"/>
                        </a:rPr>
                        <a:t>The management of waste electronic products was tightened</a:t>
                      </a:r>
                      <a:endParaRPr lang="ja-JP" sz="1400" kern="100" dirty="0">
                        <a:latin typeface="+mn-ea"/>
                        <a:ea typeface="+mn-ea"/>
                        <a:cs typeface="Times New Roman"/>
                      </a:endParaRPr>
                    </a:p>
                  </a:txBody>
                  <a:tcPr marL="8792" marR="8792"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704229">
                <a:tc vMerge="1">
                  <a:txBody>
                    <a:bodyPr/>
                    <a:lstStyle/>
                    <a:p>
                      <a:endParaRPr kumimoji="1" lang="ja-JP" altLang="en-US"/>
                    </a:p>
                  </a:txBody>
                  <a:tcPr/>
                </a:tc>
                <a:tc>
                  <a:txBody>
                    <a:bodyPr/>
                    <a:lstStyle/>
                    <a:p>
                      <a:pPr algn="l" fontAlgn="base">
                        <a:spcAft>
                          <a:spcPts val="0"/>
                        </a:spcAft>
                      </a:pPr>
                      <a:r>
                        <a:rPr lang="en-US" sz="1200" b="1" kern="1200" dirty="0">
                          <a:solidFill>
                            <a:srgbClr val="000000"/>
                          </a:solidFill>
                          <a:latin typeface="+mn-ea"/>
                          <a:ea typeface="+mn-ea"/>
                          <a:cs typeface="Times New Roman"/>
                        </a:rPr>
                        <a:t>Eco-Areas</a:t>
                      </a:r>
                      <a:r>
                        <a:rPr lang="en-US" sz="1200" kern="1200" baseline="30000" dirty="0">
                          <a:solidFill>
                            <a:srgbClr val="000000"/>
                          </a:solidFill>
                          <a:latin typeface="+mn-ea"/>
                          <a:ea typeface="+mn-ea"/>
                          <a:cs typeface="Times New Roman"/>
                        </a:rPr>
                        <a:t> iii)</a:t>
                      </a:r>
                      <a:endParaRPr lang="ja-JP" sz="1400" kern="100" dirty="0">
                        <a:latin typeface="+mn-ea"/>
                        <a:ea typeface="+mn-ea"/>
                        <a:cs typeface="Times New Roman"/>
                      </a:endParaRPr>
                    </a:p>
                    <a:p>
                      <a:pPr algn="l" fontAlgn="base">
                        <a:spcAft>
                          <a:spcPts val="0"/>
                        </a:spcAft>
                      </a:pPr>
                      <a:r>
                        <a:rPr lang="en-US" sz="1200" kern="1200" dirty="0">
                          <a:solidFill>
                            <a:srgbClr val="000000"/>
                          </a:solidFill>
                          <a:latin typeface="+mn-ea"/>
                          <a:ea typeface="+mn-ea"/>
                          <a:cs typeface="Times New Roman"/>
                        </a:rPr>
                        <a:t>Around 50 areas (provinces, cities, towns) have been designated as model Eco-Areas. And 20 model cities have been designated for the promotion of a local level circular economy (as of February 2011)</a:t>
                      </a:r>
                      <a:endParaRPr lang="ja-JP" sz="1400" kern="100" dirty="0">
                        <a:latin typeface="+mn-ea"/>
                        <a:ea typeface="+mn-ea"/>
                        <a:cs typeface="Times New Roman"/>
                      </a:endParaRPr>
                    </a:p>
                  </a:txBody>
                  <a:tcPr marL="8792" marR="8792"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704229">
                <a:tc rowSpan="2">
                  <a:txBody>
                    <a:bodyPr/>
                    <a:lstStyle/>
                    <a:p>
                      <a:pPr algn="ctr" fontAlgn="base">
                        <a:spcAft>
                          <a:spcPts val="0"/>
                        </a:spcAft>
                      </a:pPr>
                      <a:r>
                        <a:rPr lang="en-US" sz="1200" b="1" kern="1200" dirty="0">
                          <a:solidFill>
                            <a:srgbClr val="000000"/>
                          </a:solidFill>
                          <a:latin typeface="+mn-ea"/>
                          <a:ea typeface="+mn-ea"/>
                          <a:cs typeface="Times New Roman"/>
                        </a:rPr>
                        <a:t>Malaysia</a:t>
                      </a:r>
                      <a:endParaRPr lang="ja-JP" sz="1400" kern="100" dirty="0">
                        <a:latin typeface="+mn-ea"/>
                        <a:ea typeface="+mn-ea"/>
                        <a:cs typeface="Times New Roman"/>
                      </a:endParaRPr>
                    </a:p>
                  </a:txBody>
                  <a:tcPr marL="8792" marR="8792" marT="35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en-US" sz="1200" b="1" kern="1200" dirty="0">
                          <a:latin typeface="+mn-ea"/>
                          <a:ea typeface="+mn-ea"/>
                          <a:cs typeface="Times New Roman"/>
                        </a:rPr>
                        <a:t>2007</a:t>
                      </a:r>
                      <a:r>
                        <a:rPr lang="en-US" sz="1200" b="1" kern="0" dirty="0">
                          <a:latin typeface="+mn-ea"/>
                          <a:ea typeface="+mn-ea"/>
                          <a:cs typeface="Times New Roman"/>
                        </a:rPr>
                        <a:t> Solid Waste and Public Cleaning Management Act </a:t>
                      </a:r>
                      <a:r>
                        <a:rPr lang="en-US" sz="1200" kern="1200" dirty="0">
                          <a:latin typeface="+mn-ea"/>
                          <a:ea typeface="+mn-ea"/>
                          <a:cs typeface="Times New Roman"/>
                        </a:rPr>
                        <a:t>(2007) </a:t>
                      </a:r>
                      <a:r>
                        <a:rPr lang="en-US" sz="1200" kern="1200" baseline="30000" dirty="0">
                          <a:latin typeface="+mn-ea"/>
                          <a:ea typeface="+mn-ea"/>
                          <a:cs typeface="Times New Roman"/>
                        </a:rPr>
                        <a:t>iv)</a:t>
                      </a:r>
                      <a:endParaRPr lang="ja-JP" sz="1400" kern="100" dirty="0">
                        <a:latin typeface="+mn-ea"/>
                        <a:ea typeface="+mn-ea"/>
                        <a:cs typeface="Times New Roman"/>
                      </a:endParaRPr>
                    </a:p>
                    <a:p>
                      <a:pPr algn="l">
                        <a:spcAft>
                          <a:spcPts val="0"/>
                        </a:spcAft>
                      </a:pPr>
                      <a:r>
                        <a:rPr lang="en-US" sz="1200" kern="1200" dirty="0">
                          <a:solidFill>
                            <a:srgbClr val="000000"/>
                          </a:solidFill>
                          <a:latin typeface="+mn-ea"/>
                          <a:ea typeface="+mn-ea"/>
                          <a:cs typeface="Times New Roman"/>
                        </a:rPr>
                        <a:t>Responsibility for solid waste management was transferred from local governments to the central government. The 3R principles were introduced. The privatization of waste management is encouraged.</a:t>
                      </a:r>
                      <a:endParaRPr lang="ja-JP" sz="1400" kern="100" dirty="0">
                        <a:latin typeface="+mn-ea"/>
                        <a:ea typeface="+mn-ea"/>
                        <a:cs typeface="Times New Roman"/>
                      </a:endParaRPr>
                    </a:p>
                  </a:txBody>
                  <a:tcPr marL="8792" marR="8792"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471000">
                <a:tc vMerge="1">
                  <a:txBody>
                    <a:bodyPr/>
                    <a:lstStyle/>
                    <a:p>
                      <a:endParaRPr kumimoji="1" lang="ja-JP" altLang="en-US"/>
                    </a:p>
                  </a:txBody>
                  <a:tcPr/>
                </a:tc>
                <a:tc>
                  <a:txBody>
                    <a:bodyPr/>
                    <a:lstStyle/>
                    <a:p>
                      <a:pPr algn="l" fontAlgn="base">
                        <a:spcAft>
                          <a:spcPts val="0"/>
                        </a:spcAft>
                      </a:pPr>
                      <a:r>
                        <a:rPr lang="en-US" sz="1200" b="1" kern="1200" dirty="0">
                          <a:solidFill>
                            <a:srgbClr val="000000"/>
                          </a:solidFill>
                          <a:latin typeface="+mn-ea"/>
                          <a:ea typeface="+mn-ea"/>
                          <a:cs typeface="Times New Roman"/>
                        </a:rPr>
                        <a:t>The Five-year Plan “ 2011 - 2015” </a:t>
                      </a:r>
                      <a:r>
                        <a:rPr lang="en-US" sz="1200" kern="1200" baseline="30000" dirty="0">
                          <a:solidFill>
                            <a:srgbClr val="000000"/>
                          </a:solidFill>
                          <a:latin typeface="+mn-ea"/>
                          <a:ea typeface="+mn-ea"/>
                          <a:cs typeface="Times New Roman"/>
                        </a:rPr>
                        <a:t>v) </a:t>
                      </a:r>
                      <a:r>
                        <a:rPr lang="en-US" sz="1200" kern="1200" dirty="0">
                          <a:solidFill>
                            <a:srgbClr val="000000"/>
                          </a:solidFill>
                          <a:latin typeface="+mn-ea"/>
                          <a:ea typeface="+mn-ea"/>
                          <a:cs typeface="Times New Roman"/>
                        </a:rPr>
                        <a:t>calls for raising the rate of resources recovery from household waste from 15% to 25% by 2015.</a:t>
                      </a:r>
                      <a:endParaRPr lang="ja-JP" sz="1400" kern="100" dirty="0">
                        <a:latin typeface="+mn-ea"/>
                        <a:ea typeface="+mn-ea"/>
                        <a:cs typeface="Times New Roman"/>
                      </a:endParaRPr>
                    </a:p>
                  </a:txBody>
                  <a:tcPr marL="8792" marR="8792"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704229">
                <a:tc rowSpan="3">
                  <a:txBody>
                    <a:bodyPr/>
                    <a:lstStyle/>
                    <a:p>
                      <a:pPr algn="ctr" fontAlgn="base">
                        <a:spcAft>
                          <a:spcPts val="0"/>
                        </a:spcAft>
                      </a:pPr>
                      <a:r>
                        <a:rPr lang="en-US" sz="1200" b="1" kern="1200" dirty="0">
                          <a:solidFill>
                            <a:srgbClr val="000000"/>
                          </a:solidFill>
                          <a:latin typeface="+mn-ea"/>
                          <a:ea typeface="+mn-ea"/>
                          <a:cs typeface="Times New Roman"/>
                        </a:rPr>
                        <a:t>Philippines</a:t>
                      </a:r>
                      <a:endParaRPr lang="ja-JP" sz="1400" kern="100" dirty="0">
                        <a:latin typeface="+mn-ea"/>
                        <a:ea typeface="+mn-ea"/>
                        <a:cs typeface="Times New Roman"/>
                      </a:endParaRPr>
                    </a:p>
                  </a:txBody>
                  <a:tcPr marL="8317" marR="8317" marT="35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ase">
                        <a:spcAft>
                          <a:spcPts val="0"/>
                        </a:spcAft>
                      </a:pPr>
                      <a:r>
                        <a:rPr lang="en-US" sz="1200" b="1" kern="1200" dirty="0">
                          <a:solidFill>
                            <a:srgbClr val="000000"/>
                          </a:solidFill>
                          <a:latin typeface="+mn-ea"/>
                          <a:ea typeface="+mn-ea"/>
                          <a:cs typeface="Times New Roman"/>
                        </a:rPr>
                        <a:t>Ecological Solid Waste Management Act </a:t>
                      </a:r>
                      <a:r>
                        <a:rPr lang="en-US" sz="1200" kern="1200" dirty="0">
                          <a:solidFill>
                            <a:srgbClr val="000000"/>
                          </a:solidFill>
                          <a:latin typeface="+mn-ea"/>
                          <a:ea typeface="+mn-ea"/>
                          <a:cs typeface="Times New Roman"/>
                        </a:rPr>
                        <a:t>(</a:t>
                      </a:r>
                      <a:r>
                        <a:rPr kumimoji="1" lang="en-US" sz="1200" kern="1200" dirty="0">
                          <a:solidFill>
                            <a:srgbClr val="000000"/>
                          </a:solidFill>
                          <a:latin typeface="+mn-ea"/>
                          <a:ea typeface="+mn-ea"/>
                          <a:cs typeface="Times New Roman"/>
                        </a:rPr>
                        <a:t>2001)</a:t>
                      </a:r>
                      <a:r>
                        <a:rPr lang="en-US" sz="1200" kern="1200" dirty="0">
                          <a:solidFill>
                            <a:srgbClr val="000000"/>
                          </a:solidFill>
                          <a:latin typeface="+mn-ea"/>
                          <a:ea typeface="+mn-ea"/>
                          <a:cs typeface="Times New Roman"/>
                        </a:rPr>
                        <a:t> </a:t>
                      </a:r>
                      <a:r>
                        <a:rPr lang="en-US" sz="1200" kern="1200" baseline="30000" dirty="0">
                          <a:solidFill>
                            <a:srgbClr val="000000"/>
                          </a:solidFill>
                          <a:latin typeface="+mn-ea"/>
                          <a:ea typeface="+mn-ea"/>
                          <a:cs typeface="Times New Roman"/>
                        </a:rPr>
                        <a:t>vi)</a:t>
                      </a:r>
                      <a:r>
                        <a:rPr kumimoji="1" lang="en-US" sz="1200" b="1" kern="1200" dirty="0">
                          <a:solidFill>
                            <a:srgbClr val="000000"/>
                          </a:solidFill>
                          <a:latin typeface="+mn-ea"/>
                          <a:ea typeface="+mn-ea"/>
                          <a:cs typeface="Times New Roman"/>
                        </a:rPr>
                        <a:t/>
                      </a:r>
                      <a:br>
                        <a:rPr kumimoji="1" lang="en-US" sz="1200" b="1" kern="1200" dirty="0">
                          <a:solidFill>
                            <a:srgbClr val="000000"/>
                          </a:solidFill>
                          <a:latin typeface="+mn-ea"/>
                          <a:ea typeface="+mn-ea"/>
                          <a:cs typeface="Times New Roman"/>
                        </a:rPr>
                      </a:br>
                      <a:r>
                        <a:rPr kumimoji="1" lang="en-US" sz="1200" kern="1200" dirty="0">
                          <a:solidFill>
                            <a:srgbClr val="000000"/>
                          </a:solidFill>
                          <a:latin typeface="+mn-ea"/>
                          <a:ea typeface="+mn-ea"/>
                          <a:cs typeface="Times New Roman"/>
                        </a:rPr>
                        <a:t>The 3R principles were introduced. All municipalities are required to achieve 25% diversion of solid waste (recycling and reduction) by 2006. Recycling rate in was 33% in </a:t>
                      </a:r>
                      <a:r>
                        <a:rPr lang="en-US" sz="1200" kern="1200" dirty="0">
                          <a:solidFill>
                            <a:srgbClr val="000000"/>
                          </a:solidFill>
                          <a:latin typeface="+mn-ea"/>
                          <a:ea typeface="+mn-ea"/>
                          <a:cs typeface="Times New Roman"/>
                        </a:rPr>
                        <a:t>2010.</a:t>
                      </a:r>
                      <a:r>
                        <a:rPr lang="en-US" sz="1200" kern="1200" baseline="30000" dirty="0">
                          <a:solidFill>
                            <a:srgbClr val="000000"/>
                          </a:solidFill>
                          <a:latin typeface="+mn-ea"/>
                          <a:ea typeface="+mn-ea"/>
                          <a:cs typeface="Times New Roman"/>
                        </a:rPr>
                        <a:t>vii)</a:t>
                      </a:r>
                      <a:endParaRPr lang="ja-JP" sz="1400" kern="100" dirty="0">
                        <a:latin typeface="+mn-ea"/>
                        <a:ea typeface="+mn-ea"/>
                        <a:cs typeface="Times New Roman"/>
                      </a:endParaRPr>
                    </a:p>
                  </a:txBody>
                  <a:tcPr marL="8317" marR="8317"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5"/>
                  </a:ext>
                </a:extLst>
              </a:tr>
              <a:tr h="704229">
                <a:tc vMerge="1">
                  <a:txBody>
                    <a:bodyPr/>
                    <a:lstStyle/>
                    <a:p>
                      <a:endParaRPr kumimoji="1" lang="ja-JP" altLang="en-US"/>
                    </a:p>
                  </a:txBody>
                  <a:tcPr/>
                </a:tc>
                <a:tc>
                  <a:txBody>
                    <a:bodyPr/>
                    <a:lstStyle/>
                    <a:p>
                      <a:pPr algn="l" fontAlgn="base">
                        <a:spcAft>
                          <a:spcPts val="0"/>
                        </a:spcAft>
                      </a:pPr>
                      <a:r>
                        <a:rPr lang="en-US" sz="1200" b="1" kern="1200" dirty="0">
                          <a:solidFill>
                            <a:srgbClr val="000000"/>
                          </a:solidFill>
                          <a:latin typeface="+mn-ea"/>
                          <a:ea typeface="+mn-ea"/>
                          <a:cs typeface="Times New Roman"/>
                        </a:rPr>
                        <a:t>National Solid Waste Management Commission</a:t>
                      </a:r>
                      <a:r>
                        <a:rPr kumimoji="1" lang="en-US" sz="1200" kern="1200" baseline="30000" dirty="0">
                          <a:solidFill>
                            <a:srgbClr val="000000"/>
                          </a:solidFill>
                          <a:latin typeface="+mn-ea"/>
                          <a:ea typeface="+mn-ea"/>
                          <a:cs typeface="Times New Roman"/>
                        </a:rPr>
                        <a:t> </a:t>
                      </a:r>
                      <a:r>
                        <a:rPr lang="en-US" sz="1200" kern="1200" baseline="30000" dirty="0">
                          <a:solidFill>
                            <a:srgbClr val="000000"/>
                          </a:solidFill>
                          <a:latin typeface="+mn-ea"/>
                          <a:ea typeface="+mn-ea"/>
                          <a:cs typeface="Times New Roman"/>
                        </a:rPr>
                        <a:t>viii)</a:t>
                      </a:r>
                      <a:endParaRPr lang="ja-JP" sz="1400" kern="100" dirty="0">
                        <a:latin typeface="+mn-ea"/>
                        <a:ea typeface="+mn-ea"/>
                        <a:cs typeface="Times New Roman"/>
                      </a:endParaRPr>
                    </a:p>
                    <a:p>
                      <a:pPr algn="l" fontAlgn="base">
                        <a:spcAft>
                          <a:spcPts val="0"/>
                        </a:spcAft>
                      </a:pPr>
                      <a:r>
                        <a:rPr lang="en-US" sz="1200" kern="1200" dirty="0">
                          <a:solidFill>
                            <a:srgbClr val="000000"/>
                          </a:solidFill>
                          <a:latin typeface="+mn-ea"/>
                          <a:ea typeface="+mn-ea"/>
                          <a:cs typeface="Times New Roman"/>
                        </a:rPr>
                        <a:t>Body to coordinate at the national level the ministries and other related parties in improving solid waste management (inaugurated in </a:t>
                      </a:r>
                      <a:r>
                        <a:rPr kumimoji="1" lang="en-US" sz="1200" kern="1200" dirty="0">
                          <a:solidFill>
                            <a:srgbClr val="000000"/>
                          </a:solidFill>
                          <a:latin typeface="+mn-ea"/>
                          <a:ea typeface="+mn-ea"/>
                          <a:cs typeface="Times New Roman"/>
                        </a:rPr>
                        <a:t>2001</a:t>
                      </a:r>
                      <a:r>
                        <a:rPr lang="en-US" sz="1200" kern="1200" dirty="0">
                          <a:solidFill>
                            <a:srgbClr val="000000"/>
                          </a:solidFill>
                          <a:latin typeface="+mn-ea"/>
                          <a:ea typeface="+mn-ea"/>
                          <a:cs typeface="Times New Roman"/>
                        </a:rPr>
                        <a:t>)</a:t>
                      </a:r>
                      <a:r>
                        <a:rPr kumimoji="1" lang="en-US" sz="1200" kern="1200" dirty="0">
                          <a:solidFill>
                            <a:srgbClr val="000000"/>
                          </a:solidFill>
                          <a:latin typeface="+mn-ea"/>
                          <a:ea typeface="+mn-ea"/>
                          <a:cs typeface="Times New Roman"/>
                        </a:rPr>
                        <a:t>.</a:t>
                      </a:r>
                      <a:endParaRPr lang="ja-JP" sz="1400" kern="100" dirty="0">
                        <a:latin typeface="+mn-ea"/>
                        <a:ea typeface="+mn-ea"/>
                        <a:cs typeface="Times New Roman"/>
                      </a:endParaRPr>
                    </a:p>
                  </a:txBody>
                  <a:tcPr marL="8317" marR="8317"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6"/>
                  </a:ext>
                </a:extLst>
              </a:tr>
              <a:tr h="704229">
                <a:tc vMerge="1">
                  <a:txBody>
                    <a:bodyPr/>
                    <a:lstStyle/>
                    <a:p>
                      <a:endParaRPr kumimoji="1" lang="ja-JP" altLang="en-US"/>
                    </a:p>
                  </a:txBody>
                  <a:tcPr/>
                </a:tc>
                <a:tc>
                  <a:txBody>
                    <a:bodyPr/>
                    <a:lstStyle/>
                    <a:p>
                      <a:pPr algn="l">
                        <a:spcAft>
                          <a:spcPts val="0"/>
                        </a:spcAft>
                      </a:pPr>
                      <a:r>
                        <a:rPr lang="en-US" sz="1200" b="1" kern="0" dirty="0">
                          <a:latin typeface="+mn-ea"/>
                          <a:ea typeface="+mn-ea"/>
                          <a:cs typeface="Times New Roman"/>
                        </a:rPr>
                        <a:t>National Framework Plan for the Informal Waste Sector in Solid Waste Management in the </a:t>
                      </a:r>
                      <a:r>
                        <a:rPr lang="en-US" sz="1200" kern="1200" dirty="0">
                          <a:solidFill>
                            <a:srgbClr val="000000"/>
                          </a:solidFill>
                          <a:latin typeface="+mn-ea"/>
                          <a:ea typeface="+mn-ea"/>
                          <a:cs typeface="Times New Roman"/>
                        </a:rPr>
                        <a:t>(2009) </a:t>
                      </a:r>
                      <a:r>
                        <a:rPr lang="en-US" sz="1200" kern="1200" baseline="30000" dirty="0">
                          <a:solidFill>
                            <a:srgbClr val="000000"/>
                          </a:solidFill>
                          <a:latin typeface="+mn-ea"/>
                          <a:ea typeface="+mn-ea"/>
                          <a:cs typeface="Times New Roman"/>
                        </a:rPr>
                        <a:t>ix)</a:t>
                      </a:r>
                      <a:endParaRPr lang="ja-JP" sz="1400" kern="100" dirty="0">
                        <a:latin typeface="+mn-ea"/>
                        <a:ea typeface="+mn-ea"/>
                        <a:cs typeface="Times New Roman"/>
                      </a:endParaRPr>
                    </a:p>
                    <a:p>
                      <a:pPr algn="l" fontAlgn="base">
                        <a:spcAft>
                          <a:spcPts val="0"/>
                        </a:spcAft>
                      </a:pPr>
                      <a:r>
                        <a:rPr lang="en-US" sz="1200" kern="1200" dirty="0">
                          <a:solidFill>
                            <a:srgbClr val="000000"/>
                          </a:solidFill>
                          <a:latin typeface="+mn-ea"/>
                          <a:ea typeface="+mn-ea"/>
                          <a:cs typeface="Times New Roman"/>
                        </a:rPr>
                        <a:t>Established as a result of support for the formulation of a 3R national strategy. Action plan to improve the conditions of the informal sector engaged in solid waste management.</a:t>
                      </a:r>
                      <a:endParaRPr lang="ja-JP" sz="1400" kern="100" dirty="0">
                        <a:latin typeface="+mn-ea"/>
                        <a:ea typeface="+mn-ea"/>
                        <a:cs typeface="Times New Roman"/>
                      </a:endParaRPr>
                    </a:p>
                  </a:txBody>
                  <a:tcPr marL="8317" marR="8317"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73326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4294967295"/>
          </p:nvPr>
        </p:nvSpPr>
        <p:spPr>
          <a:xfrm>
            <a:off x="9448800" y="6356350"/>
            <a:ext cx="2743200" cy="365125"/>
          </a:xfrm>
        </p:spPr>
        <p:txBody>
          <a:bodyPr/>
          <a:lstStyle/>
          <a:p>
            <a:pPr>
              <a:defRPr/>
            </a:pPr>
            <a:fld id="{F7D577F2-955E-4CE0-8912-1C3613FD67D9}" type="slidenum">
              <a:rPr lang="ja-JP" altLang="en-US" sz="2000">
                <a:latin typeface="Arial" pitchFamily="34" charset="0"/>
                <a:cs typeface="Arial" pitchFamily="34" charset="0"/>
              </a:rPr>
              <a:pPr>
                <a:defRPr/>
              </a:pPr>
              <a:t>23</a:t>
            </a:fld>
            <a:endParaRPr lang="ja-JP" altLang="en-US" sz="2000" dirty="0">
              <a:latin typeface="Arial" pitchFamily="34" charset="0"/>
              <a:cs typeface="Arial" pitchFamily="34" charset="0"/>
            </a:endParaRPr>
          </a:p>
        </p:txBody>
      </p:sp>
      <p:graphicFrame>
        <p:nvGraphicFramePr>
          <p:cNvPr id="8" name="表 7"/>
          <p:cNvGraphicFramePr>
            <a:graphicFrameLocks noGrp="1"/>
          </p:cNvGraphicFramePr>
          <p:nvPr/>
        </p:nvGraphicFramePr>
        <p:xfrm>
          <a:off x="1847850" y="115888"/>
          <a:ext cx="8568954" cy="6646236"/>
        </p:xfrm>
        <a:graphic>
          <a:graphicData uri="http://schemas.openxmlformats.org/drawingml/2006/table">
            <a:tbl>
              <a:tblPr/>
              <a:tblGrid>
                <a:gridCol w="1403538">
                  <a:extLst>
                    <a:ext uri="{9D8B030D-6E8A-4147-A177-3AD203B41FA5}">
                      <a16:colId xmlns:a16="http://schemas.microsoft.com/office/drawing/2014/main" val="20000"/>
                    </a:ext>
                  </a:extLst>
                </a:gridCol>
                <a:gridCol w="7165416">
                  <a:extLst>
                    <a:ext uri="{9D8B030D-6E8A-4147-A177-3AD203B41FA5}">
                      <a16:colId xmlns:a16="http://schemas.microsoft.com/office/drawing/2014/main" val="20001"/>
                    </a:ext>
                  </a:extLst>
                </a:gridCol>
              </a:tblGrid>
              <a:tr h="606775">
                <a:tc rowSpan="3">
                  <a:txBody>
                    <a:bodyPr/>
                    <a:lstStyle/>
                    <a:p>
                      <a:pPr algn="ctr">
                        <a:spcAft>
                          <a:spcPts val="0"/>
                        </a:spcAft>
                      </a:pPr>
                      <a:r>
                        <a:rPr lang="en-US" sz="1400" b="1" kern="100" dirty="0">
                          <a:latin typeface="+mn-ea"/>
                          <a:ea typeface="+mn-ea"/>
                          <a:cs typeface="Times New Roman"/>
                        </a:rPr>
                        <a:t>Korea </a:t>
                      </a:r>
                      <a:r>
                        <a:rPr lang="en-US" sz="1400" kern="100" baseline="30000" dirty="0">
                          <a:latin typeface="+mn-ea"/>
                          <a:ea typeface="+mn-ea"/>
                          <a:cs typeface="Times New Roman"/>
                        </a:rPr>
                        <a:t>x)</a:t>
                      </a:r>
                      <a:endParaRPr lang="ja-JP" sz="1600" kern="100" dirty="0">
                        <a:latin typeface="+mn-ea"/>
                        <a:ea typeface="+mn-ea"/>
                        <a:cs typeface="Times New Roman"/>
                      </a:endParaRPr>
                    </a:p>
                  </a:txBody>
                  <a:tcPr marL="13544" marR="13544" marT="6653" marB="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spcAft>
                          <a:spcPts val="0"/>
                        </a:spcAft>
                      </a:pPr>
                      <a:r>
                        <a:rPr lang="en-US" sz="1400" b="1" kern="100" dirty="0">
                          <a:latin typeface="+mn-ea"/>
                          <a:ea typeface="+mn-ea"/>
                          <a:cs typeface="Times New Roman"/>
                        </a:rPr>
                        <a:t>Reduction and recycling of food waste</a:t>
                      </a:r>
                      <a:endParaRPr lang="ja-JP" sz="1600" kern="100" dirty="0">
                        <a:latin typeface="+mn-ea"/>
                        <a:ea typeface="+mn-ea"/>
                        <a:cs typeface="Times New Roman"/>
                      </a:endParaRPr>
                    </a:p>
                    <a:p>
                      <a:pPr algn="l">
                        <a:spcAft>
                          <a:spcPts val="0"/>
                        </a:spcAft>
                      </a:pPr>
                      <a:r>
                        <a:rPr lang="en-US" sz="1400" kern="100" dirty="0">
                          <a:latin typeface="+mn-ea"/>
                          <a:ea typeface="+mn-ea"/>
                          <a:cs typeface="Times New Roman"/>
                        </a:rPr>
                        <a:t>Increase recycling rate: 1997 = 9.8%, 2000 = 45.1%, 2007 = 92.2%</a:t>
                      </a:r>
                      <a:endParaRPr lang="ja-JP" sz="1600" kern="100" dirty="0">
                        <a:latin typeface="+mn-ea"/>
                        <a:ea typeface="+mn-ea"/>
                        <a:cs typeface="Times New Roman"/>
                      </a:endParaRPr>
                    </a:p>
                    <a:p>
                      <a:pPr algn="l">
                        <a:spcAft>
                          <a:spcPts val="0"/>
                        </a:spcAft>
                      </a:pPr>
                      <a:r>
                        <a:rPr lang="en-US" sz="1400" kern="100" dirty="0">
                          <a:latin typeface="+mn-ea"/>
                          <a:ea typeface="+mn-ea"/>
                          <a:cs typeface="Times New Roman"/>
                        </a:rPr>
                        <a:t>Prolong the remaining useful life of landfill sites: from 7 years to 11 years</a:t>
                      </a:r>
                      <a:endParaRPr lang="ja-JP" sz="1600" kern="100" dirty="0">
                        <a:latin typeface="+mn-ea"/>
                        <a:ea typeface="+mn-ea"/>
                        <a:cs typeface="Times New Roman"/>
                      </a:endParaRPr>
                    </a:p>
                  </a:txBody>
                  <a:tcPr marL="8317" marR="8317"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405822">
                <a:tc vMerge="1">
                  <a:txBody>
                    <a:bodyPr/>
                    <a:lstStyle/>
                    <a:p>
                      <a:endParaRPr kumimoji="1" lang="ja-JP" altLang="en-US"/>
                    </a:p>
                  </a:txBody>
                  <a:tcPr/>
                </a:tc>
                <a:tc>
                  <a:txBody>
                    <a:bodyPr/>
                    <a:lstStyle/>
                    <a:p>
                      <a:pPr algn="l">
                        <a:spcAft>
                          <a:spcPts val="0"/>
                        </a:spcAft>
                      </a:pPr>
                      <a:r>
                        <a:rPr lang="en-US" sz="1400" b="1" kern="100" dirty="0">
                          <a:latin typeface="+mn-ea"/>
                          <a:ea typeface="+mn-ea"/>
                          <a:cs typeface="Times New Roman"/>
                        </a:rPr>
                        <a:t>Volume-based municipal waste charges</a:t>
                      </a:r>
                      <a:endParaRPr lang="ja-JP" sz="1600" kern="100" dirty="0">
                        <a:latin typeface="+mn-ea"/>
                        <a:ea typeface="+mn-ea"/>
                        <a:cs typeface="Times New Roman"/>
                      </a:endParaRPr>
                    </a:p>
                    <a:p>
                      <a:pPr algn="l">
                        <a:spcAft>
                          <a:spcPts val="0"/>
                        </a:spcAft>
                      </a:pPr>
                      <a:r>
                        <a:rPr lang="en-US" sz="1400" kern="100" dirty="0">
                          <a:latin typeface="+mn-ea"/>
                          <a:ea typeface="+mn-ea"/>
                          <a:cs typeface="Times New Roman"/>
                        </a:rPr>
                        <a:t>Per capita solid waste generation declined 26% in the 13 years from 1994 to 2007.</a:t>
                      </a:r>
                      <a:endParaRPr lang="ja-JP" sz="1600" kern="100" dirty="0">
                        <a:latin typeface="+mn-ea"/>
                        <a:ea typeface="+mn-ea"/>
                        <a:cs typeface="Times New Roman"/>
                      </a:endParaRPr>
                    </a:p>
                  </a:txBody>
                  <a:tcPr marL="8317" marR="8317"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606775">
                <a:tc vMerge="1">
                  <a:txBody>
                    <a:bodyPr/>
                    <a:lstStyle/>
                    <a:p>
                      <a:endParaRPr kumimoji="1" lang="ja-JP" altLang="en-US"/>
                    </a:p>
                  </a:txBody>
                  <a:tcPr/>
                </a:tc>
                <a:tc>
                  <a:txBody>
                    <a:bodyPr/>
                    <a:lstStyle/>
                    <a:p>
                      <a:pPr algn="l">
                        <a:spcAft>
                          <a:spcPts val="0"/>
                        </a:spcAft>
                      </a:pPr>
                      <a:r>
                        <a:rPr lang="en-US" sz="1400" b="1" kern="100" dirty="0">
                          <a:latin typeface="+mn-ea"/>
                          <a:ea typeface="+mn-ea"/>
                          <a:cs typeface="Times New Roman"/>
                        </a:rPr>
                        <a:t>Extended producer responsibility system</a:t>
                      </a:r>
                      <a:endParaRPr lang="ja-JP" sz="1600" kern="100" dirty="0">
                        <a:latin typeface="+mn-ea"/>
                        <a:ea typeface="+mn-ea"/>
                        <a:cs typeface="Times New Roman"/>
                      </a:endParaRPr>
                    </a:p>
                    <a:p>
                      <a:pPr algn="l">
                        <a:spcAft>
                          <a:spcPts val="0"/>
                        </a:spcAft>
                      </a:pPr>
                      <a:r>
                        <a:rPr lang="en-US" sz="1400" kern="100" dirty="0">
                          <a:latin typeface="+mn-ea"/>
                          <a:ea typeface="+mn-ea"/>
                          <a:cs typeface="Times New Roman"/>
                        </a:rPr>
                        <a:t>Raise the recycling rate of used products (waste home appliances, end-of-life vehicles) covered by the EPR system.</a:t>
                      </a:r>
                      <a:endParaRPr lang="ja-JP" sz="1600" kern="100" dirty="0">
                        <a:latin typeface="+mn-ea"/>
                        <a:ea typeface="+mn-ea"/>
                        <a:cs typeface="Times New Roman"/>
                      </a:endParaRPr>
                    </a:p>
                  </a:txBody>
                  <a:tcPr marL="8317" marR="8317"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807727">
                <a:tc rowSpan="3">
                  <a:txBody>
                    <a:bodyPr/>
                    <a:lstStyle/>
                    <a:p>
                      <a:pPr algn="ctr">
                        <a:spcAft>
                          <a:spcPts val="0"/>
                        </a:spcAft>
                      </a:pPr>
                      <a:r>
                        <a:rPr lang="en-US" sz="1400" b="1" kern="100" dirty="0">
                          <a:latin typeface="+mn-ea"/>
                          <a:ea typeface="+mn-ea"/>
                          <a:cs typeface="Times New Roman"/>
                        </a:rPr>
                        <a:t>Thailand</a:t>
                      </a:r>
                      <a:endParaRPr lang="ja-JP" sz="1600" kern="100" dirty="0">
                        <a:latin typeface="+mn-ea"/>
                        <a:ea typeface="+mn-ea"/>
                        <a:cs typeface="Times New Roman"/>
                      </a:endParaRPr>
                    </a:p>
                  </a:txBody>
                  <a:tcPr marL="13544" marR="13544" marT="6653" marB="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en-US" sz="1400" b="1" kern="100" dirty="0">
                          <a:latin typeface="+mn-ea"/>
                          <a:ea typeface="+mn-ea"/>
                          <a:cs typeface="Times New Roman"/>
                        </a:rPr>
                        <a:t>Take-back program for used products</a:t>
                      </a:r>
                      <a:endParaRPr lang="ja-JP" sz="1600" kern="100" dirty="0">
                        <a:latin typeface="+mn-ea"/>
                        <a:ea typeface="+mn-ea"/>
                        <a:cs typeface="Times New Roman"/>
                      </a:endParaRPr>
                    </a:p>
                    <a:p>
                      <a:pPr algn="l">
                        <a:spcAft>
                          <a:spcPts val="0"/>
                        </a:spcAft>
                      </a:pPr>
                      <a:r>
                        <a:rPr lang="en-US" sz="1400" kern="100" dirty="0">
                          <a:latin typeface="+mn-ea"/>
                          <a:ea typeface="+mn-ea"/>
                          <a:cs typeface="Times New Roman"/>
                        </a:rPr>
                        <a:t>Take-back started for containers and packaging, used lead-acid batteries, mobile phones and batteries for them, in cooperation with the manufacturers and retailers. </a:t>
                      </a:r>
                      <a:r>
                        <a:rPr lang="en-US" sz="1400" kern="100" baseline="30000" dirty="0">
                          <a:latin typeface="+mn-ea"/>
                          <a:ea typeface="+mn-ea"/>
                          <a:cs typeface="Times New Roman"/>
                        </a:rPr>
                        <a:t>xi) </a:t>
                      </a:r>
                      <a:r>
                        <a:rPr lang="en-US" sz="1400" kern="100" dirty="0">
                          <a:latin typeface="+mn-ea"/>
                          <a:ea typeface="+mn-ea"/>
                          <a:cs typeface="Times New Roman"/>
                        </a:rPr>
                        <a:t>Take-back of fluorescent lamps also in place through cooperation from Japan’s JETRO. </a:t>
                      </a:r>
                      <a:r>
                        <a:rPr lang="en-US" sz="1400" kern="100" baseline="30000" dirty="0">
                          <a:latin typeface="+mn-ea"/>
                          <a:ea typeface="+mn-ea"/>
                          <a:cs typeface="Times New Roman"/>
                        </a:rPr>
                        <a:t>xii)</a:t>
                      </a:r>
                      <a:endParaRPr lang="ja-JP" sz="1600" kern="100" dirty="0">
                        <a:latin typeface="+mn-ea"/>
                        <a:ea typeface="+mn-ea"/>
                        <a:cs typeface="Times New Roman"/>
                      </a:endParaRPr>
                    </a:p>
                  </a:txBody>
                  <a:tcPr marL="8317" marR="8317"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606775">
                <a:tc vMerge="1">
                  <a:txBody>
                    <a:bodyPr/>
                    <a:lstStyle/>
                    <a:p>
                      <a:endParaRPr kumimoji="1" lang="ja-JP" altLang="en-US"/>
                    </a:p>
                  </a:txBody>
                  <a:tcPr/>
                </a:tc>
                <a:tc>
                  <a:txBody>
                    <a:bodyPr/>
                    <a:lstStyle/>
                    <a:p>
                      <a:pPr algn="l">
                        <a:spcAft>
                          <a:spcPts val="0"/>
                        </a:spcAft>
                      </a:pPr>
                      <a:r>
                        <a:rPr lang="en-US" sz="1400" b="1" kern="100" dirty="0">
                          <a:latin typeface="+mn-ea"/>
                          <a:ea typeface="+mn-ea"/>
                          <a:cs typeface="Times New Roman"/>
                        </a:rPr>
                        <a:t>Initiation of a recycling-oriented society </a:t>
                      </a:r>
                      <a:r>
                        <a:rPr lang="en-US" sz="1400" kern="100" baseline="30000" dirty="0">
                          <a:latin typeface="+mn-ea"/>
                          <a:ea typeface="+mn-ea"/>
                          <a:cs typeface="Times New Roman"/>
                        </a:rPr>
                        <a:t>xiii)</a:t>
                      </a:r>
                      <a:endParaRPr lang="ja-JP" sz="1600" kern="100" dirty="0">
                        <a:latin typeface="+mn-ea"/>
                        <a:ea typeface="+mn-ea"/>
                        <a:cs typeface="Times New Roman"/>
                      </a:endParaRPr>
                    </a:p>
                    <a:p>
                      <a:pPr algn="l">
                        <a:spcAft>
                          <a:spcPts val="0"/>
                        </a:spcAft>
                      </a:pPr>
                      <a:r>
                        <a:rPr lang="en-US" sz="1400" kern="100" dirty="0">
                          <a:latin typeface="+mn-ea"/>
                          <a:ea typeface="+mn-ea"/>
                          <a:cs typeface="Times New Roman"/>
                        </a:rPr>
                        <a:t>3R implemented in more than 200 communities. In some communities, a 30 - 50% reduction or more in waste generation was achieved.</a:t>
                      </a:r>
                      <a:endParaRPr lang="ja-JP" sz="1600" kern="100" dirty="0">
                        <a:latin typeface="+mn-ea"/>
                        <a:ea typeface="+mn-ea"/>
                        <a:cs typeface="Times New Roman"/>
                      </a:endParaRPr>
                    </a:p>
                  </a:txBody>
                  <a:tcPr marL="8317" marR="8317"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405822">
                <a:tc vMerge="1">
                  <a:txBody>
                    <a:bodyPr/>
                    <a:lstStyle/>
                    <a:p>
                      <a:endParaRPr kumimoji="1" lang="ja-JP" altLang="en-US"/>
                    </a:p>
                  </a:txBody>
                  <a:tcPr/>
                </a:tc>
                <a:tc>
                  <a:txBody>
                    <a:bodyPr/>
                    <a:lstStyle/>
                    <a:p>
                      <a:pPr algn="l">
                        <a:spcAft>
                          <a:spcPts val="0"/>
                        </a:spcAft>
                      </a:pPr>
                      <a:r>
                        <a:rPr lang="en-US" sz="1400" b="1" kern="100" dirty="0">
                          <a:latin typeface="+mn-ea"/>
                          <a:ea typeface="+mn-ea"/>
                          <a:cs typeface="Times New Roman"/>
                        </a:rPr>
                        <a:t>Industries Waste Exchange Program </a:t>
                      </a:r>
                      <a:r>
                        <a:rPr lang="en-US" sz="1400" kern="100" baseline="30000" dirty="0">
                          <a:latin typeface="+mn-ea"/>
                          <a:ea typeface="+mn-ea"/>
                          <a:cs typeface="Times New Roman"/>
                        </a:rPr>
                        <a:t>xiii)</a:t>
                      </a:r>
                      <a:endParaRPr lang="ja-JP" sz="1600" kern="100" dirty="0">
                        <a:latin typeface="+mn-ea"/>
                        <a:ea typeface="+mn-ea"/>
                        <a:cs typeface="Times New Roman"/>
                      </a:endParaRPr>
                    </a:p>
                    <a:p>
                      <a:pPr algn="l">
                        <a:spcAft>
                          <a:spcPts val="0"/>
                        </a:spcAft>
                      </a:pPr>
                      <a:r>
                        <a:rPr lang="en-US" sz="1400" kern="100" dirty="0">
                          <a:latin typeface="+mn-ea"/>
                          <a:ea typeface="+mn-ea"/>
                          <a:cs typeface="Times New Roman"/>
                        </a:rPr>
                        <a:t>Over 450 firms registered by 2005.</a:t>
                      </a:r>
                      <a:endParaRPr lang="ja-JP" sz="1600" kern="100" dirty="0">
                        <a:latin typeface="+mn-ea"/>
                        <a:ea typeface="+mn-ea"/>
                        <a:cs typeface="Times New Roman"/>
                      </a:endParaRPr>
                    </a:p>
                  </a:txBody>
                  <a:tcPr marL="8317" marR="8317"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1008679">
                <a:tc rowSpan="2">
                  <a:txBody>
                    <a:bodyPr/>
                    <a:lstStyle/>
                    <a:p>
                      <a:pPr algn="ctr">
                        <a:spcAft>
                          <a:spcPts val="0"/>
                        </a:spcAft>
                      </a:pPr>
                      <a:r>
                        <a:rPr lang="en-US" sz="1400" b="1" kern="100" dirty="0">
                          <a:latin typeface="+mn-ea"/>
                          <a:ea typeface="+mn-ea"/>
                          <a:cs typeface="Times New Roman"/>
                        </a:rPr>
                        <a:t>Viet Nam</a:t>
                      </a:r>
                      <a:endParaRPr lang="ja-JP" sz="1600" kern="100" dirty="0">
                        <a:latin typeface="+mn-ea"/>
                        <a:ea typeface="+mn-ea"/>
                        <a:cs typeface="Times New Roman"/>
                      </a:endParaRPr>
                    </a:p>
                  </a:txBody>
                  <a:tcPr marL="13544" marR="13544" marT="6653" marB="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spcAft>
                          <a:spcPts val="0"/>
                        </a:spcAft>
                      </a:pPr>
                      <a:r>
                        <a:rPr lang="en-US" sz="1400" b="1" kern="100" dirty="0">
                          <a:latin typeface="+mn-ea"/>
                          <a:ea typeface="+mn-ea"/>
                          <a:cs typeface="Times New Roman"/>
                        </a:rPr>
                        <a:t>3R-related laws and policies</a:t>
                      </a:r>
                      <a:endParaRPr lang="ja-JP" sz="1600" kern="100" dirty="0">
                        <a:latin typeface="+mn-ea"/>
                        <a:ea typeface="+mn-ea"/>
                        <a:cs typeface="Times New Roman"/>
                      </a:endParaRPr>
                    </a:p>
                    <a:p>
                      <a:pPr algn="l">
                        <a:spcAft>
                          <a:spcPts val="0"/>
                        </a:spcAft>
                      </a:pPr>
                      <a:r>
                        <a:rPr lang="en-US" sz="1400" kern="100" dirty="0">
                          <a:latin typeface="+mn-ea"/>
                          <a:ea typeface="+mn-ea"/>
                          <a:cs typeface="Times New Roman"/>
                        </a:rPr>
                        <a:t>Under the 2005 Law on Environmental Protection, 14 decisions were newly taken related to 3R and solid waste management. </a:t>
                      </a:r>
                      <a:r>
                        <a:rPr lang="en-US" sz="1400" kern="100" baseline="30000" dirty="0">
                          <a:latin typeface="+mn-ea"/>
                          <a:ea typeface="+mn-ea"/>
                          <a:cs typeface="Times New Roman"/>
                        </a:rPr>
                        <a:t>xvi)</a:t>
                      </a:r>
                      <a:endParaRPr lang="ja-JP" sz="1600" kern="100" dirty="0">
                        <a:latin typeface="+mn-ea"/>
                        <a:ea typeface="+mn-ea"/>
                        <a:cs typeface="Times New Roman"/>
                      </a:endParaRPr>
                    </a:p>
                    <a:p>
                      <a:pPr algn="l">
                        <a:spcAft>
                          <a:spcPts val="0"/>
                        </a:spcAft>
                      </a:pPr>
                      <a:r>
                        <a:rPr lang="en-US" sz="1400" kern="100" dirty="0">
                          <a:latin typeface="+mn-ea"/>
                          <a:ea typeface="+mn-ea"/>
                          <a:cs typeface="Times New Roman"/>
                        </a:rPr>
                        <a:t>Decree No. 57 on integrated solid waste management in 2007 and</a:t>
                      </a:r>
                      <a:r>
                        <a:rPr lang="en-US" sz="1400" b="1" kern="100" dirty="0">
                          <a:latin typeface="+mn-ea"/>
                          <a:ea typeface="+mn-ea"/>
                          <a:cs typeface="Times New Roman"/>
                        </a:rPr>
                        <a:t> </a:t>
                      </a:r>
                      <a:r>
                        <a:rPr lang="en-US" sz="1400" kern="100" dirty="0">
                          <a:latin typeface="+mn-ea"/>
                          <a:ea typeface="+mn-ea"/>
                          <a:cs typeface="Times New Roman"/>
                        </a:rPr>
                        <a:t>Decision No. 1440 on the planning of solid waste management in three central economic regions until 2020</a:t>
                      </a:r>
                      <a:r>
                        <a:rPr lang="en-US" sz="1400" b="1" kern="100" dirty="0">
                          <a:latin typeface="+mn-ea"/>
                          <a:ea typeface="+mn-ea"/>
                          <a:cs typeface="Times New Roman"/>
                        </a:rPr>
                        <a:t> </a:t>
                      </a:r>
                      <a:r>
                        <a:rPr lang="en-US" sz="1400" kern="100" dirty="0">
                          <a:latin typeface="+mn-ea"/>
                          <a:ea typeface="+mn-ea"/>
                          <a:cs typeface="Times New Roman"/>
                        </a:rPr>
                        <a:t>in 2008. </a:t>
                      </a:r>
                      <a:r>
                        <a:rPr lang="en-US" sz="1400" kern="100" baseline="30000" dirty="0">
                          <a:latin typeface="+mn-ea"/>
                          <a:ea typeface="+mn-ea"/>
                          <a:cs typeface="Times New Roman"/>
                        </a:rPr>
                        <a:t>xv)</a:t>
                      </a:r>
                      <a:endParaRPr lang="ja-JP" sz="1600" kern="100" dirty="0">
                        <a:latin typeface="+mn-ea"/>
                        <a:ea typeface="+mn-ea"/>
                        <a:cs typeface="Times New Roman"/>
                      </a:endParaRPr>
                    </a:p>
                  </a:txBody>
                  <a:tcPr marL="8317" marR="8317"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6"/>
                  </a:ext>
                </a:extLst>
              </a:tr>
              <a:tr h="606775">
                <a:tc vMerge="1">
                  <a:txBody>
                    <a:bodyPr/>
                    <a:lstStyle/>
                    <a:p>
                      <a:endParaRPr kumimoji="1" lang="ja-JP" altLang="en-US"/>
                    </a:p>
                  </a:txBody>
                  <a:tcPr/>
                </a:tc>
                <a:tc>
                  <a:txBody>
                    <a:bodyPr/>
                    <a:lstStyle/>
                    <a:p>
                      <a:pPr algn="l">
                        <a:spcAft>
                          <a:spcPts val="0"/>
                        </a:spcAft>
                      </a:pPr>
                      <a:r>
                        <a:rPr lang="en-US" sz="1400" b="1" kern="100" dirty="0">
                          <a:latin typeface="+mn-ea"/>
                          <a:ea typeface="+mn-ea"/>
                          <a:cs typeface="Times New Roman"/>
                        </a:rPr>
                        <a:t>3R National Strategy </a:t>
                      </a:r>
                      <a:r>
                        <a:rPr lang="en-US" sz="1400" kern="100" dirty="0">
                          <a:latin typeface="+mn-ea"/>
                          <a:ea typeface="+mn-ea"/>
                          <a:cs typeface="Times New Roman"/>
                        </a:rPr>
                        <a:t>(approved by the Prime Minister) </a:t>
                      </a:r>
                      <a:r>
                        <a:rPr lang="en-US" sz="1400" kern="100" baseline="30000" dirty="0">
                          <a:latin typeface="+mn-ea"/>
                          <a:ea typeface="+mn-ea"/>
                          <a:cs typeface="Times New Roman"/>
                        </a:rPr>
                        <a:t>xvi)</a:t>
                      </a:r>
                      <a:endParaRPr lang="ja-JP" sz="1600" kern="100" dirty="0">
                        <a:latin typeface="+mn-ea"/>
                        <a:ea typeface="+mn-ea"/>
                        <a:cs typeface="Times New Roman"/>
                      </a:endParaRPr>
                    </a:p>
                    <a:p>
                      <a:pPr algn="l">
                        <a:spcAft>
                          <a:spcPts val="0"/>
                        </a:spcAft>
                      </a:pPr>
                      <a:r>
                        <a:rPr lang="en-US" sz="1400" kern="100" dirty="0">
                          <a:latin typeface="+mn-ea"/>
                          <a:ea typeface="+mn-ea"/>
                          <a:cs typeface="Times New Roman"/>
                        </a:rPr>
                        <a:t>Targets for the year 2020: 30% recycling of collected waste; separation-at-source rates = 30% for households and 70% for firms</a:t>
                      </a:r>
                      <a:endParaRPr lang="ja-JP" sz="1600" kern="100" dirty="0">
                        <a:latin typeface="+mn-ea"/>
                        <a:ea typeface="+mn-ea"/>
                        <a:cs typeface="Times New Roman"/>
                      </a:endParaRPr>
                    </a:p>
                  </a:txBody>
                  <a:tcPr marL="8317" marR="8317"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7"/>
                  </a:ext>
                </a:extLst>
              </a:tr>
              <a:tr h="1008679">
                <a:tc>
                  <a:txBody>
                    <a:bodyPr/>
                    <a:lstStyle/>
                    <a:p>
                      <a:pPr algn="ctr">
                        <a:spcAft>
                          <a:spcPts val="0"/>
                        </a:spcAft>
                      </a:pPr>
                      <a:r>
                        <a:rPr lang="en-US" sz="1400" b="1" kern="100" dirty="0">
                          <a:latin typeface="+mn-ea"/>
                          <a:ea typeface="+mn-ea"/>
                          <a:cs typeface="Times New Roman"/>
                        </a:rPr>
                        <a:t>Taiwan</a:t>
                      </a:r>
                      <a:endParaRPr lang="ja-JP" sz="1600" kern="100" dirty="0">
                        <a:latin typeface="+mn-ea"/>
                        <a:ea typeface="+mn-ea"/>
                        <a:cs typeface="Times New Roman"/>
                      </a:endParaRPr>
                    </a:p>
                  </a:txBody>
                  <a:tcPr marL="13544" marR="13544" marT="6653" marB="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en-US" sz="1400" b="1" kern="100" dirty="0">
                          <a:latin typeface="+mn-ea"/>
                          <a:ea typeface="+mn-ea"/>
                          <a:cs typeface="Times New Roman"/>
                        </a:rPr>
                        <a:t>Resource Recycling Fund</a:t>
                      </a:r>
                      <a:r>
                        <a:rPr lang="en-US" sz="1400" kern="100" baseline="30000" dirty="0">
                          <a:latin typeface="+mn-ea"/>
                          <a:ea typeface="+mn-ea"/>
                          <a:cs typeface="Times New Roman"/>
                        </a:rPr>
                        <a:t> xvii)</a:t>
                      </a:r>
                      <a:endParaRPr lang="ja-JP" sz="1600" kern="100" dirty="0">
                        <a:latin typeface="+mn-ea"/>
                        <a:ea typeface="+mn-ea"/>
                        <a:cs typeface="Times New Roman"/>
                      </a:endParaRPr>
                    </a:p>
                    <a:p>
                      <a:pPr algn="l">
                        <a:spcAft>
                          <a:spcPts val="0"/>
                        </a:spcAft>
                      </a:pPr>
                      <a:r>
                        <a:rPr lang="en-US" sz="1400" kern="100" dirty="0">
                          <a:latin typeface="+mn-ea"/>
                          <a:ea typeface="+mn-ea"/>
                          <a:cs typeface="Times New Roman"/>
                        </a:rPr>
                        <a:t>Currently, ad valorem fees are collected from firms for 14 kinds of recyclable products and are pooled in the Fund. Recycling operators and treatment contractors become entitled to a subsidy from the Fund if they conform to the environmental and quality standards. The Fund is also used to adjust for any volatility in the recycling market.</a:t>
                      </a:r>
                      <a:endParaRPr lang="ja-JP" sz="1600" kern="100" dirty="0">
                        <a:latin typeface="+mn-ea"/>
                        <a:ea typeface="+mn-ea"/>
                        <a:cs typeface="Times New Roman"/>
                      </a:endParaRPr>
                    </a:p>
                  </a:txBody>
                  <a:tcPr marL="8317" marR="8317"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24240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676400" y="0"/>
            <a:ext cx="9144000" cy="1143000"/>
          </a:xfrm>
          <a:solidFill>
            <a:schemeClr val="tx1">
              <a:lumMod val="65000"/>
              <a:lumOff val="35000"/>
            </a:schemeClr>
          </a:solidFill>
        </p:spPr>
        <p:txBody>
          <a:bodyPr rtlCol="0">
            <a:normAutofit/>
          </a:bodyPr>
          <a:lstStyle/>
          <a:p>
            <a:pPr>
              <a:defRPr/>
            </a:pPr>
            <a:r>
              <a:rPr lang="en-US" altLang="ja-JP" sz="3200" b="1" dirty="0">
                <a:solidFill>
                  <a:schemeClr val="bg1"/>
                </a:solidFill>
                <a:latin typeface="Arial" pitchFamily="34" charset="0"/>
                <a:cs typeface="Arial" pitchFamily="34" charset="0"/>
              </a:rPr>
              <a:t>	Progress of EPR Legislations in Asia</a:t>
            </a:r>
            <a:endParaRPr lang="ja-JP" altLang="en-US" sz="3200" b="1" dirty="0">
              <a:solidFill>
                <a:schemeClr val="bg1"/>
              </a:solidFill>
              <a:latin typeface="Arial" pitchFamily="34" charset="0"/>
              <a:cs typeface="Arial" pitchFamily="34" charset="0"/>
            </a:endParaRPr>
          </a:p>
        </p:txBody>
      </p:sp>
      <p:sp>
        <p:nvSpPr>
          <p:cNvPr id="4" name="スライド番号プレースホルダ 3"/>
          <p:cNvSpPr>
            <a:spLocks noGrp="1"/>
          </p:cNvSpPr>
          <p:nvPr>
            <p:ph type="sldNum" sz="quarter" idx="4294967295"/>
          </p:nvPr>
        </p:nvSpPr>
        <p:spPr>
          <a:xfrm>
            <a:off x="9448800" y="6356350"/>
            <a:ext cx="2743200" cy="365125"/>
          </a:xfrm>
        </p:spPr>
        <p:txBody>
          <a:bodyPr/>
          <a:lstStyle/>
          <a:p>
            <a:pPr>
              <a:defRPr/>
            </a:pPr>
            <a:fld id="{F8E758DD-7BFF-4672-8562-7898FA7A49D2}" type="slidenum">
              <a:rPr lang="ja-JP" altLang="en-US" sz="2000">
                <a:latin typeface="Arial" pitchFamily="34" charset="0"/>
                <a:cs typeface="Arial" pitchFamily="34" charset="0"/>
              </a:rPr>
              <a:pPr>
                <a:defRPr/>
              </a:pPr>
              <a:t>24</a:t>
            </a:fld>
            <a:endParaRPr lang="ja-JP" altLang="en-US" sz="2000" dirty="0">
              <a:latin typeface="Arial" pitchFamily="34" charset="0"/>
              <a:cs typeface="Arial" pitchFamily="34" charset="0"/>
            </a:endParaRPr>
          </a:p>
        </p:txBody>
      </p:sp>
      <p:graphicFrame>
        <p:nvGraphicFramePr>
          <p:cNvPr id="7" name="表 6"/>
          <p:cNvGraphicFramePr>
            <a:graphicFrameLocks noGrp="1"/>
          </p:cNvGraphicFramePr>
          <p:nvPr/>
        </p:nvGraphicFramePr>
        <p:xfrm>
          <a:off x="1703388" y="1268414"/>
          <a:ext cx="8784976" cy="5106249"/>
        </p:xfrm>
        <a:graphic>
          <a:graphicData uri="http://schemas.openxmlformats.org/drawingml/2006/table">
            <a:tbl>
              <a:tblPr firstRow="1" bandRow="1">
                <a:tableStyleId>{5C22544A-7EE6-4342-B048-85BDC9FD1C3A}</a:tableStyleId>
              </a:tblPr>
              <a:tblGrid>
                <a:gridCol w="2005752">
                  <a:extLst>
                    <a:ext uri="{9D8B030D-6E8A-4147-A177-3AD203B41FA5}">
                      <a16:colId xmlns:a16="http://schemas.microsoft.com/office/drawing/2014/main" val="20000"/>
                    </a:ext>
                  </a:extLst>
                </a:gridCol>
                <a:gridCol w="6779224">
                  <a:extLst>
                    <a:ext uri="{9D8B030D-6E8A-4147-A177-3AD203B41FA5}">
                      <a16:colId xmlns:a16="http://schemas.microsoft.com/office/drawing/2014/main" val="20001"/>
                    </a:ext>
                  </a:extLst>
                </a:gridCol>
              </a:tblGrid>
              <a:tr h="397819">
                <a:tc>
                  <a:txBody>
                    <a:bodyPr/>
                    <a:lstStyle/>
                    <a:p>
                      <a:r>
                        <a:rPr kumimoji="1" lang="en-US" altLang="ja-JP" sz="1800" dirty="0" smtClean="0"/>
                        <a:t>Countries</a:t>
                      </a:r>
                      <a:endParaRPr kumimoji="1" lang="ja-JP" altLang="en-US" sz="1800" dirty="0"/>
                    </a:p>
                  </a:txBody>
                  <a:tcPr>
                    <a:solidFill>
                      <a:schemeClr val="accent2">
                        <a:lumMod val="75000"/>
                      </a:schemeClr>
                    </a:solidFill>
                  </a:tcPr>
                </a:tc>
                <a:tc>
                  <a:txBody>
                    <a:bodyPr/>
                    <a:lstStyle/>
                    <a:p>
                      <a:r>
                        <a:rPr kumimoji="1" lang="en-US" altLang="ja-JP" sz="1800" dirty="0" smtClean="0"/>
                        <a:t>Specific legislation</a:t>
                      </a:r>
                      <a:r>
                        <a:rPr kumimoji="1" lang="en-US" altLang="ja-JP" sz="1800" baseline="0" dirty="0" smtClean="0"/>
                        <a:t> or draft legislations</a:t>
                      </a:r>
                      <a:endParaRPr kumimoji="1" lang="ja-JP" altLang="en-US" sz="1800" dirty="0"/>
                    </a:p>
                  </a:txBody>
                  <a:tcPr>
                    <a:solidFill>
                      <a:schemeClr val="accent2">
                        <a:lumMod val="75000"/>
                      </a:schemeClr>
                    </a:solidFill>
                  </a:tcPr>
                </a:tc>
                <a:extLst>
                  <a:ext uri="{0D108BD9-81ED-4DB2-BD59-A6C34878D82A}">
                    <a16:rowId xmlns:a16="http://schemas.microsoft.com/office/drawing/2014/main" val="10000"/>
                  </a:ext>
                </a:extLst>
              </a:tr>
              <a:tr h="980923">
                <a:tc>
                  <a:txBody>
                    <a:bodyPr/>
                    <a:lstStyle/>
                    <a:p>
                      <a:r>
                        <a:rPr lang="en-US" altLang="ja-JP" sz="1800" b="1" dirty="0" smtClean="0"/>
                        <a:t>China</a:t>
                      </a:r>
                      <a:endParaRPr kumimoji="1" lang="ja-JP" altLang="en-US" sz="1800" b="1" dirty="0"/>
                    </a:p>
                  </a:txBody>
                  <a:tcPr>
                    <a:solidFill>
                      <a:schemeClr val="accent2">
                        <a:lumMod val="60000"/>
                        <a:lumOff val="40000"/>
                      </a:schemeClr>
                    </a:solidFill>
                  </a:tcPr>
                </a:tc>
                <a:tc>
                  <a:txBody>
                    <a:bodyPr/>
                    <a:lstStyle/>
                    <a:p>
                      <a:r>
                        <a:rPr lang="en-US" altLang="ja-JP" sz="1800" dirty="0" smtClean="0"/>
                        <a:t>Rules on the Administration of the Recovery and Disposal of Discarded Electronic and Electrical Products (promulgated in 2009, effective in 2011)</a:t>
                      </a:r>
                      <a:endParaRPr kumimoji="1" lang="ja-JP" altLang="en-US" sz="1800" dirty="0"/>
                    </a:p>
                  </a:txBody>
                  <a:tcPr>
                    <a:solidFill>
                      <a:schemeClr val="accent2">
                        <a:lumMod val="60000"/>
                        <a:lumOff val="40000"/>
                      </a:schemeClr>
                    </a:solidFill>
                  </a:tcPr>
                </a:tc>
                <a:extLst>
                  <a:ext uri="{0D108BD9-81ED-4DB2-BD59-A6C34878D82A}">
                    <a16:rowId xmlns:a16="http://schemas.microsoft.com/office/drawing/2014/main" val="10001"/>
                  </a:ext>
                </a:extLst>
              </a:tr>
              <a:tr h="686646">
                <a:tc>
                  <a:txBody>
                    <a:bodyPr/>
                    <a:lstStyle/>
                    <a:p>
                      <a:r>
                        <a:rPr lang="en-US" altLang="ja-JP" sz="1800" b="1" dirty="0" smtClean="0"/>
                        <a:t>India</a:t>
                      </a:r>
                      <a:endParaRPr kumimoji="1" lang="ja-JP" altLang="en-US" sz="1800" b="1" dirty="0"/>
                    </a:p>
                  </a:txBody>
                  <a:tcPr>
                    <a:solidFill>
                      <a:schemeClr val="accent2">
                        <a:lumMod val="20000"/>
                        <a:lumOff val="80000"/>
                      </a:schemeClr>
                    </a:solidFill>
                  </a:tcPr>
                </a:tc>
                <a:tc>
                  <a:txBody>
                    <a:bodyPr/>
                    <a:lstStyle/>
                    <a:p>
                      <a:r>
                        <a:rPr lang="en-US" altLang="ja-JP" sz="1800" dirty="0" smtClean="0"/>
                        <a:t>E-waste Management and Handling Rules (promulgated in 2010, effective in 2012)</a:t>
                      </a:r>
                      <a:endParaRPr kumimoji="1" lang="ja-JP" altLang="en-US" sz="1800" dirty="0"/>
                    </a:p>
                  </a:txBody>
                  <a:tcPr>
                    <a:solidFill>
                      <a:schemeClr val="accent2">
                        <a:lumMod val="20000"/>
                        <a:lumOff val="80000"/>
                      </a:schemeClr>
                    </a:solidFill>
                  </a:tcPr>
                </a:tc>
                <a:extLst>
                  <a:ext uri="{0D108BD9-81ED-4DB2-BD59-A6C34878D82A}">
                    <a16:rowId xmlns:a16="http://schemas.microsoft.com/office/drawing/2014/main" val="10002"/>
                  </a:ext>
                </a:extLst>
              </a:tr>
              <a:tr h="686646">
                <a:tc>
                  <a:txBody>
                    <a:bodyPr/>
                    <a:lstStyle/>
                    <a:p>
                      <a:r>
                        <a:rPr lang="en-US" altLang="ja-JP" sz="1800" b="1" dirty="0" smtClean="0"/>
                        <a:t>Indonesia</a:t>
                      </a:r>
                      <a:endParaRPr kumimoji="1" lang="ja-JP" altLang="en-US" sz="1800" b="1" dirty="0"/>
                    </a:p>
                  </a:txBody>
                  <a:tcPr>
                    <a:solidFill>
                      <a:schemeClr val="accent2">
                        <a:lumMod val="60000"/>
                        <a:lumOff val="40000"/>
                      </a:schemeClr>
                    </a:solidFill>
                  </a:tcPr>
                </a:tc>
                <a:tc>
                  <a:txBody>
                    <a:bodyPr/>
                    <a:lstStyle/>
                    <a:p>
                      <a:r>
                        <a:rPr lang="en-US" altLang="ja-JP" sz="1800" dirty="0" smtClean="0"/>
                        <a:t>specific article on EPR is under preparation under Solid Waste Management Act 2008.</a:t>
                      </a:r>
                      <a:endParaRPr kumimoji="1" lang="ja-JP" altLang="en-US" sz="1800" dirty="0"/>
                    </a:p>
                  </a:txBody>
                  <a:tcPr>
                    <a:solidFill>
                      <a:schemeClr val="accent2">
                        <a:lumMod val="60000"/>
                        <a:lumOff val="40000"/>
                      </a:schemeClr>
                    </a:solidFill>
                  </a:tcPr>
                </a:tc>
                <a:extLst>
                  <a:ext uri="{0D108BD9-81ED-4DB2-BD59-A6C34878D82A}">
                    <a16:rowId xmlns:a16="http://schemas.microsoft.com/office/drawing/2014/main" val="10003"/>
                  </a:ext>
                </a:extLst>
              </a:tr>
              <a:tr h="980923">
                <a:tc>
                  <a:txBody>
                    <a:bodyPr/>
                    <a:lstStyle/>
                    <a:p>
                      <a:r>
                        <a:rPr lang="en-US" altLang="ja-JP" sz="1800" b="1" dirty="0" smtClean="0"/>
                        <a:t>Malaysia</a:t>
                      </a:r>
                      <a:endParaRPr kumimoji="1" lang="ja-JP" altLang="en-US" sz="1800" b="1" dirty="0"/>
                    </a:p>
                  </a:txBody>
                  <a:tcPr>
                    <a:solidFill>
                      <a:schemeClr val="accent2">
                        <a:lumMod val="20000"/>
                        <a:lumOff val="80000"/>
                      </a:schemeClr>
                    </a:solidFill>
                  </a:tcPr>
                </a:tc>
                <a:tc>
                  <a:txBody>
                    <a:bodyPr/>
                    <a:lstStyle/>
                    <a:p>
                      <a:r>
                        <a:rPr lang="en-US" altLang="ja-JP" sz="1800" dirty="0" smtClean="0"/>
                        <a:t>specific article on take-back and deposit refund in Solid Waste and Public Cleansing Management Act 2007. Draft Regulation on Recycling and Disposal of End-of-life Electrical and Electronic Equipment.</a:t>
                      </a:r>
                      <a:endParaRPr kumimoji="1" lang="ja-JP" altLang="en-US" sz="1800" dirty="0"/>
                    </a:p>
                  </a:txBody>
                  <a:tcPr>
                    <a:solidFill>
                      <a:schemeClr val="accent2">
                        <a:lumMod val="20000"/>
                        <a:lumOff val="80000"/>
                      </a:schemeClr>
                    </a:solidFill>
                  </a:tcPr>
                </a:tc>
                <a:extLst>
                  <a:ext uri="{0D108BD9-81ED-4DB2-BD59-A6C34878D82A}">
                    <a16:rowId xmlns:a16="http://schemas.microsoft.com/office/drawing/2014/main" val="10004"/>
                  </a:ext>
                </a:extLst>
              </a:tr>
              <a:tr h="686646">
                <a:tc>
                  <a:txBody>
                    <a:bodyPr/>
                    <a:lstStyle/>
                    <a:p>
                      <a:r>
                        <a:rPr lang="en-US" altLang="ja-JP" sz="1800" b="1" dirty="0" smtClean="0"/>
                        <a:t>Thailand</a:t>
                      </a:r>
                      <a:endParaRPr kumimoji="1" lang="ja-JP" altLang="en-US" sz="1800" b="1" dirty="0"/>
                    </a:p>
                  </a:txBody>
                  <a:tcPr>
                    <a:solidFill>
                      <a:schemeClr val="accent2">
                        <a:lumMod val="60000"/>
                        <a:lumOff val="40000"/>
                      </a:schemeClr>
                    </a:solidFill>
                  </a:tcPr>
                </a:tc>
                <a:tc>
                  <a:txBody>
                    <a:bodyPr/>
                    <a:lstStyle/>
                    <a:p>
                      <a:r>
                        <a:rPr lang="en-US" altLang="ja-JP" sz="1800" dirty="0" smtClean="0"/>
                        <a:t>WEEE Strategic Plan in 2007 and Draft Act on Economic Instruments for Environmental Management (under development)</a:t>
                      </a:r>
                      <a:endParaRPr kumimoji="1" lang="ja-JP" altLang="en-US" sz="1800" dirty="0"/>
                    </a:p>
                  </a:txBody>
                  <a:tcPr>
                    <a:solidFill>
                      <a:schemeClr val="accent2">
                        <a:lumMod val="60000"/>
                        <a:lumOff val="40000"/>
                      </a:schemeClr>
                    </a:solidFill>
                  </a:tcPr>
                </a:tc>
                <a:extLst>
                  <a:ext uri="{0D108BD9-81ED-4DB2-BD59-A6C34878D82A}">
                    <a16:rowId xmlns:a16="http://schemas.microsoft.com/office/drawing/2014/main" val="10005"/>
                  </a:ext>
                </a:extLst>
              </a:tr>
              <a:tr h="686646">
                <a:tc>
                  <a:txBody>
                    <a:bodyPr/>
                    <a:lstStyle/>
                    <a:p>
                      <a:r>
                        <a:rPr lang="en-US" altLang="ja-JP" sz="1800" b="1" dirty="0" smtClean="0"/>
                        <a:t>Viet Nam</a:t>
                      </a:r>
                      <a:endParaRPr kumimoji="1" lang="ja-JP" altLang="en-US" sz="1800" b="1" dirty="0"/>
                    </a:p>
                  </a:txBody>
                  <a:tcPr>
                    <a:solidFill>
                      <a:schemeClr val="accent2">
                        <a:lumMod val="20000"/>
                        <a:lumOff val="80000"/>
                      </a:schemeClr>
                    </a:solidFill>
                  </a:tcPr>
                </a:tc>
                <a:tc>
                  <a:txBody>
                    <a:bodyPr/>
                    <a:lstStyle/>
                    <a:p>
                      <a:r>
                        <a:rPr lang="en-US" altLang="ja-JP" sz="1800" dirty="0" smtClean="0"/>
                        <a:t>Draft regulations on the reclamation and treatment processes for disposal products (under planning: draft was released in 2010</a:t>
                      </a:r>
                      <a:endParaRPr kumimoji="1" lang="ja-JP" altLang="en-US" sz="1800" dirty="0"/>
                    </a:p>
                  </a:txBody>
                  <a:tcP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9280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676400" y="18365"/>
            <a:ext cx="9144000" cy="1143000"/>
          </a:xfrm>
          <a:solidFill>
            <a:schemeClr val="tx1">
              <a:lumMod val="65000"/>
              <a:lumOff val="35000"/>
            </a:schemeClr>
          </a:solidFill>
        </p:spPr>
        <p:txBody>
          <a:bodyPr rtlCol="0">
            <a:normAutofit/>
          </a:bodyPr>
          <a:lstStyle/>
          <a:p>
            <a:pPr algn="ctr">
              <a:defRPr/>
            </a:pPr>
            <a:r>
              <a:rPr lang="en-US" altLang="ja-JP" sz="3200" b="1" dirty="0">
                <a:solidFill>
                  <a:schemeClr val="bg1"/>
                </a:solidFill>
                <a:latin typeface="Arial" pitchFamily="34" charset="0"/>
                <a:cs typeface="Arial" pitchFamily="34" charset="0"/>
              </a:rPr>
              <a:t>	Selected International Collaborative 	</a:t>
            </a:r>
            <a:r>
              <a:rPr lang="en-US" altLang="ja-JP" sz="3200" b="1" dirty="0" err="1">
                <a:solidFill>
                  <a:schemeClr val="bg1"/>
                </a:solidFill>
                <a:latin typeface="Arial" pitchFamily="34" charset="0"/>
                <a:cs typeface="Arial" pitchFamily="34" charset="0"/>
              </a:rPr>
              <a:t>Programmes</a:t>
            </a:r>
            <a:endParaRPr lang="ja-JP" altLang="en-US" sz="3200" b="1" dirty="0">
              <a:solidFill>
                <a:schemeClr val="bg1"/>
              </a:solidFill>
              <a:latin typeface="Arial" pitchFamily="34" charset="0"/>
              <a:cs typeface="Arial" pitchFamily="34" charset="0"/>
            </a:endParaRPr>
          </a:p>
        </p:txBody>
      </p:sp>
      <p:sp>
        <p:nvSpPr>
          <p:cNvPr id="4" name="スライド番号プレースホルダ 3"/>
          <p:cNvSpPr>
            <a:spLocks noGrp="1"/>
          </p:cNvSpPr>
          <p:nvPr>
            <p:ph type="sldNum" sz="quarter" idx="4294967295"/>
          </p:nvPr>
        </p:nvSpPr>
        <p:spPr>
          <a:xfrm>
            <a:off x="9448800" y="6356350"/>
            <a:ext cx="2743200" cy="365125"/>
          </a:xfrm>
        </p:spPr>
        <p:txBody>
          <a:bodyPr/>
          <a:lstStyle/>
          <a:p>
            <a:pPr>
              <a:defRPr/>
            </a:pPr>
            <a:fld id="{5C24757E-0B11-4BE2-9D27-22867FB2824A}" type="slidenum">
              <a:rPr lang="ja-JP" altLang="en-US" sz="2000">
                <a:latin typeface="Arial" pitchFamily="34" charset="0"/>
                <a:cs typeface="Arial" pitchFamily="34" charset="0"/>
              </a:rPr>
              <a:pPr>
                <a:defRPr/>
              </a:pPr>
              <a:t>25</a:t>
            </a:fld>
            <a:endParaRPr lang="ja-JP" altLang="en-US" sz="2000" dirty="0">
              <a:latin typeface="Arial" pitchFamily="34" charset="0"/>
              <a:cs typeface="Arial" pitchFamily="34" charset="0"/>
            </a:endParaRPr>
          </a:p>
        </p:txBody>
      </p:sp>
      <p:graphicFrame>
        <p:nvGraphicFramePr>
          <p:cNvPr id="7" name="表 6"/>
          <p:cNvGraphicFramePr>
            <a:graphicFrameLocks noGrp="1"/>
          </p:cNvGraphicFramePr>
          <p:nvPr/>
        </p:nvGraphicFramePr>
        <p:xfrm>
          <a:off x="1703388" y="1196976"/>
          <a:ext cx="8784976" cy="5606763"/>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0000"/>
                    </a:ext>
                  </a:extLst>
                </a:gridCol>
                <a:gridCol w="6696744">
                  <a:extLst>
                    <a:ext uri="{9D8B030D-6E8A-4147-A177-3AD203B41FA5}">
                      <a16:colId xmlns:a16="http://schemas.microsoft.com/office/drawing/2014/main" val="20001"/>
                    </a:ext>
                  </a:extLst>
                </a:gridCol>
              </a:tblGrid>
              <a:tr h="397819">
                <a:tc>
                  <a:txBody>
                    <a:bodyPr/>
                    <a:lstStyle/>
                    <a:p>
                      <a:r>
                        <a:rPr kumimoji="1" lang="en-US" altLang="ja-JP" sz="1200" dirty="0" err="1" smtClean="0"/>
                        <a:t>Programmes</a:t>
                      </a:r>
                      <a:endParaRPr kumimoji="1" lang="ja-JP" altLang="en-US" sz="1200" dirty="0"/>
                    </a:p>
                  </a:txBody>
                  <a:tcPr>
                    <a:solidFill>
                      <a:schemeClr val="accent2">
                        <a:lumMod val="75000"/>
                      </a:schemeClr>
                    </a:solidFill>
                  </a:tcPr>
                </a:tc>
                <a:tc>
                  <a:txBody>
                    <a:bodyPr/>
                    <a:lstStyle/>
                    <a:p>
                      <a:r>
                        <a:rPr kumimoji="1" lang="en-US" altLang="ja-JP" sz="1200" dirty="0" smtClean="0"/>
                        <a:t>Overview</a:t>
                      </a:r>
                      <a:endParaRPr kumimoji="1" lang="ja-JP" altLang="en-US" sz="1200" dirty="0"/>
                    </a:p>
                  </a:txBody>
                  <a:tcPr>
                    <a:solidFill>
                      <a:schemeClr val="accent2">
                        <a:lumMod val="75000"/>
                      </a:schemeClr>
                    </a:solidFill>
                  </a:tcPr>
                </a:tc>
                <a:extLst>
                  <a:ext uri="{0D108BD9-81ED-4DB2-BD59-A6C34878D82A}">
                    <a16:rowId xmlns:a16="http://schemas.microsoft.com/office/drawing/2014/main" val="10000"/>
                  </a:ext>
                </a:extLst>
              </a:tr>
              <a:tr h="538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00" dirty="0" smtClean="0">
                          <a:solidFill>
                            <a:srgbClr val="000000"/>
                          </a:solidFill>
                          <a:latin typeface="+mn-lt"/>
                          <a:ea typeface="+mn-ea"/>
                          <a:cs typeface="Times New Roman"/>
                        </a:rPr>
                        <a:t>Regional 3R Forum in Asia</a:t>
                      </a:r>
                      <a:endParaRPr kumimoji="1" lang="ja-JP" altLang="ja-JP" sz="1200" b="1" kern="100" dirty="0" smtClean="0">
                        <a:solidFill>
                          <a:schemeClr val="dk1"/>
                        </a:solidFill>
                        <a:latin typeface="+mn-lt"/>
                        <a:ea typeface="ＭＳ 明朝"/>
                        <a:cs typeface="Times New Roman"/>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00" dirty="0" smtClean="0">
                          <a:solidFill>
                            <a:srgbClr val="000000"/>
                          </a:solidFill>
                          <a:latin typeface="+mn-lt"/>
                          <a:ea typeface="+mn-ea"/>
                          <a:cs typeface="Times New Roman"/>
                        </a:rPr>
                        <a:t>Inaugurated in November 2009. Periodical policy dialogue meetings, promotion of 3R projects in collaboration with donor organizations, cooperation with 3R research networks, etc.</a:t>
                      </a:r>
                      <a:endParaRPr kumimoji="1" lang="ja-JP" altLang="ja-JP" sz="1200" kern="100" dirty="0" smtClean="0">
                        <a:solidFill>
                          <a:schemeClr val="dk1"/>
                        </a:solidFill>
                        <a:latin typeface="+mn-lt"/>
                        <a:ea typeface="ＭＳ 明朝"/>
                        <a:cs typeface="Times New Roman"/>
                      </a:endParaRPr>
                    </a:p>
                  </a:txBody>
                  <a:tcPr>
                    <a:solidFill>
                      <a:schemeClr val="accent2">
                        <a:lumMod val="60000"/>
                        <a:lumOff val="40000"/>
                      </a:schemeClr>
                    </a:solidFill>
                  </a:tcPr>
                </a:tc>
                <a:extLst>
                  <a:ext uri="{0D108BD9-81ED-4DB2-BD59-A6C34878D82A}">
                    <a16:rowId xmlns:a16="http://schemas.microsoft.com/office/drawing/2014/main" val="10001"/>
                  </a:ext>
                </a:extLst>
              </a:tr>
              <a:tr h="454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00" dirty="0" smtClean="0">
                          <a:solidFill>
                            <a:srgbClr val="000000"/>
                          </a:solidFill>
                          <a:latin typeface="+mn-lt"/>
                          <a:ea typeface="+mn-ea"/>
                          <a:cs typeface="Times New Roman"/>
                        </a:rPr>
                        <a:t>TEMM and policy dialogues on the 3R/circular economy</a:t>
                      </a:r>
                      <a:endParaRPr kumimoji="1" lang="ja-JP" altLang="ja-JP" sz="1200" b="1" kern="100" dirty="0" smtClean="0">
                        <a:solidFill>
                          <a:schemeClr val="dk1"/>
                        </a:solidFill>
                        <a:latin typeface="+mn-lt"/>
                        <a:ea typeface="ＭＳ 明朝"/>
                        <a:cs typeface="Times New Roman"/>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00" dirty="0" smtClean="0">
                          <a:solidFill>
                            <a:schemeClr val="dk1"/>
                          </a:solidFill>
                          <a:latin typeface="+mn-lt"/>
                          <a:ea typeface="+mn-ea"/>
                          <a:cs typeface="Times New Roman"/>
                        </a:rPr>
                        <a:t>Following an agreement at the Tripartite Environment Ministers Meeting among Korea, China and Japan, working-level officials of the three countries meet every year to exchange information at seminars and from time to time conduct bilateral policy dialogues.</a:t>
                      </a:r>
                      <a:endParaRPr kumimoji="1" lang="ja-JP" altLang="ja-JP" sz="1200" kern="100" dirty="0" smtClean="0">
                        <a:solidFill>
                          <a:schemeClr val="dk1"/>
                        </a:solidFill>
                        <a:latin typeface="+mn-lt"/>
                        <a:ea typeface="ＭＳ 明朝"/>
                        <a:cs typeface="Times New Roman"/>
                      </a:endParaRPr>
                    </a:p>
                  </a:txBody>
                  <a:tcPr>
                    <a:solidFill>
                      <a:schemeClr val="accent2">
                        <a:lumMod val="20000"/>
                        <a:lumOff val="80000"/>
                      </a:schemeClr>
                    </a:solidFill>
                  </a:tcPr>
                </a:tc>
                <a:extLst>
                  <a:ext uri="{0D108BD9-81ED-4DB2-BD59-A6C34878D82A}">
                    <a16:rowId xmlns:a16="http://schemas.microsoft.com/office/drawing/2014/main" val="10002"/>
                  </a:ext>
                </a:extLst>
              </a:tr>
              <a:tr h="686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00" dirty="0" smtClean="0">
                          <a:solidFill>
                            <a:srgbClr val="000000"/>
                          </a:solidFill>
                          <a:latin typeface="+mn-lt"/>
                          <a:ea typeface="+mn-ea"/>
                          <a:cs typeface="Times New Roman"/>
                        </a:rPr>
                        <a:t>Asian Network for Prevention of Illegal </a:t>
                      </a:r>
                      <a:r>
                        <a:rPr kumimoji="1" lang="en-US" altLang="ja-JP" sz="1200" b="1" kern="100" dirty="0" err="1" smtClean="0">
                          <a:solidFill>
                            <a:srgbClr val="000000"/>
                          </a:solidFill>
                          <a:latin typeface="+mn-lt"/>
                          <a:ea typeface="+mn-ea"/>
                          <a:cs typeface="Times New Roman"/>
                        </a:rPr>
                        <a:t>Transboundary</a:t>
                      </a:r>
                      <a:r>
                        <a:rPr kumimoji="1" lang="en-US" altLang="ja-JP" sz="1200" b="1" kern="100" dirty="0" smtClean="0">
                          <a:solidFill>
                            <a:srgbClr val="000000"/>
                          </a:solidFill>
                          <a:latin typeface="+mn-lt"/>
                          <a:ea typeface="+mn-ea"/>
                          <a:cs typeface="Times New Roman"/>
                        </a:rPr>
                        <a:t> Movement of Hazardous Wastes</a:t>
                      </a:r>
                      <a:endParaRPr kumimoji="1" lang="ja-JP" altLang="ja-JP" sz="1200" b="1" kern="100" dirty="0" smtClean="0">
                        <a:solidFill>
                          <a:srgbClr val="000000"/>
                        </a:solidFill>
                        <a:latin typeface="+mn-lt"/>
                        <a:ea typeface="+mn-ea"/>
                        <a:cs typeface="Times New Roman"/>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00" dirty="0" smtClean="0">
                          <a:solidFill>
                            <a:srgbClr val="000000"/>
                          </a:solidFill>
                          <a:latin typeface="+mn-lt"/>
                          <a:ea typeface="+mn-ea"/>
                          <a:cs typeface="Times New Roman"/>
                        </a:rPr>
                        <a:t>Officials of Asian countries in charge of the Basel Convention meet and form a network for information sharing among countries. Active since 2004.</a:t>
                      </a:r>
                      <a:endParaRPr kumimoji="1" lang="ja-JP" altLang="ja-JP" sz="1200" kern="100" dirty="0" smtClean="0">
                        <a:solidFill>
                          <a:schemeClr val="dk1"/>
                        </a:solidFill>
                        <a:latin typeface="+mn-lt"/>
                        <a:ea typeface="ＭＳ 明朝"/>
                        <a:cs typeface="Times New Roman"/>
                      </a:endParaRPr>
                    </a:p>
                  </a:txBody>
                  <a:tcPr>
                    <a:solidFill>
                      <a:schemeClr val="accent2">
                        <a:lumMod val="60000"/>
                        <a:lumOff val="40000"/>
                      </a:schemeClr>
                    </a:solidFill>
                  </a:tcPr>
                </a:tc>
                <a:extLst>
                  <a:ext uri="{0D108BD9-81ED-4DB2-BD59-A6C34878D82A}">
                    <a16:rowId xmlns:a16="http://schemas.microsoft.com/office/drawing/2014/main" val="10003"/>
                  </a:ext>
                </a:extLst>
              </a:tr>
              <a:tr h="509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00" dirty="0" smtClean="0">
                          <a:solidFill>
                            <a:schemeClr val="dk1"/>
                          </a:solidFill>
                          <a:latin typeface="+mn-lt"/>
                          <a:ea typeface="+mn-ea"/>
                          <a:cs typeface="Times New Roman"/>
                        </a:rPr>
                        <a:t>Asia Pacific E-Waste Project</a:t>
                      </a:r>
                      <a:endParaRPr kumimoji="1" lang="ja-JP" altLang="ja-JP" sz="1200" b="1" kern="100" dirty="0" smtClean="0">
                        <a:solidFill>
                          <a:schemeClr val="dk1"/>
                        </a:solidFill>
                        <a:latin typeface="+mn-lt"/>
                        <a:ea typeface="ＭＳ 明朝"/>
                        <a:cs typeface="Times New Roman"/>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00" dirty="0" smtClean="0">
                          <a:solidFill>
                            <a:schemeClr val="dk1"/>
                          </a:solidFill>
                          <a:latin typeface="+mn-lt"/>
                          <a:ea typeface="+mn-ea"/>
                          <a:cs typeface="Times New Roman"/>
                        </a:rPr>
                        <a:t>The pivotal role played by the Basel Convention Secretariat is to build up an E-Waste inventory, offer training and hold local workshops in Asian countries.</a:t>
                      </a:r>
                      <a:endParaRPr kumimoji="1" lang="ja-JP" altLang="ja-JP" sz="1200" kern="100" dirty="0" smtClean="0">
                        <a:solidFill>
                          <a:schemeClr val="dk1"/>
                        </a:solidFill>
                        <a:latin typeface="+mn-lt"/>
                        <a:ea typeface="ＭＳ 明朝"/>
                        <a:cs typeface="Times New Roman"/>
                      </a:endParaRPr>
                    </a:p>
                  </a:txBody>
                  <a:tcPr>
                    <a:solidFill>
                      <a:schemeClr val="accent2">
                        <a:lumMod val="20000"/>
                        <a:lumOff val="80000"/>
                      </a:schemeClr>
                    </a:solidFill>
                  </a:tcPr>
                </a:tc>
                <a:extLst>
                  <a:ext uri="{0D108BD9-81ED-4DB2-BD59-A6C34878D82A}">
                    <a16:rowId xmlns:a16="http://schemas.microsoft.com/office/drawing/2014/main" val="10004"/>
                  </a:ext>
                </a:extLst>
              </a:tr>
              <a:tr h="686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00" dirty="0" smtClean="0">
                          <a:solidFill>
                            <a:srgbClr val="000000"/>
                          </a:solidFill>
                          <a:latin typeface="+mn-lt"/>
                          <a:ea typeface="+mn-ea"/>
                          <a:cs typeface="Times New Roman"/>
                        </a:rPr>
                        <a:t>Thematic Working Group on Solid and Hazardous Waste of the </a:t>
                      </a:r>
                      <a:r>
                        <a:rPr kumimoji="1" lang="en-US" altLang="ja-JP" sz="1200" b="1" kern="0" dirty="0" smtClean="0">
                          <a:solidFill>
                            <a:schemeClr val="dk1"/>
                          </a:solidFill>
                          <a:latin typeface="+mn-lt"/>
                          <a:ea typeface="ＭＳ 明朝"/>
                          <a:cs typeface="Times New Roman"/>
                        </a:rPr>
                        <a:t>Regional Forum on Environment and Health in South-East and East Asian Countries</a:t>
                      </a:r>
                      <a:endParaRPr kumimoji="1" lang="ja-JP" altLang="ja-JP" sz="1200" b="1" kern="100" dirty="0" smtClean="0">
                        <a:solidFill>
                          <a:schemeClr val="dk1"/>
                        </a:solidFill>
                        <a:latin typeface="+mn-lt"/>
                        <a:ea typeface="ＭＳ 明朝"/>
                        <a:cs typeface="Times New Roman"/>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00" dirty="0" smtClean="0">
                          <a:solidFill>
                            <a:srgbClr val="000000"/>
                          </a:solidFill>
                          <a:latin typeface="+mn-lt"/>
                          <a:ea typeface="+mn-ea"/>
                          <a:cs typeface="Times New Roman"/>
                        </a:rPr>
                        <a:t>WHO and UNEP serve as the secretariat of the Regional Forum on Environment and Health in South-East and East Asian Countries. Under its umbrella, government officials and experts gather and analyze the best practices and challenges concerning urban waste and medical waste.</a:t>
                      </a:r>
                    </a:p>
                  </a:txBody>
                  <a:tcPr>
                    <a:solidFill>
                      <a:schemeClr val="accent2">
                        <a:lumMod val="60000"/>
                        <a:lumOff val="40000"/>
                      </a:schemeClr>
                    </a:solidFill>
                  </a:tcPr>
                </a:tc>
                <a:extLst>
                  <a:ext uri="{0D108BD9-81ED-4DB2-BD59-A6C34878D82A}">
                    <a16:rowId xmlns:a16="http://schemas.microsoft.com/office/drawing/2014/main" val="10005"/>
                  </a:ext>
                </a:extLst>
              </a:tr>
              <a:tr h="686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00" dirty="0" smtClean="0">
                          <a:solidFill>
                            <a:schemeClr val="dk1"/>
                          </a:solidFill>
                          <a:latin typeface="+mn-lt"/>
                          <a:ea typeface="ＭＳ 明朝"/>
                          <a:cs typeface="Times New Roman"/>
                        </a:rPr>
                        <a:t>ERIA 3R Working</a:t>
                      </a:r>
                      <a:endParaRPr kumimoji="1" lang="ja-JP" altLang="ja-JP" sz="1200" b="1" kern="100" dirty="0" smtClean="0">
                        <a:solidFill>
                          <a:schemeClr val="dk1"/>
                        </a:solidFill>
                        <a:latin typeface="+mn-lt"/>
                        <a:ea typeface="ＭＳ 明朝"/>
                        <a:cs typeface="Times New Roman"/>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00" dirty="0" smtClean="0">
                          <a:solidFill>
                            <a:srgbClr val="000000"/>
                          </a:solidFill>
                          <a:latin typeface="+mn-lt"/>
                          <a:ea typeface="+mn-ea"/>
                          <a:cs typeface="Times New Roman"/>
                        </a:rPr>
                        <a:t>Economic Research</a:t>
                      </a:r>
                      <a:r>
                        <a:rPr kumimoji="1" lang="en-US" altLang="ja-JP" sz="1200" kern="100" baseline="0" dirty="0" smtClean="0">
                          <a:solidFill>
                            <a:srgbClr val="000000"/>
                          </a:solidFill>
                          <a:latin typeface="+mn-lt"/>
                          <a:ea typeface="+mn-ea"/>
                          <a:cs typeface="Times New Roman"/>
                        </a:rPr>
                        <a:t> Institute for ASEAN and East Asia, international research institute serving for ASEAN, has a thematic working group of researchers and experts on 3R policy development and implementation in ASEAN countries.</a:t>
                      </a:r>
                      <a:endParaRPr kumimoji="1" lang="en-US" altLang="ja-JP" sz="1200" kern="100" dirty="0" smtClean="0">
                        <a:solidFill>
                          <a:srgbClr val="000000"/>
                        </a:solidFill>
                        <a:latin typeface="+mn-lt"/>
                        <a:ea typeface="+mn-ea"/>
                        <a:cs typeface="Times New Roman"/>
                      </a:endParaRPr>
                    </a:p>
                  </a:txBody>
                  <a:tcPr>
                    <a:solidFill>
                      <a:schemeClr val="accent2">
                        <a:lumMod val="20000"/>
                        <a:lumOff val="80000"/>
                      </a:schemeClr>
                    </a:solidFill>
                  </a:tcPr>
                </a:tc>
                <a:extLst>
                  <a:ext uri="{0D108BD9-81ED-4DB2-BD59-A6C34878D82A}">
                    <a16:rowId xmlns:a16="http://schemas.microsoft.com/office/drawing/2014/main" val="10006"/>
                  </a:ext>
                </a:extLst>
              </a:tr>
              <a:tr h="686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00" dirty="0" smtClean="0">
                          <a:solidFill>
                            <a:srgbClr val="000000"/>
                          </a:solidFill>
                          <a:latin typeface="+mn-lt"/>
                          <a:ea typeface="+mn-ea"/>
                          <a:cs typeface="Times New Roman"/>
                        </a:rPr>
                        <a:t>UNEP </a:t>
                      </a:r>
                      <a:r>
                        <a:rPr kumimoji="1" lang="en-US" altLang="ja-JP" sz="1200" b="1" kern="100" dirty="0" smtClean="0">
                          <a:solidFill>
                            <a:schemeClr val="dk1"/>
                          </a:solidFill>
                          <a:latin typeface="+mn-lt"/>
                          <a:ea typeface="ＭＳ 明朝"/>
                          <a:cs typeface="Times New Roman"/>
                        </a:rPr>
                        <a:t>International Panel for Sustainable Resource Management</a:t>
                      </a:r>
                      <a:endParaRPr kumimoji="1" lang="ja-JP" altLang="ja-JP" sz="1200" b="1" kern="100" dirty="0" smtClean="0">
                        <a:solidFill>
                          <a:schemeClr val="dk1"/>
                        </a:solidFill>
                        <a:latin typeface="+mn-lt"/>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b="1" kern="100" dirty="0" smtClean="0">
                        <a:solidFill>
                          <a:schemeClr val="dk1"/>
                        </a:solidFill>
                        <a:latin typeface="+mn-lt"/>
                        <a:ea typeface="ＭＳ 明朝"/>
                        <a:cs typeface="Times New Roman"/>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00" dirty="0" smtClean="0">
                          <a:solidFill>
                            <a:srgbClr val="000000"/>
                          </a:solidFill>
                          <a:latin typeface="+mn-lt"/>
                          <a:ea typeface="+mn-ea"/>
                          <a:cs typeface="Times New Roman"/>
                        </a:rPr>
                        <a:t>UNEP launched an international panel in November 2007, inviting world-renowned scientists and experts. Collects up-to-date information and is building a knowledge base on the use of natural resources and environmental impacts. Also makes policy recommendations.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00" dirty="0" smtClean="0">
                        <a:solidFill>
                          <a:srgbClr val="000000"/>
                        </a:solidFill>
                        <a:latin typeface="+mn-lt"/>
                        <a:ea typeface="+mn-ea"/>
                        <a:cs typeface="Times New Roman"/>
                      </a:endParaRPr>
                    </a:p>
                  </a:txBody>
                  <a:tcPr>
                    <a:solidFill>
                      <a:schemeClr val="accent2">
                        <a:lumMod val="60000"/>
                        <a:lumOff val="4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65834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416051" y="25401"/>
            <a:ext cx="9144000" cy="1143000"/>
          </a:xfrm>
          <a:solidFill>
            <a:schemeClr val="tx1">
              <a:lumMod val="65000"/>
              <a:lumOff val="35000"/>
            </a:schemeClr>
          </a:solidFill>
        </p:spPr>
        <p:txBody>
          <a:bodyPr rtlCol="0">
            <a:normAutofit/>
          </a:bodyPr>
          <a:lstStyle/>
          <a:p>
            <a:pPr algn="ctr">
              <a:defRPr/>
            </a:pPr>
            <a:r>
              <a:rPr lang="en-US" altLang="ja-JP" sz="3200" b="1" dirty="0">
                <a:solidFill>
                  <a:schemeClr val="bg1"/>
                </a:solidFill>
                <a:latin typeface="Arial" pitchFamily="34" charset="0"/>
                <a:cs typeface="Arial" pitchFamily="34" charset="0"/>
              </a:rPr>
              <a:t>	Developing 3R </a:t>
            </a:r>
            <a:r>
              <a:rPr lang="en-US" altLang="ja-JP" sz="3200" b="1" dirty="0" err="1">
                <a:solidFill>
                  <a:schemeClr val="bg1"/>
                </a:solidFill>
                <a:latin typeface="Arial" pitchFamily="34" charset="0"/>
                <a:cs typeface="Arial" pitchFamily="34" charset="0"/>
              </a:rPr>
              <a:t>Programmes</a:t>
            </a:r>
            <a:endParaRPr lang="ja-JP" altLang="en-US" sz="3200" b="1" dirty="0">
              <a:solidFill>
                <a:schemeClr val="bg1"/>
              </a:solidFill>
              <a:latin typeface="Arial" pitchFamily="34" charset="0"/>
              <a:cs typeface="Arial" pitchFamily="34" charset="0"/>
            </a:endParaRPr>
          </a:p>
        </p:txBody>
      </p:sp>
      <p:sp>
        <p:nvSpPr>
          <p:cNvPr id="4" name="スライド番号プレースホルダ 3"/>
          <p:cNvSpPr>
            <a:spLocks noGrp="1"/>
          </p:cNvSpPr>
          <p:nvPr>
            <p:ph type="sldNum" sz="quarter" idx="4294967295"/>
          </p:nvPr>
        </p:nvSpPr>
        <p:spPr>
          <a:xfrm>
            <a:off x="10058400" y="6492875"/>
            <a:ext cx="2133600" cy="365125"/>
          </a:xfrm>
        </p:spPr>
        <p:txBody>
          <a:bodyPr/>
          <a:lstStyle/>
          <a:p>
            <a:pPr>
              <a:defRPr/>
            </a:pPr>
            <a:fld id="{DFC7344F-AE28-4C61-B80F-3949C4196A2D}" type="slidenum">
              <a:rPr lang="ja-JP" altLang="en-US" sz="2000">
                <a:latin typeface="Arial" pitchFamily="34" charset="0"/>
                <a:cs typeface="Arial" pitchFamily="34" charset="0"/>
              </a:rPr>
              <a:pPr>
                <a:defRPr/>
              </a:pPr>
              <a:t>26</a:t>
            </a:fld>
            <a:endParaRPr lang="ja-JP" altLang="en-US" sz="2000" dirty="0">
              <a:latin typeface="Arial" pitchFamily="34" charset="0"/>
              <a:cs typeface="Arial" pitchFamily="34" charset="0"/>
            </a:endParaRPr>
          </a:p>
        </p:txBody>
      </p:sp>
      <p:sp>
        <p:nvSpPr>
          <p:cNvPr id="7" name="タイトル 1"/>
          <p:cNvSpPr txBox="1">
            <a:spLocks/>
          </p:cNvSpPr>
          <p:nvPr/>
        </p:nvSpPr>
        <p:spPr>
          <a:xfrm>
            <a:off x="1524000" y="1196976"/>
            <a:ext cx="9144000" cy="555625"/>
          </a:xfrm>
          <a:prstGeom prst="rect">
            <a:avLst/>
          </a:prstGeom>
        </p:spPr>
        <p:txBody>
          <a:bodyPr anchor="ctr">
            <a:normAutofit fontScale="85000" lnSpcReduction="10000"/>
          </a:bodyPr>
          <a:lstStyle/>
          <a:p>
            <a:pPr algn="ctr">
              <a:defRPr/>
            </a:pPr>
            <a:r>
              <a:rPr lang="en-US" altLang="ja-JP" sz="2800" dirty="0">
                <a:solidFill>
                  <a:srgbClr val="FF0000"/>
                </a:solidFill>
                <a:latin typeface="+mj-lt"/>
                <a:ea typeface="+mj-ea"/>
                <a:cs typeface="+mj-cs"/>
              </a:rPr>
              <a:t>Assisting MOEJ for bi-lateral collaboration with Malaysia and Viet Nam</a:t>
            </a:r>
            <a:endParaRPr lang="ja-JP" altLang="en-US" sz="2800" dirty="0">
              <a:solidFill>
                <a:srgbClr val="FF0000"/>
              </a:solidFill>
              <a:latin typeface="+mj-lt"/>
              <a:ea typeface="+mj-ea"/>
              <a:cs typeface="+mj-cs"/>
            </a:endParaRPr>
          </a:p>
        </p:txBody>
      </p:sp>
      <p:sp>
        <p:nvSpPr>
          <p:cNvPr id="14342" name="AutoShape 3"/>
          <p:cNvSpPr>
            <a:spLocks noChangeArrowheads="1"/>
          </p:cNvSpPr>
          <p:nvPr/>
        </p:nvSpPr>
        <p:spPr bwMode="auto">
          <a:xfrm>
            <a:off x="2424113" y="2814638"/>
            <a:ext cx="2303462" cy="7921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ltLang="ja-JP" sz="2400">
                <a:latin typeface="Calibri" pitchFamily="34" charset="0"/>
              </a:rPr>
              <a:t>JPSPN, MHLG, </a:t>
            </a:r>
          </a:p>
          <a:p>
            <a:pPr algn="ctr"/>
            <a:r>
              <a:rPr lang="en-US" altLang="ja-JP" sz="2400">
                <a:latin typeface="Calibri" pitchFamily="34" charset="0"/>
              </a:rPr>
              <a:t>Malaysia</a:t>
            </a:r>
          </a:p>
        </p:txBody>
      </p:sp>
      <p:sp>
        <p:nvSpPr>
          <p:cNvPr id="14343" name="AutoShape 4"/>
          <p:cNvSpPr>
            <a:spLocks noChangeArrowheads="1"/>
          </p:cNvSpPr>
          <p:nvPr/>
        </p:nvSpPr>
        <p:spPr bwMode="auto">
          <a:xfrm>
            <a:off x="7751763" y="2741613"/>
            <a:ext cx="2089150" cy="7921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ltLang="ja-JP" sz="2400">
                <a:latin typeface="Calibri" pitchFamily="34" charset="0"/>
              </a:rPr>
              <a:t>MOEJ, Japan</a:t>
            </a:r>
          </a:p>
        </p:txBody>
      </p:sp>
      <p:sp>
        <p:nvSpPr>
          <p:cNvPr id="14344" name="AutoShape 5"/>
          <p:cNvSpPr>
            <a:spLocks noChangeArrowheads="1"/>
          </p:cNvSpPr>
          <p:nvPr/>
        </p:nvSpPr>
        <p:spPr bwMode="auto">
          <a:xfrm>
            <a:off x="4872038" y="3101975"/>
            <a:ext cx="2735262" cy="431800"/>
          </a:xfrm>
          <a:prstGeom prst="leftRightArrow">
            <a:avLst>
              <a:gd name="adj1" fmla="val 50000"/>
              <a:gd name="adj2" fmla="val 123348"/>
            </a:avLst>
          </a:prstGeom>
          <a:solidFill>
            <a:srgbClr val="2D6C7B"/>
          </a:solidFill>
          <a:ln w="9525">
            <a:solidFill>
              <a:schemeClr val="tx1"/>
            </a:solidFill>
            <a:miter lim="800000"/>
            <a:headEnd/>
            <a:tailEnd/>
          </a:ln>
        </p:spPr>
        <p:txBody>
          <a:bodyPr wrap="none" anchor="ctr"/>
          <a:lstStyle/>
          <a:p>
            <a:pPr algn="ctr"/>
            <a:endParaRPr lang="ja-JP" altLang="en-US">
              <a:latin typeface="Calibri" pitchFamily="34" charset="0"/>
            </a:endParaRPr>
          </a:p>
        </p:txBody>
      </p:sp>
      <p:sp>
        <p:nvSpPr>
          <p:cNvPr id="14345" name="Text Box 6"/>
          <p:cNvSpPr txBox="1">
            <a:spLocks noChangeArrowheads="1"/>
          </p:cNvSpPr>
          <p:nvPr/>
        </p:nvSpPr>
        <p:spPr bwMode="auto">
          <a:xfrm>
            <a:off x="5303838" y="3822700"/>
            <a:ext cx="2180918" cy="369332"/>
          </a:xfrm>
          <a:prstGeom prst="rect">
            <a:avLst/>
          </a:prstGeom>
          <a:noFill/>
          <a:ln w="9525">
            <a:noFill/>
            <a:miter lim="800000"/>
            <a:headEnd/>
            <a:tailEnd/>
          </a:ln>
        </p:spPr>
        <p:txBody>
          <a:bodyPr wrap="none">
            <a:spAutoFit/>
          </a:bodyPr>
          <a:lstStyle/>
          <a:p>
            <a:r>
              <a:rPr lang="en-US" altLang="ja-JP">
                <a:latin typeface="Calibri" pitchFamily="34" charset="0"/>
              </a:rPr>
              <a:t>Collaborative partner</a:t>
            </a:r>
          </a:p>
        </p:txBody>
      </p:sp>
      <p:sp>
        <p:nvSpPr>
          <p:cNvPr id="14346" name="AutoShape 10"/>
          <p:cNvSpPr>
            <a:spLocks noChangeArrowheads="1"/>
          </p:cNvSpPr>
          <p:nvPr/>
        </p:nvSpPr>
        <p:spPr bwMode="auto">
          <a:xfrm>
            <a:off x="5808664" y="4183063"/>
            <a:ext cx="1296987" cy="215900"/>
          </a:xfrm>
          <a:prstGeom prst="leftRightArrow">
            <a:avLst>
              <a:gd name="adj1" fmla="val 50000"/>
              <a:gd name="adj2" fmla="val 72033"/>
            </a:avLst>
          </a:prstGeom>
          <a:solidFill>
            <a:srgbClr val="2D6C7B"/>
          </a:solidFill>
          <a:ln w="9525">
            <a:solidFill>
              <a:schemeClr val="tx1"/>
            </a:solidFill>
            <a:miter lim="800000"/>
            <a:headEnd/>
            <a:tailEnd/>
          </a:ln>
        </p:spPr>
        <p:txBody>
          <a:bodyPr wrap="none" anchor="ctr"/>
          <a:lstStyle/>
          <a:p>
            <a:pPr algn="ctr"/>
            <a:endParaRPr lang="ja-JP" altLang="en-US">
              <a:latin typeface="Calibri" pitchFamily="34" charset="0"/>
            </a:endParaRPr>
          </a:p>
        </p:txBody>
      </p:sp>
      <p:sp>
        <p:nvSpPr>
          <p:cNvPr id="14347" name="正方形/長方形 16"/>
          <p:cNvSpPr>
            <a:spLocks noChangeArrowheads="1"/>
          </p:cNvSpPr>
          <p:nvPr/>
        </p:nvSpPr>
        <p:spPr bwMode="auto">
          <a:xfrm>
            <a:off x="1774825" y="1844676"/>
            <a:ext cx="8497888" cy="708025"/>
          </a:xfrm>
          <a:prstGeom prst="rect">
            <a:avLst/>
          </a:prstGeom>
          <a:noFill/>
          <a:ln w="9525">
            <a:noFill/>
            <a:miter lim="800000"/>
            <a:headEnd/>
            <a:tailEnd/>
          </a:ln>
        </p:spPr>
        <p:txBody>
          <a:bodyPr>
            <a:spAutoFit/>
          </a:bodyPr>
          <a:lstStyle/>
          <a:p>
            <a:pPr algn="ctr"/>
            <a:r>
              <a:rPr lang="en-US" altLang="ja-JP" sz="2000" b="1">
                <a:latin typeface="Calibri" pitchFamily="34" charset="0"/>
              </a:rPr>
              <a:t>“Collaborative Project for the Development of </a:t>
            </a:r>
          </a:p>
          <a:p>
            <a:pPr algn="ctr"/>
            <a:r>
              <a:rPr lang="en-US" altLang="ja-JP" sz="2000" b="1">
                <a:latin typeface="Calibri" pitchFamily="34" charset="0"/>
              </a:rPr>
              <a:t>National Strategic Plan for Food Waste Management in Malaysia”</a:t>
            </a:r>
            <a:endParaRPr lang="ja-JP" altLang="en-US" sz="2000" b="1">
              <a:latin typeface="Calibri" pitchFamily="34" charset="0"/>
            </a:endParaRPr>
          </a:p>
        </p:txBody>
      </p:sp>
      <p:sp>
        <p:nvSpPr>
          <p:cNvPr id="15" name="AutoShape 4"/>
          <p:cNvSpPr>
            <a:spLocks noChangeArrowheads="1"/>
          </p:cNvSpPr>
          <p:nvPr/>
        </p:nvSpPr>
        <p:spPr bwMode="auto">
          <a:xfrm>
            <a:off x="7896225" y="4110039"/>
            <a:ext cx="1728788" cy="504825"/>
          </a:xfrm>
          <a:prstGeom prst="roundRect">
            <a:avLst>
              <a:gd name="adj" fmla="val 16667"/>
            </a:avLst>
          </a:prstGeom>
          <a:solidFill>
            <a:schemeClr val="accent3">
              <a:lumMod val="95000"/>
            </a:schemeClr>
          </a:solidFill>
          <a:ln w="9525">
            <a:solidFill>
              <a:schemeClr val="tx1"/>
            </a:solidFill>
            <a:round/>
            <a:headEnd/>
            <a:tailEnd/>
          </a:ln>
        </p:spPr>
        <p:txBody>
          <a:bodyPr wrap="none" anchor="ctr"/>
          <a:lstStyle/>
          <a:p>
            <a:pPr algn="ctr">
              <a:defRPr/>
            </a:pPr>
            <a:r>
              <a:rPr lang="en-US" altLang="ja-JP" sz="2400">
                <a:ea typeface="ＭＳ Ｐゴシック" pitchFamily="50" charset="-128"/>
              </a:rPr>
              <a:t>IGES</a:t>
            </a:r>
          </a:p>
        </p:txBody>
      </p:sp>
      <p:cxnSp>
        <p:nvCxnSpPr>
          <p:cNvPr id="14349" name="直線矢印コネクタ 19"/>
          <p:cNvCxnSpPr>
            <a:cxnSpLocks noChangeShapeType="1"/>
          </p:cNvCxnSpPr>
          <p:nvPr/>
        </p:nvCxnSpPr>
        <p:spPr bwMode="auto">
          <a:xfrm rot="5400000">
            <a:off x="8456613" y="3838575"/>
            <a:ext cx="546100" cy="0"/>
          </a:xfrm>
          <a:prstGeom prst="straightConnector1">
            <a:avLst/>
          </a:prstGeom>
          <a:noFill/>
          <a:ln w="34925" algn="ctr">
            <a:solidFill>
              <a:schemeClr val="tx1"/>
            </a:solidFill>
            <a:prstDash val="sysDot"/>
            <a:round/>
            <a:headEnd/>
            <a:tailEnd type="arrow" w="med" len="med"/>
          </a:ln>
        </p:spPr>
      </p:cxnSp>
      <p:sp>
        <p:nvSpPr>
          <p:cNvPr id="14350" name="テキスト ボックス 20"/>
          <p:cNvSpPr txBox="1">
            <a:spLocks noChangeArrowheads="1"/>
          </p:cNvSpPr>
          <p:nvPr/>
        </p:nvSpPr>
        <p:spPr bwMode="auto">
          <a:xfrm>
            <a:off x="9010650" y="3533775"/>
            <a:ext cx="1657350" cy="584200"/>
          </a:xfrm>
          <a:prstGeom prst="rect">
            <a:avLst/>
          </a:prstGeom>
          <a:noFill/>
          <a:ln w="9525">
            <a:noFill/>
            <a:miter lim="800000"/>
            <a:headEnd/>
            <a:tailEnd/>
          </a:ln>
        </p:spPr>
        <p:txBody>
          <a:bodyPr>
            <a:spAutoFit/>
          </a:bodyPr>
          <a:lstStyle/>
          <a:p>
            <a:r>
              <a:rPr lang="en-US" altLang="ja-JP" sz="1600">
                <a:latin typeface="Calibri" pitchFamily="34" charset="0"/>
              </a:rPr>
              <a:t>Commissioned</a:t>
            </a:r>
          </a:p>
          <a:p>
            <a:r>
              <a:rPr lang="en-US" altLang="ja-JP" sz="1600">
                <a:latin typeface="Calibri" pitchFamily="34" charset="0"/>
              </a:rPr>
              <a:t>          (FY2010)</a:t>
            </a:r>
            <a:endParaRPr lang="ja-JP" altLang="en-US" sz="1600">
              <a:latin typeface="Calibri" pitchFamily="34" charset="0"/>
            </a:endParaRPr>
          </a:p>
        </p:txBody>
      </p:sp>
      <p:sp>
        <p:nvSpPr>
          <p:cNvPr id="18" name="AutoShape 4"/>
          <p:cNvSpPr>
            <a:spLocks noChangeArrowheads="1"/>
          </p:cNvSpPr>
          <p:nvPr/>
        </p:nvSpPr>
        <p:spPr bwMode="auto">
          <a:xfrm>
            <a:off x="3935414" y="4038601"/>
            <a:ext cx="1296987" cy="576263"/>
          </a:xfrm>
          <a:prstGeom prst="roundRect">
            <a:avLst>
              <a:gd name="adj" fmla="val 16667"/>
            </a:avLst>
          </a:prstGeom>
          <a:solidFill>
            <a:schemeClr val="accent3">
              <a:lumMod val="95000"/>
            </a:schemeClr>
          </a:solidFill>
          <a:ln w="9525">
            <a:solidFill>
              <a:schemeClr val="tx1"/>
            </a:solidFill>
            <a:round/>
            <a:headEnd/>
            <a:tailEnd/>
          </a:ln>
        </p:spPr>
        <p:txBody>
          <a:bodyPr wrap="none" anchor="ctr"/>
          <a:lstStyle/>
          <a:p>
            <a:pPr algn="ctr">
              <a:defRPr/>
            </a:pPr>
            <a:r>
              <a:rPr lang="en-US" altLang="ja-JP" sz="1600" dirty="0">
                <a:ea typeface="ＭＳ Ｐゴシック" pitchFamily="50" charset="-128"/>
              </a:rPr>
              <a:t>National </a:t>
            </a:r>
          </a:p>
          <a:p>
            <a:pPr algn="ctr">
              <a:defRPr/>
            </a:pPr>
            <a:r>
              <a:rPr lang="en-US" altLang="ja-JP" sz="1600" dirty="0">
                <a:ea typeface="ＭＳ Ｐゴシック" pitchFamily="50" charset="-128"/>
              </a:rPr>
              <a:t>Coordinator</a:t>
            </a:r>
          </a:p>
        </p:txBody>
      </p:sp>
      <p:sp>
        <p:nvSpPr>
          <p:cNvPr id="14352" name="正方形/長方形 23"/>
          <p:cNvSpPr>
            <a:spLocks noChangeArrowheads="1"/>
          </p:cNvSpPr>
          <p:nvPr/>
        </p:nvSpPr>
        <p:spPr bwMode="auto">
          <a:xfrm>
            <a:off x="1725954" y="5252243"/>
            <a:ext cx="2651125" cy="1339850"/>
          </a:xfrm>
          <a:prstGeom prst="rect">
            <a:avLst/>
          </a:prstGeom>
          <a:solidFill>
            <a:srgbClr val="FF0000">
              <a:alpha val="10980"/>
            </a:srgbClr>
          </a:solidFill>
          <a:ln w="9525">
            <a:noFill/>
            <a:round/>
            <a:headEnd/>
            <a:tailEnd/>
          </a:ln>
        </p:spPr>
        <p:txBody>
          <a:bodyPr/>
          <a:lstStyle/>
          <a:p>
            <a:r>
              <a:rPr lang="en-US" altLang="ja-JP" sz="1600" b="1">
                <a:latin typeface="Calibri" pitchFamily="34" charset="0"/>
              </a:rPr>
              <a:t>1. Legal framework</a:t>
            </a:r>
          </a:p>
          <a:p>
            <a:pPr>
              <a:buFont typeface="Arial" charset="0"/>
              <a:buChar char="•"/>
            </a:pPr>
            <a:r>
              <a:rPr lang="en-US" altLang="ja-JP" sz="1600">
                <a:latin typeface="Calibri" pitchFamily="34" charset="0"/>
              </a:rPr>
              <a:t>  Develop the food waste  management regulation</a:t>
            </a:r>
            <a:endParaRPr lang="ja-JP" altLang="en-US" sz="1600">
              <a:latin typeface="Calibri" pitchFamily="34" charset="0"/>
            </a:endParaRPr>
          </a:p>
        </p:txBody>
      </p:sp>
      <p:sp>
        <p:nvSpPr>
          <p:cNvPr id="14353" name="正方形/長方形 24"/>
          <p:cNvSpPr>
            <a:spLocks noChangeArrowheads="1"/>
          </p:cNvSpPr>
          <p:nvPr/>
        </p:nvSpPr>
        <p:spPr bwMode="auto">
          <a:xfrm>
            <a:off x="4467566" y="5266531"/>
            <a:ext cx="2998787" cy="1325562"/>
          </a:xfrm>
          <a:prstGeom prst="rect">
            <a:avLst/>
          </a:prstGeom>
          <a:solidFill>
            <a:srgbClr val="FF0000">
              <a:alpha val="10980"/>
            </a:srgbClr>
          </a:solidFill>
          <a:ln w="9525">
            <a:noFill/>
            <a:round/>
            <a:headEnd/>
            <a:tailEnd/>
          </a:ln>
        </p:spPr>
        <p:txBody>
          <a:bodyPr/>
          <a:lstStyle/>
          <a:p>
            <a:r>
              <a:rPr lang="en-US" altLang="ja-JP" sz="1600" b="1" dirty="0">
                <a:latin typeface="Calibri" pitchFamily="34" charset="0"/>
              </a:rPr>
              <a:t>2. Large-scale organic waste treatment plant </a:t>
            </a:r>
            <a:r>
              <a:rPr lang="en-US" altLang="ja-JP" sz="1600" dirty="0">
                <a:latin typeface="Calibri" pitchFamily="34" charset="0"/>
              </a:rPr>
              <a:t>(financed by Malaysian government)</a:t>
            </a:r>
          </a:p>
          <a:p>
            <a:pPr>
              <a:buFont typeface="Arial" charset="0"/>
              <a:buChar char="•"/>
            </a:pPr>
            <a:r>
              <a:rPr lang="en-US" altLang="ja-JP" sz="1600" dirty="0">
                <a:latin typeface="Calibri" pitchFamily="34" charset="0"/>
              </a:rPr>
              <a:t> Analyze cost-sharing mechanism</a:t>
            </a:r>
            <a:endParaRPr lang="ja-JP" altLang="en-US" sz="1600" dirty="0">
              <a:latin typeface="Calibri" pitchFamily="34" charset="0"/>
            </a:endParaRPr>
          </a:p>
        </p:txBody>
      </p:sp>
      <p:sp>
        <p:nvSpPr>
          <p:cNvPr id="14354" name="正方形/長方形 25"/>
          <p:cNvSpPr>
            <a:spLocks noChangeArrowheads="1"/>
          </p:cNvSpPr>
          <p:nvPr/>
        </p:nvSpPr>
        <p:spPr bwMode="auto">
          <a:xfrm>
            <a:off x="7751763" y="5264150"/>
            <a:ext cx="3024188" cy="1330325"/>
          </a:xfrm>
          <a:prstGeom prst="rect">
            <a:avLst/>
          </a:prstGeom>
          <a:solidFill>
            <a:srgbClr val="FF0000">
              <a:alpha val="10980"/>
            </a:srgbClr>
          </a:solidFill>
          <a:ln w="9525">
            <a:noFill/>
            <a:round/>
            <a:headEnd/>
            <a:tailEnd/>
          </a:ln>
        </p:spPr>
        <p:txBody>
          <a:bodyPr/>
          <a:lstStyle/>
          <a:p>
            <a:r>
              <a:rPr lang="en-US" altLang="ja-JP" sz="1600" b="1">
                <a:latin typeface="Calibri" pitchFamily="34" charset="0"/>
              </a:rPr>
              <a:t>3. Scaling-up and expansion of successful cases</a:t>
            </a:r>
          </a:p>
          <a:p>
            <a:pPr>
              <a:buFont typeface="Arial" charset="0"/>
              <a:buChar char="•"/>
            </a:pPr>
            <a:r>
              <a:rPr lang="en-US" altLang="ja-JP" sz="1600" b="1">
                <a:latin typeface="Calibri" pitchFamily="34" charset="0"/>
              </a:rPr>
              <a:t> </a:t>
            </a:r>
            <a:r>
              <a:rPr lang="en-US" altLang="ja-JP" sz="1600">
                <a:latin typeface="Calibri" pitchFamily="34" charset="0"/>
              </a:rPr>
              <a:t>Composting pilot projects at local levels (municipalities, universities, etc.) </a:t>
            </a:r>
            <a:endParaRPr lang="ja-JP" altLang="en-US" sz="1600">
              <a:latin typeface="Calibri" pitchFamily="34" charset="0"/>
            </a:endParaRPr>
          </a:p>
        </p:txBody>
      </p:sp>
      <p:cxnSp>
        <p:nvCxnSpPr>
          <p:cNvPr id="14355" name="直線矢印コネクタ 19"/>
          <p:cNvCxnSpPr>
            <a:cxnSpLocks noChangeShapeType="1"/>
          </p:cNvCxnSpPr>
          <p:nvPr/>
        </p:nvCxnSpPr>
        <p:spPr bwMode="auto">
          <a:xfrm rot="10800000">
            <a:off x="5232401" y="4541838"/>
            <a:ext cx="2663825" cy="0"/>
          </a:xfrm>
          <a:prstGeom prst="straightConnector1">
            <a:avLst/>
          </a:prstGeom>
          <a:noFill/>
          <a:ln w="34925" algn="ctr">
            <a:solidFill>
              <a:schemeClr val="tx1"/>
            </a:solidFill>
            <a:prstDash val="sysDot"/>
            <a:round/>
            <a:headEnd/>
            <a:tailEnd type="arrow" w="med" len="med"/>
          </a:ln>
        </p:spPr>
      </p:cxnSp>
      <p:sp>
        <p:nvSpPr>
          <p:cNvPr id="23" name="AutoShape 3"/>
          <p:cNvSpPr>
            <a:spLocks noChangeArrowheads="1"/>
          </p:cNvSpPr>
          <p:nvPr/>
        </p:nvSpPr>
        <p:spPr bwMode="auto">
          <a:xfrm>
            <a:off x="1662115" y="3679032"/>
            <a:ext cx="2201862" cy="1439862"/>
          </a:xfrm>
          <a:prstGeom prst="roundRect">
            <a:avLst>
              <a:gd name="adj" fmla="val 16667"/>
            </a:avLst>
          </a:prstGeom>
          <a:solidFill>
            <a:schemeClr val="accent3">
              <a:lumMod val="95000"/>
            </a:schemeClr>
          </a:solidFill>
          <a:ln w="9525">
            <a:solidFill>
              <a:schemeClr val="tx1"/>
            </a:solidFill>
            <a:round/>
            <a:headEnd/>
            <a:tailEnd/>
          </a:ln>
        </p:spPr>
        <p:txBody>
          <a:bodyPr wrap="none" anchor="ctr"/>
          <a:lstStyle/>
          <a:p>
            <a:pPr>
              <a:defRPr/>
            </a:pPr>
            <a:r>
              <a:rPr lang="en-US" altLang="ja-JP" sz="1400" b="1" dirty="0">
                <a:ea typeface="ＭＳ Ｐゴシック" pitchFamily="50" charset="-128"/>
              </a:rPr>
              <a:t>Supporting institutions</a:t>
            </a:r>
          </a:p>
          <a:p>
            <a:pPr>
              <a:defRPr/>
            </a:pPr>
            <a:r>
              <a:rPr lang="ja-JP" altLang="en-US" sz="1400" dirty="0">
                <a:ea typeface="ＭＳ Ｐゴシック" pitchFamily="50" charset="-128"/>
              </a:rPr>
              <a:t>・</a:t>
            </a:r>
            <a:r>
              <a:rPr lang="en-US" altLang="ja-JP" sz="1400" dirty="0">
                <a:ea typeface="ＭＳ Ｐゴシック" pitchFamily="50" charset="-128"/>
              </a:rPr>
              <a:t>JGPSSI</a:t>
            </a:r>
          </a:p>
          <a:p>
            <a:pPr>
              <a:defRPr/>
            </a:pPr>
            <a:r>
              <a:rPr lang="ja-JP" altLang="en-US" sz="1400" dirty="0">
                <a:ea typeface="ＭＳ Ｐゴシック" pitchFamily="50" charset="-128"/>
              </a:rPr>
              <a:t>・</a:t>
            </a:r>
            <a:r>
              <a:rPr lang="en-US" altLang="ja-JP" sz="1400" dirty="0">
                <a:ea typeface="ＭＳ Ｐゴシック" pitchFamily="50" charset="-128"/>
              </a:rPr>
              <a:t>PPSPPA</a:t>
            </a:r>
          </a:p>
          <a:p>
            <a:pPr>
              <a:defRPr/>
            </a:pPr>
            <a:r>
              <a:rPr lang="ja-JP" altLang="en-US" sz="1400" dirty="0">
                <a:ea typeface="ＭＳ Ｐゴシック" pitchFamily="50" charset="-128"/>
              </a:rPr>
              <a:t>・</a:t>
            </a:r>
            <a:r>
              <a:rPr lang="en-US" altLang="ja-JP" sz="1400" dirty="0">
                <a:ea typeface="ＭＳ Ｐゴシック" pitchFamily="50" charset="-128"/>
              </a:rPr>
              <a:t>PEMANDU</a:t>
            </a:r>
          </a:p>
          <a:p>
            <a:pPr>
              <a:defRPr/>
            </a:pPr>
            <a:r>
              <a:rPr lang="ja-JP" altLang="en-US" sz="1400" dirty="0">
                <a:ea typeface="ＭＳ Ｐゴシック" pitchFamily="50" charset="-128"/>
              </a:rPr>
              <a:t>・</a:t>
            </a:r>
            <a:r>
              <a:rPr lang="en-US" altLang="ja-JP" sz="1400" dirty="0">
                <a:ea typeface="ＭＳ Ｐゴシック" pitchFamily="50" charset="-128"/>
              </a:rPr>
              <a:t>Municipalities </a:t>
            </a:r>
          </a:p>
          <a:p>
            <a:pPr>
              <a:defRPr/>
            </a:pPr>
            <a:r>
              <a:rPr lang="ja-JP" altLang="en-US" sz="1400" dirty="0">
                <a:ea typeface="ＭＳ Ｐゴシック" pitchFamily="50" charset="-128"/>
              </a:rPr>
              <a:t>・</a:t>
            </a:r>
            <a:r>
              <a:rPr lang="en-US" altLang="ja-JP" sz="1400" dirty="0">
                <a:ea typeface="ＭＳ Ｐゴシック" pitchFamily="50" charset="-128"/>
              </a:rPr>
              <a:t>Universities   etc.</a:t>
            </a:r>
            <a:r>
              <a:rPr lang="ja-JP" altLang="en-US" sz="1400" dirty="0">
                <a:ea typeface="ＭＳ Ｐゴシック" pitchFamily="50" charset="-128"/>
              </a:rPr>
              <a:t> </a:t>
            </a:r>
            <a:endParaRPr lang="en-US" altLang="ja-JP" sz="1400" dirty="0">
              <a:ea typeface="ＭＳ Ｐゴシック" pitchFamily="50" charset="-128"/>
            </a:endParaRPr>
          </a:p>
        </p:txBody>
      </p:sp>
      <p:sp>
        <p:nvSpPr>
          <p:cNvPr id="14357" name="テキスト ボックス 26"/>
          <p:cNvSpPr txBox="1">
            <a:spLocks noChangeArrowheads="1"/>
          </p:cNvSpPr>
          <p:nvPr/>
        </p:nvSpPr>
        <p:spPr bwMode="auto">
          <a:xfrm>
            <a:off x="4836319" y="4913314"/>
            <a:ext cx="3241675" cy="368300"/>
          </a:xfrm>
          <a:prstGeom prst="rect">
            <a:avLst/>
          </a:prstGeom>
          <a:noFill/>
          <a:ln w="9525">
            <a:noFill/>
            <a:miter lim="800000"/>
            <a:headEnd/>
            <a:tailEnd/>
          </a:ln>
        </p:spPr>
        <p:txBody>
          <a:bodyPr>
            <a:spAutoFit/>
          </a:bodyPr>
          <a:lstStyle/>
          <a:p>
            <a:pPr algn="ctr"/>
            <a:r>
              <a:rPr lang="en-US" altLang="ja-JP" b="1" dirty="0">
                <a:latin typeface="Calibri" pitchFamily="34" charset="0"/>
              </a:rPr>
              <a:t>&lt;Project Contents&gt;</a:t>
            </a:r>
            <a:endParaRPr lang="ja-JP" altLang="en-US" b="1" dirty="0">
              <a:latin typeface="Calibri" pitchFamily="34" charset="0"/>
            </a:endParaRPr>
          </a:p>
        </p:txBody>
      </p:sp>
      <p:sp>
        <p:nvSpPr>
          <p:cNvPr id="14358" name="Text Box 6"/>
          <p:cNvSpPr txBox="1">
            <a:spLocks noChangeArrowheads="1"/>
          </p:cNvSpPr>
          <p:nvPr/>
        </p:nvSpPr>
        <p:spPr bwMode="auto">
          <a:xfrm>
            <a:off x="5087861" y="2454276"/>
            <a:ext cx="2478243" cy="646331"/>
          </a:xfrm>
          <a:prstGeom prst="rect">
            <a:avLst/>
          </a:prstGeom>
          <a:noFill/>
          <a:ln w="9525">
            <a:noFill/>
            <a:miter lim="800000"/>
            <a:headEnd/>
            <a:tailEnd/>
          </a:ln>
        </p:spPr>
        <p:txBody>
          <a:bodyPr wrap="none">
            <a:spAutoFit/>
          </a:bodyPr>
          <a:lstStyle/>
          <a:p>
            <a:pPr algn="ctr"/>
            <a:r>
              <a:rPr lang="en-US" altLang="ja-JP">
                <a:latin typeface="Calibri" pitchFamily="34" charset="0"/>
              </a:rPr>
              <a:t>Agreement for </a:t>
            </a:r>
          </a:p>
          <a:p>
            <a:pPr algn="ctr"/>
            <a:r>
              <a:rPr lang="en-US" altLang="ja-JP">
                <a:latin typeface="Calibri" pitchFamily="34" charset="0"/>
              </a:rPr>
              <a:t>the collaborative project</a:t>
            </a:r>
          </a:p>
        </p:txBody>
      </p:sp>
      <p:sp>
        <p:nvSpPr>
          <p:cNvPr id="14359" name="テキスト ボックス 20"/>
          <p:cNvSpPr txBox="1">
            <a:spLocks noChangeArrowheads="1"/>
          </p:cNvSpPr>
          <p:nvPr/>
        </p:nvSpPr>
        <p:spPr bwMode="auto">
          <a:xfrm>
            <a:off x="5232400" y="4614864"/>
            <a:ext cx="2808288" cy="307975"/>
          </a:xfrm>
          <a:prstGeom prst="rect">
            <a:avLst/>
          </a:prstGeom>
          <a:noFill/>
          <a:ln w="9525">
            <a:noFill/>
            <a:miter lim="800000"/>
            <a:headEnd/>
            <a:tailEnd/>
          </a:ln>
        </p:spPr>
        <p:txBody>
          <a:bodyPr>
            <a:spAutoFit/>
          </a:bodyPr>
          <a:lstStyle/>
          <a:p>
            <a:r>
              <a:rPr lang="en-US" altLang="ja-JP" sz="1400">
                <a:latin typeface="Calibri" pitchFamily="34" charset="0"/>
              </a:rPr>
              <a:t>partly re-commissioned (FY2010)</a:t>
            </a:r>
            <a:endParaRPr lang="ja-JP" altLang="en-US" sz="1400">
              <a:latin typeface="Calibri" pitchFamily="34" charset="0"/>
            </a:endParaRPr>
          </a:p>
        </p:txBody>
      </p:sp>
    </p:spTree>
    <p:extLst>
      <p:ext uri="{BB962C8B-B14F-4D97-AF65-F5344CB8AC3E}">
        <p14:creationId xmlns:p14="http://schemas.microsoft.com/office/powerpoint/2010/main" val="110892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プレースホルダー 1"/>
          <p:cNvSpPr txBox="1">
            <a:spLocks/>
          </p:cNvSpPr>
          <p:nvPr/>
        </p:nvSpPr>
        <p:spPr>
          <a:xfrm>
            <a:off x="2219498" y="2130478"/>
            <a:ext cx="7341840" cy="141074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r>
              <a:rPr lang="en-US" altLang="ja-JP" sz="3200" b="1" dirty="0" smtClean="0"/>
              <a:t>Future Directions for Promoting the Resource Efficiency Agenda</a:t>
            </a:r>
            <a:endParaRPr lang="ja-JP" altLang="en-US" sz="3200" b="1" dirty="0"/>
          </a:p>
        </p:txBody>
      </p:sp>
    </p:spTree>
    <p:extLst>
      <p:ext uri="{BB962C8B-B14F-4D97-AF65-F5344CB8AC3E}">
        <p14:creationId xmlns:p14="http://schemas.microsoft.com/office/powerpoint/2010/main" val="2902818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676400" y="0"/>
            <a:ext cx="9144000" cy="1143000"/>
          </a:xfrm>
          <a:solidFill>
            <a:schemeClr val="tx1">
              <a:lumMod val="65000"/>
              <a:lumOff val="35000"/>
            </a:schemeClr>
          </a:solidFill>
        </p:spPr>
        <p:txBody>
          <a:bodyPr rtlCol="0">
            <a:normAutofit/>
          </a:bodyPr>
          <a:lstStyle/>
          <a:p>
            <a:pPr algn="ctr">
              <a:defRPr/>
            </a:pPr>
            <a:r>
              <a:rPr lang="en-US" altLang="ja-JP" sz="3200" b="1" dirty="0">
                <a:solidFill>
                  <a:schemeClr val="bg1"/>
                </a:solidFill>
                <a:latin typeface="Arial" pitchFamily="34" charset="0"/>
                <a:cs typeface="Arial" pitchFamily="34" charset="0"/>
              </a:rPr>
              <a:t>	Phased Approach for International 	Cooperation</a:t>
            </a:r>
            <a:endParaRPr lang="ja-JP" altLang="en-US" sz="3200" b="1" dirty="0">
              <a:solidFill>
                <a:schemeClr val="bg1"/>
              </a:solidFill>
              <a:latin typeface="Arial" pitchFamily="34" charset="0"/>
              <a:cs typeface="Arial" pitchFamily="34" charset="0"/>
            </a:endParaRPr>
          </a:p>
        </p:txBody>
      </p:sp>
      <p:sp>
        <p:nvSpPr>
          <p:cNvPr id="4" name="スライド番号プレースホルダ 3"/>
          <p:cNvSpPr>
            <a:spLocks noGrp="1"/>
          </p:cNvSpPr>
          <p:nvPr>
            <p:ph type="sldNum" sz="quarter" idx="4294967295"/>
          </p:nvPr>
        </p:nvSpPr>
        <p:spPr>
          <a:xfrm>
            <a:off x="9448800" y="6356350"/>
            <a:ext cx="2743200" cy="365125"/>
          </a:xfrm>
        </p:spPr>
        <p:txBody>
          <a:bodyPr/>
          <a:lstStyle/>
          <a:p>
            <a:pPr>
              <a:defRPr/>
            </a:pPr>
            <a:fld id="{B7E1F83E-6209-423E-81DF-969306C76655}" type="slidenum">
              <a:rPr lang="ja-JP" altLang="en-US" sz="2000">
                <a:latin typeface="Arial" pitchFamily="34" charset="0"/>
                <a:cs typeface="Arial" pitchFamily="34" charset="0"/>
              </a:rPr>
              <a:pPr>
                <a:defRPr/>
              </a:pPr>
              <a:t>28</a:t>
            </a:fld>
            <a:endParaRPr lang="ja-JP" altLang="en-US" sz="2000" dirty="0">
              <a:latin typeface="Arial" pitchFamily="34" charset="0"/>
              <a:cs typeface="Arial" pitchFamily="34" charset="0"/>
            </a:endParaRPr>
          </a:p>
        </p:txBody>
      </p:sp>
      <p:pic>
        <p:nvPicPr>
          <p:cNvPr id="20485" name="図 3"/>
          <p:cNvPicPr>
            <a:picLocks noChangeAspect="1" noChangeArrowheads="1"/>
          </p:cNvPicPr>
          <p:nvPr/>
        </p:nvPicPr>
        <p:blipFill>
          <a:blip r:embed="rId2" cstate="print"/>
          <a:srcRect/>
          <a:stretch>
            <a:fillRect/>
          </a:stretch>
        </p:blipFill>
        <p:spPr bwMode="auto">
          <a:xfrm>
            <a:off x="2173287" y="1143000"/>
            <a:ext cx="7275513" cy="5473700"/>
          </a:xfrm>
          <a:prstGeom prst="rect">
            <a:avLst/>
          </a:prstGeom>
          <a:noFill/>
          <a:ln w="9525">
            <a:noFill/>
            <a:miter lim="800000"/>
            <a:headEnd/>
            <a:tailEnd/>
          </a:ln>
        </p:spPr>
      </p:pic>
    </p:spTree>
    <p:extLst>
      <p:ext uri="{BB962C8B-B14F-4D97-AF65-F5344CB8AC3E}">
        <p14:creationId xmlns:p14="http://schemas.microsoft.com/office/powerpoint/2010/main" val="2902785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676400" y="-54784"/>
            <a:ext cx="9144000" cy="1143000"/>
          </a:xfrm>
          <a:solidFill>
            <a:schemeClr val="tx1">
              <a:lumMod val="65000"/>
              <a:lumOff val="35000"/>
            </a:schemeClr>
          </a:solidFill>
        </p:spPr>
        <p:txBody>
          <a:bodyPr>
            <a:normAutofit/>
          </a:bodyPr>
          <a:lstStyle/>
          <a:p>
            <a:pPr algn="ctr">
              <a:defRPr/>
            </a:pPr>
            <a:r>
              <a:rPr lang="en-US" altLang="ja-JP" sz="3200" b="1" dirty="0">
                <a:solidFill>
                  <a:schemeClr val="bg1"/>
                </a:solidFill>
                <a:latin typeface="Arial" pitchFamily="34" charset="0"/>
                <a:cs typeface="Arial" pitchFamily="34" charset="0"/>
              </a:rPr>
              <a:t>	Possible topics for the future research 	activities</a:t>
            </a:r>
            <a:endParaRPr lang="ja-JP" altLang="en-US" sz="3200" b="1" dirty="0">
              <a:solidFill>
                <a:schemeClr val="bg1"/>
              </a:solidFill>
              <a:latin typeface="Arial" pitchFamily="34" charset="0"/>
              <a:cs typeface="Arial" pitchFamily="34" charset="0"/>
            </a:endParaRPr>
          </a:p>
        </p:txBody>
      </p:sp>
      <p:sp>
        <p:nvSpPr>
          <p:cNvPr id="4" name="スライド番号プレースホルダ 3"/>
          <p:cNvSpPr>
            <a:spLocks noGrp="1"/>
          </p:cNvSpPr>
          <p:nvPr>
            <p:ph type="sldNum" sz="quarter" idx="4294967295"/>
          </p:nvPr>
        </p:nvSpPr>
        <p:spPr>
          <a:xfrm>
            <a:off x="9448800" y="6356350"/>
            <a:ext cx="2743200" cy="365125"/>
          </a:xfrm>
        </p:spPr>
        <p:txBody>
          <a:bodyPr/>
          <a:lstStyle/>
          <a:p>
            <a:pPr>
              <a:defRPr/>
            </a:pPr>
            <a:fld id="{BDE9694B-E649-4E4B-A062-1C1108D2F62C}" type="slidenum">
              <a:rPr lang="ja-JP" altLang="en-US" sz="2000">
                <a:latin typeface="Arial" pitchFamily="34" charset="0"/>
                <a:cs typeface="Arial" pitchFamily="34" charset="0"/>
              </a:rPr>
              <a:pPr>
                <a:defRPr/>
              </a:pPr>
              <a:t>29</a:t>
            </a:fld>
            <a:endParaRPr lang="ja-JP" altLang="en-US" sz="2000" dirty="0">
              <a:latin typeface="Arial" pitchFamily="34" charset="0"/>
              <a:cs typeface="Arial" pitchFamily="34" charset="0"/>
            </a:endParaRPr>
          </a:p>
        </p:txBody>
      </p:sp>
      <p:sp>
        <p:nvSpPr>
          <p:cNvPr id="6" name="コンテンツ プレースホルダ 2"/>
          <p:cNvSpPr>
            <a:spLocks noGrp="1"/>
          </p:cNvSpPr>
          <p:nvPr>
            <p:ph idx="4294967295"/>
          </p:nvPr>
        </p:nvSpPr>
        <p:spPr>
          <a:xfrm>
            <a:off x="1539551" y="1322388"/>
            <a:ext cx="9144000" cy="5399087"/>
          </a:xfrm>
        </p:spPr>
        <p:txBody>
          <a:bodyPr>
            <a:noAutofit/>
          </a:bodyPr>
          <a:lstStyle/>
          <a:p>
            <a:pPr marL="914400" lvl="1" indent="-514350">
              <a:buClr>
                <a:schemeClr val="accent2">
                  <a:lumMod val="50000"/>
                </a:schemeClr>
              </a:buClr>
              <a:buFont typeface="Wingdings" pitchFamily="2" charset="2"/>
              <a:buChar char="l"/>
              <a:defRPr/>
            </a:pPr>
            <a:r>
              <a:rPr lang="en-US" altLang="ja-JP" sz="2000" dirty="0">
                <a:latin typeface="Arial" pitchFamily="34" charset="0"/>
                <a:cs typeface="Arial" pitchFamily="34" charset="0"/>
              </a:rPr>
              <a:t>Developing guideline and capacity development for </a:t>
            </a:r>
            <a:r>
              <a:rPr lang="en-US" altLang="ja-JP" sz="2000" b="1" u="sng" dirty="0">
                <a:latin typeface="Arial" pitchFamily="34" charset="0"/>
                <a:cs typeface="Arial" pitchFamily="34" charset="0"/>
              </a:rPr>
              <a:t>3R policy indicators </a:t>
            </a:r>
            <a:r>
              <a:rPr lang="en-US" altLang="ja-JP" sz="2000" dirty="0">
                <a:latin typeface="Arial" pitchFamily="34" charset="0"/>
                <a:cs typeface="Arial" pitchFamily="34" charset="0"/>
              </a:rPr>
              <a:t>for developing countries.</a:t>
            </a:r>
          </a:p>
          <a:p>
            <a:pPr marL="914400" lvl="1" indent="-514350">
              <a:buClr>
                <a:schemeClr val="accent2">
                  <a:lumMod val="50000"/>
                </a:schemeClr>
              </a:buClr>
              <a:buFont typeface="Wingdings" pitchFamily="2" charset="2"/>
              <a:buChar char="l"/>
              <a:defRPr/>
            </a:pPr>
            <a:r>
              <a:rPr lang="en-US" altLang="ja-JP" sz="2000" dirty="0">
                <a:latin typeface="Arial" pitchFamily="34" charset="0"/>
                <a:cs typeface="Arial" pitchFamily="34" charset="0"/>
              </a:rPr>
              <a:t>How to develop </a:t>
            </a:r>
            <a:r>
              <a:rPr lang="en-US" altLang="ja-JP" sz="2000" b="1" u="sng" dirty="0">
                <a:latin typeface="Arial" pitchFamily="34" charset="0"/>
                <a:cs typeface="Arial" pitchFamily="34" charset="0"/>
              </a:rPr>
              <a:t>environmentally-sound recycling industries </a:t>
            </a:r>
            <a:r>
              <a:rPr lang="en-US" altLang="ja-JP" sz="2000" dirty="0">
                <a:latin typeface="Arial" pitchFamily="34" charset="0"/>
                <a:cs typeface="Arial" pitchFamily="34" charset="0"/>
              </a:rPr>
              <a:t>in developing countries.</a:t>
            </a:r>
          </a:p>
          <a:p>
            <a:pPr marL="914400" lvl="1" indent="-514350">
              <a:buClr>
                <a:schemeClr val="accent2">
                  <a:lumMod val="50000"/>
                </a:schemeClr>
              </a:buClr>
              <a:buFont typeface="Wingdings" pitchFamily="2" charset="2"/>
              <a:buChar char="l"/>
              <a:defRPr/>
            </a:pPr>
            <a:r>
              <a:rPr lang="en-US" altLang="ja-JP" sz="2000" dirty="0">
                <a:latin typeface="Arial" pitchFamily="34" charset="0"/>
                <a:cs typeface="Arial" pitchFamily="34" charset="0"/>
              </a:rPr>
              <a:t>How to improve reflection of </a:t>
            </a:r>
            <a:r>
              <a:rPr lang="en-US" altLang="ja-JP" sz="2000" b="1" u="sng" dirty="0">
                <a:latin typeface="Arial" pitchFamily="34" charset="0"/>
                <a:cs typeface="Arial" pitchFamily="34" charset="0"/>
              </a:rPr>
              <a:t>“reduction”, “reuse”, and “recycling</a:t>
            </a:r>
            <a:r>
              <a:rPr lang="en-US" altLang="ja-JP" sz="2000" dirty="0">
                <a:latin typeface="Arial" pitchFamily="34" charset="0"/>
                <a:cs typeface="Arial" pitchFamily="34" charset="0"/>
              </a:rPr>
              <a:t>” to current </a:t>
            </a:r>
            <a:r>
              <a:rPr lang="en-US" altLang="ja-JP" sz="2000" b="1" u="sng" dirty="0">
                <a:latin typeface="Arial" pitchFamily="34" charset="0"/>
                <a:cs typeface="Arial" pitchFamily="34" charset="0"/>
              </a:rPr>
              <a:t>climate-related multi-lateral/global funds and financial schemes</a:t>
            </a:r>
            <a:r>
              <a:rPr lang="en-US" altLang="ja-JP" sz="2000" dirty="0">
                <a:latin typeface="Arial" pitchFamily="34" charset="0"/>
                <a:cs typeface="Arial" pitchFamily="34" charset="0"/>
              </a:rPr>
              <a:t>.</a:t>
            </a:r>
          </a:p>
          <a:p>
            <a:pPr marL="914400" lvl="1" indent="-514350">
              <a:buClr>
                <a:schemeClr val="accent2">
                  <a:lumMod val="50000"/>
                </a:schemeClr>
              </a:buClr>
              <a:buFont typeface="Wingdings" pitchFamily="2" charset="2"/>
              <a:buChar char="l"/>
              <a:defRPr/>
            </a:pPr>
            <a:r>
              <a:rPr lang="en-US" altLang="ja-JP" sz="2000" dirty="0">
                <a:latin typeface="Arial" pitchFamily="34" charset="0"/>
                <a:cs typeface="Arial" pitchFamily="34" charset="0"/>
              </a:rPr>
              <a:t>Addressing policy challenges associated with </a:t>
            </a:r>
            <a:r>
              <a:rPr lang="en-US" altLang="ja-JP" sz="2000" b="1" u="sng" dirty="0">
                <a:latin typeface="Arial" pitchFamily="34" charset="0"/>
                <a:cs typeface="Arial" pitchFamily="34" charset="0"/>
              </a:rPr>
              <a:t>Sustainable Resource Management/ Sustainable Materials Management (especially related to decoupling/reduction)</a:t>
            </a:r>
            <a:r>
              <a:rPr lang="en-US" altLang="ja-JP" sz="2000" dirty="0">
                <a:latin typeface="Arial" pitchFamily="34" charset="0"/>
                <a:cs typeface="Arial" pitchFamily="34" charset="0"/>
              </a:rPr>
              <a:t>. </a:t>
            </a:r>
          </a:p>
          <a:p>
            <a:pPr marL="914400" lvl="1" indent="-514350">
              <a:buClr>
                <a:schemeClr val="accent2">
                  <a:lumMod val="50000"/>
                </a:schemeClr>
              </a:buClr>
              <a:buFont typeface="Wingdings" pitchFamily="2" charset="2"/>
              <a:buChar char="l"/>
              <a:defRPr/>
            </a:pPr>
            <a:r>
              <a:rPr lang="en-US" altLang="ja-JP" sz="2000" dirty="0">
                <a:latin typeface="Arial" pitchFamily="34" charset="0"/>
                <a:cs typeface="Arial" pitchFamily="34" charset="0"/>
              </a:rPr>
              <a:t>How to </a:t>
            </a:r>
            <a:r>
              <a:rPr lang="en-US" altLang="ja-JP" sz="2000" b="1" u="sng" dirty="0">
                <a:latin typeface="Arial" pitchFamily="34" charset="0"/>
                <a:cs typeface="Arial" pitchFamily="34" charset="0"/>
              </a:rPr>
              <a:t>achieve absolute decoupling</a:t>
            </a:r>
            <a:r>
              <a:rPr lang="en-US" altLang="ja-JP" sz="2000" dirty="0">
                <a:latin typeface="Arial" pitchFamily="34" charset="0"/>
                <a:cs typeface="Arial" pitchFamily="34" charset="0"/>
              </a:rPr>
              <a:t>.</a:t>
            </a:r>
          </a:p>
          <a:p>
            <a:pPr marL="914400" lvl="1" indent="-514350">
              <a:buClr>
                <a:schemeClr val="accent2">
                  <a:lumMod val="50000"/>
                </a:schemeClr>
              </a:buClr>
              <a:buFont typeface="Wingdings" pitchFamily="2" charset="2"/>
              <a:buChar char="l"/>
              <a:defRPr/>
            </a:pPr>
            <a:r>
              <a:rPr lang="en-US" altLang="ja-JP" sz="2000" dirty="0">
                <a:latin typeface="Arial" pitchFamily="34" charset="0"/>
                <a:cs typeface="Arial" pitchFamily="34" charset="0"/>
              </a:rPr>
              <a:t>Examination of possible </a:t>
            </a:r>
            <a:r>
              <a:rPr lang="en-US" altLang="ja-JP" sz="2000" b="1" u="sng" dirty="0">
                <a:latin typeface="Arial" pitchFamily="34" charset="0"/>
                <a:cs typeface="Arial" pitchFamily="34" charset="0"/>
              </a:rPr>
              <a:t>international financial mechanism for sustainable resource management and resource circulation</a:t>
            </a:r>
          </a:p>
          <a:p>
            <a:pPr marL="914400" lvl="1" indent="-514350">
              <a:buClr>
                <a:schemeClr val="accent2">
                  <a:lumMod val="50000"/>
                </a:schemeClr>
              </a:buClr>
              <a:buFont typeface="Wingdings" pitchFamily="2" charset="2"/>
              <a:buChar char="l"/>
              <a:defRPr/>
            </a:pPr>
            <a:endParaRPr lang="en-US" altLang="ja-JP" sz="2000" dirty="0">
              <a:latin typeface="Arial" pitchFamily="34" charset="0"/>
              <a:cs typeface="Arial" pitchFamily="34" charset="0"/>
            </a:endParaRPr>
          </a:p>
          <a:p>
            <a:pPr marL="914400" lvl="1" indent="-514350">
              <a:buClr>
                <a:schemeClr val="accent2">
                  <a:lumMod val="50000"/>
                </a:schemeClr>
              </a:buClr>
              <a:buFont typeface="Wingdings" pitchFamily="2" charset="2"/>
              <a:buChar char="l"/>
              <a:defRPr/>
            </a:pPr>
            <a:endParaRPr lang="en-US" altLang="ja-JP" sz="2000" dirty="0">
              <a:latin typeface="Arial" pitchFamily="34" charset="0"/>
              <a:cs typeface="Arial" pitchFamily="34" charset="0"/>
            </a:endParaRPr>
          </a:p>
        </p:txBody>
      </p:sp>
    </p:spTree>
    <p:extLst>
      <p:ext uri="{BB962C8B-B14F-4D97-AF65-F5344CB8AC3E}">
        <p14:creationId xmlns:p14="http://schemas.microsoft.com/office/powerpoint/2010/main" val="730811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668338" y="476672"/>
            <a:ext cx="8820150" cy="685800"/>
          </a:xfrm>
        </p:spPr>
        <p:txBody>
          <a:bodyPr/>
          <a:lstStyle/>
          <a:p>
            <a:pPr algn="ctr"/>
            <a:r>
              <a:rPr kumimoji="1" lang="en-US" altLang="ja-JP" sz="3200" dirty="0"/>
              <a:t>Institute of Global Environmental Strategies</a:t>
            </a:r>
            <a:endParaRPr kumimoji="1" lang="ja-JP" altLang="en-US" sz="3200" dirty="0"/>
          </a:p>
        </p:txBody>
      </p:sp>
      <p:pic>
        <p:nvPicPr>
          <p:cNvPr id="3" name="Picture 4"/>
          <p:cNvPicPr>
            <a:picLocks noChangeAspect="1" noChangeArrowheads="1"/>
          </p:cNvPicPr>
          <p:nvPr/>
        </p:nvPicPr>
        <p:blipFill rotWithShape="1">
          <a:blip r:embed="rId2" cstate="print"/>
          <a:srcRect l="2443" t="3150" r="5951" b="5870"/>
          <a:stretch/>
        </p:blipFill>
        <p:spPr bwMode="auto">
          <a:xfrm>
            <a:off x="7104113" y="1633103"/>
            <a:ext cx="3395989" cy="1879922"/>
          </a:xfrm>
          <a:prstGeom prst="rect">
            <a:avLst/>
          </a:prstGeom>
          <a:ln>
            <a:noFill/>
          </a:ln>
          <a:effectLst>
            <a:outerShdw blurRad="292100" dist="139700" dir="2700000" algn="tl" rotWithShape="0">
              <a:srgbClr val="333333">
                <a:alpha val="65000"/>
              </a:srgbClr>
            </a:outerShdw>
          </a:effectLst>
        </p:spPr>
      </p:pic>
      <p:sp>
        <p:nvSpPr>
          <p:cNvPr id="7" name="AutoShape 6" descr="http://upload.wikimedia.org/wikipedia/ja/6/67/%E6%97%A5%E6%9C%AC%E5%9C%B0%E5%9B%B3.sv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テキスト ボックス 4"/>
          <p:cNvSpPr txBox="1"/>
          <p:nvPr/>
        </p:nvSpPr>
        <p:spPr>
          <a:xfrm>
            <a:off x="1524000" y="1162472"/>
            <a:ext cx="4788024" cy="4278094"/>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t>Founded</a:t>
            </a:r>
            <a:r>
              <a:rPr lang="en-US" altLang="ja-JP" dirty="0"/>
              <a:t> in 1998</a:t>
            </a:r>
            <a:r>
              <a:rPr lang="ja-JP" altLang="en-US" dirty="0"/>
              <a:t> </a:t>
            </a:r>
            <a:r>
              <a:rPr lang="en-US" altLang="ja-JP" dirty="0"/>
              <a:t>under the initiative of Japanese government and with the support of Kanagawa Prefecture. </a:t>
            </a:r>
          </a:p>
          <a:p>
            <a:pPr marL="285750" indent="-285750">
              <a:buFont typeface="Arial" panose="020B0604020202020204" pitchFamily="34" charset="0"/>
              <a:buChar char="•"/>
            </a:pPr>
            <a:r>
              <a:rPr lang="en-US" altLang="ja-JP" sz="2400" b="1" dirty="0"/>
              <a:t>Purpose</a:t>
            </a:r>
            <a:r>
              <a:rPr lang="en-US" altLang="ja-JP" sz="2400" dirty="0"/>
              <a:t>: </a:t>
            </a:r>
            <a:r>
              <a:rPr lang="en-US" altLang="ja-JP" dirty="0"/>
              <a:t>To conduct innovative policy development and strategic research for environmental measures, reflecting the results of research into political decisions for realizing sustainable development both in the Asia-Pacific region and globally. </a:t>
            </a:r>
          </a:p>
          <a:p>
            <a:pPr marL="285750" indent="-285750">
              <a:buFont typeface="Arial" panose="020B0604020202020204" pitchFamily="34" charset="0"/>
              <a:buChar char="•"/>
            </a:pPr>
            <a:r>
              <a:rPr lang="en-US" altLang="ja-JP" sz="2400" b="1" dirty="0"/>
              <a:t>HQ</a:t>
            </a:r>
            <a:r>
              <a:rPr lang="ja-JP" altLang="en-US" sz="2400" dirty="0"/>
              <a:t>：</a:t>
            </a:r>
            <a:r>
              <a:rPr lang="en-US" altLang="ja-JP" dirty="0" err="1"/>
              <a:t>Hayama</a:t>
            </a:r>
            <a:r>
              <a:rPr lang="en-US" altLang="ja-JP" dirty="0"/>
              <a:t>, Kanagawa Pref.</a:t>
            </a:r>
          </a:p>
          <a:p>
            <a:pPr marL="285750" indent="-285750">
              <a:buFont typeface="Arial" panose="020B0604020202020204" pitchFamily="34" charset="0"/>
              <a:buChar char="•"/>
            </a:pPr>
            <a:r>
              <a:rPr lang="en-US" altLang="ja-JP" sz="2000" b="1" dirty="0"/>
              <a:t>Employees:</a:t>
            </a:r>
            <a:r>
              <a:rPr lang="en-US" altLang="ja-JP" dirty="0"/>
              <a:t> 175</a:t>
            </a:r>
            <a:r>
              <a:rPr kumimoji="1" lang="en-US" altLang="ja-JP" dirty="0"/>
              <a:t/>
            </a:r>
            <a:br>
              <a:rPr kumimoji="1" lang="en-US" altLang="ja-JP" dirty="0"/>
            </a:br>
            <a:r>
              <a:rPr kumimoji="1" lang="en-US" altLang="ja-JP" dirty="0"/>
              <a:t>&gt; Researchers 100</a:t>
            </a:r>
            <a:endParaRPr lang="en-US" altLang="ja-JP" dirty="0"/>
          </a:p>
          <a:p>
            <a:r>
              <a:rPr lang="en-US" altLang="ja-JP" dirty="0"/>
              <a:t>     </a:t>
            </a:r>
            <a:r>
              <a:rPr kumimoji="1" lang="en-US" altLang="ja-JP" dirty="0"/>
              <a:t> &gt; Foreign Researchers  42%</a:t>
            </a:r>
            <a:br>
              <a:rPr kumimoji="1" lang="en-US" altLang="ja-JP" dirty="0"/>
            </a:br>
            <a:r>
              <a:rPr kumimoji="1" lang="en-US" altLang="ja-JP" dirty="0"/>
              <a:t>      </a:t>
            </a:r>
            <a:r>
              <a:rPr lang="en-US" altLang="ja-JP" dirty="0"/>
              <a:t>(As of March 2013)</a:t>
            </a:r>
            <a:endParaRPr kumimoji="1" lang="en-US" altLang="ja-JP" dirty="0"/>
          </a:p>
        </p:txBody>
      </p:sp>
      <p:pic>
        <p:nvPicPr>
          <p:cNvPr id="4" name="Picture 2" descr="organisational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593" y="3807036"/>
            <a:ext cx="5423431" cy="279031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524000" y="5366670"/>
            <a:ext cx="4499992" cy="1569660"/>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t>Ranked</a:t>
            </a:r>
            <a:r>
              <a:rPr lang="en-US" altLang="ja-JP" sz="2000" dirty="0"/>
              <a:t> </a:t>
            </a:r>
            <a:r>
              <a:rPr lang="en-US" altLang="ja-JP" dirty="0"/>
              <a:t>as 38th out of 6,500 </a:t>
            </a:r>
          </a:p>
          <a:p>
            <a:r>
              <a:rPr lang="en-US" altLang="ja-JP" dirty="0"/>
              <a:t>     research institutions across the globe.  </a:t>
            </a:r>
          </a:p>
          <a:p>
            <a:r>
              <a:rPr lang="en-US" altLang="ja-JP" dirty="0"/>
              <a:t>     (2014, Univ. Pennsylvania)</a:t>
            </a:r>
          </a:p>
          <a:p>
            <a:pPr marL="285750" indent="-285750">
              <a:buFont typeface="Arial" panose="020B0604020202020204" pitchFamily="34" charset="0"/>
              <a:buChar char="•"/>
            </a:pPr>
            <a:r>
              <a:rPr kumimoji="1" lang="en-US" altLang="ja-JP" dirty="0"/>
              <a:t>15/210 in Climate Change Research</a:t>
            </a:r>
            <a:r>
              <a:rPr kumimoji="1" lang="ja-JP" altLang="en-US" dirty="0"/>
              <a:t>（</a:t>
            </a:r>
            <a:r>
              <a:rPr kumimoji="1" lang="en-US" altLang="ja-JP" dirty="0"/>
              <a:t>2013</a:t>
            </a:r>
            <a:r>
              <a:rPr kumimoji="1" lang="ja-JP" altLang="en-US" dirty="0"/>
              <a:t>）</a:t>
            </a:r>
          </a:p>
        </p:txBody>
      </p:sp>
    </p:spTree>
    <p:extLst>
      <p:ext uri="{BB962C8B-B14F-4D97-AF65-F5344CB8AC3E}">
        <p14:creationId xmlns:p14="http://schemas.microsoft.com/office/powerpoint/2010/main" val="2399729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2416629" y="569167"/>
            <a:ext cx="8532845" cy="512179"/>
          </a:xfrm>
        </p:spPr>
        <p:txBody>
          <a:bodyPr>
            <a:normAutofit fontScale="90000"/>
          </a:bodyPr>
          <a:lstStyle/>
          <a:p>
            <a:pPr algn="ctr"/>
            <a:r>
              <a:rPr kumimoji="1" lang="en-US" altLang="ja-JP" dirty="0" smtClean="0">
                <a:solidFill>
                  <a:schemeClr val="accent6">
                    <a:lumMod val="75000"/>
                  </a:schemeClr>
                </a:solidFill>
                <a:latin typeface="Segoe UI Semibold" panose="020B0702040204020203" pitchFamily="34" charset="0"/>
              </a:rPr>
              <a:t>International fund for sustainable resource management</a:t>
            </a:r>
            <a:r>
              <a:rPr lang="ja-JP" altLang="en-US" dirty="0">
                <a:solidFill>
                  <a:schemeClr val="accent6">
                    <a:lumMod val="75000"/>
                  </a:schemeClr>
                </a:solidFill>
              </a:rPr>
              <a:t/>
            </a:r>
            <a:br>
              <a:rPr lang="ja-JP" altLang="en-US" dirty="0">
                <a:solidFill>
                  <a:schemeClr val="accent6">
                    <a:lumMod val="75000"/>
                  </a:schemeClr>
                </a:solidFill>
              </a:rPr>
            </a:br>
            <a:endParaRPr kumimoji="1" lang="ja-JP" altLang="en-US" dirty="0">
              <a:solidFill>
                <a:schemeClr val="accent6">
                  <a:lumMod val="75000"/>
                </a:schemeClr>
              </a:solidFill>
            </a:endParaRPr>
          </a:p>
        </p:txBody>
      </p:sp>
      <p:sp>
        <p:nvSpPr>
          <p:cNvPr id="4" name="コンテンツ プレースホルダ 2"/>
          <p:cNvSpPr>
            <a:spLocks noGrp="1"/>
          </p:cNvSpPr>
          <p:nvPr>
            <p:ph idx="4294967295"/>
          </p:nvPr>
        </p:nvSpPr>
        <p:spPr>
          <a:xfrm>
            <a:off x="2416629" y="1081346"/>
            <a:ext cx="7772400" cy="5327650"/>
          </a:xfrm>
          <a:noFill/>
        </p:spPr>
        <p:txBody>
          <a:bodyPr>
            <a:normAutofit/>
          </a:bodyPr>
          <a:lstStyle/>
          <a:p>
            <a:r>
              <a:rPr lang="en-US" altLang="ja-JP" sz="2000" dirty="0"/>
              <a:t>It is important to initiate discussions in </a:t>
            </a:r>
            <a:r>
              <a:rPr lang="en-US" altLang="ja-JP" sz="2000" b="1" u="sng" dirty="0"/>
              <a:t>pursuit of a multilateral funding mechanism for sustainable resource circulation and management</a:t>
            </a:r>
            <a:r>
              <a:rPr lang="en-US" altLang="ja-JP" sz="2000" dirty="0"/>
              <a:t>, since the existing multilateral funding mechanisms related to the international cooperation in the field of environmental protection, such as GEF and CDM are heavily oriented toward the issues of climate change and biodiversity.</a:t>
            </a:r>
          </a:p>
          <a:p>
            <a:r>
              <a:rPr lang="en-US" altLang="ja-JP" sz="2000" dirty="0"/>
              <a:t>It is worthwhile for </a:t>
            </a:r>
            <a:r>
              <a:rPr lang="en-US" altLang="ja-JP" sz="2000" b="1" u="sng" dirty="0"/>
              <a:t>developed countries exploring the possibility of directing a certain portion of the recycling fees or other materials management tax income to finance bilateral and multilateral cooperation programs </a:t>
            </a:r>
            <a:r>
              <a:rPr lang="en-US" altLang="ja-JP" sz="2000" dirty="0"/>
              <a:t>as a stimulus for sustainable materials circulation and management</a:t>
            </a:r>
            <a:endParaRPr kumimoji="1" lang="ja-JP" altLang="en-US" sz="2000" dirty="0"/>
          </a:p>
        </p:txBody>
      </p:sp>
      <p:graphicFrame>
        <p:nvGraphicFramePr>
          <p:cNvPr id="5" name="表 4"/>
          <p:cNvGraphicFramePr>
            <a:graphicFrameLocks noGrp="1"/>
          </p:cNvGraphicFramePr>
          <p:nvPr>
            <p:extLst/>
          </p:nvPr>
        </p:nvGraphicFramePr>
        <p:xfrm>
          <a:off x="2279576" y="4640540"/>
          <a:ext cx="7560840" cy="1668780"/>
        </p:xfrm>
        <a:graphic>
          <a:graphicData uri="http://schemas.openxmlformats.org/drawingml/2006/table">
            <a:tbl>
              <a:tblPr firstRow="1" firstCol="1" bandRow="1">
                <a:tableStyleId>{5C22544A-7EE6-4342-B048-85BDC9FD1C3A}</a:tableStyleId>
              </a:tblPr>
              <a:tblGrid>
                <a:gridCol w="7560840">
                  <a:extLst>
                    <a:ext uri="{9D8B030D-6E8A-4147-A177-3AD203B41FA5}">
                      <a16:colId xmlns:a16="http://schemas.microsoft.com/office/drawing/2014/main" val="20000"/>
                    </a:ext>
                  </a:extLst>
                </a:gridCol>
              </a:tblGrid>
              <a:tr h="287655">
                <a:tc>
                  <a:txBody>
                    <a:bodyPr/>
                    <a:lstStyle/>
                    <a:p>
                      <a:pPr marL="457200" indent="-228600" algn="l">
                        <a:spcAft>
                          <a:spcPts val="0"/>
                        </a:spcAft>
                        <a:tabLst>
                          <a:tab pos="457200" algn="l"/>
                        </a:tabLst>
                      </a:pPr>
                      <a:r>
                        <a:rPr kumimoji="1" lang="en-US" sz="1800" kern="1200" dirty="0">
                          <a:solidFill>
                            <a:schemeClr val="tx2"/>
                          </a:solidFill>
                          <a:effectLst/>
                        </a:rPr>
                        <a:t>Examples of Policy Tools and Concepts</a:t>
                      </a:r>
                      <a:endParaRPr lang="ja-JP" sz="2000" kern="100" dirty="0">
                        <a:solidFill>
                          <a:schemeClr val="tx2"/>
                        </a:solidFill>
                        <a:effectLst/>
                        <a:latin typeface="Century"/>
                        <a:ea typeface="ＭＳ 明朝"/>
                        <a:cs typeface="Times New Roman"/>
                      </a:endParaRPr>
                    </a:p>
                  </a:txBody>
                  <a:tcPr marL="68580" marR="68580" marT="9525" marB="0">
                    <a:solidFill>
                      <a:srgbClr val="92D050"/>
                    </a:solidFill>
                  </a:tcPr>
                </a:tc>
                <a:extLst>
                  <a:ext uri="{0D108BD9-81ED-4DB2-BD59-A6C34878D82A}">
                    <a16:rowId xmlns:a16="http://schemas.microsoft.com/office/drawing/2014/main" val="10000"/>
                  </a:ext>
                </a:extLst>
              </a:tr>
              <a:tr h="946150">
                <a:tc>
                  <a:txBody>
                    <a:bodyPr/>
                    <a:lstStyle/>
                    <a:p>
                      <a:pPr marL="342900" lvl="0" indent="-342900" algn="l">
                        <a:spcAft>
                          <a:spcPts val="0"/>
                        </a:spcAft>
                        <a:buFont typeface="Wingdings"/>
                        <a:buChar char=""/>
                        <a:tabLst>
                          <a:tab pos="457200" algn="l"/>
                        </a:tabLst>
                      </a:pPr>
                      <a:r>
                        <a:rPr kumimoji="1" lang="en-US" sz="1800" b="0" kern="1200" dirty="0">
                          <a:solidFill>
                            <a:schemeClr val="tx2"/>
                          </a:solidFill>
                          <a:effectLst/>
                        </a:rPr>
                        <a:t>Multi-lateral financial mechanism for sustainable materials management and materials circulation</a:t>
                      </a:r>
                      <a:endParaRPr lang="ja-JP" sz="2000" b="0" kern="100" dirty="0">
                        <a:solidFill>
                          <a:schemeClr val="tx2"/>
                        </a:solidFill>
                        <a:effectLst/>
                      </a:endParaRPr>
                    </a:p>
                    <a:p>
                      <a:pPr marL="342900" lvl="0" indent="-342900" algn="l">
                        <a:spcAft>
                          <a:spcPts val="0"/>
                        </a:spcAft>
                        <a:buFont typeface="Wingdings"/>
                        <a:buChar char=""/>
                        <a:tabLst>
                          <a:tab pos="457200" algn="l"/>
                        </a:tabLst>
                      </a:pPr>
                      <a:r>
                        <a:rPr kumimoji="1" lang="en-US" sz="1800" b="0" kern="1200" dirty="0">
                          <a:solidFill>
                            <a:schemeClr val="tx2"/>
                          </a:solidFill>
                          <a:effectLst/>
                        </a:rPr>
                        <a:t>Policy collaboration on resource reduction</a:t>
                      </a:r>
                      <a:endParaRPr lang="ja-JP" sz="2000" b="0" kern="100" dirty="0">
                        <a:solidFill>
                          <a:schemeClr val="tx2"/>
                        </a:solidFill>
                        <a:effectLst/>
                      </a:endParaRPr>
                    </a:p>
                    <a:p>
                      <a:pPr marL="342900" lvl="0" indent="-342900" algn="l">
                        <a:spcAft>
                          <a:spcPts val="0"/>
                        </a:spcAft>
                        <a:buFont typeface="Wingdings"/>
                        <a:buChar char=""/>
                        <a:tabLst>
                          <a:tab pos="457200" algn="l"/>
                        </a:tabLst>
                      </a:pPr>
                      <a:r>
                        <a:rPr kumimoji="1" lang="en-US" sz="1800" b="0" kern="1200" dirty="0">
                          <a:solidFill>
                            <a:schemeClr val="tx2"/>
                          </a:solidFill>
                          <a:effectLst/>
                        </a:rPr>
                        <a:t>International collaborative scheme for contributing part of national recycling funds</a:t>
                      </a:r>
                      <a:endParaRPr lang="ja-JP" sz="2000" b="0" kern="100" dirty="0">
                        <a:solidFill>
                          <a:schemeClr val="tx2"/>
                        </a:solidFill>
                        <a:effectLst/>
                        <a:latin typeface="Century"/>
                        <a:ea typeface="ＭＳ 明朝"/>
                        <a:cs typeface="Times New Roman"/>
                      </a:endParaRPr>
                    </a:p>
                  </a:txBody>
                  <a:tcPr marL="68580" marR="68580" marT="9525" marB="0">
                    <a:solidFill>
                      <a:srgbClr val="92D05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9501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プレースホルダー 1"/>
          <p:cNvSpPr txBox="1">
            <a:spLocks/>
          </p:cNvSpPr>
          <p:nvPr/>
        </p:nvSpPr>
        <p:spPr>
          <a:xfrm>
            <a:off x="2219498" y="2130478"/>
            <a:ext cx="7341840" cy="141074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r>
              <a:rPr lang="en-US" altLang="ja-JP" sz="3200" b="1" dirty="0" smtClean="0"/>
              <a:t>Key Lessons</a:t>
            </a:r>
            <a:endParaRPr lang="ja-JP" altLang="en-US" sz="3200" b="1" dirty="0"/>
          </a:p>
        </p:txBody>
      </p:sp>
    </p:spTree>
    <p:extLst>
      <p:ext uri="{BB962C8B-B14F-4D97-AF65-F5344CB8AC3E}">
        <p14:creationId xmlns:p14="http://schemas.microsoft.com/office/powerpoint/2010/main" val="3532149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31505" y="1268760"/>
            <a:ext cx="8640961" cy="4524315"/>
          </a:xfrm>
          <a:prstGeom prst="rect">
            <a:avLst/>
          </a:prstGeom>
          <a:solidFill>
            <a:schemeClr val="bg1">
              <a:alpha val="90000"/>
            </a:schemeClr>
          </a:solidFill>
        </p:spPr>
        <p:txBody>
          <a:bodyPr wrap="square" rtlCol="0">
            <a:spAutoFit/>
          </a:bodyPr>
          <a:lstStyle/>
          <a:p>
            <a:pPr marL="285750" indent="-285750">
              <a:buFont typeface="Arial" panose="020B0604020202020204" pitchFamily="34" charset="0"/>
              <a:buChar char="•"/>
            </a:pPr>
            <a:r>
              <a:rPr lang="en-US" altLang="ja-JP" sz="2400" b="1" dirty="0">
                <a:solidFill>
                  <a:srgbClr val="0070C0"/>
                </a:solidFill>
                <a:latin typeface="Segoe UI" panose="020B0502040204020203" pitchFamily="34" charset="0"/>
                <a:ea typeface="HGPｺﾞｼｯｸM" panose="020B0600000000000000" pitchFamily="50" charset="-128"/>
                <a:cs typeface="Segoe UI" panose="020B0502040204020203" pitchFamily="34" charset="0"/>
              </a:rPr>
              <a:t>Systematic approach over the entire resource cycle</a:t>
            </a:r>
            <a:r>
              <a:rPr lang="en-US" altLang="ja-JP" sz="2400" dirty="0">
                <a:latin typeface="Segoe UI" panose="020B0502040204020203" pitchFamily="34" charset="0"/>
                <a:ea typeface="HGPｺﾞｼｯｸM" panose="020B0600000000000000" pitchFamily="50" charset="-128"/>
                <a:cs typeface="Segoe UI" panose="020B0502040204020203" pitchFamily="34" charset="0"/>
              </a:rPr>
              <a:t> is crucial</a:t>
            </a:r>
          </a:p>
          <a:p>
            <a:pPr marL="285750" indent="-285750">
              <a:buFont typeface="Arial" panose="020B0604020202020204" pitchFamily="34" charset="0"/>
              <a:buChar char="•"/>
            </a:pPr>
            <a:endParaRPr lang="en-US" altLang="ja-JP" sz="2400" dirty="0">
              <a:latin typeface="Segoe UI" panose="020B0502040204020203" pitchFamily="34" charset="0"/>
              <a:ea typeface="HGPｺﾞｼｯｸM" panose="020B0600000000000000" pitchFamily="50" charset="-128"/>
              <a:cs typeface="Segoe UI" panose="020B0502040204020203" pitchFamily="34" charset="0"/>
            </a:endParaRPr>
          </a:p>
          <a:p>
            <a:pPr marL="285750" indent="-285750">
              <a:buFont typeface="Arial" panose="020B0604020202020204" pitchFamily="34" charset="0"/>
              <a:buChar char="•"/>
            </a:pPr>
            <a:r>
              <a:rPr lang="en-US" altLang="ja-JP" sz="2400" dirty="0">
                <a:latin typeface="Segoe UI" panose="020B0502040204020203" pitchFamily="34" charset="0"/>
                <a:ea typeface="HGPｺﾞｼｯｸM" panose="020B0600000000000000" pitchFamily="50" charset="-128"/>
                <a:cs typeface="Segoe UI" panose="020B0502040204020203" pitchFamily="34" charset="0"/>
              </a:rPr>
              <a:t>Resource Efficiency as </a:t>
            </a:r>
            <a:r>
              <a:rPr lang="en-US" altLang="ja-JP" sz="2400" b="1" dirty="0">
                <a:solidFill>
                  <a:srgbClr val="0070C0"/>
                </a:solidFill>
                <a:latin typeface="Segoe UI" panose="020B0502040204020203" pitchFamily="34" charset="0"/>
                <a:ea typeface="HGPｺﾞｼｯｸM" panose="020B0600000000000000" pitchFamily="50" charset="-128"/>
                <a:cs typeface="Segoe UI" panose="020B0502040204020203" pitchFamily="34" charset="0"/>
              </a:rPr>
              <a:t>Global Agenda</a:t>
            </a:r>
            <a:r>
              <a:rPr lang="en-US" altLang="ja-JP" sz="2400" dirty="0">
                <a:latin typeface="Segoe UI" panose="020B0502040204020203" pitchFamily="34" charset="0"/>
                <a:ea typeface="HGPｺﾞｼｯｸM" panose="020B0600000000000000" pitchFamily="50" charset="-128"/>
                <a:cs typeface="Segoe UI" panose="020B0502040204020203" pitchFamily="34" charset="0"/>
              </a:rPr>
              <a:t>: </a:t>
            </a:r>
            <a:r>
              <a:rPr lang="en-US" altLang="ja-JP" sz="2400" dirty="0" smtClean="0">
                <a:latin typeface="Segoe UI" panose="020B0502040204020203" pitchFamily="34" charset="0"/>
                <a:ea typeface="HGPｺﾞｼｯｸM" panose="020B0600000000000000" pitchFamily="50" charset="-128"/>
                <a:cs typeface="Segoe UI" panose="020B0502040204020203" pitchFamily="34" charset="0"/>
              </a:rPr>
              <a:t>SDG</a:t>
            </a:r>
            <a:r>
              <a:rPr lang="en-GB" altLang="ja-JP" sz="2400" dirty="0" smtClean="0">
                <a:latin typeface="Segoe UI" panose="020B0502040204020203" pitchFamily="34" charset="0"/>
                <a:ea typeface="HGPｺﾞｼｯｸM" panose="020B0600000000000000" pitchFamily="50" charset="-128"/>
                <a:cs typeface="Segoe UI" panose="020B0502040204020203" pitchFamily="34" charset="0"/>
              </a:rPr>
              <a:t>s, 2030 Development Agenda</a:t>
            </a:r>
            <a:endParaRPr lang="en-US" altLang="ja-JP" sz="2400" dirty="0">
              <a:latin typeface="Segoe UI" panose="020B0502040204020203" pitchFamily="34" charset="0"/>
              <a:ea typeface="HGPｺﾞｼｯｸM" panose="020B0600000000000000" pitchFamily="50" charset="-128"/>
              <a:cs typeface="Segoe UI" panose="020B0502040204020203" pitchFamily="34" charset="0"/>
            </a:endParaRPr>
          </a:p>
          <a:p>
            <a:pPr marL="285750" indent="-285750">
              <a:buFont typeface="Arial" panose="020B0604020202020204" pitchFamily="34" charset="0"/>
              <a:buChar char="•"/>
            </a:pPr>
            <a:endParaRPr lang="en-US" altLang="ja-JP" sz="2400" dirty="0">
              <a:latin typeface="Segoe UI" panose="020B0502040204020203" pitchFamily="34" charset="0"/>
              <a:ea typeface="HGPｺﾞｼｯｸM" panose="020B0600000000000000" pitchFamily="50" charset="-128"/>
              <a:cs typeface="Segoe UI" panose="020B0502040204020203" pitchFamily="34" charset="0"/>
            </a:endParaRPr>
          </a:p>
          <a:p>
            <a:pPr marL="285750" indent="-285750">
              <a:buFont typeface="Arial" panose="020B0604020202020204" pitchFamily="34" charset="0"/>
              <a:buChar char="•"/>
            </a:pPr>
            <a:r>
              <a:rPr lang="en-US" altLang="ja-JP" sz="2400" dirty="0">
                <a:latin typeface="Segoe UI" panose="020B0502040204020203" pitchFamily="34" charset="0"/>
                <a:ea typeface="HGPｺﾞｼｯｸM" panose="020B0600000000000000" pitchFamily="50" charset="-128"/>
                <a:cs typeface="Segoe UI" panose="020B0502040204020203" pitchFamily="34" charset="0"/>
              </a:rPr>
              <a:t>Needs to </a:t>
            </a:r>
            <a:r>
              <a:rPr lang="en-US" altLang="ja-JP" sz="2400" b="1" dirty="0">
                <a:solidFill>
                  <a:srgbClr val="0070C0"/>
                </a:solidFill>
                <a:latin typeface="Segoe UI" panose="020B0502040204020203" pitchFamily="34" charset="0"/>
                <a:ea typeface="HGPｺﾞｼｯｸM" panose="020B0600000000000000" pitchFamily="50" charset="-128"/>
                <a:cs typeface="Segoe UI" panose="020B0502040204020203" pitchFamily="34" charset="0"/>
              </a:rPr>
              <a:t>elaborate global collaborative action</a:t>
            </a:r>
            <a:r>
              <a:rPr lang="en-US" altLang="ja-JP" sz="2400" dirty="0">
                <a:latin typeface="Segoe UI" panose="020B0502040204020203" pitchFamily="34" charset="0"/>
                <a:ea typeface="HGPｺﾞｼｯｸM" panose="020B0600000000000000" pitchFamily="50" charset="-128"/>
                <a:cs typeface="Segoe UI" panose="020B0502040204020203" pitchFamily="34" charset="0"/>
              </a:rPr>
              <a:t>, simultaneously </a:t>
            </a:r>
            <a:r>
              <a:rPr lang="en-US" altLang="ja-JP" sz="2400" b="1" dirty="0">
                <a:solidFill>
                  <a:srgbClr val="0070C0"/>
                </a:solidFill>
                <a:latin typeface="Segoe UI" panose="020B0502040204020203" pitchFamily="34" charset="0"/>
                <a:ea typeface="HGPｺﾞｼｯｸM" panose="020B0600000000000000" pitchFamily="50" charset="-128"/>
                <a:cs typeface="Segoe UI" panose="020B0502040204020203" pitchFamily="34" charset="0"/>
              </a:rPr>
              <a:t>develop RE/3Rs strategy suitable for each country’s situation</a:t>
            </a:r>
            <a:r>
              <a:rPr lang="en-US" altLang="ja-JP" sz="2400" dirty="0">
                <a:latin typeface="Segoe UI" panose="020B0502040204020203" pitchFamily="34" charset="0"/>
                <a:ea typeface="HGPｺﾞｼｯｸM" panose="020B0600000000000000" pitchFamily="50" charset="-128"/>
                <a:cs typeface="Segoe UI" panose="020B0502040204020203" pitchFamily="34" charset="0"/>
              </a:rPr>
              <a:t> (industrial structure etc..)</a:t>
            </a:r>
          </a:p>
          <a:p>
            <a:pPr marL="742950" lvl="1" indent="-285750">
              <a:buFont typeface="Arial" panose="020B0604020202020204" pitchFamily="34" charset="0"/>
              <a:buChar char="•"/>
            </a:pPr>
            <a:r>
              <a:rPr lang="en-US" altLang="ja-JP" sz="2400" dirty="0">
                <a:latin typeface="Segoe UI" panose="020B0502040204020203" pitchFamily="34" charset="0"/>
                <a:ea typeface="HGPｺﾞｼｯｸM" panose="020B0600000000000000" pitchFamily="50" charset="-128"/>
                <a:cs typeface="Segoe UI" panose="020B0502040204020203" pitchFamily="34" charset="0"/>
              </a:rPr>
              <a:t>Developing / Emerging / Developed</a:t>
            </a:r>
          </a:p>
          <a:p>
            <a:pPr marL="742950" lvl="1" indent="-285750">
              <a:buFont typeface="Arial" panose="020B0604020202020204" pitchFamily="34" charset="0"/>
              <a:buChar char="•"/>
            </a:pPr>
            <a:r>
              <a:rPr lang="en-US" altLang="ja-JP" sz="2400" dirty="0">
                <a:latin typeface="Segoe UI" panose="020B0502040204020203" pitchFamily="34" charset="0"/>
                <a:ea typeface="HGPｺﾞｼｯｸM" panose="020B0600000000000000" pitchFamily="50" charset="-128"/>
                <a:cs typeface="Segoe UI" panose="020B0502040204020203" pitchFamily="34" charset="0"/>
              </a:rPr>
              <a:t>Resource importing / Resource exporting</a:t>
            </a:r>
          </a:p>
          <a:p>
            <a:pPr marL="742950" lvl="1" indent="-285750">
              <a:buFont typeface="Arial" panose="020B0604020202020204" pitchFamily="34" charset="0"/>
              <a:buChar char="•"/>
            </a:pPr>
            <a:r>
              <a:rPr lang="en-US" altLang="ja-JP" sz="2400" dirty="0">
                <a:latin typeface="Segoe UI" panose="020B0502040204020203" pitchFamily="34" charset="0"/>
                <a:ea typeface="HGPｺﾞｼｯｸM" panose="020B0600000000000000" pitchFamily="50" charset="-128"/>
                <a:cs typeface="Segoe UI" panose="020B0502040204020203" pitchFamily="34" charset="0"/>
              </a:rPr>
              <a:t>Goods Producing / Goods Consuming</a:t>
            </a:r>
          </a:p>
        </p:txBody>
      </p:sp>
      <p:sp>
        <p:nvSpPr>
          <p:cNvPr id="4" name="タイトル 3"/>
          <p:cNvSpPr txBox="1">
            <a:spLocks/>
          </p:cNvSpPr>
          <p:nvPr/>
        </p:nvSpPr>
        <p:spPr>
          <a:xfrm>
            <a:off x="1524000" y="188641"/>
            <a:ext cx="9144000" cy="648341"/>
          </a:xfrm>
          <a:prstGeom prst="rect">
            <a:avLst/>
          </a:prstGeom>
        </p:spPr>
        <p:txBody>
          <a:bodyPr/>
          <a:lstStyle>
            <a:defPPr>
              <a:defRPr lang="ja-JP"/>
            </a:defPPr>
            <a:lvl1pPr algn="ctr">
              <a:spcBef>
                <a:spcPct val="0"/>
              </a:spcBef>
              <a:buNone/>
              <a:defRPr sz="2400" b="0" baseline="0">
                <a:solidFill>
                  <a:srgbClr val="418438"/>
                </a:solidFill>
                <a:latin typeface="Segoe UI Semibold" panose="020B0702040204020203" pitchFamily="34" charset="0"/>
                <a:ea typeface="HGPｺﾞｼｯｸM" panose="020B0600000000000000" pitchFamily="50" charset="-128"/>
                <a:cs typeface="+mj-cs"/>
              </a:defRPr>
            </a:lvl1pPr>
          </a:lstStyle>
          <a:p>
            <a:r>
              <a:rPr lang="en-US" altLang="ja-JP" sz="2800" b="1" dirty="0">
                <a:latin typeface="Segoe UI" panose="020B0502040204020203" pitchFamily="34" charset="0"/>
                <a:cs typeface="Segoe UI" panose="020B0502040204020203" pitchFamily="34" charset="0"/>
              </a:rPr>
              <a:t>Towards the improvement of Resource Efficiency and the 3Rs at the global level</a:t>
            </a:r>
          </a:p>
        </p:txBody>
      </p:sp>
    </p:spTree>
    <p:extLst>
      <p:ext uri="{BB962C8B-B14F-4D97-AF65-F5344CB8AC3E}">
        <p14:creationId xmlns:p14="http://schemas.microsoft.com/office/powerpoint/2010/main" val="3476247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0998188"/>
              </p:ext>
            </p:extLst>
          </p:nvPr>
        </p:nvGraphicFramePr>
        <p:xfrm>
          <a:off x="1919536" y="836714"/>
          <a:ext cx="8280920" cy="5602911"/>
        </p:xfrm>
        <a:graphic>
          <a:graphicData uri="http://schemas.openxmlformats.org/drawingml/2006/table">
            <a:tbl>
              <a:tblPr firstRow="1" bandRow="1">
                <a:tableStyleId>{5C22544A-7EE6-4342-B048-85BDC9FD1C3A}</a:tableStyleId>
              </a:tblPr>
              <a:tblGrid>
                <a:gridCol w="2032589">
                  <a:extLst>
                    <a:ext uri="{9D8B030D-6E8A-4147-A177-3AD203B41FA5}">
                      <a16:colId xmlns:a16="http://schemas.microsoft.com/office/drawing/2014/main" val="20000"/>
                    </a:ext>
                  </a:extLst>
                </a:gridCol>
                <a:gridCol w="6248331">
                  <a:extLst>
                    <a:ext uri="{9D8B030D-6E8A-4147-A177-3AD203B41FA5}">
                      <a16:colId xmlns:a16="http://schemas.microsoft.com/office/drawing/2014/main" val="20001"/>
                    </a:ext>
                  </a:extLst>
                </a:gridCol>
              </a:tblGrid>
              <a:tr h="314386">
                <a:tc>
                  <a:txBody>
                    <a:bodyPr/>
                    <a:lstStyle/>
                    <a:p>
                      <a:r>
                        <a:rPr kumimoji="1" lang="en-US" altLang="ja-JP" dirty="0" smtClean="0"/>
                        <a:t>Levels</a:t>
                      </a:r>
                      <a:endParaRPr kumimoji="1" lang="ja-JP" altLang="en-US" dirty="0"/>
                    </a:p>
                  </a:txBody>
                  <a:tcPr>
                    <a:solidFill>
                      <a:srgbClr val="92D050"/>
                    </a:solidFill>
                  </a:tcPr>
                </a:tc>
                <a:tc>
                  <a:txBody>
                    <a:bodyPr/>
                    <a:lstStyle/>
                    <a:p>
                      <a:endParaRPr kumimoji="1" lang="ja-JP" altLang="en-US" dirty="0"/>
                    </a:p>
                  </a:txBody>
                  <a:tcPr>
                    <a:solidFill>
                      <a:srgbClr val="92D050"/>
                    </a:solidFill>
                  </a:tcPr>
                </a:tc>
                <a:extLst>
                  <a:ext uri="{0D108BD9-81ED-4DB2-BD59-A6C34878D82A}">
                    <a16:rowId xmlns:a16="http://schemas.microsoft.com/office/drawing/2014/main" val="10000"/>
                  </a:ext>
                </a:extLst>
              </a:tr>
              <a:tr h="1841410">
                <a:tc>
                  <a:txBody>
                    <a:bodyPr/>
                    <a:lstStyle/>
                    <a:p>
                      <a:r>
                        <a:rPr kumimoji="1" lang="en-US" altLang="ja-JP" dirty="0" smtClean="0"/>
                        <a:t>Domestic</a:t>
                      </a:r>
                      <a:r>
                        <a:rPr kumimoji="1" lang="en-US" altLang="ja-JP" baseline="0" dirty="0" smtClean="0"/>
                        <a:t> level at emerging and developing economies</a:t>
                      </a:r>
                      <a:endParaRPr kumimoji="1" lang="ja-JP" altLang="en-US" dirty="0"/>
                    </a:p>
                  </a:txBody>
                  <a:tcPr/>
                </a:tc>
                <a:tc>
                  <a:txBody>
                    <a:bodyPr/>
                    <a:lstStyle/>
                    <a:p>
                      <a:pPr>
                        <a:buFont typeface="Arial" pitchFamily="34" charset="0"/>
                        <a:buChar char="•"/>
                      </a:pPr>
                      <a:r>
                        <a:rPr lang="en-US" altLang="ja-JP" b="1" u="sng" dirty="0" smtClean="0">
                          <a:solidFill>
                            <a:schemeClr val="tx1"/>
                          </a:solidFill>
                          <a:ea typeface="+mn-ea"/>
                          <a:cs typeface="+mn-cs"/>
                        </a:rPr>
                        <a:t>Involvement of relevant stakeholders </a:t>
                      </a:r>
                      <a:r>
                        <a:rPr lang="en-US" altLang="ja-JP" dirty="0" smtClean="0">
                          <a:solidFill>
                            <a:schemeClr val="tx1"/>
                          </a:solidFill>
                          <a:ea typeface="+mn-ea"/>
                          <a:cs typeface="+mn-cs"/>
                        </a:rPr>
                        <a:t>from initial planning stages to the final review stage</a:t>
                      </a:r>
                    </a:p>
                    <a:p>
                      <a:pPr>
                        <a:buFont typeface="Arial" pitchFamily="34" charset="0"/>
                        <a:buChar char="•"/>
                      </a:pPr>
                      <a:r>
                        <a:rPr kumimoji="1" lang="en-US" altLang="ja-JP" b="1" u="sng" dirty="0" smtClean="0">
                          <a:solidFill>
                            <a:schemeClr val="tx1"/>
                          </a:solidFill>
                          <a:ea typeface="+mn-ea"/>
                          <a:cs typeface="+mn-cs"/>
                        </a:rPr>
                        <a:t>National</a:t>
                      </a:r>
                      <a:r>
                        <a:rPr kumimoji="1" lang="en-US" altLang="ja-JP" b="1" u="sng" baseline="0" dirty="0" smtClean="0">
                          <a:solidFill>
                            <a:schemeClr val="tx1"/>
                          </a:solidFill>
                          <a:ea typeface="+mn-ea"/>
                          <a:cs typeface="+mn-cs"/>
                        </a:rPr>
                        <a:t> resource recycling fund </a:t>
                      </a:r>
                      <a:r>
                        <a:rPr kumimoji="1" lang="en-US" altLang="ja-JP" baseline="0" dirty="0" smtClean="0">
                          <a:solidFill>
                            <a:schemeClr val="tx1"/>
                          </a:solidFill>
                          <a:ea typeface="+mn-ea"/>
                          <a:cs typeface="+mn-cs"/>
                        </a:rPr>
                        <a:t>based on EPR principle</a:t>
                      </a:r>
                      <a:endParaRPr kumimoji="1" lang="en-US" altLang="ja-JP" b="1" u="sng" dirty="0" smtClean="0"/>
                    </a:p>
                    <a:p>
                      <a:pPr>
                        <a:buFont typeface="Arial" pitchFamily="34" charset="0"/>
                        <a:buChar char="•"/>
                      </a:pPr>
                      <a:r>
                        <a:rPr lang="en-US" altLang="ja-JP" sz="1800" b="1" u="sng" dirty="0" smtClean="0">
                          <a:solidFill>
                            <a:schemeClr val="tx1"/>
                          </a:solidFill>
                        </a:rPr>
                        <a:t>Systematic development of facilities and technologies </a:t>
                      </a:r>
                      <a:r>
                        <a:rPr lang="en-US" altLang="ja-JP" sz="1800" dirty="0" smtClean="0">
                          <a:solidFill>
                            <a:schemeClr val="tx1"/>
                          </a:solidFill>
                        </a:rPr>
                        <a:t>for sound resource circulation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ja-JP" sz="1800" dirty="0" smtClean="0">
                          <a:solidFill>
                            <a:schemeClr val="tx1"/>
                          </a:solidFill>
                        </a:rPr>
                        <a:t>A recycling economy with an effective supply/demand balancing function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ja-JP" sz="1800" b="1" u="sng" dirty="0" smtClean="0">
                          <a:solidFill>
                            <a:schemeClr val="tx1"/>
                          </a:solidFill>
                        </a:rPr>
                        <a:t>Combination of certification of sound recycling operators </a:t>
                      </a:r>
                      <a:r>
                        <a:rPr lang="en-US" altLang="ja-JP" sz="1800" b="0" u="none" dirty="0" smtClean="0">
                          <a:solidFill>
                            <a:schemeClr val="tx1"/>
                          </a:solidFill>
                        </a:rPr>
                        <a:t>and resource recycling fund</a:t>
                      </a:r>
                      <a:endParaRPr kumimoji="1" lang="ja-JP" altLang="en-US" sz="1800" b="0" u="none" dirty="0" smtClean="0">
                        <a:solidFill>
                          <a:schemeClr val="tx1"/>
                        </a:solidFill>
                      </a:endParaRPr>
                    </a:p>
                  </a:txBody>
                  <a:tcPr/>
                </a:tc>
                <a:extLst>
                  <a:ext uri="{0D108BD9-81ED-4DB2-BD59-A6C34878D82A}">
                    <a16:rowId xmlns:a16="http://schemas.microsoft.com/office/drawing/2014/main" val="10001"/>
                  </a:ext>
                </a:extLst>
              </a:tr>
              <a:tr h="2676831">
                <a:tc>
                  <a:txBody>
                    <a:bodyPr/>
                    <a:lstStyle/>
                    <a:p>
                      <a:r>
                        <a:rPr kumimoji="1" lang="en-US" altLang="ja-JP" dirty="0" smtClean="0"/>
                        <a:t>International</a:t>
                      </a:r>
                      <a:endParaRPr kumimoji="1" lang="ja-JP" altLang="en-US" dirty="0"/>
                    </a:p>
                  </a:txBody>
                  <a:tcPr/>
                </a:tc>
                <a:tc>
                  <a:txBody>
                    <a:bodyPr/>
                    <a:lstStyle/>
                    <a:p>
                      <a:pPr>
                        <a:buFont typeface="Arial" pitchFamily="34" charset="0"/>
                        <a:buChar char="•"/>
                      </a:pPr>
                      <a:r>
                        <a:rPr kumimoji="1" lang="en-US" altLang="ja-JP" b="1" u="sng" dirty="0" smtClean="0"/>
                        <a:t>Adapting</a:t>
                      </a:r>
                      <a:r>
                        <a:rPr kumimoji="1" lang="en-US" altLang="ja-JP" b="1" u="sng" baseline="0" dirty="0" smtClean="0"/>
                        <a:t> a </a:t>
                      </a:r>
                      <a:r>
                        <a:rPr kumimoji="1" lang="en-US" altLang="ja-JP" b="1" u="sng" dirty="0" smtClean="0"/>
                        <a:t>Phased</a:t>
                      </a:r>
                      <a:r>
                        <a:rPr kumimoji="1" lang="en-US" altLang="ja-JP" b="1" u="sng" baseline="0" dirty="0" smtClean="0"/>
                        <a:t> Approach</a:t>
                      </a:r>
                      <a:endParaRPr kumimoji="1" lang="en-US" altLang="ja-JP" b="1" u="sng" dirty="0" smtClean="0"/>
                    </a:p>
                    <a:p>
                      <a:pPr>
                        <a:buFont typeface="Arial" pitchFamily="34" charset="0"/>
                        <a:buChar char="•"/>
                      </a:pPr>
                      <a:r>
                        <a:rPr kumimoji="1" lang="en-US" altLang="ja-JP" sz="1800" b="1" u="sng" kern="1200" baseline="0" dirty="0" smtClean="0">
                          <a:solidFill>
                            <a:schemeClr val="dk1"/>
                          </a:solidFill>
                          <a:latin typeface="+mn-lt"/>
                          <a:ea typeface="+mn-ea"/>
                          <a:cs typeface="+mn-cs"/>
                        </a:rPr>
                        <a:t>Developing International Guideline </a:t>
                      </a:r>
                      <a:r>
                        <a:rPr kumimoji="1" lang="en-US" altLang="ja-JP" sz="1800" b="0" u="none" kern="1200" baseline="0" dirty="0" smtClean="0">
                          <a:solidFill>
                            <a:schemeClr val="dk1"/>
                          </a:solidFill>
                          <a:latin typeface="+mn-lt"/>
                          <a:ea typeface="+mn-ea"/>
                          <a:cs typeface="+mn-cs"/>
                        </a:rPr>
                        <a:t>for Resource Efficient Products and Services</a:t>
                      </a:r>
                      <a:endParaRPr kumimoji="1" lang="en-US" altLang="ja-JP" sz="1800" b="1" u="sng" kern="1200" baseline="0" dirty="0" smtClean="0">
                        <a:solidFill>
                          <a:schemeClr val="dk1"/>
                        </a:solidFill>
                        <a:latin typeface="+mn-lt"/>
                        <a:ea typeface="+mn-ea"/>
                        <a:cs typeface="+mn-cs"/>
                      </a:endParaRPr>
                    </a:p>
                    <a:p>
                      <a:pPr>
                        <a:buFont typeface="Arial" pitchFamily="34" charset="0"/>
                        <a:buChar char="•"/>
                      </a:pPr>
                      <a:r>
                        <a:rPr kumimoji="1" lang="en-US" altLang="ja-JP" sz="1800" b="0" u="none" kern="1200" baseline="0" dirty="0" smtClean="0">
                          <a:solidFill>
                            <a:schemeClr val="dk1"/>
                          </a:solidFill>
                          <a:latin typeface="+mn-lt"/>
                          <a:ea typeface="+mn-ea"/>
                          <a:cs typeface="+mn-cs"/>
                        </a:rPr>
                        <a:t>Reflecting consideration of resource efficiency and productivity with pollution prevention to </a:t>
                      </a:r>
                      <a:r>
                        <a:rPr kumimoji="1" lang="en-US" altLang="ja-JP" sz="1800" b="1" u="sng" kern="1200" baseline="0" dirty="0" smtClean="0">
                          <a:solidFill>
                            <a:schemeClr val="dk1"/>
                          </a:solidFill>
                          <a:latin typeface="+mn-lt"/>
                          <a:ea typeface="+mn-ea"/>
                          <a:cs typeface="+mn-cs"/>
                        </a:rPr>
                        <a:t>appraisal of developmental project </a:t>
                      </a:r>
                    </a:p>
                    <a:p>
                      <a:pPr>
                        <a:buFont typeface="Arial" pitchFamily="34" charset="0"/>
                        <a:buChar char="•"/>
                      </a:pPr>
                      <a:r>
                        <a:rPr kumimoji="1" lang="en-US" altLang="ja-JP" b="1" u="sng" dirty="0" smtClean="0"/>
                        <a:t>Showcasing</a:t>
                      </a:r>
                      <a:r>
                        <a:rPr kumimoji="1" lang="en-US" altLang="ja-JP" b="1" u="sng" baseline="0" dirty="0" smtClean="0"/>
                        <a:t> true green economy model </a:t>
                      </a:r>
                      <a:r>
                        <a:rPr kumimoji="1" lang="en-US" altLang="ja-JP" baseline="0" dirty="0" smtClean="0"/>
                        <a:t>led by developed economies</a:t>
                      </a:r>
                      <a:endParaRPr kumimoji="1" lang="en-US" altLang="ja-JP" b="1" u="sng" dirty="0" smtClean="0"/>
                    </a:p>
                    <a:p>
                      <a:pPr>
                        <a:buFont typeface="Arial" pitchFamily="34" charset="0"/>
                        <a:buChar char="•"/>
                      </a:pPr>
                      <a:r>
                        <a:rPr kumimoji="1" lang="en-US" altLang="ja-JP" sz="1800" b="1" u="sng" kern="1200" baseline="0" dirty="0" smtClean="0">
                          <a:solidFill>
                            <a:schemeClr val="dk1"/>
                          </a:solidFill>
                          <a:latin typeface="+mn-lt"/>
                          <a:ea typeface="+mn-ea"/>
                          <a:cs typeface="+mn-cs"/>
                        </a:rPr>
                        <a:t>International fund </a:t>
                      </a:r>
                      <a:r>
                        <a:rPr kumimoji="1" lang="en-US" altLang="ja-JP" sz="1800" kern="1200" baseline="0" dirty="0" smtClean="0">
                          <a:solidFill>
                            <a:schemeClr val="dk1"/>
                          </a:solidFill>
                          <a:latin typeface="+mn-lt"/>
                          <a:ea typeface="+mn-ea"/>
                          <a:cs typeface="+mn-cs"/>
                        </a:rPr>
                        <a:t>for sustainable resource management</a:t>
                      </a:r>
                      <a:endParaRPr kumimoji="1" lang="ja-JP" altLang="en-US" b="1" u="sng" dirty="0"/>
                    </a:p>
                  </a:txBody>
                  <a:tcPr/>
                </a:tc>
                <a:extLst>
                  <a:ext uri="{0D108BD9-81ED-4DB2-BD59-A6C34878D82A}">
                    <a16:rowId xmlns:a16="http://schemas.microsoft.com/office/drawing/2014/main" val="10002"/>
                  </a:ext>
                </a:extLst>
              </a:tr>
            </a:tbl>
          </a:graphicData>
        </a:graphic>
      </p:graphicFrame>
      <p:sp>
        <p:nvSpPr>
          <p:cNvPr id="7" name="タイトル 6"/>
          <p:cNvSpPr>
            <a:spLocks noGrp="1"/>
          </p:cNvSpPr>
          <p:nvPr>
            <p:ph type="title" idx="4294967295"/>
          </p:nvPr>
        </p:nvSpPr>
        <p:spPr>
          <a:xfrm>
            <a:off x="1996751" y="142976"/>
            <a:ext cx="8458200" cy="575482"/>
          </a:xfrm>
        </p:spPr>
        <p:txBody>
          <a:bodyPr>
            <a:normAutofit fontScale="90000"/>
          </a:bodyPr>
          <a:lstStyle/>
          <a:p>
            <a:pPr algn="ctr"/>
            <a:r>
              <a:rPr lang="en-US" altLang="ja-JP" sz="2000" b="1" dirty="0" smtClean="0">
                <a:solidFill>
                  <a:schemeClr val="accent6">
                    <a:lumMod val="75000"/>
                  </a:schemeClr>
                </a:solidFill>
                <a:latin typeface="Segoe UI Semibold" panose="020B0702040204020203" pitchFamily="34" charset="0"/>
              </a:rPr>
              <a:t/>
            </a:r>
            <a:br>
              <a:rPr lang="en-US" altLang="ja-JP" sz="2000" b="1" dirty="0" smtClean="0">
                <a:solidFill>
                  <a:schemeClr val="accent6">
                    <a:lumMod val="75000"/>
                  </a:schemeClr>
                </a:solidFill>
                <a:latin typeface="Segoe UI Semibold" panose="020B0702040204020203" pitchFamily="34" charset="0"/>
              </a:rPr>
            </a:br>
            <a:r>
              <a:rPr lang="en-US" altLang="ja-JP" sz="2000" b="1" dirty="0">
                <a:solidFill>
                  <a:schemeClr val="accent6">
                    <a:lumMod val="75000"/>
                  </a:schemeClr>
                </a:solidFill>
                <a:latin typeface="Segoe UI Semibold" panose="020B0702040204020203" pitchFamily="34" charset="0"/>
              </a:rPr>
              <a:t/>
            </a:r>
            <a:br>
              <a:rPr lang="en-US" altLang="ja-JP" sz="2000" b="1" dirty="0">
                <a:solidFill>
                  <a:schemeClr val="accent6">
                    <a:lumMod val="75000"/>
                  </a:schemeClr>
                </a:solidFill>
                <a:latin typeface="Segoe UI Semibold" panose="020B0702040204020203" pitchFamily="34" charset="0"/>
              </a:rPr>
            </a:br>
            <a:r>
              <a:rPr lang="en-US" altLang="ja-JP" sz="2000" b="1" dirty="0" smtClean="0">
                <a:solidFill>
                  <a:schemeClr val="accent6">
                    <a:lumMod val="75000"/>
                  </a:schemeClr>
                </a:solidFill>
                <a:latin typeface="Segoe UI Semibold" panose="020B0702040204020203" pitchFamily="34" charset="0"/>
              </a:rPr>
              <a:t>Governance Reform at National and International Level</a:t>
            </a:r>
            <a:r>
              <a:rPr lang="en-US" altLang="ja-JP" sz="2000" b="1" dirty="0" smtClean="0">
                <a:latin typeface="Segoe UI" panose="020B0502040204020203" pitchFamily="34" charset="0"/>
                <a:cs typeface="Segoe UI" panose="020B0502040204020203" pitchFamily="34" charset="0"/>
              </a:rPr>
              <a:t/>
            </a:r>
            <a:br>
              <a:rPr lang="en-US" altLang="ja-JP" sz="2000" b="1" dirty="0" smtClean="0">
                <a:latin typeface="Segoe UI" panose="020B0502040204020203" pitchFamily="34" charset="0"/>
                <a:cs typeface="Segoe UI" panose="020B0502040204020203" pitchFamily="34" charset="0"/>
              </a:rPr>
            </a:br>
            <a:r>
              <a:rPr lang="en-US" altLang="ja-JP" sz="2000" dirty="0">
                <a:solidFill>
                  <a:schemeClr val="bg1"/>
                </a:solidFill>
              </a:rPr>
              <a:t/>
            </a:r>
            <a:br>
              <a:rPr lang="en-US" altLang="ja-JP" sz="2000" dirty="0">
                <a:solidFill>
                  <a:schemeClr val="bg1"/>
                </a:solidFill>
              </a:rPr>
            </a:br>
            <a:endParaRPr kumimoji="1" lang="ja-JP" altLang="en-US" sz="2000" dirty="0"/>
          </a:p>
        </p:txBody>
      </p:sp>
    </p:spTree>
    <p:extLst>
      <p:ext uri="{BB962C8B-B14F-4D97-AF65-F5344CB8AC3E}">
        <p14:creationId xmlns:p14="http://schemas.microsoft.com/office/powerpoint/2010/main" val="1290092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プレースホルダー 1"/>
          <p:cNvSpPr txBox="1">
            <a:spLocks/>
          </p:cNvSpPr>
          <p:nvPr/>
        </p:nvSpPr>
        <p:spPr>
          <a:xfrm>
            <a:off x="2219498" y="2130478"/>
            <a:ext cx="7341840" cy="141074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r>
              <a:rPr lang="en-US" altLang="ja-JP" sz="3200" b="1" dirty="0" smtClean="0"/>
              <a:t>IGES-UNEP Collaborating Centre on Environmental Technologies (CCET)</a:t>
            </a:r>
            <a:endParaRPr lang="ja-JP" altLang="en-US" sz="3200" b="1" dirty="0"/>
          </a:p>
        </p:txBody>
      </p:sp>
    </p:spTree>
    <p:extLst>
      <p:ext uri="{BB962C8B-B14F-4D97-AF65-F5344CB8AC3E}">
        <p14:creationId xmlns:p14="http://schemas.microsoft.com/office/powerpoint/2010/main" val="2002637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668338" y="476672"/>
            <a:ext cx="8820150" cy="685800"/>
          </a:xfrm>
        </p:spPr>
        <p:txBody>
          <a:bodyPr>
            <a:normAutofit fontScale="90000"/>
          </a:bodyPr>
          <a:lstStyle/>
          <a:p>
            <a:pPr algn="ctr"/>
            <a:r>
              <a:rPr lang="en-US" altLang="ja-JP" sz="3200" dirty="0"/>
              <a:t>IGES Centre Collaborating with UNEP on Environmental Technologies (CCET)</a:t>
            </a:r>
            <a:endParaRPr kumimoji="1" lang="ja-JP" altLang="en-US" sz="3200" dirty="0"/>
          </a:p>
        </p:txBody>
      </p:sp>
      <p:sp>
        <p:nvSpPr>
          <p:cNvPr id="7" name="AutoShape 6" descr="http://upload.wikimedia.org/wikipedia/ja/6/67/%E6%97%A5%E6%9C%AC%E5%9C%B0%E5%9B%B3.sv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テキスト ボックス 4"/>
          <p:cNvSpPr txBox="1"/>
          <p:nvPr/>
        </p:nvSpPr>
        <p:spPr>
          <a:xfrm>
            <a:off x="1524000" y="1311147"/>
            <a:ext cx="8964488" cy="2215991"/>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t>Founded</a:t>
            </a:r>
            <a:r>
              <a:rPr lang="en-US" altLang="ja-JP" dirty="0"/>
              <a:t> in March 2014</a:t>
            </a:r>
            <a:r>
              <a:rPr lang="ja-JP" altLang="en-US" dirty="0"/>
              <a:t> </a:t>
            </a:r>
            <a:r>
              <a:rPr lang="en-US" altLang="ja-JP" dirty="0"/>
              <a:t>based on the Agreement between UNEP and IGES on the Establishment of the Centre Collaborating with UNEP on Environmental Technologies. </a:t>
            </a:r>
          </a:p>
          <a:p>
            <a:pPr marL="285750" indent="-285750">
              <a:buFont typeface="Arial" panose="020B0604020202020204" pitchFamily="34" charset="0"/>
              <a:buChar char="•"/>
            </a:pPr>
            <a:r>
              <a:rPr lang="en-US" altLang="ja-JP" sz="2400" b="1" dirty="0"/>
              <a:t>Purpose</a:t>
            </a:r>
            <a:r>
              <a:rPr lang="en-US" altLang="ja-JP" sz="2400" dirty="0"/>
              <a:t>: </a:t>
            </a:r>
            <a:r>
              <a:rPr lang="en-US" altLang="ja-JP" dirty="0"/>
              <a:t>To support UNEP-IETC (International Environmental Technology Centre)</a:t>
            </a:r>
          </a:p>
          <a:p>
            <a:r>
              <a:rPr lang="en-US" altLang="ja-JP" dirty="0"/>
              <a:t>     1) By providing additional scientific, technological and policy relevant knowledge and</a:t>
            </a:r>
          </a:p>
          <a:p>
            <a:r>
              <a:rPr lang="en-US" altLang="ja-JP" dirty="0"/>
              <a:t>          information through its existing </a:t>
            </a:r>
            <a:r>
              <a:rPr lang="en-US" altLang="ja-JP" dirty="0" smtClean="0"/>
              <a:t>resources </a:t>
            </a:r>
            <a:r>
              <a:rPr lang="en-US" altLang="ja-JP" dirty="0"/>
              <a:t>and  </a:t>
            </a:r>
          </a:p>
          <a:p>
            <a:r>
              <a:rPr lang="en-US" altLang="ja-JP" dirty="0"/>
              <a:t>     2) By enabling additional networking and collaboration with other domestic / international</a:t>
            </a:r>
          </a:p>
          <a:p>
            <a:r>
              <a:rPr lang="en-US" altLang="ja-JP" dirty="0"/>
              <a:t>          partners.</a:t>
            </a:r>
            <a:endParaRPr kumimoji="1" lang="en-US" altLang="ja-JP" dirty="0"/>
          </a:p>
        </p:txBody>
      </p:sp>
      <p:pic>
        <p:nvPicPr>
          <p:cNvPr id="4" name="Picture 2" descr="organisational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022" y="3429001"/>
            <a:ext cx="5932482" cy="3052219"/>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647780" y="3140968"/>
            <a:ext cx="3080068" cy="1754326"/>
          </a:xfrm>
          <a:prstGeom prst="rect">
            <a:avLst/>
          </a:prstGeom>
        </p:spPr>
        <p:txBody>
          <a:bodyPr wrap="square">
            <a:spAutoFit/>
          </a:bodyPr>
          <a:lstStyle/>
          <a:p>
            <a:endParaRPr lang="en-US" altLang="ja-JP" dirty="0"/>
          </a:p>
          <a:p>
            <a:pPr marL="285750" indent="-285750">
              <a:buFont typeface="Arial" panose="020B0604020202020204" pitchFamily="34" charset="0"/>
              <a:buChar char="•"/>
            </a:pPr>
            <a:r>
              <a:rPr lang="en-US" altLang="ja-JP" sz="2400" b="1" dirty="0"/>
              <a:t>Location</a:t>
            </a:r>
            <a:r>
              <a:rPr lang="ja-JP" altLang="en-US" sz="2400" dirty="0"/>
              <a:t>：</a:t>
            </a:r>
            <a:r>
              <a:rPr lang="en-US" altLang="ja-JP" dirty="0"/>
              <a:t>IGES HQ (</a:t>
            </a:r>
            <a:r>
              <a:rPr lang="en-US" altLang="ja-JP" dirty="0" err="1"/>
              <a:t>Hayama</a:t>
            </a:r>
            <a:r>
              <a:rPr lang="en-US" altLang="ja-JP" dirty="0"/>
              <a:t>, Kanagawa Pref.)</a:t>
            </a:r>
          </a:p>
          <a:p>
            <a:pPr marL="285750" indent="-285750">
              <a:buFont typeface="Arial" panose="020B0604020202020204" pitchFamily="34" charset="0"/>
              <a:buChar char="•"/>
            </a:pPr>
            <a:r>
              <a:rPr lang="en-US" altLang="ja-JP" sz="2400" b="1" dirty="0"/>
              <a:t>Employees:</a:t>
            </a:r>
            <a:r>
              <a:rPr lang="en-US" altLang="ja-JP" sz="2400" dirty="0"/>
              <a:t> </a:t>
            </a:r>
          </a:p>
          <a:p>
            <a:r>
              <a:rPr lang="en-US" altLang="ja-JP" sz="2400" dirty="0"/>
              <a:t>    </a:t>
            </a:r>
            <a:r>
              <a:rPr lang="en-US" altLang="ja-JP" dirty="0"/>
              <a:t>Director, 2 IGES researchers</a:t>
            </a:r>
          </a:p>
        </p:txBody>
      </p:sp>
      <p:sp>
        <p:nvSpPr>
          <p:cNvPr id="9" name="角丸四角形 8"/>
          <p:cNvSpPr/>
          <p:nvPr/>
        </p:nvSpPr>
        <p:spPr>
          <a:xfrm>
            <a:off x="7104112" y="4509120"/>
            <a:ext cx="792088" cy="57606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4511824" y="6525344"/>
            <a:ext cx="1584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6096000" y="5085184"/>
            <a:ext cx="1008112" cy="14401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1679574" y="5085185"/>
            <a:ext cx="2832250" cy="1639931"/>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Both"/>
            </a:pPr>
            <a:r>
              <a:rPr lang="en-US" altLang="ja-JP" sz="1600" dirty="0">
                <a:solidFill>
                  <a:schemeClr val="tx1"/>
                </a:solidFill>
              </a:rPr>
              <a:t>Sustainable Consumption and Production Research</a:t>
            </a:r>
          </a:p>
          <a:p>
            <a:pPr marL="342900" indent="-342900">
              <a:buAutoNum type="arabicParenBoth"/>
            </a:pPr>
            <a:r>
              <a:rPr kumimoji="1" lang="en-US" altLang="ja-JP" sz="1600" dirty="0">
                <a:solidFill>
                  <a:schemeClr val="tx1"/>
                </a:solidFill>
              </a:rPr>
              <a:t>3R and Resource Efficiency Policy Research</a:t>
            </a:r>
          </a:p>
          <a:p>
            <a:pPr marL="342900" indent="-342900">
              <a:buAutoNum type="arabicParenBoth"/>
            </a:pPr>
            <a:r>
              <a:rPr lang="en-US" altLang="ja-JP" sz="1600" dirty="0">
                <a:solidFill>
                  <a:schemeClr val="tx1"/>
                </a:solidFill>
              </a:rPr>
              <a:t>CCET</a:t>
            </a:r>
            <a:endParaRPr kumimoji="1" lang="ja-JP" altLang="en-US" sz="1600" dirty="0">
              <a:solidFill>
                <a:schemeClr val="tx1"/>
              </a:solidFill>
            </a:endParaRPr>
          </a:p>
        </p:txBody>
      </p:sp>
    </p:spTree>
    <p:extLst>
      <p:ext uri="{BB962C8B-B14F-4D97-AF65-F5344CB8AC3E}">
        <p14:creationId xmlns:p14="http://schemas.microsoft.com/office/powerpoint/2010/main" val="363367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33328" y="1340769"/>
            <a:ext cx="4402832" cy="5192127"/>
          </a:xfrm>
        </p:spPr>
        <p:txBody>
          <a:bodyPr rtlCol="0">
            <a:noAutofit/>
          </a:bodyPr>
          <a:lstStyle/>
          <a:p>
            <a:pPr>
              <a:defRPr/>
            </a:pPr>
            <a:r>
              <a:rPr lang="en-US" altLang="ja-JP" sz="2000" dirty="0"/>
              <a:t>IETC is a branch of UNEP / Division of Technology, Industry and Economy (DTIE), and is responsible for works relevant to waste management.</a:t>
            </a:r>
          </a:p>
          <a:p>
            <a:pPr>
              <a:defRPr/>
            </a:pPr>
            <a:endParaRPr lang="en-US" sz="2000" dirty="0"/>
          </a:p>
          <a:p>
            <a:pPr>
              <a:defRPr/>
            </a:pPr>
            <a:r>
              <a:rPr lang="en-US" altLang="ja-JP" sz="2000" dirty="0"/>
              <a:t>Its main function is to promote the application of Environmentally Sound Technologies (ESTs) in developing countries and countries in transition, with a focus on waste management related issues</a:t>
            </a:r>
            <a:r>
              <a:rPr lang="en-US" altLang="ja-JP" sz="2000" dirty="0"/>
              <a:t>.</a:t>
            </a:r>
          </a:p>
          <a:p>
            <a:pPr>
              <a:defRPr/>
            </a:pPr>
            <a:endParaRPr lang="en-US" sz="2000" dirty="0"/>
          </a:p>
          <a:p>
            <a:pPr>
              <a:defRPr/>
            </a:pPr>
            <a:r>
              <a:rPr lang="en-US" altLang="ja-JP" sz="2000" dirty="0"/>
              <a:t>It is located in Tsurumi Park, Osaka</a:t>
            </a:r>
            <a:endParaRPr lang="en-US" sz="2000" dirty="0"/>
          </a:p>
        </p:txBody>
      </p:sp>
      <p:pic>
        <p:nvPicPr>
          <p:cNvPr id="11269" name="Picture 5" descr="UNEP 008.jpg"/>
          <p:cNvPicPr>
            <a:picLocks noChangeAspect="1"/>
          </p:cNvPicPr>
          <p:nvPr/>
        </p:nvPicPr>
        <p:blipFill>
          <a:blip r:embed="rId2" cstate="print"/>
          <a:srcRect/>
          <a:stretch>
            <a:fillRect/>
          </a:stretch>
        </p:blipFill>
        <p:spPr bwMode="auto">
          <a:xfrm>
            <a:off x="7701284" y="1057698"/>
            <a:ext cx="2643188" cy="5286375"/>
          </a:xfrm>
          <a:prstGeom prst="rect">
            <a:avLst/>
          </a:prstGeom>
          <a:noFill/>
          <a:ln w="9525">
            <a:noFill/>
            <a:miter lim="800000"/>
            <a:headEnd/>
            <a:tailEnd/>
          </a:ln>
        </p:spPr>
      </p:pic>
      <p:sp>
        <p:nvSpPr>
          <p:cNvPr id="5" name="タイトル 1"/>
          <p:cNvSpPr txBox="1">
            <a:spLocks/>
          </p:cNvSpPr>
          <p:nvPr/>
        </p:nvSpPr>
        <p:spPr>
          <a:xfrm>
            <a:off x="3133328" y="188640"/>
            <a:ext cx="6851104" cy="792088"/>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r>
              <a:rPr lang="en-US" altLang="ja-JP" b="1" dirty="0"/>
              <a:t>UNEP International Environmental Technology Centre (IETC)</a:t>
            </a:r>
            <a:endParaRPr lang="ja-JP" altLang="en-US" b="1" dirty="0"/>
          </a:p>
        </p:txBody>
      </p:sp>
    </p:spTree>
    <p:extLst>
      <p:ext uri="{BB962C8B-B14F-4D97-AF65-F5344CB8AC3E}">
        <p14:creationId xmlns:p14="http://schemas.microsoft.com/office/powerpoint/2010/main" val="8088323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171206" y="1057960"/>
            <a:ext cx="7221261" cy="1938992"/>
          </a:xfrm>
          <a:prstGeom prst="rect">
            <a:avLst/>
          </a:prstGeom>
          <a:noFill/>
          <a:ln w="9525">
            <a:noFill/>
            <a:miter lim="800000"/>
            <a:headEnd/>
            <a:tailEnd/>
          </a:ln>
        </p:spPr>
        <p:txBody>
          <a:bodyPr wrap="square">
            <a:spAutoFit/>
          </a:bodyPr>
          <a:lstStyle/>
          <a:p>
            <a:pPr marL="233363" lvl="2" indent="-233363">
              <a:buClr>
                <a:srgbClr val="FF0000"/>
              </a:buClr>
              <a:buFont typeface="Century Gothic" pitchFamily="34" charset="0"/>
              <a:buChar char="●"/>
            </a:pPr>
            <a:r>
              <a:rPr lang="en-US" altLang="ja-JP" sz="2000" b="1" dirty="0">
                <a:latin typeface="Segoe UI" panose="020B0502040204020203" pitchFamily="34" charset="0"/>
                <a:ea typeface="Segoe UI" panose="020B0502040204020203" pitchFamily="34" charset="0"/>
                <a:cs typeface="Segoe UI" panose="020B0502040204020203" pitchFamily="34" charset="0"/>
              </a:rPr>
              <a:t>Holistic Approach to Waste </a:t>
            </a:r>
            <a:r>
              <a:rPr lang="en-US" altLang="ja-JP" sz="2000" b="1" dirty="0">
                <a:latin typeface="Segoe UI" panose="020B0502040204020203" pitchFamily="34" charset="0"/>
                <a:ea typeface="Segoe UI" panose="020B0502040204020203" pitchFamily="34" charset="0"/>
                <a:cs typeface="Segoe UI" panose="020B0502040204020203" pitchFamily="34" charset="0"/>
              </a:rPr>
              <a:t>M</a:t>
            </a:r>
            <a:r>
              <a:rPr lang="en-US" altLang="ja-JP" sz="2000" b="1" dirty="0">
                <a:latin typeface="Segoe UI" panose="020B0502040204020203" pitchFamily="34" charset="0"/>
                <a:ea typeface="Segoe UI" panose="020B0502040204020203" pitchFamily="34" charset="0"/>
                <a:cs typeface="Segoe UI" panose="020B0502040204020203" pitchFamily="34" charset="0"/>
              </a:rPr>
              <a:t>anagement </a:t>
            </a:r>
          </a:p>
          <a:p>
            <a:pPr marL="233363" lvl="2" indent="-233363">
              <a:buClr>
                <a:srgbClr val="FF0000"/>
              </a:buClr>
              <a:buFont typeface="Century Gothic" pitchFamily="34" charset="0"/>
              <a:buChar char="●"/>
            </a:pPr>
            <a:endParaRPr lang="en-US" altLang="ja-JP" sz="2000" b="1" dirty="0">
              <a:latin typeface="Segoe UI" panose="020B0502040204020203" pitchFamily="34" charset="0"/>
              <a:ea typeface="Segoe UI" panose="020B0502040204020203" pitchFamily="34" charset="0"/>
              <a:cs typeface="Segoe UI" panose="020B0502040204020203" pitchFamily="34" charset="0"/>
            </a:endParaRPr>
          </a:p>
          <a:p>
            <a:pPr marL="233363" lvl="2" indent="-233363">
              <a:buClr>
                <a:srgbClr val="FF0000"/>
              </a:buClr>
              <a:buFont typeface="Century Gothic" pitchFamily="34" charset="0"/>
              <a:buChar char="●"/>
            </a:pPr>
            <a:r>
              <a:rPr lang="en-US" altLang="ja-JP" sz="2000" b="1" dirty="0">
                <a:latin typeface="Segoe UI" panose="020B0502040204020203" pitchFamily="34" charset="0"/>
                <a:ea typeface="Segoe UI" panose="020B0502040204020203" pitchFamily="34" charset="0"/>
                <a:cs typeface="Segoe UI" panose="020B0502040204020203" pitchFamily="34" charset="0"/>
              </a:rPr>
              <a:t>Waste-to-Resource: </a:t>
            </a:r>
          </a:p>
          <a:p>
            <a:pPr marL="0" lvl="2">
              <a:buClr>
                <a:srgbClr val="FF0000"/>
              </a:buClr>
            </a:pPr>
            <a:r>
              <a:rPr lang="en-US" altLang="ja-JP" sz="2000" b="1" dirty="0">
                <a:latin typeface="Segoe UI" panose="020B0502040204020203" pitchFamily="34" charset="0"/>
                <a:ea typeface="Segoe UI" panose="020B0502040204020203" pitchFamily="34" charset="0"/>
                <a:cs typeface="Segoe UI" panose="020B0502040204020203" pitchFamily="34" charset="0"/>
              </a:rPr>
              <a:t> </a:t>
            </a:r>
            <a:r>
              <a:rPr lang="en-US" altLang="ja-JP" sz="2000" b="1" dirty="0">
                <a:latin typeface="Segoe UI" panose="020B0502040204020203" pitchFamily="34" charset="0"/>
                <a:ea typeface="Segoe UI" panose="020B0502040204020203" pitchFamily="34" charset="0"/>
                <a:cs typeface="Segoe UI" panose="020B0502040204020203" pitchFamily="34" charset="0"/>
              </a:rPr>
              <a:t>   From Linear </a:t>
            </a:r>
            <a:r>
              <a:rPr lang="en-US" altLang="ja-JP" sz="2000" b="1" dirty="0">
                <a:latin typeface="Segoe UI" panose="020B0502040204020203" pitchFamily="34" charset="0"/>
                <a:ea typeface="Segoe UI" panose="020B0502040204020203" pitchFamily="34" charset="0"/>
                <a:cs typeface="Segoe UI" panose="020B0502040204020203" pitchFamily="34" charset="0"/>
              </a:rPr>
              <a:t>F</a:t>
            </a:r>
            <a:r>
              <a:rPr lang="en-US" altLang="ja-JP" sz="2000" b="1" dirty="0">
                <a:latin typeface="Segoe UI" panose="020B0502040204020203" pitchFamily="34" charset="0"/>
                <a:ea typeface="Segoe UI" panose="020B0502040204020203" pitchFamily="34" charset="0"/>
                <a:cs typeface="Segoe UI" panose="020B0502040204020203" pitchFamily="34" charset="0"/>
              </a:rPr>
              <a:t>low to Closed-loop of Resource </a:t>
            </a:r>
            <a:r>
              <a:rPr lang="en-US" altLang="ja-JP" sz="2000" b="1" dirty="0">
                <a:latin typeface="Segoe UI" panose="020B0502040204020203" pitchFamily="34" charset="0"/>
                <a:ea typeface="Segoe UI" panose="020B0502040204020203" pitchFamily="34" charset="0"/>
                <a:cs typeface="Segoe UI" panose="020B0502040204020203" pitchFamily="34" charset="0"/>
              </a:rPr>
              <a:t>C</a:t>
            </a:r>
            <a:r>
              <a:rPr lang="en-US" altLang="ja-JP" sz="2000" b="1" dirty="0">
                <a:latin typeface="Segoe UI" panose="020B0502040204020203" pitchFamily="34" charset="0"/>
                <a:ea typeface="Segoe UI" panose="020B0502040204020203" pitchFamily="34" charset="0"/>
                <a:cs typeface="Segoe UI" panose="020B0502040204020203" pitchFamily="34" charset="0"/>
              </a:rPr>
              <a:t>irculation</a:t>
            </a:r>
          </a:p>
          <a:p>
            <a:pPr marL="233363" lvl="2" indent="-233363">
              <a:buClr>
                <a:srgbClr val="FF0000"/>
              </a:buClr>
              <a:buFont typeface="Century Gothic" pitchFamily="34" charset="0"/>
              <a:buChar char="●"/>
            </a:pPr>
            <a:endParaRPr lang="en-US" altLang="ja-JP" sz="2000" b="1" dirty="0">
              <a:latin typeface="Segoe UI" panose="020B0502040204020203" pitchFamily="34" charset="0"/>
              <a:ea typeface="Segoe UI" panose="020B0502040204020203" pitchFamily="34" charset="0"/>
              <a:cs typeface="Segoe UI" panose="020B0502040204020203" pitchFamily="34" charset="0"/>
            </a:endParaRPr>
          </a:p>
          <a:p>
            <a:pPr marL="233363" lvl="2" indent="-233363">
              <a:buClr>
                <a:srgbClr val="FF0000"/>
              </a:buClr>
              <a:buFont typeface="Century Gothic" pitchFamily="34" charset="0"/>
              <a:buChar char="●"/>
            </a:pPr>
            <a:r>
              <a:rPr lang="en-US" altLang="ja-JP" sz="2000" b="1" dirty="0">
                <a:latin typeface="Segoe UI" panose="020B0502040204020203" pitchFamily="34" charset="0"/>
                <a:ea typeface="Segoe UI" panose="020B0502040204020203" pitchFamily="34" charset="0"/>
                <a:cs typeface="Segoe UI" panose="020B0502040204020203" pitchFamily="34" charset="0"/>
              </a:rPr>
              <a:t>Promotion of </a:t>
            </a:r>
            <a:r>
              <a:rPr lang="en-US" altLang="ja-JP" sz="2000" b="1" dirty="0">
                <a:latin typeface="Segoe UI" panose="020B0502040204020203" pitchFamily="34" charset="0"/>
                <a:ea typeface="Segoe UI" panose="020B0502040204020203" pitchFamily="34" charset="0"/>
                <a:cs typeface="Segoe UI" panose="020B0502040204020203" pitchFamily="34" charset="0"/>
              </a:rPr>
              <a:t>P</a:t>
            </a:r>
            <a:r>
              <a:rPr lang="en-US" altLang="ja-JP" sz="2000" b="1" dirty="0">
                <a:latin typeface="Segoe UI" panose="020B0502040204020203" pitchFamily="34" charset="0"/>
                <a:ea typeface="Segoe UI" panose="020B0502040204020203" pitchFamily="34" charset="0"/>
                <a:cs typeface="Segoe UI" panose="020B0502040204020203" pitchFamily="34" charset="0"/>
              </a:rPr>
              <a:t>reventive Policy and 3R</a:t>
            </a:r>
            <a:endParaRPr lang="en-GB" altLang="zh-TW" sz="2000" b="1" dirty="0">
              <a:latin typeface="Segoe UI" panose="020B0502040204020203" pitchFamily="34" charset="0"/>
              <a:ea typeface="Segoe UI" panose="020B0502040204020203" pitchFamily="34" charset="0"/>
              <a:cs typeface="Segoe UI" panose="020B0502040204020203" pitchFamily="34" charset="0"/>
            </a:endParaRPr>
          </a:p>
        </p:txBody>
      </p:sp>
      <p:grpSp>
        <p:nvGrpSpPr>
          <p:cNvPr id="6" name="Group 8"/>
          <p:cNvGrpSpPr>
            <a:grpSpLocks/>
          </p:cNvGrpSpPr>
          <p:nvPr/>
        </p:nvGrpSpPr>
        <p:grpSpPr bwMode="auto">
          <a:xfrm>
            <a:off x="7077767" y="3342228"/>
            <a:ext cx="3314700" cy="3193582"/>
            <a:chOff x="153321" y="2008442"/>
            <a:chExt cx="4064717" cy="4657826"/>
          </a:xfrm>
          <a:solidFill>
            <a:schemeClr val="accent2">
              <a:lumMod val="40000"/>
              <a:lumOff val="60000"/>
            </a:schemeClr>
          </a:solidFill>
        </p:grpSpPr>
        <p:sp>
          <p:nvSpPr>
            <p:cNvPr id="7" name="Rectangle 6"/>
            <p:cNvSpPr/>
            <p:nvPr/>
          </p:nvSpPr>
          <p:spPr>
            <a:xfrm>
              <a:off x="153321" y="2008442"/>
              <a:ext cx="4064717" cy="4657826"/>
            </a:xfrm>
            <a:prstGeom prst="rect">
              <a:avLst/>
            </a:prstGeom>
            <a:grp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Calibri" pitchFamily="34" charset="0"/>
                  <a:ea typeface="PMingLiU" pitchFamily="18" charset="-120"/>
                </a:defRPr>
              </a:lvl1pPr>
              <a:lvl2pPr marL="742950" indent="-285750" eaLnBrk="0" hangingPunct="0">
                <a:defRPr kumimoji="1" sz="2400">
                  <a:solidFill>
                    <a:schemeClr val="tx1"/>
                  </a:solidFill>
                  <a:latin typeface="Calibri" pitchFamily="34" charset="0"/>
                  <a:ea typeface="PMingLiU" pitchFamily="18" charset="-120"/>
                </a:defRPr>
              </a:lvl2pPr>
              <a:lvl3pPr marL="1143000" indent="-228600" eaLnBrk="0" hangingPunct="0">
                <a:defRPr kumimoji="1" sz="2400">
                  <a:solidFill>
                    <a:schemeClr val="tx1"/>
                  </a:solidFill>
                  <a:latin typeface="Calibri" pitchFamily="34" charset="0"/>
                  <a:ea typeface="PMingLiU" pitchFamily="18" charset="-120"/>
                </a:defRPr>
              </a:lvl3pPr>
              <a:lvl4pPr marL="1600200" indent="-228600" eaLnBrk="0" hangingPunct="0">
                <a:defRPr kumimoji="1" sz="2400">
                  <a:solidFill>
                    <a:schemeClr val="tx1"/>
                  </a:solidFill>
                  <a:latin typeface="Calibri" pitchFamily="34" charset="0"/>
                  <a:ea typeface="PMingLiU" pitchFamily="18" charset="-120"/>
                </a:defRPr>
              </a:lvl4pPr>
              <a:lvl5pPr marL="2057400" indent="-228600" eaLnBrk="0" hangingPunct="0">
                <a:defRPr kumimoji="1" sz="2400">
                  <a:solidFill>
                    <a:schemeClr val="tx1"/>
                  </a:solidFill>
                  <a:latin typeface="Calibri" pitchFamily="34" charset="0"/>
                  <a:ea typeface="PMingLiU" pitchFamily="18" charset="-120"/>
                </a:defRPr>
              </a:lvl5pPr>
              <a:lvl6pPr marL="2514600" indent="-228600" defTabSz="457200" eaLnBrk="0" fontAlgn="base" hangingPunct="0">
                <a:spcBef>
                  <a:spcPct val="0"/>
                </a:spcBef>
                <a:spcAft>
                  <a:spcPct val="0"/>
                </a:spcAft>
                <a:defRPr kumimoji="1" sz="2400">
                  <a:solidFill>
                    <a:schemeClr val="tx1"/>
                  </a:solidFill>
                  <a:latin typeface="Calibri" pitchFamily="34" charset="0"/>
                  <a:ea typeface="PMingLiU" pitchFamily="18" charset="-120"/>
                </a:defRPr>
              </a:lvl6pPr>
              <a:lvl7pPr marL="2971800" indent="-228600" defTabSz="457200" eaLnBrk="0" fontAlgn="base" hangingPunct="0">
                <a:spcBef>
                  <a:spcPct val="0"/>
                </a:spcBef>
                <a:spcAft>
                  <a:spcPct val="0"/>
                </a:spcAft>
                <a:defRPr kumimoji="1" sz="2400">
                  <a:solidFill>
                    <a:schemeClr val="tx1"/>
                  </a:solidFill>
                  <a:latin typeface="Calibri" pitchFamily="34" charset="0"/>
                  <a:ea typeface="PMingLiU" pitchFamily="18" charset="-120"/>
                </a:defRPr>
              </a:lvl7pPr>
              <a:lvl8pPr marL="3429000" indent="-228600" defTabSz="457200" eaLnBrk="0" fontAlgn="base" hangingPunct="0">
                <a:spcBef>
                  <a:spcPct val="0"/>
                </a:spcBef>
                <a:spcAft>
                  <a:spcPct val="0"/>
                </a:spcAft>
                <a:defRPr kumimoji="1" sz="2400">
                  <a:solidFill>
                    <a:schemeClr val="tx1"/>
                  </a:solidFill>
                  <a:latin typeface="Calibri" pitchFamily="34" charset="0"/>
                  <a:ea typeface="PMingLiU" pitchFamily="18" charset="-120"/>
                </a:defRPr>
              </a:lvl8pPr>
              <a:lvl9pPr marL="3886200" indent="-228600" defTabSz="457200" eaLnBrk="0" fontAlgn="base" hangingPunct="0">
                <a:spcBef>
                  <a:spcPct val="0"/>
                </a:spcBef>
                <a:spcAft>
                  <a:spcPct val="0"/>
                </a:spcAft>
                <a:defRPr kumimoji="1" sz="2400">
                  <a:solidFill>
                    <a:schemeClr val="tx1"/>
                  </a:solidFill>
                  <a:latin typeface="Calibri" pitchFamily="34" charset="0"/>
                  <a:ea typeface="PMingLiU" pitchFamily="18" charset="-120"/>
                </a:defRPr>
              </a:lvl9pPr>
            </a:lstStyle>
            <a:p>
              <a:pPr algn="ctr" eaLnBrk="1" hangingPunct="1">
                <a:defRPr/>
              </a:pPr>
              <a:endParaRPr kumimoji="0" lang="zh-TW" altLang="en-US" sz="1800">
                <a:solidFill>
                  <a:srgbClr val="FFFFFF"/>
                </a:solidFill>
              </a:endParaRPr>
            </a:p>
          </p:txBody>
        </p:sp>
        <p:pic>
          <p:nvPicPr>
            <p:cNvPr id="8" name="Picture 29"/>
            <p:cNvPicPr>
              <a:picLocks noChangeAspect="1" noChangeArrowheads="1"/>
            </p:cNvPicPr>
            <p:nvPr/>
          </p:nvPicPr>
          <p:blipFill>
            <a:blip r:embed="rId3" cstate="print">
              <a:clrChange>
                <a:clrFrom>
                  <a:srgbClr val="FFFFFF"/>
                </a:clrFrom>
                <a:clrTo>
                  <a:srgbClr val="FFFFFF">
                    <a:alpha val="0"/>
                  </a:srgbClr>
                </a:clrTo>
              </a:clrChange>
              <a:lum contrast="20000"/>
              <a:extLst/>
            </a:blip>
            <a:srcRect/>
            <a:stretch>
              <a:fillRect/>
            </a:stretch>
          </p:blipFill>
          <p:spPr bwMode="auto">
            <a:xfrm>
              <a:off x="271305" y="2686050"/>
              <a:ext cx="3862400" cy="3780519"/>
            </a:xfrm>
            <a:prstGeom prst="rect">
              <a:avLst/>
            </a:prstGeom>
            <a:grpFill/>
            <a:ln>
              <a:noFill/>
            </a:ln>
            <a:extLst/>
          </p:spPr>
        </p:pic>
        <p:sp>
          <p:nvSpPr>
            <p:cNvPr id="9" name="Rectangle 17"/>
            <p:cNvSpPr>
              <a:spLocks noChangeArrowheads="1"/>
            </p:cNvSpPr>
            <p:nvPr/>
          </p:nvSpPr>
          <p:spPr bwMode="auto">
            <a:xfrm>
              <a:off x="271305" y="2071506"/>
              <a:ext cx="2151536" cy="628447"/>
            </a:xfrm>
            <a:prstGeom prst="rect">
              <a:avLst/>
            </a:prstGeom>
            <a:grp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PMingLiU"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PMingLiU"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PMingLiU"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PMingLiU"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PMingLiU" pitchFamily="18" charset="-12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PMingLiU" pitchFamily="18" charset="-12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PMingLiU" pitchFamily="18" charset="-12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PMingLiU" pitchFamily="18" charset="-12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PMingLiU" pitchFamily="18" charset="-120"/>
                </a:defRPr>
              </a:lvl9pPr>
            </a:lstStyle>
            <a:p>
              <a:pPr eaLnBrk="1" hangingPunct="1">
                <a:buFontTx/>
                <a:buNone/>
                <a:defRPr/>
              </a:pPr>
              <a:r>
                <a:rPr lang="en-GB" altLang="zh-TW" sz="2200" dirty="0">
                  <a:solidFill>
                    <a:schemeClr val="bg1"/>
                  </a:solidFill>
                  <a:cs typeface="Arial" pitchFamily="34" charset="0"/>
                </a:rPr>
                <a:t>Sustainability</a:t>
              </a:r>
              <a:endParaRPr lang="en-GB" altLang="zh-TW" sz="2200" dirty="0">
                <a:solidFill>
                  <a:schemeClr val="bg1"/>
                </a:solidFill>
                <a:cs typeface="Arial" pitchFamily="34" charset="0"/>
              </a:endParaRPr>
            </a:p>
          </p:txBody>
        </p:sp>
      </p:grpSp>
      <p:grpSp>
        <p:nvGrpSpPr>
          <p:cNvPr id="10" name="Group 1"/>
          <p:cNvGrpSpPr/>
          <p:nvPr/>
        </p:nvGrpSpPr>
        <p:grpSpPr>
          <a:xfrm>
            <a:off x="3161556" y="3331367"/>
            <a:ext cx="3314700" cy="3151367"/>
            <a:chOff x="4712563" y="2325302"/>
            <a:chExt cx="4064000" cy="2815288"/>
          </a:xfrm>
          <a:solidFill>
            <a:schemeClr val="accent2">
              <a:lumMod val="60000"/>
              <a:lumOff val="40000"/>
            </a:schemeClr>
          </a:solidFill>
        </p:grpSpPr>
        <p:sp>
          <p:nvSpPr>
            <p:cNvPr id="11" name="Rectangle 10"/>
            <p:cNvSpPr/>
            <p:nvPr/>
          </p:nvSpPr>
          <p:spPr>
            <a:xfrm>
              <a:off x="4712563" y="2325302"/>
              <a:ext cx="4064000" cy="2768204"/>
            </a:xfrm>
            <a:prstGeom prst="rect">
              <a:avLst/>
            </a:prstGeom>
            <a:grp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Calibri" pitchFamily="34" charset="0"/>
                  <a:ea typeface="PMingLiU" pitchFamily="18" charset="-120"/>
                </a:defRPr>
              </a:lvl1pPr>
              <a:lvl2pPr marL="742950" indent="-285750" eaLnBrk="0" hangingPunct="0">
                <a:defRPr kumimoji="1" sz="2400">
                  <a:solidFill>
                    <a:schemeClr val="tx1"/>
                  </a:solidFill>
                  <a:latin typeface="Calibri" pitchFamily="34" charset="0"/>
                  <a:ea typeface="PMingLiU" pitchFamily="18" charset="-120"/>
                </a:defRPr>
              </a:lvl2pPr>
              <a:lvl3pPr marL="1143000" indent="-228600" eaLnBrk="0" hangingPunct="0">
                <a:defRPr kumimoji="1" sz="2400">
                  <a:solidFill>
                    <a:schemeClr val="tx1"/>
                  </a:solidFill>
                  <a:latin typeface="Calibri" pitchFamily="34" charset="0"/>
                  <a:ea typeface="PMingLiU" pitchFamily="18" charset="-120"/>
                </a:defRPr>
              </a:lvl3pPr>
              <a:lvl4pPr marL="1600200" indent="-228600" eaLnBrk="0" hangingPunct="0">
                <a:defRPr kumimoji="1" sz="2400">
                  <a:solidFill>
                    <a:schemeClr val="tx1"/>
                  </a:solidFill>
                  <a:latin typeface="Calibri" pitchFamily="34" charset="0"/>
                  <a:ea typeface="PMingLiU" pitchFamily="18" charset="-120"/>
                </a:defRPr>
              </a:lvl4pPr>
              <a:lvl5pPr marL="2057400" indent="-228600" eaLnBrk="0" hangingPunct="0">
                <a:defRPr kumimoji="1" sz="2400">
                  <a:solidFill>
                    <a:schemeClr val="tx1"/>
                  </a:solidFill>
                  <a:latin typeface="Calibri" pitchFamily="34" charset="0"/>
                  <a:ea typeface="PMingLiU" pitchFamily="18" charset="-120"/>
                </a:defRPr>
              </a:lvl5pPr>
              <a:lvl6pPr marL="2514600" indent="-228600" defTabSz="457200" eaLnBrk="0" fontAlgn="base" hangingPunct="0">
                <a:spcBef>
                  <a:spcPct val="0"/>
                </a:spcBef>
                <a:spcAft>
                  <a:spcPct val="0"/>
                </a:spcAft>
                <a:defRPr kumimoji="1" sz="2400">
                  <a:solidFill>
                    <a:schemeClr val="tx1"/>
                  </a:solidFill>
                  <a:latin typeface="Calibri" pitchFamily="34" charset="0"/>
                  <a:ea typeface="PMingLiU" pitchFamily="18" charset="-120"/>
                </a:defRPr>
              </a:lvl6pPr>
              <a:lvl7pPr marL="2971800" indent="-228600" defTabSz="457200" eaLnBrk="0" fontAlgn="base" hangingPunct="0">
                <a:spcBef>
                  <a:spcPct val="0"/>
                </a:spcBef>
                <a:spcAft>
                  <a:spcPct val="0"/>
                </a:spcAft>
                <a:defRPr kumimoji="1" sz="2400">
                  <a:solidFill>
                    <a:schemeClr val="tx1"/>
                  </a:solidFill>
                  <a:latin typeface="Calibri" pitchFamily="34" charset="0"/>
                  <a:ea typeface="PMingLiU" pitchFamily="18" charset="-120"/>
                </a:defRPr>
              </a:lvl7pPr>
              <a:lvl8pPr marL="3429000" indent="-228600" defTabSz="457200" eaLnBrk="0" fontAlgn="base" hangingPunct="0">
                <a:spcBef>
                  <a:spcPct val="0"/>
                </a:spcBef>
                <a:spcAft>
                  <a:spcPct val="0"/>
                </a:spcAft>
                <a:defRPr kumimoji="1" sz="2400">
                  <a:solidFill>
                    <a:schemeClr val="tx1"/>
                  </a:solidFill>
                  <a:latin typeface="Calibri" pitchFamily="34" charset="0"/>
                  <a:ea typeface="PMingLiU" pitchFamily="18" charset="-120"/>
                </a:defRPr>
              </a:lvl8pPr>
              <a:lvl9pPr marL="3886200" indent="-228600" defTabSz="457200" eaLnBrk="0" fontAlgn="base" hangingPunct="0">
                <a:spcBef>
                  <a:spcPct val="0"/>
                </a:spcBef>
                <a:spcAft>
                  <a:spcPct val="0"/>
                </a:spcAft>
                <a:defRPr kumimoji="1" sz="2400">
                  <a:solidFill>
                    <a:schemeClr val="tx1"/>
                  </a:solidFill>
                  <a:latin typeface="Calibri" pitchFamily="34" charset="0"/>
                  <a:ea typeface="PMingLiU" pitchFamily="18" charset="-120"/>
                </a:defRPr>
              </a:lvl9pPr>
            </a:lstStyle>
            <a:p>
              <a:pPr algn="ctr" eaLnBrk="1" hangingPunct="1">
                <a:defRPr/>
              </a:pPr>
              <a:endParaRPr kumimoji="0" lang="zh-TW" altLang="en-US" sz="1800">
                <a:solidFill>
                  <a:srgbClr val="FFFFFF"/>
                </a:solidFill>
              </a:endParaRPr>
            </a:p>
          </p:txBody>
        </p:sp>
        <p:pic>
          <p:nvPicPr>
            <p:cNvPr id="12" name="Picture 11"/>
            <p:cNvPicPr>
              <a:picLocks noChangeAspect="1" noChangeArrowheads="1"/>
            </p:cNvPicPr>
            <p:nvPr/>
          </p:nvPicPr>
          <p:blipFill>
            <a:blip r:embed="rId4" cstate="print">
              <a:clrChange>
                <a:clrFrom>
                  <a:srgbClr val="FFFFFF"/>
                </a:clrFrom>
                <a:clrTo>
                  <a:srgbClr val="FFFFFF">
                    <a:alpha val="0"/>
                  </a:srgbClr>
                </a:clrTo>
              </a:clrChange>
              <a:lum bright="-10000" contrast="20000"/>
              <a:extLst/>
            </a:blip>
            <a:srcRect/>
            <a:stretch>
              <a:fillRect/>
            </a:stretch>
          </p:blipFill>
          <p:spPr bwMode="auto">
            <a:xfrm>
              <a:off x="5240848" y="2413280"/>
              <a:ext cx="2816225" cy="2108714"/>
            </a:xfrm>
            <a:prstGeom prst="rect">
              <a:avLst/>
            </a:prstGeom>
            <a:grpFill/>
            <a:ln>
              <a:noFill/>
            </a:ln>
            <a:extLst/>
          </p:spPr>
        </p:pic>
        <p:sp>
          <p:nvSpPr>
            <p:cNvPr id="13" name="TextBox 3"/>
            <p:cNvSpPr txBox="1">
              <a:spLocks noChangeArrowheads="1"/>
            </p:cNvSpPr>
            <p:nvPr/>
          </p:nvSpPr>
          <p:spPr bwMode="auto">
            <a:xfrm>
              <a:off x="4724393" y="4618179"/>
              <a:ext cx="3886201" cy="522411"/>
            </a:xfrm>
            <a:prstGeom prst="rect">
              <a:avLst/>
            </a:prstGeom>
            <a:grp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PMingLiU"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PMingLiU"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PMingLiU"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PMingLiU"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PMingLiU" pitchFamily="18" charset="-12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PMingLiU" pitchFamily="18" charset="-12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PMingLiU" pitchFamily="18" charset="-12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PMingLiU" pitchFamily="18" charset="-12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PMingLiU" pitchFamily="18" charset="-120"/>
                </a:defRPr>
              </a:lvl9pPr>
            </a:lstStyle>
            <a:p>
              <a:pPr algn="ctr" eaLnBrk="1" hangingPunct="1">
                <a:spcBef>
                  <a:spcPct val="0"/>
                </a:spcBef>
                <a:buFontTx/>
                <a:buNone/>
                <a:defRPr/>
              </a:pPr>
              <a:r>
                <a:rPr lang="en-GB" altLang="zh-TW" sz="1600" b="1" dirty="0">
                  <a:solidFill>
                    <a:schemeClr val="bg1"/>
                  </a:solidFill>
                  <a:cs typeface="Arial" pitchFamily="34" charset="0"/>
                </a:rPr>
                <a:t>Knowledge, Expertise, Technology, Policies </a:t>
              </a:r>
            </a:p>
          </p:txBody>
        </p:sp>
        <p:sp>
          <p:nvSpPr>
            <p:cNvPr id="14" name="Rectangle 13"/>
            <p:cNvSpPr>
              <a:spLocks noChangeArrowheads="1"/>
            </p:cNvSpPr>
            <p:nvPr/>
          </p:nvSpPr>
          <p:spPr bwMode="auto">
            <a:xfrm>
              <a:off x="5997286" y="3215724"/>
              <a:ext cx="1303349" cy="522411"/>
            </a:xfrm>
            <a:prstGeom prst="rect">
              <a:avLst/>
            </a:prstGeom>
            <a:grpFill/>
            <a:ln>
              <a:noFill/>
            </a:ln>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ea typeface="PMingLiU"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PMingLiU"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PMingLiU"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PMingLiU"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PMingLiU" pitchFamily="18" charset="-12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PMingLiU" pitchFamily="18" charset="-12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PMingLiU" pitchFamily="18" charset="-12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PMingLiU" pitchFamily="18" charset="-12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PMingLiU" pitchFamily="18" charset="-120"/>
                </a:defRPr>
              </a:lvl9pPr>
            </a:lstStyle>
            <a:p>
              <a:pPr marL="0" lvl="1" indent="0" algn="ctr" eaLnBrk="1" hangingPunct="1">
                <a:buNone/>
                <a:defRPr/>
              </a:pPr>
              <a:r>
                <a:rPr lang="en-US" altLang="zh-TW" sz="1600" b="1" dirty="0">
                  <a:solidFill>
                    <a:schemeClr val="bg1"/>
                  </a:solidFill>
                  <a:cs typeface="Arial" pitchFamily="34" charset="0"/>
                </a:rPr>
                <a:t>Waste </a:t>
              </a:r>
              <a:r>
                <a:rPr lang="en-US" altLang="zh-TW" sz="1600" b="1" dirty="0">
                  <a:solidFill>
                    <a:schemeClr val="bg1"/>
                  </a:solidFill>
                  <a:cs typeface="Arial" pitchFamily="34" charset="0"/>
                </a:rPr>
                <a:t>to Resource</a:t>
              </a:r>
              <a:endParaRPr lang="en-GB" altLang="zh-TW" sz="1600" b="1" dirty="0">
                <a:solidFill>
                  <a:schemeClr val="bg1"/>
                </a:solidFill>
                <a:cs typeface="Arial" pitchFamily="34" charset="0"/>
              </a:endParaRPr>
            </a:p>
          </p:txBody>
        </p:sp>
      </p:grpSp>
      <p:sp>
        <p:nvSpPr>
          <p:cNvPr id="15" name="タイトル 1"/>
          <p:cNvSpPr txBox="1">
            <a:spLocks/>
          </p:cNvSpPr>
          <p:nvPr/>
        </p:nvSpPr>
        <p:spPr>
          <a:xfrm>
            <a:off x="3097832" y="188640"/>
            <a:ext cx="7534672" cy="792088"/>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r>
              <a:rPr lang="en-US" altLang="ja-JP" b="1" dirty="0"/>
              <a:t>IETC’s Approach to Waste Management</a:t>
            </a:r>
            <a:endParaRPr lang="ja-JP" altLang="en-US" b="1" dirty="0"/>
          </a:p>
        </p:txBody>
      </p:sp>
    </p:spTree>
    <p:extLst>
      <p:ext uri="{BB962C8B-B14F-4D97-AF65-F5344CB8AC3E}">
        <p14:creationId xmlns:p14="http://schemas.microsoft.com/office/powerpoint/2010/main" val="272241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6760" y="116633"/>
            <a:ext cx="7313736" cy="836713"/>
          </a:xfrm>
        </p:spPr>
        <p:txBody>
          <a:bodyPr>
            <a:noAutofit/>
          </a:bodyPr>
          <a:lstStyle/>
          <a:p>
            <a:pPr>
              <a:defRPr/>
            </a:pPr>
            <a:r>
              <a:rPr lang="en-US" sz="3200" b="1" cap="small" dirty="0"/>
              <a:t>Experience of IETC: </a:t>
            </a:r>
            <a:br>
              <a:rPr lang="en-US" sz="3200" b="1" cap="small" dirty="0"/>
            </a:br>
            <a:r>
              <a:rPr lang="en-US" sz="3200" b="1" cap="small" dirty="0"/>
              <a:t>Integrated Waste Management</a:t>
            </a:r>
            <a:endParaRPr lang="en-US" sz="2000" b="1" cap="small" dirty="0"/>
          </a:p>
        </p:txBody>
      </p:sp>
      <p:sp>
        <p:nvSpPr>
          <p:cNvPr id="7" name="Rectangle 3"/>
          <p:cNvSpPr txBox="1">
            <a:spLocks noChangeArrowheads="1"/>
          </p:cNvSpPr>
          <p:nvPr/>
        </p:nvSpPr>
        <p:spPr>
          <a:xfrm>
            <a:off x="2711624" y="1118592"/>
            <a:ext cx="4896544" cy="3318520"/>
          </a:xfrm>
          <a:prstGeom prst="rect">
            <a:avLst/>
          </a:prstGeom>
        </p:spPr>
        <p:txBody>
          <a:bodyPr vert="horz" lIns="91440" tIns="45720" rIns="91440" bIns="45720" rtlCol="0">
            <a:noAutofit/>
          </a:bodyPr>
          <a:lstStyle/>
          <a:p>
            <a:pPr marL="609600" indent="-252413" eaLnBrk="0" hangingPunct="0">
              <a:lnSpc>
                <a:spcPct val="80000"/>
              </a:lnSpc>
              <a:spcBef>
                <a:spcPct val="50000"/>
              </a:spcBef>
              <a:buFontTx/>
              <a:buChar char="•"/>
              <a:defRPr/>
            </a:pPr>
            <a:r>
              <a:rPr lang="en-US"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Wuxi City, China</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srgbClr val="C0504D"/>
                </a:solidFill>
                <a:latin typeface="Segoe UI" panose="020B0502040204020203" pitchFamily="34" charset="0"/>
                <a:ea typeface="Segoe UI" panose="020B0502040204020203" pitchFamily="34" charset="0"/>
                <a:cs typeface="Segoe UI" panose="020B0502040204020203" pitchFamily="34" charset="0"/>
              </a:rPr>
              <a:t>2008</a:t>
            </a:r>
            <a:endPar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609600" indent="-252413" eaLnBrk="0" hangingPunct="0">
              <a:lnSpc>
                <a:spcPct val="80000"/>
              </a:lnSpc>
              <a:spcBef>
                <a:spcPct val="50000"/>
              </a:spcBef>
              <a:buFontTx/>
              <a:buChar char="•"/>
              <a:defRPr/>
            </a:pPr>
            <a:r>
              <a:rPr lang="en-US"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Pune City, </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India – </a:t>
            </a:r>
            <a:r>
              <a:rPr lang="en-GB" altLang="ja-JP" dirty="0">
                <a:solidFill>
                  <a:srgbClr val="C0504D"/>
                </a:solidFill>
                <a:latin typeface="Segoe UI" panose="020B0502040204020203" pitchFamily="34" charset="0"/>
                <a:ea typeface="Segoe UI" panose="020B0502040204020203" pitchFamily="34" charset="0"/>
                <a:cs typeface="Segoe UI" panose="020B0502040204020203" pitchFamily="34" charset="0"/>
              </a:rPr>
              <a:t>2008</a:t>
            </a:r>
            <a:endPar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609600" indent="-252413" eaLnBrk="0" hangingPunct="0">
              <a:lnSpc>
                <a:spcPct val="80000"/>
              </a:lnSpc>
              <a:spcBef>
                <a:spcPct val="50000"/>
              </a:spcBef>
              <a:buFontTx/>
              <a:buChar char="•"/>
              <a:defRPr/>
            </a:pPr>
            <a:r>
              <a:rPr lang="en-US"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Maseru City, Lesotho</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srgbClr val="C0504D"/>
                </a:solidFill>
                <a:latin typeface="Segoe UI" panose="020B0502040204020203" pitchFamily="34" charset="0"/>
                <a:ea typeface="Segoe UI" panose="020B0502040204020203" pitchFamily="34" charset="0"/>
                <a:cs typeface="Segoe UI" panose="020B0502040204020203" pitchFamily="34" charset="0"/>
              </a:rPr>
              <a:t>2009</a:t>
            </a:r>
            <a:endPar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609600" indent="-252413" eaLnBrk="0" hangingPunct="0">
              <a:lnSpc>
                <a:spcPct val="80000"/>
              </a:lnSpc>
              <a:spcBef>
                <a:spcPct val="50000"/>
              </a:spcBef>
              <a:buFontTx/>
              <a:buChar char="•"/>
              <a:defRPr/>
            </a:pPr>
            <a:r>
              <a:rPr lang="en-US" altLang="ja-JP" dirty="0" err="1">
                <a:solidFill>
                  <a:prstClr val="black"/>
                </a:solidFill>
                <a:latin typeface="Segoe UI" panose="020B0502040204020203" pitchFamily="34" charset="0"/>
                <a:ea typeface="Segoe UI" panose="020B0502040204020203" pitchFamily="34" charset="0"/>
                <a:cs typeface="Segoe UI" panose="020B0502040204020203" pitchFamily="34" charset="0"/>
              </a:rPr>
              <a:t>Matale</a:t>
            </a:r>
            <a:r>
              <a:rPr lang="en-US"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City, Sri Lanka</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srgbClr val="C0504D"/>
                </a:solidFill>
                <a:latin typeface="Segoe UI" panose="020B0502040204020203" pitchFamily="34" charset="0"/>
                <a:ea typeface="Segoe UI" panose="020B0502040204020203" pitchFamily="34" charset="0"/>
                <a:cs typeface="Segoe UI" panose="020B0502040204020203" pitchFamily="34" charset="0"/>
              </a:rPr>
              <a:t>2009</a:t>
            </a:r>
            <a:endPar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609600" indent="-252413" eaLnBrk="0" hangingPunct="0">
              <a:lnSpc>
                <a:spcPct val="80000"/>
              </a:lnSpc>
              <a:spcBef>
                <a:spcPct val="50000"/>
              </a:spcBef>
              <a:buFontTx/>
              <a:buChar char="•"/>
              <a:defRPr/>
            </a:pP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Novo </a:t>
            </a:r>
            <a:r>
              <a:rPr lang="en-GB" altLang="ja-JP" dirty="0" err="1">
                <a:solidFill>
                  <a:prstClr val="black"/>
                </a:solidFill>
                <a:latin typeface="Segoe UI" panose="020B0502040204020203" pitchFamily="34" charset="0"/>
                <a:ea typeface="Segoe UI" panose="020B0502040204020203" pitchFamily="34" charset="0"/>
                <a:cs typeface="Segoe UI" panose="020B0502040204020203" pitchFamily="34" charset="0"/>
              </a:rPr>
              <a:t>Humburgo</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City, Brazil </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srgbClr val="C0504D"/>
                </a:solidFill>
                <a:latin typeface="Segoe UI" panose="020B0502040204020203" pitchFamily="34" charset="0"/>
                <a:ea typeface="Segoe UI" panose="020B0502040204020203" pitchFamily="34" charset="0"/>
                <a:cs typeface="Segoe UI" panose="020B0502040204020203" pitchFamily="34" charset="0"/>
              </a:rPr>
              <a:t>2009</a:t>
            </a:r>
            <a:endPar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609600" indent="-252413" eaLnBrk="0" hangingPunct="0">
              <a:lnSpc>
                <a:spcPct val="80000"/>
              </a:lnSpc>
              <a:spcBef>
                <a:spcPct val="50000"/>
              </a:spcBef>
              <a:buFontTx/>
              <a:buChar char="•"/>
              <a:defRPr/>
            </a:pPr>
            <a:r>
              <a:rPr lang="en-US"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Nairobi City, Kenya </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srgbClr val="C0504D"/>
                </a:solidFill>
                <a:latin typeface="Segoe UI" panose="020B0502040204020203" pitchFamily="34" charset="0"/>
                <a:ea typeface="Segoe UI" panose="020B0502040204020203" pitchFamily="34" charset="0"/>
                <a:cs typeface="Segoe UI" panose="020B0502040204020203" pitchFamily="34" charset="0"/>
              </a:rPr>
              <a:t>2010</a:t>
            </a:r>
          </a:p>
          <a:p>
            <a:pPr marL="609600" indent="-252413" eaLnBrk="0" hangingPunct="0">
              <a:lnSpc>
                <a:spcPct val="80000"/>
              </a:lnSpc>
              <a:spcBef>
                <a:spcPct val="50000"/>
              </a:spcBef>
              <a:buFontTx/>
              <a:buChar char="•"/>
              <a:defRPr/>
            </a:pPr>
            <a:r>
              <a:rPr lang="en-US"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Bahir Dar City, Ethiopia </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srgbClr val="C0504D"/>
                </a:solidFill>
                <a:latin typeface="Segoe UI" panose="020B0502040204020203" pitchFamily="34" charset="0"/>
                <a:ea typeface="Segoe UI" panose="020B0502040204020203" pitchFamily="34" charset="0"/>
                <a:cs typeface="Segoe UI" panose="020B0502040204020203" pitchFamily="34" charset="0"/>
              </a:rPr>
              <a:t>2010</a:t>
            </a:r>
          </a:p>
          <a:p>
            <a:pPr marL="609600" indent="-252413" eaLnBrk="0" hangingPunct="0">
              <a:lnSpc>
                <a:spcPct val="80000"/>
              </a:lnSpc>
              <a:spcBef>
                <a:spcPct val="50000"/>
              </a:spcBef>
              <a:buFontTx/>
              <a:buChar char="•"/>
              <a:defRPr/>
            </a:pPr>
            <a:r>
              <a:rPr lang="en-US" altLang="ja-JP" dirty="0" err="1">
                <a:solidFill>
                  <a:prstClr val="black"/>
                </a:solidFill>
                <a:latin typeface="Segoe UI" panose="020B0502040204020203" pitchFamily="34" charset="0"/>
                <a:ea typeface="Segoe UI" panose="020B0502040204020203" pitchFamily="34" charset="0"/>
                <a:cs typeface="Segoe UI" panose="020B0502040204020203" pitchFamily="34" charset="0"/>
              </a:rPr>
              <a:t>Pathum</a:t>
            </a:r>
            <a:r>
              <a:rPr lang="en-US"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altLang="ja-JP" dirty="0" err="1">
                <a:solidFill>
                  <a:prstClr val="black"/>
                </a:solidFill>
                <a:latin typeface="Segoe UI" panose="020B0502040204020203" pitchFamily="34" charset="0"/>
                <a:ea typeface="Segoe UI" panose="020B0502040204020203" pitchFamily="34" charset="0"/>
                <a:cs typeface="Segoe UI" panose="020B0502040204020203" pitchFamily="34" charset="0"/>
              </a:rPr>
              <a:t>Thani</a:t>
            </a:r>
            <a:r>
              <a:rPr lang="en-US"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Province, Thailand</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srgbClr val="C0504D"/>
                </a:solidFill>
                <a:latin typeface="Segoe UI" panose="020B0502040204020203" pitchFamily="34" charset="0"/>
                <a:ea typeface="Segoe UI" panose="020B0502040204020203" pitchFamily="34" charset="0"/>
                <a:cs typeface="Segoe UI" panose="020B0502040204020203" pitchFamily="34" charset="0"/>
              </a:rPr>
              <a:t>2011</a:t>
            </a:r>
          </a:p>
          <a:p>
            <a:pPr marL="609600" indent="-252413" eaLnBrk="0" hangingPunct="0">
              <a:lnSpc>
                <a:spcPct val="80000"/>
              </a:lnSpc>
              <a:spcBef>
                <a:spcPct val="50000"/>
              </a:spcBef>
              <a:buFontTx/>
              <a:buChar char="•"/>
              <a:defRPr/>
            </a:pPr>
            <a:r>
              <a:rPr lang="en-US"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Addis Ababa City, Ethiopia</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srgbClr val="C0504D"/>
                </a:solidFill>
                <a:latin typeface="Segoe UI" panose="020B0502040204020203" pitchFamily="34" charset="0"/>
                <a:ea typeface="Segoe UI" panose="020B0502040204020203" pitchFamily="34" charset="0"/>
                <a:cs typeface="Segoe UI" panose="020B0502040204020203" pitchFamily="34" charset="0"/>
              </a:rPr>
              <a:t>2011</a:t>
            </a:r>
          </a:p>
          <a:p>
            <a:pPr marL="609600" indent="-609600" eaLnBrk="0" hangingPunct="0">
              <a:lnSpc>
                <a:spcPct val="80000"/>
              </a:lnSpc>
              <a:spcBef>
                <a:spcPct val="50000"/>
              </a:spcBef>
              <a:buFontTx/>
              <a:buChar char="•"/>
              <a:defRPr/>
            </a:pPr>
            <a:endParaRPr lang="en-GB" altLang="ja-JP" sz="20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4"/>
          <p:cNvPicPr>
            <a:picLocks noChangeAspect="1" noChangeArrowheads="1"/>
          </p:cNvPicPr>
          <p:nvPr/>
        </p:nvPicPr>
        <p:blipFill>
          <a:blip r:embed="rId3" cstate="print"/>
          <a:srcRect/>
          <a:stretch>
            <a:fillRect/>
          </a:stretch>
        </p:blipFill>
        <p:spPr bwMode="auto">
          <a:xfrm>
            <a:off x="7643564" y="2996952"/>
            <a:ext cx="2628900" cy="2321024"/>
          </a:xfrm>
          <a:prstGeom prst="rect">
            <a:avLst/>
          </a:prstGeom>
          <a:noFill/>
          <a:ln w="9525">
            <a:noFill/>
            <a:miter lim="800000"/>
            <a:headEnd/>
            <a:tailEnd/>
          </a:ln>
          <a:effectLst/>
        </p:spPr>
      </p:pic>
      <p:pic>
        <p:nvPicPr>
          <p:cNvPr id="9" name="Picture 3"/>
          <p:cNvPicPr>
            <a:picLocks noChangeAspect="1" noChangeArrowheads="1"/>
          </p:cNvPicPr>
          <p:nvPr/>
        </p:nvPicPr>
        <p:blipFill>
          <a:blip r:embed="rId4" cstate="print"/>
          <a:srcRect/>
          <a:stretch>
            <a:fillRect/>
          </a:stretch>
        </p:blipFill>
        <p:spPr bwMode="auto">
          <a:xfrm>
            <a:off x="3368900" y="4392488"/>
            <a:ext cx="3087140" cy="2348880"/>
          </a:xfrm>
          <a:prstGeom prst="rect">
            <a:avLst/>
          </a:prstGeom>
          <a:noFill/>
          <a:ln w="9525">
            <a:noFill/>
            <a:miter lim="800000"/>
            <a:headEnd/>
            <a:tailEnd/>
          </a:ln>
          <a:effectLst/>
        </p:spPr>
      </p:pic>
      <p:pic>
        <p:nvPicPr>
          <p:cNvPr id="10" name="Picture 5"/>
          <p:cNvPicPr>
            <a:picLocks noChangeAspect="1" noChangeArrowheads="1"/>
          </p:cNvPicPr>
          <p:nvPr/>
        </p:nvPicPr>
        <p:blipFill>
          <a:blip r:embed="rId5" cstate="print"/>
          <a:srcRect/>
          <a:stretch>
            <a:fillRect/>
          </a:stretch>
        </p:blipFill>
        <p:spPr bwMode="auto">
          <a:xfrm>
            <a:off x="7643564" y="1014748"/>
            <a:ext cx="2628900" cy="1982204"/>
          </a:xfrm>
          <a:prstGeom prst="rect">
            <a:avLst/>
          </a:prstGeom>
          <a:noFill/>
          <a:ln w="9525">
            <a:noFill/>
            <a:miter lim="800000"/>
            <a:headEnd/>
            <a:tailEnd/>
          </a:ln>
          <a:effectLst/>
        </p:spPr>
      </p:pic>
      <p:sp>
        <p:nvSpPr>
          <p:cNvPr id="12" name="Rectangle 3"/>
          <p:cNvSpPr txBox="1">
            <a:spLocks noChangeArrowheads="1"/>
          </p:cNvSpPr>
          <p:nvPr/>
        </p:nvSpPr>
        <p:spPr>
          <a:xfrm>
            <a:off x="7024460" y="5436030"/>
            <a:ext cx="3536036" cy="1449355"/>
          </a:xfrm>
          <a:prstGeom prst="rect">
            <a:avLst/>
          </a:prstGeom>
        </p:spPr>
        <p:txBody>
          <a:bodyPr vert="horz" lIns="91440" tIns="45720" rIns="91440" bIns="45720" rtlCol="0">
            <a:noAutofit/>
          </a:bodyPr>
          <a:lstStyle/>
          <a:p>
            <a:pPr marL="177800" indent="-177800" eaLnBrk="0" hangingPunct="0">
              <a:lnSpc>
                <a:spcPct val="80000"/>
              </a:lnSpc>
              <a:spcBef>
                <a:spcPct val="50000"/>
              </a:spcBef>
              <a:buFont typeface="Arial" pitchFamily="34" charset="0"/>
              <a:buChar char="•"/>
              <a:defRPr/>
            </a:pPr>
            <a:r>
              <a:rPr lang="en-US"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Da Nang City, Vietnam </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srgbClr val="C00000"/>
                </a:solidFill>
                <a:latin typeface="Segoe UI" panose="020B0502040204020203" pitchFamily="34" charset="0"/>
                <a:ea typeface="Segoe UI" panose="020B0502040204020203" pitchFamily="34" charset="0"/>
                <a:cs typeface="Segoe UI" panose="020B0502040204020203" pitchFamily="34" charset="0"/>
              </a:rPr>
              <a:t>2012</a:t>
            </a:r>
            <a:endPar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7800" indent="-177800" eaLnBrk="0" hangingPunct="0">
              <a:lnSpc>
                <a:spcPct val="80000"/>
              </a:lnSpc>
              <a:spcBef>
                <a:spcPct val="50000"/>
              </a:spcBef>
              <a:buFont typeface="Arial" pitchFamily="34" charset="0"/>
              <a:buChar char="•"/>
              <a:defRPr/>
            </a:pPr>
            <a:r>
              <a:rPr lang="en-US" altLang="ja-JP" dirty="0" err="1">
                <a:solidFill>
                  <a:prstClr val="black"/>
                </a:solidFill>
                <a:latin typeface="Segoe UI" panose="020B0502040204020203" pitchFamily="34" charset="0"/>
                <a:ea typeface="Segoe UI" panose="020B0502040204020203" pitchFamily="34" charset="0"/>
                <a:cs typeface="Segoe UI" panose="020B0502040204020203" pitchFamily="34" charset="0"/>
              </a:rPr>
              <a:t>Kampot</a:t>
            </a:r>
            <a:r>
              <a:rPr lang="en-US"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City, Cambodia</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srgbClr val="C00000"/>
                </a:solidFill>
                <a:latin typeface="Segoe UI" panose="020B0502040204020203" pitchFamily="34" charset="0"/>
                <a:ea typeface="Segoe UI" panose="020B0502040204020203" pitchFamily="34" charset="0"/>
                <a:cs typeface="Segoe UI" panose="020B0502040204020203" pitchFamily="34" charset="0"/>
              </a:rPr>
              <a:t>2012</a:t>
            </a:r>
            <a:endPar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7800" indent="-177800" eaLnBrk="0" hangingPunct="0">
              <a:lnSpc>
                <a:spcPct val="80000"/>
              </a:lnSpc>
              <a:spcBef>
                <a:spcPct val="50000"/>
              </a:spcBef>
              <a:buFont typeface="Arial" pitchFamily="34" charset="0"/>
              <a:buChar char="•"/>
              <a:defRPr/>
            </a:pPr>
            <a:r>
              <a:rPr lang="en-US" altLang="ja-JP" dirty="0">
                <a:latin typeface="Segoe UI" panose="020B0502040204020203" pitchFamily="34" charset="0"/>
                <a:ea typeface="Segoe UI" panose="020B0502040204020203" pitchFamily="34" charset="0"/>
                <a:cs typeface="Segoe UI" panose="020B0502040204020203" pitchFamily="34" charset="0"/>
              </a:rPr>
              <a:t>Bangkok City, Thailand </a:t>
            </a:r>
            <a:r>
              <a:rPr lang="en-GB" altLang="ja-JP" dirty="0">
                <a:latin typeface="Segoe UI" panose="020B0502040204020203" pitchFamily="34" charset="0"/>
                <a:ea typeface="Segoe UI" panose="020B0502040204020203" pitchFamily="34" charset="0"/>
                <a:cs typeface="Segoe UI" panose="020B0502040204020203" pitchFamily="34" charset="0"/>
              </a:rPr>
              <a:t>- </a:t>
            </a:r>
            <a:r>
              <a:rPr lang="en-GB" altLang="ja-JP" dirty="0">
                <a:solidFill>
                  <a:srgbClr val="C00000"/>
                </a:solidFill>
                <a:latin typeface="Segoe UI" panose="020B0502040204020203" pitchFamily="34" charset="0"/>
                <a:ea typeface="Segoe UI" panose="020B0502040204020203" pitchFamily="34" charset="0"/>
                <a:cs typeface="Segoe UI" panose="020B0502040204020203" pitchFamily="34" charset="0"/>
              </a:rPr>
              <a:t>2012</a:t>
            </a:r>
          </a:p>
          <a:p>
            <a:pPr marL="177800" indent="-177800" eaLnBrk="0" hangingPunct="0">
              <a:lnSpc>
                <a:spcPct val="80000"/>
              </a:lnSpc>
              <a:spcBef>
                <a:spcPct val="50000"/>
              </a:spcBef>
              <a:buFont typeface="Arial" pitchFamily="34" charset="0"/>
              <a:buChar char="•"/>
              <a:defRPr/>
            </a:pPr>
            <a:r>
              <a:rPr lang="en-US"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Honduras </a:t>
            </a:r>
            <a:r>
              <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altLang="ja-JP" dirty="0">
                <a:solidFill>
                  <a:srgbClr val="C00000"/>
                </a:solidFill>
                <a:latin typeface="Segoe UI" panose="020B0502040204020203" pitchFamily="34" charset="0"/>
                <a:ea typeface="Segoe UI" panose="020B0502040204020203" pitchFamily="34" charset="0"/>
                <a:cs typeface="Segoe UI" panose="020B0502040204020203" pitchFamily="34" charset="0"/>
              </a:rPr>
              <a:t>2013</a:t>
            </a:r>
            <a:endParaRPr lang="en-GB" altLang="ja-JP"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02665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円/楕円 22"/>
          <p:cNvSpPr/>
          <p:nvPr/>
        </p:nvSpPr>
        <p:spPr>
          <a:xfrm>
            <a:off x="8642213" y="6016795"/>
            <a:ext cx="1581894" cy="520096"/>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p>
        </p:txBody>
      </p:sp>
      <p:sp>
        <p:nvSpPr>
          <p:cNvPr id="22" name="円/楕円 21"/>
          <p:cNvSpPr/>
          <p:nvPr/>
        </p:nvSpPr>
        <p:spPr>
          <a:xfrm>
            <a:off x="8594911" y="5445324"/>
            <a:ext cx="1581894" cy="520096"/>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p>
        </p:txBody>
      </p:sp>
      <p:sp>
        <p:nvSpPr>
          <p:cNvPr id="21" name="円/楕円 20"/>
          <p:cNvSpPr/>
          <p:nvPr/>
        </p:nvSpPr>
        <p:spPr>
          <a:xfrm>
            <a:off x="2063552" y="4997136"/>
            <a:ext cx="1581894" cy="520096"/>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p>
        </p:txBody>
      </p:sp>
      <p:sp>
        <p:nvSpPr>
          <p:cNvPr id="20" name="円/楕円 19"/>
          <p:cNvSpPr/>
          <p:nvPr/>
        </p:nvSpPr>
        <p:spPr>
          <a:xfrm>
            <a:off x="2053989" y="4077072"/>
            <a:ext cx="1581894" cy="520096"/>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p>
        </p:txBody>
      </p:sp>
      <p:sp>
        <p:nvSpPr>
          <p:cNvPr id="2" name="タイトル 1"/>
          <p:cNvSpPr>
            <a:spLocks noGrp="1"/>
          </p:cNvSpPr>
          <p:nvPr>
            <p:ph type="title" idx="4294967295"/>
          </p:nvPr>
        </p:nvSpPr>
        <p:spPr>
          <a:xfrm>
            <a:off x="1775520" y="548358"/>
            <a:ext cx="8229600" cy="360363"/>
          </a:xfrm>
        </p:spPr>
        <p:txBody>
          <a:bodyPr>
            <a:noAutofit/>
          </a:bodyPr>
          <a:lstStyle/>
          <a:p>
            <a:pPr algn="ctr"/>
            <a:r>
              <a:rPr lang="en-US" altLang="ja-JP" sz="2800" dirty="0"/>
              <a:t>Collaborating Centre: Work Plan</a:t>
            </a:r>
            <a:endParaRPr kumimoji="1" lang="ja-JP" altLang="en-US" sz="2800" dirty="0"/>
          </a:p>
        </p:txBody>
      </p:sp>
      <p:sp>
        <p:nvSpPr>
          <p:cNvPr id="3" name="コンテンツ プレースホルダー 2"/>
          <p:cNvSpPr>
            <a:spLocks noGrp="1"/>
          </p:cNvSpPr>
          <p:nvPr>
            <p:ph idx="4294967295"/>
          </p:nvPr>
        </p:nvSpPr>
        <p:spPr>
          <a:xfrm>
            <a:off x="1524000" y="923973"/>
            <a:ext cx="9144000" cy="5661025"/>
          </a:xfrm>
        </p:spPr>
        <p:txBody>
          <a:bodyPr>
            <a:noAutofit/>
          </a:bodyPr>
          <a:lstStyle/>
          <a:p>
            <a:pPr marL="0" indent="0">
              <a:buNone/>
            </a:pPr>
            <a:r>
              <a:rPr lang="ja-JP" altLang="en-US" sz="2000" b="1" dirty="0"/>
              <a:t>１．</a:t>
            </a:r>
            <a:r>
              <a:rPr lang="en-US" altLang="ja-JP" sz="2000" b="1" dirty="0">
                <a:ea typeface="Segoe UI" panose="020B0502040204020203" pitchFamily="34" charset="0"/>
              </a:rPr>
              <a:t>Supporting Development / Implementation of </a:t>
            </a:r>
          </a:p>
          <a:p>
            <a:pPr marL="0" indent="0">
              <a:buNone/>
            </a:pPr>
            <a:r>
              <a:rPr lang="en-US" altLang="ja-JP" sz="2000" b="1" dirty="0">
                <a:ea typeface="Segoe UI" panose="020B0502040204020203" pitchFamily="34" charset="0"/>
              </a:rPr>
              <a:t>    National &amp; City Level Waste Management Strategies and Action Plans</a:t>
            </a:r>
            <a:endParaRPr lang="ja-JP" altLang="en-US" sz="2000" b="1" dirty="0"/>
          </a:p>
          <a:p>
            <a:pPr marL="342900" indent="-342900">
              <a:buFontTx/>
              <a:buChar char="-"/>
            </a:pPr>
            <a:r>
              <a:rPr lang="en-US" altLang="ja-JP" sz="2000" dirty="0"/>
              <a:t>Supporting Cambodia, Myanmar and their target cities (Phnom Penh and Mandalay respectively) for the development of national as well as city-level Holistic Waste Management Strategies and Action Plans, and for implementation of pilot projects. </a:t>
            </a:r>
          </a:p>
          <a:p>
            <a:pPr marL="342900" indent="-342900">
              <a:buFontTx/>
              <a:buChar char="-"/>
            </a:pPr>
            <a:r>
              <a:rPr lang="en-US" altLang="ja-JP" sz="2000" dirty="0"/>
              <a:t>Additional target countries to be considered in future upon requests from stakeholders. Outreach activities for other cities in the selected countries and expansion of the project to other countries will also be explored.</a:t>
            </a:r>
          </a:p>
        </p:txBody>
      </p:sp>
      <p:sp>
        <p:nvSpPr>
          <p:cNvPr id="4" name="角丸四角形 3"/>
          <p:cNvSpPr/>
          <p:nvPr/>
        </p:nvSpPr>
        <p:spPr>
          <a:xfrm>
            <a:off x="3503712" y="5805264"/>
            <a:ext cx="1944216"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1st</a:t>
            </a:r>
            <a:r>
              <a:rPr kumimoji="1" lang="en-US" altLang="ja-JP" dirty="0">
                <a:solidFill>
                  <a:schemeClr val="tx1"/>
                </a:solidFill>
              </a:rPr>
              <a:t> National / City Level Workshop</a:t>
            </a:r>
            <a:endParaRPr kumimoji="1" lang="ja-JP" altLang="en-US" dirty="0">
              <a:solidFill>
                <a:schemeClr val="tx1"/>
              </a:solidFill>
            </a:endParaRPr>
          </a:p>
        </p:txBody>
      </p:sp>
      <p:sp>
        <p:nvSpPr>
          <p:cNvPr id="5" name="角丸四角形 4"/>
          <p:cNvSpPr/>
          <p:nvPr/>
        </p:nvSpPr>
        <p:spPr>
          <a:xfrm>
            <a:off x="5843972" y="5805264"/>
            <a:ext cx="2088232"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2nd</a:t>
            </a:r>
            <a:r>
              <a:rPr kumimoji="1" lang="en-US" altLang="ja-JP" dirty="0">
                <a:solidFill>
                  <a:schemeClr val="tx1"/>
                </a:solidFill>
              </a:rPr>
              <a:t> National / City Level Workshop</a:t>
            </a:r>
            <a:endParaRPr kumimoji="1" lang="ja-JP" altLang="en-US" dirty="0">
              <a:solidFill>
                <a:schemeClr val="tx1"/>
              </a:solidFill>
            </a:endParaRPr>
          </a:p>
        </p:txBody>
      </p:sp>
      <p:sp>
        <p:nvSpPr>
          <p:cNvPr id="7" name="右矢印 6"/>
          <p:cNvSpPr/>
          <p:nvPr/>
        </p:nvSpPr>
        <p:spPr>
          <a:xfrm rot="5400000">
            <a:off x="2700920" y="4689140"/>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p>
        </p:txBody>
      </p:sp>
      <p:sp>
        <p:nvSpPr>
          <p:cNvPr id="8" name="右矢印 7"/>
          <p:cNvSpPr/>
          <p:nvPr/>
        </p:nvSpPr>
        <p:spPr>
          <a:xfrm>
            <a:off x="5483932" y="6021288"/>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p>
        </p:txBody>
      </p:sp>
      <p:sp>
        <p:nvSpPr>
          <p:cNvPr id="10" name="右矢印 9"/>
          <p:cNvSpPr/>
          <p:nvPr/>
        </p:nvSpPr>
        <p:spPr>
          <a:xfrm rot="19421935">
            <a:off x="8270883" y="5642500"/>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p>
        </p:txBody>
      </p:sp>
      <p:sp>
        <p:nvSpPr>
          <p:cNvPr id="11" name="テキスト ボックス 10"/>
          <p:cNvSpPr txBox="1"/>
          <p:nvPr/>
        </p:nvSpPr>
        <p:spPr>
          <a:xfrm>
            <a:off x="2053989" y="4149080"/>
            <a:ext cx="1581894" cy="338554"/>
          </a:xfrm>
          <a:prstGeom prst="rect">
            <a:avLst/>
          </a:prstGeom>
          <a:noFill/>
        </p:spPr>
        <p:txBody>
          <a:bodyPr wrap="square" rtlCol="0">
            <a:spAutoFit/>
          </a:bodyPr>
          <a:lstStyle/>
          <a:p>
            <a:pPr algn="ctr"/>
            <a:r>
              <a:rPr kumimoji="1" lang="en-US" altLang="ja-JP" sz="1600" dirty="0">
                <a:latin typeface="Segoe UI" panose="020B0502040204020203" pitchFamily="34" charset="0"/>
                <a:ea typeface="HGPｺﾞｼｯｸM" panose="020B0600000000000000" pitchFamily="50" charset="-128"/>
                <a:cs typeface="Segoe UI" panose="020B0502040204020203" pitchFamily="34" charset="0"/>
              </a:rPr>
              <a:t>Data Collection</a:t>
            </a:r>
            <a:endParaRPr kumimoji="1" lang="ja-JP" altLang="en-US" sz="1600" dirty="0">
              <a:latin typeface="Segoe UI" panose="020B0502040204020203" pitchFamily="34" charset="0"/>
              <a:ea typeface="HGPｺﾞｼｯｸM" panose="020B0600000000000000" pitchFamily="50" charset="-128"/>
              <a:cs typeface="Segoe UI" panose="020B0502040204020203" pitchFamily="34" charset="0"/>
            </a:endParaRPr>
          </a:p>
        </p:txBody>
      </p:sp>
      <p:sp>
        <p:nvSpPr>
          <p:cNvPr id="12" name="テキスト ボックス 11"/>
          <p:cNvSpPr txBox="1"/>
          <p:nvPr/>
        </p:nvSpPr>
        <p:spPr>
          <a:xfrm>
            <a:off x="8618562" y="5436514"/>
            <a:ext cx="1581894" cy="584775"/>
          </a:xfrm>
          <a:prstGeom prst="rect">
            <a:avLst/>
          </a:prstGeom>
          <a:noFill/>
        </p:spPr>
        <p:txBody>
          <a:bodyPr wrap="square" rtlCol="0">
            <a:spAutoFit/>
          </a:bodyPr>
          <a:lstStyle/>
          <a:p>
            <a:pPr algn="ctr"/>
            <a:r>
              <a:rPr kumimoji="1" lang="en-US" altLang="ja-JP" sz="1600" dirty="0">
                <a:latin typeface="Segoe UI" panose="020B0502040204020203" pitchFamily="34" charset="0"/>
                <a:ea typeface="HGPｺﾞｼｯｸM" panose="020B0600000000000000" pitchFamily="50" charset="-128"/>
                <a:cs typeface="Segoe UI" panose="020B0502040204020203" pitchFamily="34" charset="0"/>
              </a:rPr>
              <a:t>Strategy and Action Plan</a:t>
            </a:r>
            <a:endParaRPr kumimoji="1" lang="ja-JP" altLang="en-US" sz="1600" dirty="0">
              <a:latin typeface="Segoe UI" panose="020B0502040204020203" pitchFamily="34" charset="0"/>
              <a:ea typeface="HGPｺﾞｼｯｸM" panose="020B0600000000000000" pitchFamily="50" charset="-128"/>
              <a:cs typeface="Segoe UI" panose="020B0502040204020203" pitchFamily="34" charset="0"/>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2527" y="4742504"/>
            <a:ext cx="586662" cy="654715"/>
          </a:xfrm>
          <a:prstGeom prst="rect">
            <a:avLst/>
          </a:prstGeom>
        </p:spPr>
      </p:pic>
      <p:sp>
        <p:nvSpPr>
          <p:cNvPr id="14" name="右矢印 13"/>
          <p:cNvSpPr/>
          <p:nvPr/>
        </p:nvSpPr>
        <p:spPr>
          <a:xfrm rot="1911119">
            <a:off x="8295215" y="6178972"/>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p>
        </p:txBody>
      </p:sp>
      <p:sp>
        <p:nvSpPr>
          <p:cNvPr id="6" name="正方形/長方形 5"/>
          <p:cNvSpPr/>
          <p:nvPr/>
        </p:nvSpPr>
        <p:spPr>
          <a:xfrm>
            <a:off x="1747738" y="4905765"/>
            <a:ext cx="2833857" cy="646331"/>
          </a:xfrm>
          <a:prstGeom prst="rect">
            <a:avLst/>
          </a:prstGeom>
        </p:spPr>
        <p:txBody>
          <a:bodyPr wrap="square">
            <a:spAutoFit/>
          </a:bodyPr>
          <a:lstStyle/>
          <a:p>
            <a:pPr algn="ctr"/>
            <a:r>
              <a:rPr lang="en-GB" altLang="en-US" dirty="0">
                <a:solidFill>
                  <a:srgbClr val="000000"/>
                </a:solidFill>
                <a:cs typeface="Times New Roman" panose="02020603050405020304" pitchFamily="18" charset="0"/>
              </a:rPr>
              <a:t>Assessment of current solid waste management system </a:t>
            </a:r>
            <a:endParaRPr lang="ja-JP" altLang="en-US" dirty="0"/>
          </a:p>
        </p:txBody>
      </p:sp>
      <p:sp>
        <p:nvSpPr>
          <p:cNvPr id="15" name="テキスト ボックス 14"/>
          <p:cNvSpPr txBox="1"/>
          <p:nvPr/>
        </p:nvSpPr>
        <p:spPr>
          <a:xfrm>
            <a:off x="8618562" y="6119235"/>
            <a:ext cx="1581894" cy="338554"/>
          </a:xfrm>
          <a:prstGeom prst="rect">
            <a:avLst/>
          </a:prstGeom>
          <a:noFill/>
        </p:spPr>
        <p:txBody>
          <a:bodyPr wrap="square" rtlCol="0">
            <a:spAutoFit/>
          </a:bodyPr>
          <a:lstStyle/>
          <a:p>
            <a:pPr algn="ctr"/>
            <a:r>
              <a:rPr kumimoji="1" lang="en-US" altLang="ja-JP" sz="1600" dirty="0">
                <a:latin typeface="Segoe UI" panose="020B0502040204020203" pitchFamily="34" charset="0"/>
                <a:ea typeface="HGPｺﾞｼｯｸM" panose="020B0600000000000000" pitchFamily="50" charset="-128"/>
                <a:cs typeface="Segoe UI" panose="020B0502040204020203" pitchFamily="34" charset="0"/>
              </a:rPr>
              <a:t>Pilot Project</a:t>
            </a:r>
            <a:endParaRPr kumimoji="1" lang="ja-JP" altLang="en-US" sz="1600" dirty="0">
              <a:latin typeface="Segoe UI" panose="020B0502040204020203" pitchFamily="34" charset="0"/>
              <a:ea typeface="HGPｺﾞｼｯｸM" panose="020B0600000000000000" pitchFamily="50" charset="-128"/>
              <a:cs typeface="Segoe UI" panose="020B0502040204020203" pitchFamily="34" charset="0"/>
            </a:endParaRPr>
          </a:p>
        </p:txBody>
      </p:sp>
      <p:sp>
        <p:nvSpPr>
          <p:cNvPr id="16" name="屈折矢印 15"/>
          <p:cNvSpPr/>
          <p:nvPr/>
        </p:nvSpPr>
        <p:spPr>
          <a:xfrm rot="5400000">
            <a:off x="2678042" y="5750688"/>
            <a:ext cx="541201"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p>
        </p:txBody>
      </p:sp>
      <p:sp>
        <p:nvSpPr>
          <p:cNvPr id="17" name="テキスト ボックス 16"/>
          <p:cNvSpPr txBox="1"/>
          <p:nvPr/>
        </p:nvSpPr>
        <p:spPr>
          <a:xfrm>
            <a:off x="3575720" y="6481551"/>
            <a:ext cx="1800200" cy="338554"/>
          </a:xfrm>
          <a:prstGeom prst="rect">
            <a:avLst/>
          </a:prstGeom>
          <a:noFill/>
        </p:spPr>
        <p:txBody>
          <a:bodyPr wrap="square" rtlCol="0">
            <a:spAutoFit/>
          </a:bodyPr>
          <a:lstStyle/>
          <a:p>
            <a:pPr algn="ctr"/>
            <a:r>
              <a:rPr kumimoji="1" lang="en-US" altLang="ja-JP" sz="1600" dirty="0">
                <a:solidFill>
                  <a:schemeClr val="accent6">
                    <a:lumMod val="50000"/>
                  </a:schemeClr>
                </a:solidFill>
                <a:latin typeface="Segoe UI" panose="020B0502040204020203" pitchFamily="34" charset="0"/>
                <a:ea typeface="HGPｺﾞｼｯｸM" panose="020B0600000000000000" pitchFamily="50" charset="-128"/>
                <a:cs typeface="Segoe UI" panose="020B0502040204020203" pitchFamily="34" charset="0"/>
              </a:rPr>
              <a:t>Jun. – Jul. 2016</a:t>
            </a:r>
            <a:endParaRPr kumimoji="1" lang="ja-JP" altLang="en-US" sz="1600" dirty="0">
              <a:solidFill>
                <a:schemeClr val="accent6">
                  <a:lumMod val="50000"/>
                </a:schemeClr>
              </a:solidFill>
              <a:latin typeface="Segoe UI" panose="020B0502040204020203" pitchFamily="34" charset="0"/>
              <a:ea typeface="HGPｺﾞｼｯｸM" panose="020B0600000000000000" pitchFamily="50" charset="-128"/>
              <a:cs typeface="Segoe UI" panose="020B0502040204020203" pitchFamily="34" charset="0"/>
            </a:endParaRPr>
          </a:p>
        </p:txBody>
      </p:sp>
      <p:sp>
        <p:nvSpPr>
          <p:cNvPr id="18" name="テキスト ボックス 17"/>
          <p:cNvSpPr txBox="1"/>
          <p:nvPr/>
        </p:nvSpPr>
        <p:spPr>
          <a:xfrm>
            <a:off x="6023992" y="6474822"/>
            <a:ext cx="1800200" cy="338554"/>
          </a:xfrm>
          <a:prstGeom prst="rect">
            <a:avLst/>
          </a:prstGeom>
          <a:noFill/>
        </p:spPr>
        <p:txBody>
          <a:bodyPr wrap="square" rtlCol="0">
            <a:spAutoFit/>
          </a:bodyPr>
          <a:lstStyle/>
          <a:p>
            <a:pPr algn="ctr"/>
            <a:r>
              <a:rPr lang="en-US" altLang="ja-JP" sz="1600" dirty="0">
                <a:solidFill>
                  <a:schemeClr val="accent6">
                    <a:lumMod val="50000"/>
                  </a:schemeClr>
                </a:solidFill>
                <a:latin typeface="Segoe UI" panose="020B0502040204020203" pitchFamily="34" charset="0"/>
                <a:ea typeface="HGPｺﾞｼｯｸM" panose="020B0600000000000000" pitchFamily="50" charset="-128"/>
                <a:cs typeface="Segoe UI" panose="020B0502040204020203" pitchFamily="34" charset="0"/>
              </a:rPr>
              <a:t>Oct. – Nov. </a:t>
            </a:r>
            <a:r>
              <a:rPr kumimoji="1" lang="en-US" altLang="ja-JP" sz="1600" dirty="0">
                <a:solidFill>
                  <a:schemeClr val="accent6">
                    <a:lumMod val="50000"/>
                  </a:schemeClr>
                </a:solidFill>
                <a:latin typeface="Segoe UI" panose="020B0502040204020203" pitchFamily="34" charset="0"/>
                <a:ea typeface="HGPｺﾞｼｯｸM" panose="020B0600000000000000" pitchFamily="50" charset="-128"/>
                <a:cs typeface="Segoe UI" panose="020B0502040204020203" pitchFamily="34" charset="0"/>
              </a:rPr>
              <a:t>2016</a:t>
            </a:r>
            <a:endParaRPr kumimoji="1" lang="ja-JP" altLang="en-US" sz="1600" dirty="0">
              <a:solidFill>
                <a:schemeClr val="accent6">
                  <a:lumMod val="50000"/>
                </a:schemeClr>
              </a:solidFill>
              <a:latin typeface="Segoe UI" panose="020B0502040204020203" pitchFamily="34" charset="0"/>
              <a:ea typeface="HGPｺﾞｼｯｸM" panose="020B0600000000000000" pitchFamily="50" charset="-128"/>
              <a:cs typeface="Segoe UI" panose="020B0502040204020203" pitchFamily="34" charset="0"/>
            </a:endParaRPr>
          </a:p>
        </p:txBody>
      </p:sp>
      <p:sp>
        <p:nvSpPr>
          <p:cNvPr id="19" name="テキスト ボックス 18"/>
          <p:cNvSpPr txBox="1"/>
          <p:nvPr/>
        </p:nvSpPr>
        <p:spPr>
          <a:xfrm>
            <a:off x="8328248" y="6474822"/>
            <a:ext cx="1800200" cy="338554"/>
          </a:xfrm>
          <a:prstGeom prst="rect">
            <a:avLst/>
          </a:prstGeom>
          <a:noFill/>
        </p:spPr>
        <p:txBody>
          <a:bodyPr wrap="square" rtlCol="0">
            <a:spAutoFit/>
          </a:bodyPr>
          <a:lstStyle/>
          <a:p>
            <a:pPr algn="ctr"/>
            <a:r>
              <a:rPr lang="en-US" altLang="ja-JP" sz="1600" dirty="0">
                <a:solidFill>
                  <a:schemeClr val="accent6">
                    <a:lumMod val="50000"/>
                  </a:schemeClr>
                </a:solidFill>
                <a:latin typeface="Segoe UI" panose="020B0502040204020203" pitchFamily="34" charset="0"/>
                <a:ea typeface="HGPｺﾞｼｯｸM" panose="020B0600000000000000" pitchFamily="50" charset="-128"/>
                <a:cs typeface="Segoe UI" panose="020B0502040204020203" pitchFamily="34" charset="0"/>
              </a:rPr>
              <a:t>Oct. – . </a:t>
            </a:r>
            <a:r>
              <a:rPr kumimoji="1" lang="en-US" altLang="ja-JP" sz="1600" dirty="0">
                <a:solidFill>
                  <a:schemeClr val="accent6">
                    <a:lumMod val="50000"/>
                  </a:schemeClr>
                </a:solidFill>
                <a:latin typeface="Segoe UI" panose="020B0502040204020203" pitchFamily="34" charset="0"/>
                <a:ea typeface="HGPｺﾞｼｯｸM" panose="020B0600000000000000" pitchFamily="50" charset="-128"/>
                <a:cs typeface="Segoe UI" panose="020B0502040204020203" pitchFamily="34" charset="0"/>
              </a:rPr>
              <a:t>2017</a:t>
            </a:r>
            <a:endParaRPr kumimoji="1" lang="ja-JP" altLang="en-US" sz="1600" dirty="0">
              <a:solidFill>
                <a:schemeClr val="accent6">
                  <a:lumMod val="50000"/>
                </a:schemeClr>
              </a:solidFill>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2621624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プレースホルダー 1"/>
          <p:cNvSpPr txBox="1">
            <a:spLocks/>
          </p:cNvSpPr>
          <p:nvPr/>
        </p:nvSpPr>
        <p:spPr>
          <a:xfrm>
            <a:off x="2219498" y="2130478"/>
            <a:ext cx="7341840" cy="141074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r>
              <a:rPr lang="en-US" altLang="ja-JP" sz="3200" b="1" dirty="0" smtClean="0"/>
              <a:t>Resource Efficiency: </a:t>
            </a:r>
          </a:p>
          <a:p>
            <a:r>
              <a:rPr lang="en-US" altLang="ja-JP" sz="3200" b="1" dirty="0" smtClean="0"/>
              <a:t>Key Concepts, Approaches and Issues</a:t>
            </a:r>
            <a:endParaRPr lang="ja-JP" altLang="en-US" sz="3200" b="1" dirty="0"/>
          </a:p>
        </p:txBody>
      </p:sp>
    </p:spTree>
    <p:extLst>
      <p:ext uri="{BB962C8B-B14F-4D97-AF65-F5344CB8AC3E}">
        <p14:creationId xmlns:p14="http://schemas.microsoft.com/office/powerpoint/2010/main" val="1995117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775520" y="548358"/>
            <a:ext cx="8229600" cy="360363"/>
          </a:xfrm>
        </p:spPr>
        <p:txBody>
          <a:bodyPr>
            <a:noAutofit/>
          </a:bodyPr>
          <a:lstStyle/>
          <a:p>
            <a:pPr algn="ctr"/>
            <a:r>
              <a:rPr lang="en-US" altLang="ja-JP" sz="2800" dirty="0"/>
              <a:t>Collaborating Centre: Work Plan</a:t>
            </a:r>
            <a:endParaRPr kumimoji="1" lang="ja-JP" altLang="en-US" sz="2800" dirty="0"/>
          </a:p>
        </p:txBody>
      </p:sp>
      <p:sp>
        <p:nvSpPr>
          <p:cNvPr id="3" name="コンテンツ プレースホルダー 2"/>
          <p:cNvSpPr>
            <a:spLocks noGrp="1"/>
          </p:cNvSpPr>
          <p:nvPr>
            <p:ph idx="4294967295"/>
          </p:nvPr>
        </p:nvSpPr>
        <p:spPr>
          <a:xfrm>
            <a:off x="1524000" y="908721"/>
            <a:ext cx="9144000" cy="3168352"/>
          </a:xfrm>
        </p:spPr>
        <p:txBody>
          <a:bodyPr>
            <a:noAutofit/>
          </a:bodyPr>
          <a:lstStyle/>
          <a:p>
            <a:pPr marL="0" indent="0">
              <a:buNone/>
            </a:pPr>
            <a:endParaRPr lang="en-GB" altLang="ja-JP" sz="1800" b="1" dirty="0"/>
          </a:p>
          <a:p>
            <a:pPr marL="0" indent="0">
              <a:buNone/>
            </a:pPr>
            <a:r>
              <a:rPr lang="ja-JP" altLang="en-US" sz="1800" b="1" dirty="0"/>
              <a:t>２．</a:t>
            </a:r>
            <a:r>
              <a:rPr lang="en-US" altLang="ja-JP" sz="2000" b="1" dirty="0"/>
              <a:t>Contribution to development of Knowledge-hub and Curriculum for Waste Management</a:t>
            </a:r>
            <a:endParaRPr lang="ja-JP" altLang="en-US" sz="2000" b="1" dirty="0"/>
          </a:p>
          <a:p>
            <a:r>
              <a:rPr lang="ja-JP" altLang="en-US" sz="1800" dirty="0"/>
              <a:t>　</a:t>
            </a:r>
            <a:r>
              <a:rPr lang="en-US" altLang="ja-JP" sz="1800" dirty="0"/>
              <a:t>Collected data, policy information and technical knowledge gained through above activities will be provided to IETC as the contribution to its </a:t>
            </a:r>
            <a:r>
              <a:rPr lang="en-US" altLang="ja-JP" sz="1800" b="1" dirty="0"/>
              <a:t>Waste Management Knowledge-hub</a:t>
            </a:r>
            <a:r>
              <a:rPr lang="en-US" altLang="ja-JP" sz="1800" dirty="0"/>
              <a:t>.</a:t>
            </a:r>
            <a:r>
              <a:rPr lang="ja-JP" altLang="en-US" sz="1800" dirty="0"/>
              <a:t>　</a:t>
            </a:r>
            <a:r>
              <a:rPr lang="en-US" altLang="ja-JP" sz="1800" dirty="0"/>
              <a:t>Centre will provide </a:t>
            </a:r>
            <a:r>
              <a:rPr lang="en-US" altLang="ja-JP" sz="1800" b="1" dirty="0"/>
              <a:t>case study materials for the curriculum </a:t>
            </a:r>
            <a:r>
              <a:rPr lang="en-US" altLang="ja-JP" sz="1800" dirty="0"/>
              <a:t>IECT plan to develop in collaboration with Kyoto University, Asian Institute of Technology (Thailand), </a:t>
            </a:r>
            <a:r>
              <a:rPr lang="en-US" altLang="ja-JP" sz="1800" dirty="0" err="1"/>
              <a:t>Tongji</a:t>
            </a:r>
            <a:r>
              <a:rPr lang="en-US" altLang="ja-JP" sz="1800" dirty="0"/>
              <a:t> University (China), TERI University (India), and University of New South Wales (Australia). The Centre will also conduct workshops. </a:t>
            </a:r>
            <a:endParaRPr lang="ja-JP" altLang="en-US" sz="1800" dirty="0"/>
          </a:p>
          <a:p>
            <a:pPr marL="0" indent="0">
              <a:buNone/>
            </a:pPr>
            <a:endParaRPr lang="ja-JP" altLang="en-US" sz="1800" dirty="0"/>
          </a:p>
        </p:txBody>
      </p:sp>
    </p:spTree>
    <p:extLst>
      <p:ext uri="{BB962C8B-B14F-4D97-AF65-F5344CB8AC3E}">
        <p14:creationId xmlns:p14="http://schemas.microsoft.com/office/powerpoint/2010/main" val="2981018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775520" y="548358"/>
            <a:ext cx="8229600" cy="360363"/>
          </a:xfrm>
        </p:spPr>
        <p:txBody>
          <a:bodyPr>
            <a:noAutofit/>
          </a:bodyPr>
          <a:lstStyle/>
          <a:p>
            <a:pPr algn="ctr"/>
            <a:r>
              <a:rPr lang="en-US" altLang="ja-JP" sz="2800" dirty="0"/>
              <a:t>Collaborating Centre: Work Plan</a:t>
            </a:r>
            <a:endParaRPr kumimoji="1" lang="ja-JP" altLang="en-US" sz="2800" dirty="0"/>
          </a:p>
        </p:txBody>
      </p:sp>
      <p:sp>
        <p:nvSpPr>
          <p:cNvPr id="3" name="コンテンツ プレースホルダー 2"/>
          <p:cNvSpPr>
            <a:spLocks noGrp="1"/>
          </p:cNvSpPr>
          <p:nvPr>
            <p:ph idx="4294967295"/>
          </p:nvPr>
        </p:nvSpPr>
        <p:spPr>
          <a:xfrm>
            <a:off x="1524000" y="908721"/>
            <a:ext cx="9144000" cy="3168352"/>
          </a:xfrm>
        </p:spPr>
        <p:txBody>
          <a:bodyPr>
            <a:noAutofit/>
          </a:bodyPr>
          <a:lstStyle/>
          <a:p>
            <a:pPr marL="0" indent="0">
              <a:buNone/>
            </a:pPr>
            <a:endParaRPr lang="en-GB" altLang="ja-JP" sz="1800" b="1" dirty="0"/>
          </a:p>
          <a:p>
            <a:r>
              <a:rPr lang="ja-JP" altLang="en-US" sz="1800" b="1" dirty="0"/>
              <a:t>３．</a:t>
            </a:r>
            <a:r>
              <a:rPr lang="en-US" altLang="ja-JP" sz="1800" b="1" dirty="0"/>
              <a:t>Supporting IETC’s Outreach</a:t>
            </a:r>
            <a:endParaRPr lang="ja-JP" altLang="en-US" sz="1800" b="1" dirty="0"/>
          </a:p>
          <a:p>
            <a:r>
              <a:rPr lang="ja-JP" altLang="en-US" sz="1800" dirty="0"/>
              <a:t>　</a:t>
            </a:r>
            <a:r>
              <a:rPr lang="en-US" altLang="ja-JP" sz="1800" dirty="0"/>
              <a:t>In order to support IETC’s outreach effort to relevant stakeholders in Japan, the Centre will provide assistance through organizing its own event(s) in Japan, setting-up exhibition booth in relevant events, engage in publicity, organizing websites, and providing Japanese contents.</a:t>
            </a:r>
            <a:endParaRPr lang="ja-JP" altLang="en-US" sz="1800" dirty="0"/>
          </a:p>
          <a:p>
            <a:endParaRPr lang="ja-JP" altLang="en-US" sz="1800" dirty="0"/>
          </a:p>
          <a:p>
            <a:r>
              <a:rPr lang="ja-JP" altLang="en-US" sz="1800" dirty="0"/>
              <a:t>　</a:t>
            </a:r>
            <a:r>
              <a:rPr lang="en-US" altLang="ja-JP" sz="1800" dirty="0"/>
              <a:t>The Agreement between UNEP</a:t>
            </a:r>
            <a:r>
              <a:rPr lang="ja-JP" altLang="en-US" sz="1800" dirty="0"/>
              <a:t> </a:t>
            </a:r>
            <a:r>
              <a:rPr lang="en-US" altLang="ja-JP" sz="1800" dirty="0"/>
              <a:t>and IGES stipulates that CCET can also engage in projects partly or entirely financed by external funding, in addition to the projects mandated by the above Project Cooperation Agreement (PCA). The Center will also seek the possibility of conducting projects financed by government agencies, development assistance institutions, international organizations and private parties.</a:t>
            </a:r>
            <a:endParaRPr lang="ja-JP" altLang="en-US" sz="1800" dirty="0"/>
          </a:p>
          <a:p>
            <a:pPr marL="0" indent="0">
              <a:buNone/>
            </a:pPr>
            <a:endParaRPr lang="ja-JP" altLang="en-US" sz="1800" dirty="0"/>
          </a:p>
        </p:txBody>
      </p:sp>
    </p:spTree>
    <p:extLst>
      <p:ext uri="{BB962C8B-B14F-4D97-AF65-F5344CB8AC3E}">
        <p14:creationId xmlns:p14="http://schemas.microsoft.com/office/powerpoint/2010/main" val="2994171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279576" y="908720"/>
            <a:ext cx="7848872" cy="5355312"/>
          </a:xfrm>
          <a:prstGeom prst="rect">
            <a:avLst/>
          </a:prstGeom>
          <a:noFill/>
        </p:spPr>
        <p:txBody>
          <a:bodyPr wrap="square" rtlCol="0">
            <a:spAutoFit/>
          </a:bodyPr>
          <a:lstStyle/>
          <a:p>
            <a:r>
              <a:rPr kumimoji="1" lang="en-US" altLang="ja-JP" b="1" dirty="0" smtClean="0"/>
              <a:t>References</a:t>
            </a:r>
            <a:endParaRPr lang="en-US" altLang="ja-JP" dirty="0"/>
          </a:p>
          <a:p>
            <a:r>
              <a:rPr kumimoji="1" lang="en-US" altLang="ja-JP" dirty="0" smtClean="0"/>
              <a:t>1. UNEP (2016), </a:t>
            </a:r>
            <a:r>
              <a:rPr kumimoji="1" lang="en-US" altLang="ja-JP" i="1" dirty="0" smtClean="0"/>
              <a:t>Global Environmental Outlook (GEO-6): Regional Assessment for Asia and the Pacific</a:t>
            </a:r>
          </a:p>
          <a:p>
            <a:r>
              <a:rPr kumimoji="1" lang="en-US" altLang="ja-JP" dirty="0" smtClean="0">
                <a:hlinkClick r:id="rId2"/>
              </a:rPr>
              <a:t>http://uneplive.unep.org/media/docs/assessments/GEO_ASSESSMENT_REPORT_ASIA_Wam.pdf</a:t>
            </a:r>
            <a:endParaRPr kumimoji="1" lang="en-US" altLang="ja-JP" dirty="0" smtClean="0"/>
          </a:p>
          <a:p>
            <a:endParaRPr kumimoji="1" lang="en-US" altLang="ja-JP" dirty="0"/>
          </a:p>
          <a:p>
            <a:r>
              <a:rPr kumimoji="1" lang="en-US" altLang="ja-JP" dirty="0" smtClean="0"/>
              <a:t>2. </a:t>
            </a:r>
            <a:r>
              <a:rPr kumimoji="1" lang="en-US" altLang="ja-JP" dirty="0" err="1" smtClean="0"/>
              <a:t>Hotta</a:t>
            </a:r>
            <a:r>
              <a:rPr kumimoji="1" lang="en-US" altLang="ja-JP" dirty="0" smtClean="0"/>
              <a:t>, Y. and Kojima, S. (2012), “Policy Framework for International Collaboration Towards Sustainable Resource Circulation and Management in Asia” in </a:t>
            </a:r>
            <a:r>
              <a:rPr kumimoji="1" lang="en-US" altLang="ja-JP" i="1" dirty="0" smtClean="0"/>
              <a:t>IGES White Paper IV 2012 Greening Governance in Asia-Pacific.</a:t>
            </a:r>
          </a:p>
          <a:p>
            <a:r>
              <a:rPr lang="en-US" altLang="ja-JP" dirty="0" smtClean="0">
                <a:hlinkClick r:id="rId3"/>
              </a:rPr>
              <a:t>http://www.iges.or.jp/en/pub/whitepaper4.html</a:t>
            </a:r>
            <a:endParaRPr lang="en-US" altLang="ja-JP" dirty="0" smtClean="0"/>
          </a:p>
          <a:p>
            <a:endParaRPr kumimoji="1" lang="en-US" altLang="ja-JP" dirty="0" smtClean="0"/>
          </a:p>
          <a:p>
            <a:r>
              <a:rPr lang="en-US" altLang="ja-JP" dirty="0" smtClean="0"/>
              <a:t>3. </a:t>
            </a:r>
            <a:r>
              <a:rPr lang="en-US" altLang="ja-JP" dirty="0" err="1" smtClean="0"/>
              <a:t>Hotta</a:t>
            </a:r>
            <a:r>
              <a:rPr lang="en-US" altLang="ja-JP" dirty="0" smtClean="0"/>
              <a:t>, Y. (2012), “Global Resource Crisis or Sustainable Resource Management? Proposals towards Resource-efficient Global Economy” IGES Rio+20 Issue Brief Vol. </a:t>
            </a:r>
            <a:r>
              <a:rPr lang="en-US" altLang="ja-JP" dirty="0" smtClean="0">
                <a:hlinkClick r:id="rId4"/>
              </a:rPr>
              <a:t>http://www.iges.or.jp/en/rio20/pub.html</a:t>
            </a:r>
            <a:endParaRPr lang="en-US" altLang="ja-JP" dirty="0" smtClean="0"/>
          </a:p>
          <a:p>
            <a:endParaRPr lang="en-US" altLang="ja-JP" dirty="0"/>
          </a:p>
          <a:p>
            <a:r>
              <a:rPr kumimoji="1" lang="en-US" altLang="ja-JP" dirty="0" smtClean="0"/>
              <a:t>4. </a:t>
            </a:r>
            <a:r>
              <a:rPr lang="en-US" altLang="ja-JP" dirty="0"/>
              <a:t>UNEP(2011), </a:t>
            </a:r>
            <a:r>
              <a:rPr lang="en-US" altLang="ja-JP" i="1" dirty="0"/>
              <a:t>Resource Efficiency: Economy and Outlook and the Pacific</a:t>
            </a:r>
          </a:p>
          <a:p>
            <a:r>
              <a:rPr lang="en-US" altLang="ja-JP" dirty="0">
                <a:hlinkClick r:id="rId5"/>
              </a:rPr>
              <a:t>http://www.unep.org/dewa/Portals/67/pdf/Resource_Efficiency_EOAP_web.pdf</a:t>
            </a:r>
            <a:endParaRPr lang="en-US" altLang="ja-JP" dirty="0"/>
          </a:p>
          <a:p>
            <a:endParaRPr kumimoji="1" lang="en-US" altLang="ja-JP" dirty="0"/>
          </a:p>
          <a:p>
            <a:r>
              <a:rPr lang="en-US" altLang="ja-JP" dirty="0"/>
              <a:t>E-mail: </a:t>
            </a:r>
            <a:r>
              <a:rPr lang="en-US" altLang="ja-JP" dirty="0" smtClean="0"/>
              <a:t>hengesbaugh@iges.or.jp</a:t>
            </a:r>
            <a:endParaRPr lang="en-US" altLang="ja-JP" dirty="0"/>
          </a:p>
        </p:txBody>
      </p:sp>
      <p:sp>
        <p:nvSpPr>
          <p:cNvPr id="2" name="Rectangle 1"/>
          <p:cNvSpPr/>
          <p:nvPr/>
        </p:nvSpPr>
        <p:spPr>
          <a:xfrm>
            <a:off x="2279576" y="314522"/>
            <a:ext cx="7629534" cy="523220"/>
          </a:xfrm>
          <a:prstGeom prst="rect">
            <a:avLst/>
          </a:prstGeom>
        </p:spPr>
        <p:txBody>
          <a:bodyPr wrap="square">
            <a:spAutoFit/>
          </a:bodyPr>
          <a:lstStyle/>
          <a:p>
            <a:pPr algn="ctr"/>
            <a:r>
              <a:rPr kumimoji="1" lang="en-US" altLang="ja-JP" sz="2800" dirty="0" smtClean="0"/>
              <a:t>Thank You very much!</a:t>
            </a:r>
            <a:endParaRPr lang="en-GB" sz="2800" dirty="0"/>
          </a:p>
        </p:txBody>
      </p:sp>
    </p:spTree>
    <p:extLst>
      <p:ext uri="{BB962C8B-B14F-4D97-AF65-F5344CB8AC3E}">
        <p14:creationId xmlns:p14="http://schemas.microsoft.com/office/powerpoint/2010/main" val="97749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ホームベース 2"/>
          <p:cNvSpPr/>
          <p:nvPr/>
        </p:nvSpPr>
        <p:spPr bwMode="auto">
          <a:xfrm rot="16200000">
            <a:off x="1926208" y="3281322"/>
            <a:ext cx="4754758" cy="1568607"/>
          </a:xfrm>
          <a:prstGeom prst="homePlate">
            <a:avLst>
              <a:gd name="adj" fmla="val 36280"/>
            </a:avLst>
          </a:prstGeom>
          <a:solidFill>
            <a:schemeClr val="accent6">
              <a:lumMod val="20000"/>
              <a:lumOff val="80000"/>
            </a:schemeClr>
          </a:solidFill>
          <a:ln w="9525" cap="flat" cmpd="sng" algn="ctr">
            <a:noFill/>
            <a:prstDash val="solid"/>
            <a:round/>
            <a:headEnd type="none" w="med" len="med"/>
            <a:tailEnd type="none" w="med" len="med"/>
          </a:ln>
          <a:effectLst/>
        </p:spPr>
        <p:txBody>
          <a:bodyPr anchor="ctr"/>
          <a:lstStyle/>
          <a:p>
            <a:pPr algn="ctr"/>
            <a:endParaRPr lang="ja-JP" altLang="en-US"/>
          </a:p>
        </p:txBody>
      </p:sp>
      <p:sp>
        <p:nvSpPr>
          <p:cNvPr id="4" name="ホームベース 3"/>
          <p:cNvSpPr/>
          <p:nvPr/>
        </p:nvSpPr>
        <p:spPr bwMode="auto">
          <a:xfrm rot="5400000" flipV="1">
            <a:off x="6965719" y="3064249"/>
            <a:ext cx="4742195" cy="2015314"/>
          </a:xfrm>
          <a:prstGeom prst="homePlate">
            <a:avLst>
              <a:gd name="adj" fmla="val 53171"/>
            </a:avLst>
          </a:prstGeom>
          <a:solidFill>
            <a:schemeClr val="accent6">
              <a:lumMod val="20000"/>
              <a:lumOff val="80000"/>
            </a:schemeClr>
          </a:solidFill>
          <a:ln w="9525" cap="flat" cmpd="sng" algn="ctr">
            <a:noFill/>
            <a:prstDash val="solid"/>
            <a:round/>
            <a:headEnd type="none" w="med" len="med"/>
            <a:tailEnd type="none" w="med" len="med"/>
          </a:ln>
          <a:effectLst/>
        </p:spPr>
        <p:txBody>
          <a:bodyPr anchor="ctr"/>
          <a:lstStyle/>
          <a:p>
            <a:pPr algn="ctr"/>
            <a:endParaRPr lang="ja-JP" altLang="en-US"/>
          </a:p>
        </p:txBody>
      </p:sp>
      <p:sp>
        <p:nvSpPr>
          <p:cNvPr id="5" name="AutoShape 2"/>
          <p:cNvSpPr txBox="1">
            <a:spLocks noChangeArrowheads="1"/>
          </p:cNvSpPr>
          <p:nvPr/>
        </p:nvSpPr>
        <p:spPr>
          <a:xfrm>
            <a:off x="1543052" y="168518"/>
            <a:ext cx="9124949" cy="685800"/>
          </a:xfrm>
          <a:prstGeom prst="roundRect">
            <a:avLst>
              <a:gd name="adj" fmla="val 334"/>
            </a:avLst>
          </a:prstGeom>
        </p:spPr>
        <p:txBody>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algn="ctr"/>
            <a:r>
              <a:rPr lang="en-US" altLang="ja-JP" sz="2400" dirty="0"/>
              <a:t>Policy Tools and Instruments for Resource Efficiency and the 3Rs</a:t>
            </a:r>
            <a:endParaRPr lang="en-US" altLang="ja-JP" sz="2400" dirty="0">
              <a:solidFill>
                <a:srgbClr val="004080"/>
              </a:solidFill>
            </a:endParaRPr>
          </a:p>
        </p:txBody>
      </p:sp>
      <p:sp>
        <p:nvSpPr>
          <p:cNvPr id="6" name="ホームベース 5"/>
          <p:cNvSpPr/>
          <p:nvPr/>
        </p:nvSpPr>
        <p:spPr bwMode="auto">
          <a:xfrm>
            <a:off x="1585914" y="726778"/>
            <a:ext cx="2179637" cy="974031"/>
          </a:xfrm>
          <a:prstGeom prst="homePlate">
            <a:avLst>
              <a:gd name="adj" fmla="val 33562"/>
            </a:avLst>
          </a:prstGeom>
          <a:solidFill>
            <a:schemeClr val="accent6">
              <a:lumMod val="20000"/>
              <a:lumOff val="80000"/>
            </a:schemeClr>
          </a:solidFill>
          <a:ln w="9525" cap="flat" cmpd="sng" algn="ctr">
            <a:noFill/>
            <a:prstDash val="solid"/>
            <a:round/>
            <a:headEnd type="none" w="med" len="med"/>
            <a:tailEnd type="none" w="med" len="med"/>
          </a:ln>
          <a:effectLst/>
        </p:spPr>
        <p:txBody>
          <a:bodyPr anchor="ctr"/>
          <a:lstStyle/>
          <a:p>
            <a:pPr algn="ctr"/>
            <a:r>
              <a:rPr lang="en-US" altLang="ja-JP" dirty="0"/>
              <a:t>Resource extraction</a:t>
            </a:r>
            <a:endParaRPr lang="ja-JP" altLang="en-US" dirty="0"/>
          </a:p>
        </p:txBody>
      </p:sp>
      <p:sp>
        <p:nvSpPr>
          <p:cNvPr id="7" name="山形 6"/>
          <p:cNvSpPr/>
          <p:nvPr/>
        </p:nvSpPr>
        <p:spPr bwMode="auto">
          <a:xfrm>
            <a:off x="3578225" y="726778"/>
            <a:ext cx="2636838" cy="974031"/>
          </a:xfrm>
          <a:prstGeom prst="chevron">
            <a:avLst>
              <a:gd name="adj" fmla="val 33562"/>
            </a:avLst>
          </a:prstGeom>
          <a:solidFill>
            <a:schemeClr val="accent6">
              <a:lumMod val="20000"/>
              <a:lumOff val="80000"/>
            </a:schemeClr>
          </a:solidFill>
          <a:ln w="9525" cap="flat" cmpd="sng" algn="ctr">
            <a:noFill/>
            <a:prstDash val="solid"/>
            <a:round/>
            <a:headEnd type="none" w="med" len="med"/>
            <a:tailEnd type="none" w="med" len="med"/>
          </a:ln>
          <a:effectLst/>
        </p:spPr>
        <p:txBody>
          <a:bodyPr anchor="ctr"/>
          <a:lstStyle/>
          <a:p>
            <a:pPr algn="ctr"/>
            <a:r>
              <a:rPr lang="en-US" altLang="ja-JP" dirty="0"/>
              <a:t>Product design</a:t>
            </a:r>
          </a:p>
          <a:p>
            <a:pPr algn="ctr"/>
            <a:r>
              <a:rPr lang="en-US" altLang="ja-JP" dirty="0"/>
              <a:t>Production</a:t>
            </a:r>
            <a:endParaRPr lang="ja-JP" altLang="en-US" dirty="0"/>
          </a:p>
        </p:txBody>
      </p:sp>
      <p:sp>
        <p:nvSpPr>
          <p:cNvPr id="8" name="山形 7"/>
          <p:cNvSpPr/>
          <p:nvPr/>
        </p:nvSpPr>
        <p:spPr bwMode="auto">
          <a:xfrm>
            <a:off x="6029326" y="726778"/>
            <a:ext cx="2424113" cy="974031"/>
          </a:xfrm>
          <a:prstGeom prst="chevron">
            <a:avLst>
              <a:gd name="adj" fmla="val 33562"/>
            </a:avLst>
          </a:prstGeom>
          <a:solidFill>
            <a:schemeClr val="accent6">
              <a:lumMod val="20000"/>
              <a:lumOff val="80000"/>
            </a:schemeClr>
          </a:solidFill>
          <a:ln w="9525" cap="flat" cmpd="sng" algn="ctr">
            <a:noFill/>
            <a:prstDash val="solid"/>
            <a:round/>
            <a:headEnd type="none" w="med" len="med"/>
            <a:tailEnd type="none" w="med" len="med"/>
          </a:ln>
          <a:effectLst/>
        </p:spPr>
        <p:txBody>
          <a:bodyPr anchor="ctr"/>
          <a:lstStyle/>
          <a:p>
            <a:pPr algn="ctr"/>
            <a:r>
              <a:rPr lang="en-US" altLang="ja-JP" dirty="0"/>
              <a:t>Consumption</a:t>
            </a:r>
          </a:p>
          <a:p>
            <a:pPr algn="ctr"/>
            <a:r>
              <a:rPr lang="en-US" altLang="ja-JP" dirty="0"/>
              <a:t>Usage</a:t>
            </a:r>
            <a:endParaRPr lang="ja-JP" altLang="en-US" dirty="0"/>
          </a:p>
        </p:txBody>
      </p:sp>
      <p:sp>
        <p:nvSpPr>
          <p:cNvPr id="9" name="山形 8"/>
          <p:cNvSpPr/>
          <p:nvPr/>
        </p:nvSpPr>
        <p:spPr bwMode="auto">
          <a:xfrm>
            <a:off x="8266113" y="726778"/>
            <a:ext cx="2393950" cy="974031"/>
          </a:xfrm>
          <a:prstGeom prst="chevron">
            <a:avLst>
              <a:gd name="adj" fmla="val 33562"/>
            </a:avLst>
          </a:prstGeom>
          <a:solidFill>
            <a:schemeClr val="accent6">
              <a:lumMod val="20000"/>
              <a:lumOff val="80000"/>
            </a:schemeClr>
          </a:solidFill>
          <a:ln w="9525" cap="flat" cmpd="sng" algn="ctr">
            <a:noFill/>
            <a:prstDash val="solid"/>
            <a:round/>
            <a:headEnd type="none" w="med" len="med"/>
            <a:tailEnd type="none" w="med" len="med"/>
          </a:ln>
          <a:effectLst/>
        </p:spPr>
        <p:txBody>
          <a:bodyPr anchor="ctr"/>
          <a:lstStyle/>
          <a:p>
            <a:pPr algn="ctr">
              <a:defRPr/>
            </a:pPr>
            <a:r>
              <a:rPr lang="en-US" altLang="ja-JP" dirty="0"/>
              <a:t>Waste management</a:t>
            </a:r>
            <a:endParaRPr lang="ja-JP" altLang="en-US" dirty="0"/>
          </a:p>
        </p:txBody>
      </p:sp>
      <p:sp>
        <p:nvSpPr>
          <p:cNvPr id="10" name="上矢印吹き出し 4"/>
          <p:cNvSpPr>
            <a:spLocks noChangeArrowheads="1"/>
          </p:cNvSpPr>
          <p:nvPr/>
        </p:nvSpPr>
        <p:spPr bwMode="auto">
          <a:xfrm>
            <a:off x="1559870" y="1700808"/>
            <a:ext cx="2182018" cy="2520281"/>
          </a:xfrm>
          <a:prstGeom prst="upArrowCallout">
            <a:avLst>
              <a:gd name="adj1" fmla="val 17204"/>
              <a:gd name="adj2" fmla="val 17245"/>
              <a:gd name="adj3" fmla="val 6081"/>
              <a:gd name="adj4" fmla="val 70553"/>
            </a:avLst>
          </a:prstGeom>
          <a:solidFill>
            <a:srgbClr val="FFF6D9"/>
          </a:solidFill>
          <a:ln w="28575" algn="ctr">
            <a:solidFill>
              <a:schemeClr val="tx1"/>
            </a:solidFill>
            <a:round/>
            <a:headEnd/>
            <a:tailEnd/>
          </a:ln>
        </p:spPr>
        <p:txBody>
          <a:bodyPr/>
          <a:lstStyle>
            <a:lvl1pPr marL="88900" indent="-88900" eaLnBrk="0" hangingPunct="0">
              <a:spcBef>
                <a:spcPct val="20000"/>
              </a:spcBef>
              <a:buClr>
                <a:srgbClr val="C65AAC"/>
              </a:buClr>
              <a:buSzPct val="75000"/>
              <a:buFont typeface="Wingdings" panose="05000000000000000000" pitchFamily="2" charset="2"/>
              <a:buChar char="l"/>
              <a:defRPr kumimoji="1" sz="2800">
                <a:solidFill>
                  <a:schemeClr val="tx2"/>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tx1"/>
              </a:buClr>
              <a:buSzPct val="75000"/>
              <a:buChar char="–"/>
              <a:defRPr kumimoji="1" sz="2400">
                <a:solidFill>
                  <a:schemeClr val="tx2"/>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C65AAC"/>
              </a:buClr>
              <a:buSzPct val="75000"/>
              <a:buFont typeface="Wingdings" panose="05000000000000000000" pitchFamily="2" charset="2"/>
              <a:buChar char="l"/>
              <a:defRPr kumimoji="1" sz="2000">
                <a:solidFill>
                  <a:schemeClr val="tx2"/>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tx1"/>
              </a:buClr>
              <a:buSzPct val="80000"/>
              <a:buChar char="–"/>
              <a:defRPr kumimoji="1">
                <a:solidFill>
                  <a:schemeClr val="tx2"/>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 typeface="Arial" panose="020B0604020202020204" pitchFamily="34" charset="0"/>
              <a:buChar char="•"/>
            </a:pPr>
            <a:r>
              <a:rPr lang="en-US" altLang="ja-JP" sz="1400" dirty="0">
                <a:solidFill>
                  <a:schemeClr val="tx1"/>
                </a:solidFill>
              </a:rPr>
              <a:t>Material stewardship </a:t>
            </a:r>
          </a:p>
          <a:p>
            <a:pPr eaLnBrk="1" hangingPunct="1">
              <a:spcBef>
                <a:spcPct val="0"/>
              </a:spcBef>
              <a:buClrTx/>
              <a:buSzTx/>
              <a:buFont typeface="Arial" panose="020B0604020202020204" pitchFamily="34" charset="0"/>
              <a:buChar char="•"/>
            </a:pPr>
            <a:r>
              <a:rPr lang="en-US" altLang="ja-JP" sz="1400" dirty="0">
                <a:solidFill>
                  <a:schemeClr val="tx1"/>
                </a:solidFill>
              </a:rPr>
              <a:t>Mineral resource extraction charge  </a:t>
            </a:r>
          </a:p>
          <a:p>
            <a:pPr eaLnBrk="1" hangingPunct="1">
              <a:spcBef>
                <a:spcPct val="0"/>
              </a:spcBef>
              <a:buClrTx/>
              <a:buSzTx/>
              <a:buFont typeface="Arial" panose="020B0604020202020204" pitchFamily="34" charset="0"/>
              <a:buChar char="•"/>
            </a:pPr>
            <a:r>
              <a:rPr lang="en-US" altLang="ja-JP" sz="1400" dirty="0">
                <a:solidFill>
                  <a:schemeClr val="tx1"/>
                </a:solidFill>
              </a:rPr>
              <a:t>Tax on raw materials</a:t>
            </a:r>
          </a:p>
          <a:p>
            <a:pPr eaLnBrk="1" hangingPunct="1">
              <a:spcBef>
                <a:spcPct val="0"/>
              </a:spcBef>
              <a:buClrTx/>
              <a:buSzTx/>
              <a:buFont typeface="Arial" panose="020B0604020202020204" pitchFamily="34" charset="0"/>
              <a:buChar char="•"/>
            </a:pPr>
            <a:r>
              <a:rPr lang="en-US" altLang="ja-JP" sz="1400" dirty="0">
                <a:solidFill>
                  <a:schemeClr val="tx1"/>
                </a:solidFill>
              </a:rPr>
              <a:t>Aggregates(stone, rocks and gravel) levy</a:t>
            </a:r>
          </a:p>
          <a:p>
            <a:pPr eaLnBrk="1" hangingPunct="1">
              <a:spcBef>
                <a:spcPct val="0"/>
              </a:spcBef>
              <a:buClrTx/>
              <a:buSzTx/>
              <a:buFont typeface="Arial" panose="020B0604020202020204" pitchFamily="34" charset="0"/>
              <a:buChar char="•"/>
            </a:pPr>
            <a:r>
              <a:rPr lang="en-US" altLang="ja-JP" sz="1400" dirty="0">
                <a:solidFill>
                  <a:schemeClr val="tx1"/>
                </a:solidFill>
              </a:rPr>
              <a:t>Natural resource taxation</a:t>
            </a:r>
          </a:p>
        </p:txBody>
      </p:sp>
      <p:sp>
        <p:nvSpPr>
          <p:cNvPr id="11" name="上矢印吹き出し 11"/>
          <p:cNvSpPr>
            <a:spLocks noChangeArrowheads="1"/>
          </p:cNvSpPr>
          <p:nvPr/>
        </p:nvSpPr>
        <p:spPr bwMode="auto">
          <a:xfrm>
            <a:off x="3855416" y="1741242"/>
            <a:ext cx="2191486" cy="3199926"/>
          </a:xfrm>
          <a:prstGeom prst="upArrowCallout">
            <a:avLst>
              <a:gd name="adj1" fmla="val 19531"/>
              <a:gd name="adj2" fmla="val 18409"/>
              <a:gd name="adj3" fmla="val 5696"/>
              <a:gd name="adj4" fmla="val 91129"/>
            </a:avLst>
          </a:prstGeom>
          <a:solidFill>
            <a:srgbClr val="FFF6D9"/>
          </a:solidFill>
          <a:ln w="28575" algn="ctr">
            <a:solidFill>
              <a:schemeClr val="tx1"/>
            </a:solidFill>
            <a:round/>
            <a:headEnd/>
            <a:tailEnd/>
          </a:ln>
        </p:spPr>
        <p:txBody>
          <a:bodyPr/>
          <a:lstStyle>
            <a:lvl1pPr marL="285750" indent="-285750" eaLnBrk="0" hangingPunct="0">
              <a:spcBef>
                <a:spcPct val="20000"/>
              </a:spcBef>
              <a:buClr>
                <a:srgbClr val="C65AAC"/>
              </a:buClr>
              <a:buSzPct val="75000"/>
              <a:buFont typeface="Wingdings" pitchFamily="2" charset="2"/>
              <a:buChar char="l"/>
              <a:defRPr kumimoji="1" sz="2800">
                <a:solidFill>
                  <a:schemeClr val="tx2"/>
                </a:solidFill>
                <a:latin typeface="Arial" charset="0"/>
                <a:ea typeface="ＭＳ Ｐゴシック" pitchFamily="50" charset="-128"/>
              </a:defRPr>
            </a:lvl1pPr>
            <a:lvl2pPr marL="742950" indent="-285750" eaLnBrk="0" hangingPunct="0">
              <a:spcBef>
                <a:spcPct val="20000"/>
              </a:spcBef>
              <a:buClr>
                <a:schemeClr val="tx1"/>
              </a:buClr>
              <a:buSzPct val="75000"/>
              <a:buChar char="–"/>
              <a:defRPr kumimoji="1" sz="2400">
                <a:solidFill>
                  <a:schemeClr val="tx2"/>
                </a:solidFill>
                <a:latin typeface="Arial" charset="0"/>
                <a:ea typeface="ＭＳ Ｐゴシック" pitchFamily="50" charset="-128"/>
              </a:defRPr>
            </a:lvl2pPr>
            <a:lvl3pPr marL="1143000" indent="-228600" eaLnBrk="0" hangingPunct="0">
              <a:spcBef>
                <a:spcPct val="20000"/>
              </a:spcBef>
              <a:buClr>
                <a:srgbClr val="C65AAC"/>
              </a:buClr>
              <a:buSzPct val="75000"/>
              <a:buFont typeface="Wingdings" pitchFamily="2" charset="2"/>
              <a:buChar char="l"/>
              <a:defRPr kumimoji="1" sz="2000">
                <a:solidFill>
                  <a:schemeClr val="tx2"/>
                </a:solidFill>
                <a:latin typeface="Arial" charset="0"/>
                <a:ea typeface="ＭＳ Ｐゴシック" pitchFamily="50" charset="-128"/>
              </a:defRPr>
            </a:lvl3pPr>
            <a:lvl4pPr marL="1600200" indent="-228600" eaLnBrk="0" hangingPunct="0">
              <a:spcBef>
                <a:spcPct val="20000"/>
              </a:spcBef>
              <a:buClr>
                <a:schemeClr val="tx1"/>
              </a:buClr>
              <a:buSzPct val="80000"/>
              <a:buChar char="–"/>
              <a:defRPr kumimoji="1">
                <a:solidFill>
                  <a:schemeClr val="tx2"/>
                </a:solidFill>
                <a:latin typeface="Arial" charset="0"/>
                <a:ea typeface="ＭＳ Ｐゴシック" pitchFamily="50" charset="-128"/>
              </a:defRPr>
            </a:lvl4pPr>
            <a:lvl5pPr marL="2057400" indent="-228600" eaLnBrk="0" hangingPunct="0">
              <a:spcBef>
                <a:spcPct val="20000"/>
              </a:spcBef>
              <a:buClr>
                <a:schemeClr val="tx1"/>
              </a:buClr>
              <a:buSzPct val="65000"/>
              <a:buFont typeface="Wingdings" pitchFamily="2" charset="2"/>
              <a:buChar char="l"/>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ＭＳ Ｐゴシック" pitchFamily="50" charset="-128"/>
              </a:defRPr>
            </a:lvl9pPr>
          </a:lstStyle>
          <a:p>
            <a:pPr marL="88900" indent="-88900" eaLnBrk="1" hangingPunct="1">
              <a:spcBef>
                <a:spcPct val="0"/>
              </a:spcBef>
              <a:buClrTx/>
              <a:buSzTx/>
              <a:buFont typeface="Arial" charset="0"/>
              <a:buChar char="•"/>
              <a:defRPr/>
            </a:pPr>
            <a:r>
              <a:rPr lang="en-US" altLang="ja-JP" sz="1400" dirty="0">
                <a:solidFill>
                  <a:schemeClr val="tx1"/>
                </a:solidFill>
              </a:rPr>
              <a:t>EPR</a:t>
            </a:r>
          </a:p>
          <a:p>
            <a:pPr marL="88900" indent="-88900" eaLnBrk="1" hangingPunct="1">
              <a:spcBef>
                <a:spcPct val="0"/>
              </a:spcBef>
              <a:buClrTx/>
              <a:buSzTx/>
              <a:buFont typeface="Arial" charset="0"/>
              <a:buChar char="•"/>
              <a:defRPr/>
            </a:pPr>
            <a:r>
              <a:rPr lang="en-US" altLang="ja-JP" sz="1400" dirty="0">
                <a:solidFill>
                  <a:schemeClr val="tx1"/>
                </a:solidFill>
              </a:rPr>
              <a:t>Material stewardship </a:t>
            </a:r>
          </a:p>
          <a:p>
            <a:pPr marL="88900" indent="-88900" eaLnBrk="1" hangingPunct="1">
              <a:spcBef>
                <a:spcPct val="0"/>
              </a:spcBef>
              <a:buClrTx/>
              <a:buSzTx/>
              <a:buFont typeface="Arial" charset="0"/>
              <a:buChar char="•"/>
              <a:defRPr/>
            </a:pPr>
            <a:r>
              <a:rPr lang="en-US" altLang="ja-JP" sz="1400" dirty="0">
                <a:solidFill>
                  <a:schemeClr val="tx1"/>
                </a:solidFill>
              </a:rPr>
              <a:t>Training / consultancy on Lean manufacturing (KAIZEN) / Resource efficient process</a:t>
            </a:r>
          </a:p>
          <a:p>
            <a:pPr marL="88900" indent="-88900" eaLnBrk="1" hangingPunct="1">
              <a:spcBef>
                <a:spcPct val="0"/>
              </a:spcBef>
              <a:buClrTx/>
              <a:buSzTx/>
              <a:buFont typeface="Arial" charset="0"/>
              <a:buChar char="•"/>
              <a:defRPr/>
            </a:pPr>
            <a:r>
              <a:rPr lang="en-US" altLang="ja-JP" sz="1400" dirty="0">
                <a:solidFill>
                  <a:schemeClr val="tx1"/>
                </a:solidFill>
              </a:rPr>
              <a:t>Eco-label/Eco-Design /EPEAT/Certification /Standards/ top-runner</a:t>
            </a:r>
          </a:p>
          <a:p>
            <a:pPr marL="88900" indent="-88900" eaLnBrk="1" hangingPunct="1">
              <a:spcBef>
                <a:spcPct val="0"/>
              </a:spcBef>
              <a:buClrTx/>
              <a:buSzTx/>
              <a:buFont typeface="Arial" charset="0"/>
              <a:buChar char="•"/>
              <a:defRPr/>
            </a:pPr>
            <a:r>
              <a:rPr lang="en-US" altLang="ja-JP" sz="1400" dirty="0">
                <a:solidFill>
                  <a:schemeClr val="tx1"/>
                </a:solidFill>
              </a:rPr>
              <a:t>EMS(EMAS/ISO14001)</a:t>
            </a:r>
          </a:p>
          <a:p>
            <a:pPr marL="88900" indent="-88900" eaLnBrk="1" hangingPunct="1">
              <a:spcBef>
                <a:spcPct val="0"/>
              </a:spcBef>
              <a:buClrTx/>
              <a:buSzTx/>
              <a:buFont typeface="Arial" charset="0"/>
              <a:buChar char="•"/>
              <a:defRPr/>
            </a:pPr>
            <a:r>
              <a:rPr lang="en-US" altLang="ja-JP" sz="1400" dirty="0">
                <a:solidFill>
                  <a:schemeClr val="tx1"/>
                </a:solidFill>
              </a:rPr>
              <a:t>R&amp;D support</a:t>
            </a:r>
          </a:p>
          <a:p>
            <a:pPr marL="88900" indent="-88900" eaLnBrk="1" hangingPunct="1">
              <a:spcBef>
                <a:spcPct val="0"/>
              </a:spcBef>
              <a:buClrTx/>
              <a:buSzTx/>
              <a:buFont typeface="Arial" charset="0"/>
              <a:buChar char="•"/>
              <a:defRPr/>
            </a:pPr>
            <a:r>
              <a:rPr lang="en-US" altLang="ja-JP" sz="1400" dirty="0">
                <a:solidFill>
                  <a:schemeClr val="tx1"/>
                </a:solidFill>
              </a:rPr>
              <a:t>Voluntary agreement</a:t>
            </a:r>
          </a:p>
          <a:p>
            <a:pPr marL="88900" indent="-88900" eaLnBrk="1" hangingPunct="1">
              <a:spcBef>
                <a:spcPct val="0"/>
              </a:spcBef>
              <a:buClrTx/>
              <a:buSzTx/>
              <a:buFont typeface="Arial" charset="0"/>
              <a:buChar char="•"/>
              <a:defRPr/>
            </a:pPr>
            <a:r>
              <a:rPr lang="en-US" altLang="ja-JP" sz="1400" dirty="0">
                <a:solidFill>
                  <a:schemeClr val="tx1"/>
                </a:solidFill>
              </a:rPr>
              <a:t>Awareness / Awards</a:t>
            </a:r>
          </a:p>
          <a:p>
            <a:pPr eaLnBrk="1" hangingPunct="1">
              <a:spcBef>
                <a:spcPct val="0"/>
              </a:spcBef>
              <a:buClrTx/>
              <a:buSzTx/>
              <a:buFont typeface="Arial" charset="0"/>
              <a:buChar char="•"/>
              <a:defRPr/>
            </a:pPr>
            <a:endParaRPr lang="ja-JP" altLang="en-US" sz="1400" dirty="0">
              <a:solidFill>
                <a:schemeClr val="tx1"/>
              </a:solidFill>
            </a:endParaRPr>
          </a:p>
        </p:txBody>
      </p:sp>
      <p:sp>
        <p:nvSpPr>
          <p:cNvPr id="12" name="上矢印吹き出し 12"/>
          <p:cNvSpPr>
            <a:spLocks noChangeArrowheads="1"/>
          </p:cNvSpPr>
          <p:nvPr/>
        </p:nvSpPr>
        <p:spPr bwMode="auto">
          <a:xfrm>
            <a:off x="6147138" y="1741244"/>
            <a:ext cx="2182018" cy="3199925"/>
          </a:xfrm>
          <a:prstGeom prst="upArrowCallout">
            <a:avLst>
              <a:gd name="adj1" fmla="val 17197"/>
              <a:gd name="adj2" fmla="val 18795"/>
              <a:gd name="adj3" fmla="val 6867"/>
              <a:gd name="adj4" fmla="val 90930"/>
            </a:avLst>
          </a:prstGeom>
          <a:solidFill>
            <a:srgbClr val="FFF6D9"/>
          </a:solidFill>
          <a:ln w="28575" algn="ctr">
            <a:solidFill>
              <a:schemeClr val="tx1"/>
            </a:solidFill>
            <a:round/>
            <a:headEnd/>
            <a:tailEnd/>
          </a:ln>
        </p:spPr>
        <p:txBody>
          <a:bodyPr/>
          <a:lstStyle>
            <a:lvl1pPr marL="285750" indent="-285750" eaLnBrk="0" hangingPunct="0">
              <a:spcBef>
                <a:spcPct val="20000"/>
              </a:spcBef>
              <a:buClr>
                <a:srgbClr val="C65AAC"/>
              </a:buClr>
              <a:buSzPct val="75000"/>
              <a:buFont typeface="Wingdings" pitchFamily="2" charset="2"/>
              <a:buChar char="l"/>
              <a:defRPr kumimoji="1" sz="2800">
                <a:solidFill>
                  <a:schemeClr val="tx2"/>
                </a:solidFill>
                <a:latin typeface="Arial" charset="0"/>
                <a:ea typeface="ＭＳ Ｐゴシック" pitchFamily="50" charset="-128"/>
              </a:defRPr>
            </a:lvl1pPr>
            <a:lvl2pPr marL="742950" indent="-285750" eaLnBrk="0" hangingPunct="0">
              <a:spcBef>
                <a:spcPct val="20000"/>
              </a:spcBef>
              <a:buClr>
                <a:schemeClr val="tx1"/>
              </a:buClr>
              <a:buSzPct val="75000"/>
              <a:buChar char="–"/>
              <a:defRPr kumimoji="1" sz="2400">
                <a:solidFill>
                  <a:schemeClr val="tx2"/>
                </a:solidFill>
                <a:latin typeface="Arial" charset="0"/>
                <a:ea typeface="ＭＳ Ｐゴシック" pitchFamily="50" charset="-128"/>
              </a:defRPr>
            </a:lvl2pPr>
            <a:lvl3pPr marL="1143000" indent="-228600" eaLnBrk="0" hangingPunct="0">
              <a:spcBef>
                <a:spcPct val="20000"/>
              </a:spcBef>
              <a:buClr>
                <a:srgbClr val="C65AAC"/>
              </a:buClr>
              <a:buSzPct val="75000"/>
              <a:buFont typeface="Wingdings" pitchFamily="2" charset="2"/>
              <a:buChar char="l"/>
              <a:defRPr kumimoji="1" sz="2000">
                <a:solidFill>
                  <a:schemeClr val="tx2"/>
                </a:solidFill>
                <a:latin typeface="Arial" charset="0"/>
                <a:ea typeface="ＭＳ Ｐゴシック" pitchFamily="50" charset="-128"/>
              </a:defRPr>
            </a:lvl3pPr>
            <a:lvl4pPr marL="1600200" indent="-228600" eaLnBrk="0" hangingPunct="0">
              <a:spcBef>
                <a:spcPct val="20000"/>
              </a:spcBef>
              <a:buClr>
                <a:schemeClr val="tx1"/>
              </a:buClr>
              <a:buSzPct val="80000"/>
              <a:buChar char="–"/>
              <a:defRPr kumimoji="1">
                <a:solidFill>
                  <a:schemeClr val="tx2"/>
                </a:solidFill>
                <a:latin typeface="Arial" charset="0"/>
                <a:ea typeface="ＭＳ Ｐゴシック" pitchFamily="50" charset="-128"/>
              </a:defRPr>
            </a:lvl4pPr>
            <a:lvl5pPr marL="2057400" indent="-228600" eaLnBrk="0" hangingPunct="0">
              <a:spcBef>
                <a:spcPct val="20000"/>
              </a:spcBef>
              <a:buClr>
                <a:schemeClr val="tx1"/>
              </a:buClr>
              <a:buSzPct val="65000"/>
              <a:buFont typeface="Wingdings" pitchFamily="2" charset="2"/>
              <a:buChar char="l"/>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ＭＳ Ｐゴシック" pitchFamily="50" charset="-128"/>
              </a:defRPr>
            </a:lvl9pPr>
          </a:lstStyle>
          <a:p>
            <a:pPr marL="0" indent="0" eaLnBrk="1" hangingPunct="1">
              <a:spcBef>
                <a:spcPct val="0"/>
              </a:spcBef>
              <a:buClrTx/>
              <a:buSzTx/>
              <a:buNone/>
              <a:defRPr/>
            </a:pPr>
            <a:r>
              <a:rPr lang="en-US" altLang="ja-JP" sz="1400" i="1" u="sng" dirty="0">
                <a:solidFill>
                  <a:schemeClr val="tx1"/>
                </a:solidFill>
              </a:rPr>
              <a:t>For citizens</a:t>
            </a:r>
          </a:p>
          <a:p>
            <a:pPr marL="88900" indent="-88900" eaLnBrk="1" hangingPunct="1">
              <a:spcBef>
                <a:spcPct val="0"/>
              </a:spcBef>
              <a:buClrTx/>
              <a:buSzTx/>
              <a:buFont typeface="Arial" charset="0"/>
              <a:buChar char="•"/>
              <a:defRPr/>
            </a:pPr>
            <a:r>
              <a:rPr lang="en-US" altLang="ja-JP" sz="1400" dirty="0">
                <a:solidFill>
                  <a:schemeClr val="tx1"/>
                </a:solidFill>
              </a:rPr>
              <a:t>EPR / Deposit-refund, Take-back </a:t>
            </a:r>
          </a:p>
          <a:p>
            <a:pPr marL="88900" indent="-88900" eaLnBrk="1" hangingPunct="1">
              <a:spcBef>
                <a:spcPct val="0"/>
              </a:spcBef>
              <a:buClrTx/>
              <a:buSzTx/>
              <a:buFont typeface="Arial" charset="0"/>
              <a:buChar char="•"/>
              <a:defRPr/>
            </a:pPr>
            <a:r>
              <a:rPr lang="en-US" altLang="ja-JP" sz="1400" dirty="0">
                <a:solidFill>
                  <a:schemeClr val="tx1"/>
                </a:solidFill>
              </a:rPr>
              <a:t>Eco-label / Certification</a:t>
            </a:r>
          </a:p>
          <a:p>
            <a:pPr marL="88900" indent="-88900" eaLnBrk="1" hangingPunct="1">
              <a:spcBef>
                <a:spcPct val="0"/>
              </a:spcBef>
              <a:buClrTx/>
              <a:buSzTx/>
              <a:buFont typeface="Arial" charset="0"/>
              <a:buChar char="•"/>
              <a:defRPr/>
            </a:pPr>
            <a:r>
              <a:rPr lang="en-US" altLang="ja-JP" sz="1400" dirty="0" err="1">
                <a:solidFill>
                  <a:schemeClr val="tx1"/>
                </a:solidFill>
              </a:rPr>
              <a:t>Differenciated</a:t>
            </a:r>
            <a:r>
              <a:rPr lang="en-US" altLang="ja-JP" sz="1400" dirty="0">
                <a:solidFill>
                  <a:schemeClr val="tx1"/>
                </a:solidFill>
              </a:rPr>
              <a:t> VAT</a:t>
            </a:r>
          </a:p>
          <a:p>
            <a:pPr marL="88900" indent="-88900" eaLnBrk="1" hangingPunct="1">
              <a:spcBef>
                <a:spcPct val="0"/>
              </a:spcBef>
              <a:buClrTx/>
              <a:buSzTx/>
              <a:buFont typeface="Arial" charset="0"/>
              <a:buChar char="•"/>
              <a:defRPr/>
            </a:pPr>
            <a:r>
              <a:rPr lang="en-US" altLang="ja-JP" sz="1400" dirty="0">
                <a:solidFill>
                  <a:schemeClr val="tx1"/>
                </a:solidFill>
              </a:rPr>
              <a:t>Awareness campaigns</a:t>
            </a:r>
          </a:p>
          <a:p>
            <a:pPr marL="0" indent="0" eaLnBrk="1" hangingPunct="1">
              <a:spcBef>
                <a:spcPct val="0"/>
              </a:spcBef>
              <a:buClrTx/>
              <a:buSzTx/>
              <a:buNone/>
              <a:defRPr/>
            </a:pPr>
            <a:endParaRPr lang="en-US" altLang="ja-JP" sz="1400" dirty="0">
              <a:solidFill>
                <a:schemeClr val="tx1"/>
              </a:solidFill>
            </a:endParaRPr>
          </a:p>
          <a:p>
            <a:pPr marL="0" indent="0" eaLnBrk="1" hangingPunct="1">
              <a:spcBef>
                <a:spcPct val="0"/>
              </a:spcBef>
              <a:buClrTx/>
              <a:buSzTx/>
              <a:buNone/>
              <a:defRPr/>
            </a:pPr>
            <a:r>
              <a:rPr lang="en-US" altLang="ja-JP" sz="1400" i="1" u="sng" dirty="0">
                <a:solidFill>
                  <a:schemeClr val="tx1"/>
                </a:solidFill>
              </a:rPr>
              <a:t>For companies</a:t>
            </a:r>
          </a:p>
          <a:p>
            <a:pPr marL="88900" indent="-88900" eaLnBrk="1" hangingPunct="1">
              <a:spcBef>
                <a:spcPct val="0"/>
              </a:spcBef>
              <a:buClrTx/>
              <a:buSzTx/>
              <a:buFont typeface="Arial" charset="0"/>
              <a:buChar char="•"/>
              <a:defRPr/>
            </a:pPr>
            <a:r>
              <a:rPr lang="en-US" altLang="ja-JP" sz="1400" dirty="0">
                <a:solidFill>
                  <a:schemeClr val="tx1"/>
                </a:solidFill>
              </a:rPr>
              <a:t>Eco-label / Certification</a:t>
            </a:r>
          </a:p>
          <a:p>
            <a:pPr marL="88900" indent="-88900" eaLnBrk="1" hangingPunct="1">
              <a:spcBef>
                <a:spcPct val="0"/>
              </a:spcBef>
              <a:buClrTx/>
              <a:buSzTx/>
              <a:buFont typeface="Arial" charset="0"/>
              <a:buChar char="•"/>
              <a:defRPr/>
            </a:pPr>
            <a:r>
              <a:rPr lang="en-US" altLang="ja-JP" sz="1400" dirty="0">
                <a:solidFill>
                  <a:schemeClr val="tx1"/>
                </a:solidFill>
              </a:rPr>
              <a:t>Green Procurement </a:t>
            </a:r>
          </a:p>
          <a:p>
            <a:pPr marL="88900" indent="-88900" eaLnBrk="1" hangingPunct="1">
              <a:spcBef>
                <a:spcPct val="0"/>
              </a:spcBef>
              <a:buClrTx/>
              <a:buSzTx/>
              <a:buFont typeface="Arial" charset="0"/>
              <a:buChar char="•"/>
              <a:defRPr/>
            </a:pPr>
            <a:r>
              <a:rPr lang="en-US" altLang="ja-JP" sz="1400" dirty="0">
                <a:solidFill>
                  <a:schemeClr val="tx1"/>
                </a:solidFill>
              </a:rPr>
              <a:t>Voluntary agreement</a:t>
            </a:r>
          </a:p>
          <a:p>
            <a:pPr marL="88900" indent="-88900" eaLnBrk="1" hangingPunct="1">
              <a:spcBef>
                <a:spcPct val="0"/>
              </a:spcBef>
              <a:buClrTx/>
              <a:buSzTx/>
              <a:buFont typeface="Arial" charset="0"/>
              <a:buChar char="•"/>
              <a:defRPr/>
            </a:pPr>
            <a:r>
              <a:rPr lang="en-US" altLang="ja-JP" sz="1400" dirty="0">
                <a:solidFill>
                  <a:schemeClr val="tx1"/>
                </a:solidFill>
              </a:rPr>
              <a:t>Awareness / Awards</a:t>
            </a:r>
          </a:p>
          <a:p>
            <a:pPr eaLnBrk="1" hangingPunct="1">
              <a:spcBef>
                <a:spcPct val="0"/>
              </a:spcBef>
              <a:buClrTx/>
              <a:buSzTx/>
              <a:buFont typeface="Arial" charset="0"/>
              <a:buChar char="•"/>
              <a:defRPr/>
            </a:pPr>
            <a:endParaRPr lang="en-US" altLang="ja-JP" sz="1400" dirty="0">
              <a:solidFill>
                <a:schemeClr val="tx1"/>
              </a:solidFill>
            </a:endParaRPr>
          </a:p>
          <a:p>
            <a:pPr eaLnBrk="1" hangingPunct="1">
              <a:spcBef>
                <a:spcPct val="0"/>
              </a:spcBef>
              <a:buClrTx/>
              <a:buSzTx/>
              <a:buFont typeface="Arial" charset="0"/>
              <a:buChar char="•"/>
              <a:defRPr/>
            </a:pPr>
            <a:endParaRPr lang="ja-JP" altLang="en-US" sz="1400" dirty="0">
              <a:solidFill>
                <a:schemeClr val="tx1"/>
              </a:solidFill>
            </a:endParaRPr>
          </a:p>
        </p:txBody>
      </p:sp>
      <p:sp>
        <p:nvSpPr>
          <p:cNvPr id="13" name="上矢印吹き出し 13"/>
          <p:cNvSpPr>
            <a:spLocks noChangeArrowheads="1"/>
          </p:cNvSpPr>
          <p:nvPr/>
        </p:nvSpPr>
        <p:spPr bwMode="auto">
          <a:xfrm>
            <a:off x="8419730" y="1743102"/>
            <a:ext cx="2178476" cy="3630114"/>
          </a:xfrm>
          <a:prstGeom prst="upArrowCallout">
            <a:avLst>
              <a:gd name="adj1" fmla="val 16425"/>
              <a:gd name="adj2" fmla="val 19574"/>
              <a:gd name="adj3" fmla="val 7249"/>
              <a:gd name="adj4" fmla="val 91459"/>
            </a:avLst>
          </a:prstGeom>
          <a:solidFill>
            <a:srgbClr val="FFF6D9"/>
          </a:solidFill>
          <a:ln w="28575" algn="ctr">
            <a:solidFill>
              <a:schemeClr val="tx1"/>
            </a:solidFill>
            <a:round/>
            <a:headEnd/>
            <a:tailEnd/>
          </a:ln>
        </p:spPr>
        <p:txBody>
          <a:bodyPr/>
          <a:lstStyle>
            <a:lvl1pPr marL="285750" indent="-285750" eaLnBrk="0" hangingPunct="0">
              <a:spcBef>
                <a:spcPct val="20000"/>
              </a:spcBef>
              <a:buClr>
                <a:srgbClr val="C65AAC"/>
              </a:buClr>
              <a:buSzPct val="75000"/>
              <a:buFont typeface="Wingdings" pitchFamily="2" charset="2"/>
              <a:buChar char="l"/>
              <a:defRPr kumimoji="1" sz="2800">
                <a:solidFill>
                  <a:schemeClr val="tx2"/>
                </a:solidFill>
                <a:latin typeface="Arial" charset="0"/>
                <a:ea typeface="ＭＳ Ｐゴシック" pitchFamily="50" charset="-128"/>
              </a:defRPr>
            </a:lvl1pPr>
            <a:lvl2pPr marL="742950" indent="-285750" eaLnBrk="0" hangingPunct="0">
              <a:spcBef>
                <a:spcPct val="20000"/>
              </a:spcBef>
              <a:buClr>
                <a:schemeClr val="tx1"/>
              </a:buClr>
              <a:buSzPct val="75000"/>
              <a:buChar char="–"/>
              <a:defRPr kumimoji="1" sz="2400">
                <a:solidFill>
                  <a:schemeClr val="tx2"/>
                </a:solidFill>
                <a:latin typeface="Arial" charset="0"/>
                <a:ea typeface="ＭＳ Ｐゴシック" pitchFamily="50" charset="-128"/>
              </a:defRPr>
            </a:lvl2pPr>
            <a:lvl3pPr marL="1143000" indent="-228600" eaLnBrk="0" hangingPunct="0">
              <a:spcBef>
                <a:spcPct val="20000"/>
              </a:spcBef>
              <a:buClr>
                <a:srgbClr val="C65AAC"/>
              </a:buClr>
              <a:buSzPct val="75000"/>
              <a:buFont typeface="Wingdings" pitchFamily="2" charset="2"/>
              <a:buChar char="l"/>
              <a:defRPr kumimoji="1" sz="2000">
                <a:solidFill>
                  <a:schemeClr val="tx2"/>
                </a:solidFill>
                <a:latin typeface="Arial" charset="0"/>
                <a:ea typeface="ＭＳ Ｐゴシック" pitchFamily="50" charset="-128"/>
              </a:defRPr>
            </a:lvl3pPr>
            <a:lvl4pPr marL="1600200" indent="-228600" eaLnBrk="0" hangingPunct="0">
              <a:spcBef>
                <a:spcPct val="20000"/>
              </a:spcBef>
              <a:buClr>
                <a:schemeClr val="tx1"/>
              </a:buClr>
              <a:buSzPct val="80000"/>
              <a:buChar char="–"/>
              <a:defRPr kumimoji="1">
                <a:solidFill>
                  <a:schemeClr val="tx2"/>
                </a:solidFill>
                <a:latin typeface="Arial" charset="0"/>
                <a:ea typeface="ＭＳ Ｐゴシック" pitchFamily="50" charset="-128"/>
              </a:defRPr>
            </a:lvl4pPr>
            <a:lvl5pPr marL="2057400" indent="-228600" eaLnBrk="0" hangingPunct="0">
              <a:spcBef>
                <a:spcPct val="20000"/>
              </a:spcBef>
              <a:buClr>
                <a:schemeClr val="tx1"/>
              </a:buClr>
              <a:buSzPct val="65000"/>
              <a:buFont typeface="Wingdings" pitchFamily="2" charset="2"/>
              <a:buChar char="l"/>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ＭＳ Ｐゴシック" pitchFamily="50" charset="-128"/>
              </a:defRPr>
            </a:lvl9pPr>
          </a:lstStyle>
          <a:p>
            <a:pPr marL="0" indent="0" eaLnBrk="1" hangingPunct="1">
              <a:spcBef>
                <a:spcPct val="0"/>
              </a:spcBef>
              <a:buClrTx/>
              <a:buSzTx/>
              <a:buNone/>
              <a:defRPr/>
            </a:pPr>
            <a:r>
              <a:rPr lang="en-US" altLang="ja-JP" sz="1400" i="1" u="sng" dirty="0">
                <a:solidFill>
                  <a:schemeClr val="tx1"/>
                </a:solidFill>
              </a:rPr>
              <a:t>For citizens</a:t>
            </a:r>
          </a:p>
          <a:p>
            <a:pPr marL="88900" indent="-88900" eaLnBrk="1" hangingPunct="1">
              <a:spcBef>
                <a:spcPct val="0"/>
              </a:spcBef>
              <a:buClrTx/>
              <a:buSzTx/>
              <a:buFont typeface="Arial" charset="0"/>
              <a:buChar char="•"/>
              <a:defRPr/>
            </a:pPr>
            <a:r>
              <a:rPr lang="en-US" altLang="ja-JP" sz="1400" dirty="0">
                <a:solidFill>
                  <a:schemeClr val="tx1"/>
                </a:solidFill>
              </a:rPr>
              <a:t>Plastic bag tax</a:t>
            </a:r>
          </a:p>
          <a:p>
            <a:pPr marL="88900" indent="-88900" eaLnBrk="1" hangingPunct="1">
              <a:spcBef>
                <a:spcPct val="0"/>
              </a:spcBef>
              <a:buClrTx/>
              <a:buSzTx/>
              <a:buFont typeface="Arial" charset="0"/>
              <a:buChar char="•"/>
              <a:defRPr/>
            </a:pPr>
            <a:r>
              <a:rPr lang="en-US" altLang="ja-JP" sz="1400" dirty="0">
                <a:solidFill>
                  <a:schemeClr val="tx1"/>
                </a:solidFill>
              </a:rPr>
              <a:t>Pay as you throw (PAYT) </a:t>
            </a:r>
          </a:p>
          <a:p>
            <a:pPr marL="88900" indent="-88900" eaLnBrk="1" hangingPunct="1">
              <a:spcBef>
                <a:spcPct val="0"/>
              </a:spcBef>
              <a:buClrTx/>
              <a:buSzTx/>
              <a:buFont typeface="Arial" charset="0"/>
              <a:buChar char="•"/>
              <a:defRPr/>
            </a:pPr>
            <a:r>
              <a:rPr lang="en-US" altLang="ja-JP" sz="1400" dirty="0">
                <a:solidFill>
                  <a:schemeClr val="tx1"/>
                </a:solidFill>
              </a:rPr>
              <a:t>Municipal waste charge / Pay for MSW collection bag</a:t>
            </a:r>
          </a:p>
          <a:p>
            <a:pPr marL="88900" indent="-88900" eaLnBrk="1" hangingPunct="1">
              <a:spcBef>
                <a:spcPct val="0"/>
              </a:spcBef>
              <a:buClrTx/>
              <a:buSzTx/>
              <a:buFont typeface="Arial" charset="0"/>
              <a:buChar char="•"/>
              <a:defRPr/>
            </a:pPr>
            <a:r>
              <a:rPr lang="en-US" altLang="ja-JP" sz="1400" dirty="0">
                <a:solidFill>
                  <a:schemeClr val="tx1"/>
                </a:solidFill>
              </a:rPr>
              <a:t>Awareness campaigns / training / trainer </a:t>
            </a:r>
          </a:p>
          <a:p>
            <a:pPr marL="0" indent="0" eaLnBrk="1" hangingPunct="1">
              <a:spcBef>
                <a:spcPct val="0"/>
              </a:spcBef>
              <a:buClrTx/>
              <a:buSzTx/>
              <a:buNone/>
              <a:defRPr/>
            </a:pPr>
            <a:endParaRPr lang="en-US" altLang="ja-JP" sz="1400" i="1" u="sng" dirty="0">
              <a:solidFill>
                <a:schemeClr val="tx1"/>
              </a:solidFill>
            </a:endParaRPr>
          </a:p>
          <a:p>
            <a:pPr marL="0" indent="0" eaLnBrk="1" hangingPunct="1">
              <a:spcBef>
                <a:spcPct val="0"/>
              </a:spcBef>
              <a:buClrTx/>
              <a:buSzTx/>
              <a:buNone/>
              <a:defRPr/>
            </a:pPr>
            <a:r>
              <a:rPr lang="en-US" altLang="ja-JP" sz="1400" i="1" u="sng" dirty="0">
                <a:solidFill>
                  <a:schemeClr val="tx1"/>
                </a:solidFill>
              </a:rPr>
              <a:t>For companies</a:t>
            </a:r>
          </a:p>
          <a:p>
            <a:pPr marL="88900" indent="-88900" eaLnBrk="1" hangingPunct="1">
              <a:spcBef>
                <a:spcPct val="0"/>
              </a:spcBef>
              <a:buClrTx/>
              <a:buSzTx/>
              <a:buFont typeface="Arial" charset="0"/>
              <a:buChar char="•"/>
              <a:defRPr/>
            </a:pPr>
            <a:r>
              <a:rPr lang="en-US" altLang="ja-JP" sz="1400" dirty="0">
                <a:solidFill>
                  <a:schemeClr val="tx1"/>
                </a:solidFill>
              </a:rPr>
              <a:t>Plastic bag tax</a:t>
            </a:r>
          </a:p>
          <a:p>
            <a:pPr marL="88900" indent="-88900" eaLnBrk="1" hangingPunct="1">
              <a:spcBef>
                <a:spcPct val="0"/>
              </a:spcBef>
              <a:buClrTx/>
              <a:buSzTx/>
              <a:buFont typeface="Arial" charset="0"/>
              <a:buChar char="•"/>
              <a:defRPr/>
            </a:pPr>
            <a:r>
              <a:rPr lang="en-US" altLang="ja-JP" sz="1400" dirty="0">
                <a:solidFill>
                  <a:schemeClr val="tx1"/>
                </a:solidFill>
              </a:rPr>
              <a:t>Land fill tax</a:t>
            </a:r>
          </a:p>
          <a:p>
            <a:pPr marL="88900" indent="-88900" eaLnBrk="1" hangingPunct="1">
              <a:spcBef>
                <a:spcPct val="0"/>
              </a:spcBef>
              <a:buClrTx/>
              <a:buSzTx/>
              <a:buFont typeface="Arial" charset="0"/>
              <a:buChar char="•"/>
              <a:defRPr/>
            </a:pPr>
            <a:r>
              <a:rPr lang="en-US" altLang="ja-JP" sz="1400" dirty="0">
                <a:solidFill>
                  <a:schemeClr val="tx1"/>
                </a:solidFill>
              </a:rPr>
              <a:t>Landfill allowance trade </a:t>
            </a:r>
          </a:p>
          <a:p>
            <a:pPr marL="88900" indent="-88900" eaLnBrk="1" hangingPunct="1">
              <a:spcBef>
                <a:spcPct val="0"/>
              </a:spcBef>
              <a:buClrTx/>
              <a:buSzTx/>
              <a:buFont typeface="Arial" charset="0"/>
              <a:buChar char="•"/>
              <a:defRPr/>
            </a:pPr>
            <a:r>
              <a:rPr lang="en-US" altLang="ja-JP" sz="1400" dirty="0">
                <a:solidFill>
                  <a:schemeClr val="tx1"/>
                </a:solidFill>
              </a:rPr>
              <a:t>Incineration tax</a:t>
            </a:r>
          </a:p>
          <a:p>
            <a:pPr marL="0" indent="0" eaLnBrk="1" hangingPunct="1">
              <a:spcBef>
                <a:spcPct val="0"/>
              </a:spcBef>
              <a:buClrTx/>
              <a:buSzTx/>
              <a:buNone/>
              <a:defRPr/>
            </a:pPr>
            <a:endParaRPr lang="en-US" altLang="ja-JP" sz="1400" i="1" dirty="0">
              <a:solidFill>
                <a:schemeClr val="tx1"/>
              </a:solidFill>
            </a:endParaRPr>
          </a:p>
        </p:txBody>
      </p:sp>
      <p:sp>
        <p:nvSpPr>
          <p:cNvPr id="14" name="ホームベース 13"/>
          <p:cNvSpPr/>
          <p:nvPr/>
        </p:nvSpPr>
        <p:spPr bwMode="auto">
          <a:xfrm flipH="1">
            <a:off x="3519284" y="5415511"/>
            <a:ext cx="5210189" cy="1091349"/>
          </a:xfrm>
          <a:prstGeom prst="homePlate">
            <a:avLst>
              <a:gd name="adj" fmla="val 0"/>
            </a:avLst>
          </a:prstGeom>
          <a:solidFill>
            <a:schemeClr val="accent6">
              <a:lumMod val="20000"/>
              <a:lumOff val="80000"/>
            </a:schemeClr>
          </a:solidFill>
          <a:ln w="9525" cap="flat" cmpd="sng" algn="ctr">
            <a:noFill/>
            <a:prstDash val="solid"/>
            <a:round/>
            <a:headEnd type="none" w="med" len="med"/>
            <a:tailEnd type="none" w="med" len="med"/>
          </a:ln>
          <a:effectLst/>
        </p:spPr>
        <p:txBody>
          <a:bodyPr anchor="ctr"/>
          <a:lstStyle/>
          <a:p>
            <a:pPr algn="ctr"/>
            <a:r>
              <a:rPr lang="en-US" altLang="ja-JP" dirty="0"/>
              <a:t>Material Resource Circulation</a:t>
            </a:r>
            <a:endParaRPr lang="ja-JP" altLang="en-US" dirty="0"/>
          </a:p>
        </p:txBody>
      </p:sp>
      <p:sp>
        <p:nvSpPr>
          <p:cNvPr id="19" name="テキスト ボックス 18"/>
          <p:cNvSpPr txBox="1"/>
          <p:nvPr/>
        </p:nvSpPr>
        <p:spPr>
          <a:xfrm>
            <a:off x="5393704" y="6488668"/>
            <a:ext cx="2925143" cy="369332"/>
          </a:xfrm>
          <a:prstGeom prst="rect">
            <a:avLst/>
          </a:prstGeom>
          <a:noFill/>
        </p:spPr>
        <p:txBody>
          <a:bodyPr wrap="square" rtlCol="0">
            <a:spAutoFit/>
          </a:bodyPr>
          <a:lstStyle/>
          <a:p>
            <a:r>
              <a:rPr kumimoji="1" lang="en-US" altLang="ja-JP" dirty="0">
                <a:latin typeface="Segoe UI" panose="020B0502040204020203" pitchFamily="34" charset="0"/>
                <a:ea typeface="HGPｺﾞｼｯｸM" panose="020B0600000000000000" pitchFamily="50" charset="-128"/>
                <a:cs typeface="Segoe UI" panose="020B0502040204020203" pitchFamily="34" charset="0"/>
              </a:rPr>
              <a:t>Source: Aoki-Suzuki (2015)</a:t>
            </a:r>
          </a:p>
        </p:txBody>
      </p:sp>
      <p:sp>
        <p:nvSpPr>
          <p:cNvPr id="2" name="右矢印吹き出し 1"/>
          <p:cNvSpPr/>
          <p:nvPr/>
        </p:nvSpPr>
        <p:spPr>
          <a:xfrm>
            <a:off x="1703513" y="4437112"/>
            <a:ext cx="1763821" cy="2069747"/>
          </a:xfrm>
          <a:prstGeom prst="rightArrowCallout">
            <a:avLst>
              <a:gd name="adj1" fmla="val 25000"/>
              <a:gd name="adj2" fmla="val 25000"/>
              <a:gd name="adj3" fmla="val 12439"/>
              <a:gd name="adj4" fmla="val 78456"/>
            </a:avLst>
          </a:prstGeom>
          <a:solidFill>
            <a:srgbClr val="FFF6D9"/>
          </a:solidFill>
          <a:ln w="28575" algn="ctr">
            <a:solidFill>
              <a:schemeClr val="tx1"/>
            </a:solidFill>
            <a:round/>
            <a:headEnd/>
            <a:tailEnd/>
          </a:ln>
        </p:spPr>
        <p:txBody>
          <a:bodyPr/>
          <a:lstStyle/>
          <a:p>
            <a:pPr marL="88900" indent="-88900">
              <a:spcBef>
                <a:spcPct val="0"/>
              </a:spcBef>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rPr>
              <a:t>Recycling Policy</a:t>
            </a:r>
          </a:p>
          <a:p>
            <a:pPr marL="88900" indent="-88900">
              <a:spcBef>
                <a:spcPct val="0"/>
              </a:spcBef>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rPr>
              <a:t>Remanufacturing</a:t>
            </a:r>
          </a:p>
          <a:p>
            <a:pPr marL="88900" indent="-88900">
              <a:spcBef>
                <a:spcPct val="0"/>
              </a:spcBef>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rPr>
              <a:t>Reuse, Repair, Refurbish</a:t>
            </a:r>
          </a:p>
        </p:txBody>
      </p:sp>
    </p:spTree>
    <p:extLst>
      <p:ext uri="{BB962C8B-B14F-4D97-AF65-F5344CB8AC3E}">
        <p14:creationId xmlns:p14="http://schemas.microsoft.com/office/powerpoint/2010/main" val="1342844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2133600" y="174786"/>
            <a:ext cx="7885113" cy="504825"/>
          </a:xfrm>
        </p:spPr>
        <p:txBody>
          <a:bodyPr>
            <a:normAutofit/>
          </a:bodyPr>
          <a:lstStyle/>
          <a:p>
            <a:pPr algn="ctr"/>
            <a:r>
              <a:rPr lang="en-US" altLang="ja-JP" sz="2400" dirty="0" smtClean="0">
                <a:solidFill>
                  <a:schemeClr val="accent6"/>
                </a:solidFill>
                <a:latin typeface="Segoe UI Semibold" panose="020B0702040204020203" pitchFamily="34" charset="0"/>
              </a:rPr>
              <a:t>Resource Efficiency Challenges for Asia &amp; the Pacific</a:t>
            </a:r>
            <a:endParaRPr kumimoji="1" lang="ja-JP" altLang="en-US" sz="2400" dirty="0">
              <a:solidFill>
                <a:schemeClr val="accent6"/>
              </a:solidFill>
              <a:latin typeface="Segoe UI Semibold" panose="020B0702040204020203" pitchFamily="34" charset="0"/>
            </a:endParaRPr>
          </a:p>
        </p:txBody>
      </p:sp>
      <p:sp>
        <p:nvSpPr>
          <p:cNvPr id="5" name="スライド番号プレースホルダ 3"/>
          <p:cNvSpPr>
            <a:spLocks noGrp="1"/>
          </p:cNvSpPr>
          <p:nvPr>
            <p:ph type="sldNum" sz="quarter" idx="4294967295"/>
          </p:nvPr>
        </p:nvSpPr>
        <p:spPr>
          <a:xfrm>
            <a:off x="0" y="6140450"/>
            <a:ext cx="2133600" cy="365125"/>
          </a:xfrm>
        </p:spPr>
        <p:txBody>
          <a:bodyPr/>
          <a:lstStyle/>
          <a:p>
            <a:fld id="{3C623555-EF20-4630-8FD7-A4F787628262}" type="slidenum">
              <a:rPr lang="ja-JP" altLang="en-GB" smtClean="0"/>
              <a:pPr/>
              <a:t>6</a:t>
            </a:fld>
            <a:endParaRPr lang="en-GB" altLang="ja-JP">
              <a:solidFill>
                <a:schemeClr val="tx1"/>
              </a:solidFill>
            </a:endParaRPr>
          </a:p>
        </p:txBody>
      </p:sp>
      <p:sp>
        <p:nvSpPr>
          <p:cNvPr id="6" name="角丸四角形 5"/>
          <p:cNvSpPr/>
          <p:nvPr/>
        </p:nvSpPr>
        <p:spPr bwMode="auto">
          <a:xfrm>
            <a:off x="1847528" y="913075"/>
            <a:ext cx="3960440" cy="5400600"/>
          </a:xfrm>
          <a:prstGeom prst="roundRect">
            <a:avLst>
              <a:gd name="adj" fmla="val 9284"/>
            </a:avLst>
          </a:prstGeom>
          <a:solidFill>
            <a:srgbClr val="FFCC99"/>
          </a:solidFill>
          <a:ln w="19050" cap="flat" cmpd="sng" algn="ctr">
            <a:solidFill>
              <a:schemeClr val="tx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lang="ja-JP" altLang="en-US" sz="1000" b="1" dirty="0">
              <a:latin typeface="Arial" charset="0"/>
            </a:endParaRPr>
          </a:p>
        </p:txBody>
      </p:sp>
      <p:sp>
        <p:nvSpPr>
          <p:cNvPr id="7" name="テキスト ボックス 6"/>
          <p:cNvSpPr txBox="1"/>
          <p:nvPr/>
        </p:nvSpPr>
        <p:spPr>
          <a:xfrm>
            <a:off x="1955540" y="913075"/>
            <a:ext cx="3708412" cy="4770537"/>
          </a:xfrm>
          <a:prstGeom prst="rect">
            <a:avLst/>
          </a:prstGeom>
          <a:noFill/>
        </p:spPr>
        <p:txBody>
          <a:bodyPr wrap="square" rtlCol="0">
            <a:spAutoFit/>
          </a:bodyPr>
          <a:lstStyle/>
          <a:p>
            <a:pPr>
              <a:buFont typeface="Arial" pitchFamily="34" charset="0"/>
              <a:buChar char="•"/>
            </a:pPr>
            <a:r>
              <a:rPr lang="en-US" altLang="ja-JP" sz="1600" dirty="0" smtClean="0"/>
              <a:t>UNEP’s GEO-6 Report: Regional Assessment for Asia &amp; the Pacific (2016) indicated that the region’s material consumption accounted</a:t>
            </a:r>
            <a:r>
              <a:rPr lang="en-US" altLang="ja-JP" sz="1600" b="1" dirty="0" smtClean="0"/>
              <a:t> </a:t>
            </a:r>
            <a:r>
              <a:rPr lang="en-US" altLang="ja-JP" sz="1600" dirty="0" smtClean="0"/>
              <a:t>for</a:t>
            </a:r>
            <a:r>
              <a:rPr lang="en-US" altLang="ja-JP" sz="1600" b="1" dirty="0" smtClean="0"/>
              <a:t> more than 50 percent </a:t>
            </a:r>
            <a:r>
              <a:rPr lang="en-US" altLang="ja-JP" sz="1600" dirty="0" smtClean="0"/>
              <a:t>of global consumption in 2015.</a:t>
            </a:r>
          </a:p>
          <a:p>
            <a:pPr algn="l">
              <a:buFont typeface="Arial" pitchFamily="34" charset="0"/>
              <a:buChar char="•"/>
            </a:pPr>
            <a:r>
              <a:rPr lang="en-US" altLang="ja-JP" sz="1600" dirty="0" smtClean="0"/>
              <a:t> Further, UNEP’s REEO report (2011</a:t>
            </a:r>
            <a:r>
              <a:rPr lang="en-US" altLang="ja-JP" sz="1600" dirty="0"/>
              <a:t>) confirmed that material resource consumption would </a:t>
            </a:r>
            <a:r>
              <a:rPr lang="en-US" altLang="ja-JP" sz="1600" b="1" dirty="0"/>
              <a:t>increase 3 times </a:t>
            </a:r>
            <a:r>
              <a:rPr lang="en-US" altLang="ja-JP" sz="1600" dirty="0"/>
              <a:t> in 2050 compared to 2005 in Asia-Pacific region.</a:t>
            </a:r>
          </a:p>
          <a:p>
            <a:pPr algn="l">
              <a:buFont typeface="Arial" pitchFamily="34" charset="0"/>
              <a:buChar char="•"/>
            </a:pPr>
            <a:r>
              <a:rPr kumimoji="1" lang="en-US" altLang="ja-JP" sz="1600" dirty="0"/>
              <a:t>Even if </a:t>
            </a:r>
            <a:r>
              <a:rPr kumimoji="1" lang="en-US" altLang="ja-JP" sz="1600" b="1" dirty="0"/>
              <a:t>resource and energy efficiency increase by 50%</a:t>
            </a:r>
            <a:r>
              <a:rPr kumimoji="1" lang="en-US" altLang="ja-JP" sz="1600" dirty="0"/>
              <a:t>, </a:t>
            </a:r>
            <a:r>
              <a:rPr kumimoji="1" lang="en-US" altLang="ja-JP" sz="1600" b="1" dirty="0"/>
              <a:t>resource consumption continues to </a:t>
            </a:r>
            <a:r>
              <a:rPr kumimoji="1" lang="en-US" altLang="ja-JP" sz="1600" b="1" dirty="0" smtClean="0"/>
              <a:t>expand </a:t>
            </a:r>
            <a:r>
              <a:rPr kumimoji="1" lang="en-US" altLang="ja-JP" sz="1600" dirty="0" smtClean="0"/>
              <a:t>with supply demands. </a:t>
            </a:r>
            <a:endParaRPr kumimoji="1" lang="en-US" altLang="ja-JP" sz="1600" dirty="0"/>
          </a:p>
          <a:p>
            <a:pPr algn="l">
              <a:buFont typeface="Arial" pitchFamily="34" charset="0"/>
              <a:buChar char="•"/>
            </a:pPr>
            <a:r>
              <a:rPr kumimoji="1" lang="en-US" altLang="ja-JP" sz="1600" dirty="0"/>
              <a:t>Therefore, </a:t>
            </a:r>
            <a:r>
              <a:rPr kumimoji="1" lang="en-US" altLang="ja-JP" sz="1600" b="1" dirty="0"/>
              <a:t>developing economies </a:t>
            </a:r>
            <a:r>
              <a:rPr kumimoji="1" lang="en-US" altLang="ja-JP" sz="1600" b="1" dirty="0" smtClean="0"/>
              <a:t>need </a:t>
            </a:r>
            <a:r>
              <a:rPr kumimoji="1" lang="en-US" altLang="ja-JP" sz="1600" b="1" dirty="0"/>
              <a:t>to increase its resource efficiency</a:t>
            </a:r>
            <a:r>
              <a:rPr kumimoji="1" lang="en-US" altLang="ja-JP" sz="1600" dirty="0"/>
              <a:t> </a:t>
            </a:r>
            <a:r>
              <a:rPr kumimoji="1" lang="en-US" altLang="ja-JP" sz="1600" dirty="0" smtClean="0"/>
              <a:t>on the </a:t>
            </a:r>
            <a:r>
              <a:rPr kumimoji="1" lang="en-US" altLang="ja-JP" sz="1600" dirty="0"/>
              <a:t>one </a:t>
            </a:r>
            <a:r>
              <a:rPr kumimoji="1" lang="en-US" altLang="ja-JP" sz="1600" dirty="0" smtClean="0"/>
              <a:t>hand; </a:t>
            </a:r>
            <a:r>
              <a:rPr kumimoji="1" lang="en-US" altLang="ja-JP" sz="1600" b="1" dirty="0" smtClean="0"/>
              <a:t>developed </a:t>
            </a:r>
            <a:r>
              <a:rPr kumimoji="1" lang="en-US" altLang="ja-JP" sz="1600" b="1" dirty="0"/>
              <a:t>economies </a:t>
            </a:r>
            <a:r>
              <a:rPr kumimoji="1" lang="en-US" altLang="ja-JP" sz="1600" b="1" dirty="0" smtClean="0"/>
              <a:t>need to shift </a:t>
            </a:r>
            <a:r>
              <a:rPr kumimoji="1" lang="en-US" altLang="ja-JP" sz="1600" b="1" dirty="0"/>
              <a:t>policy and investment for systems innovation </a:t>
            </a:r>
            <a:r>
              <a:rPr kumimoji="1" lang="en-US" altLang="ja-JP" sz="1600" dirty="0" smtClean="0"/>
              <a:t>towards decreasing </a:t>
            </a:r>
            <a:r>
              <a:rPr kumimoji="1" lang="en-US" altLang="ja-JP" sz="1600" dirty="0"/>
              <a:t>resource consumption.</a:t>
            </a:r>
            <a:endParaRPr kumimoji="1" lang="ja-JP" altLang="en-US" sz="1600" dirty="0"/>
          </a:p>
        </p:txBody>
      </p:sp>
      <p:pic>
        <p:nvPicPr>
          <p:cNvPr id="8" name="Picture 4"/>
          <p:cNvPicPr>
            <a:picLocks noChangeAspect="1" noChangeArrowheads="1"/>
          </p:cNvPicPr>
          <p:nvPr/>
        </p:nvPicPr>
        <p:blipFill>
          <a:blip r:embed="rId2" cstate="print"/>
          <a:srcRect/>
          <a:stretch>
            <a:fillRect/>
          </a:stretch>
        </p:blipFill>
        <p:spPr bwMode="auto">
          <a:xfrm>
            <a:off x="5807968" y="980728"/>
            <a:ext cx="4536504" cy="4856772"/>
          </a:xfrm>
          <a:prstGeom prst="rect">
            <a:avLst/>
          </a:prstGeom>
          <a:noFill/>
          <a:ln w="9525">
            <a:noFill/>
            <a:miter lim="800000"/>
            <a:headEnd/>
            <a:tailEnd/>
          </a:ln>
          <a:effectLst/>
        </p:spPr>
      </p:pic>
      <p:sp>
        <p:nvSpPr>
          <p:cNvPr id="9" name="テキスト ボックス 8"/>
          <p:cNvSpPr txBox="1"/>
          <p:nvPr/>
        </p:nvSpPr>
        <p:spPr>
          <a:xfrm>
            <a:off x="6168008" y="5837501"/>
            <a:ext cx="4499992" cy="830997"/>
          </a:xfrm>
          <a:prstGeom prst="rect">
            <a:avLst/>
          </a:prstGeom>
          <a:noFill/>
        </p:spPr>
        <p:txBody>
          <a:bodyPr wrap="square" rtlCol="0">
            <a:spAutoFit/>
          </a:bodyPr>
          <a:lstStyle/>
          <a:p>
            <a:r>
              <a:rPr kumimoji="1" lang="en-US" altLang="ja-JP" sz="1600" dirty="0"/>
              <a:t>Source</a:t>
            </a:r>
            <a:r>
              <a:rPr kumimoji="1" lang="ja-JP" altLang="en-US" sz="1600" dirty="0"/>
              <a:t>：</a:t>
            </a:r>
            <a:r>
              <a:rPr kumimoji="1" lang="en-US" altLang="ja-JP" sz="1600" dirty="0"/>
              <a:t>Figure 7.5, UNEP(2011), </a:t>
            </a:r>
            <a:r>
              <a:rPr kumimoji="1" lang="en-US" altLang="ja-JP" sz="1600" i="1" dirty="0"/>
              <a:t>Resource Efficiency: Economy and Outlook and the Pacific</a:t>
            </a:r>
            <a:r>
              <a:rPr kumimoji="1" lang="en-US" altLang="ja-JP" sz="1600" dirty="0"/>
              <a:t>, P. 171.</a:t>
            </a:r>
            <a:endParaRPr kumimoji="1" lang="ja-JP" altLang="en-US" sz="1600" dirty="0"/>
          </a:p>
        </p:txBody>
      </p:sp>
    </p:spTree>
    <p:extLst>
      <p:ext uri="{BB962C8B-B14F-4D97-AF65-F5344CB8AC3E}">
        <p14:creationId xmlns:p14="http://schemas.microsoft.com/office/powerpoint/2010/main" val="124106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631504" y="1052736"/>
            <a:ext cx="9036496" cy="5587002"/>
          </a:xfrm>
          <a:prstGeom prst="rect">
            <a:avLst/>
          </a:prstGeom>
        </p:spPr>
      </p:pic>
      <p:sp>
        <p:nvSpPr>
          <p:cNvPr id="2" name="タイトル プレースホルダー 1"/>
          <p:cNvSpPr txBox="1">
            <a:spLocks/>
          </p:cNvSpPr>
          <p:nvPr/>
        </p:nvSpPr>
        <p:spPr>
          <a:xfrm>
            <a:off x="1524000" y="104361"/>
            <a:ext cx="9144000" cy="936104"/>
          </a:xfrm>
          <a:prstGeom prst="rect">
            <a:avLst/>
          </a:prstGeom>
        </p:spPr>
        <p:txBody>
          <a:bodyPr/>
          <a:lstStyle>
            <a:defPPr>
              <a:defRPr lang="ja-JP"/>
            </a:defPPr>
            <a:lvl1pPr algn="ctr">
              <a:spcBef>
                <a:spcPct val="0"/>
              </a:spcBef>
              <a:buNone/>
              <a:defRPr sz="2400" b="0" baseline="0">
                <a:solidFill>
                  <a:srgbClr val="418438"/>
                </a:solidFill>
                <a:latin typeface="Segoe UI Semibold" panose="020B0702040204020203" pitchFamily="34" charset="0"/>
                <a:ea typeface="HGPｺﾞｼｯｸM" panose="020B0600000000000000" pitchFamily="50" charset="-128"/>
                <a:cs typeface="+mj-cs"/>
              </a:defRPr>
            </a:lvl1pPr>
          </a:lstStyle>
          <a:p>
            <a:r>
              <a:rPr lang="en-US" altLang="ja-JP" dirty="0" smtClean="0"/>
              <a:t>Need </a:t>
            </a:r>
            <a:r>
              <a:rPr lang="en-US" altLang="ja-JP" dirty="0" smtClean="0">
                <a:solidFill>
                  <a:schemeClr val="accent6">
                    <a:lumMod val="75000"/>
                  </a:schemeClr>
                </a:solidFill>
              </a:rPr>
              <a:t>collaboration</a:t>
            </a:r>
            <a:r>
              <a:rPr lang="en-US" altLang="ja-JP" dirty="0" smtClean="0"/>
              <a:t> with </a:t>
            </a:r>
            <a:r>
              <a:rPr lang="en-US" altLang="ja-JP" dirty="0"/>
              <a:t>non-G7 for RE as global agenda</a:t>
            </a:r>
          </a:p>
          <a:p>
            <a:r>
              <a:rPr lang="en-US" altLang="ja-JP" dirty="0"/>
              <a:t>Per capita consumption of some of </a:t>
            </a:r>
            <a:r>
              <a:rPr lang="en-US" altLang="ja-JP" dirty="0" smtClean="0"/>
              <a:t>BRIICS </a:t>
            </a:r>
            <a:r>
              <a:rPr lang="en-US" altLang="ja-JP" dirty="0"/>
              <a:t>is higher</a:t>
            </a:r>
            <a:endParaRPr lang="ja-JP" altLang="en-US" dirty="0"/>
          </a:p>
        </p:txBody>
      </p:sp>
      <p:sp>
        <p:nvSpPr>
          <p:cNvPr id="4" name="テキスト ボックス 3"/>
          <p:cNvSpPr txBox="1"/>
          <p:nvPr/>
        </p:nvSpPr>
        <p:spPr>
          <a:xfrm>
            <a:off x="6023992" y="6270406"/>
            <a:ext cx="4248472" cy="369332"/>
          </a:xfrm>
          <a:prstGeom prst="rect">
            <a:avLst/>
          </a:prstGeom>
          <a:noFill/>
        </p:spPr>
        <p:txBody>
          <a:bodyPr wrap="square" rtlCol="0">
            <a:spAutoFit/>
          </a:bodyPr>
          <a:lstStyle/>
          <a:p>
            <a:r>
              <a:rPr kumimoji="1" lang="en-US" altLang="ja-JP" dirty="0">
                <a:latin typeface="Segoe UI" panose="020B0502040204020203" pitchFamily="34" charset="0"/>
                <a:ea typeface="HGPｺﾞｼｯｸM" panose="020B0600000000000000" pitchFamily="50" charset="-128"/>
                <a:cs typeface="Segoe UI" panose="020B0502040204020203" pitchFamily="34" charset="0"/>
              </a:rPr>
              <a:t>Source: Aoki-Suzuki based on OECD stat</a:t>
            </a:r>
          </a:p>
        </p:txBody>
      </p:sp>
      <p:cxnSp>
        <p:nvCxnSpPr>
          <p:cNvPr id="9" name="直線コネクタ 8"/>
          <p:cNvCxnSpPr/>
          <p:nvPr/>
        </p:nvCxnSpPr>
        <p:spPr>
          <a:xfrm>
            <a:off x="5547169" y="1873800"/>
            <a:ext cx="0" cy="472290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5663953" y="2130014"/>
            <a:ext cx="937657" cy="284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672064" y="1916832"/>
            <a:ext cx="648072" cy="369332"/>
          </a:xfrm>
          <a:prstGeom prst="rect">
            <a:avLst/>
          </a:prstGeom>
          <a:noFill/>
        </p:spPr>
        <p:txBody>
          <a:bodyPr wrap="square" rtlCol="0">
            <a:spAutoFit/>
          </a:bodyPr>
          <a:lstStyle/>
          <a:p>
            <a:r>
              <a:rPr kumimoji="1" lang="en-US" altLang="ja-JP" dirty="0">
                <a:latin typeface="Segoe UI" panose="020B0502040204020203" pitchFamily="34" charset="0"/>
                <a:ea typeface="HGPｺﾞｼｯｸM" panose="020B0600000000000000" pitchFamily="50" charset="-128"/>
                <a:cs typeface="Segoe UI" panose="020B0502040204020203" pitchFamily="34" charset="0"/>
              </a:rPr>
              <a:t>G7</a:t>
            </a:r>
            <a:endParaRPr kumimoji="1" lang="ja-JP" altLang="en-US" dirty="0">
              <a:latin typeface="Segoe UI" panose="020B0502040204020203" pitchFamily="34" charset="0"/>
              <a:ea typeface="HGPｺﾞｼｯｸM" panose="020B0600000000000000" pitchFamily="50" charset="-128"/>
              <a:cs typeface="Segoe UI" panose="020B0502040204020203" pitchFamily="34" charset="0"/>
            </a:endParaRPr>
          </a:p>
        </p:txBody>
      </p:sp>
      <p:cxnSp>
        <p:nvCxnSpPr>
          <p:cNvPr id="14" name="直線矢印コネクタ 13"/>
          <p:cNvCxnSpPr/>
          <p:nvPr/>
        </p:nvCxnSpPr>
        <p:spPr>
          <a:xfrm flipH="1" flipV="1">
            <a:off x="4511826" y="2121957"/>
            <a:ext cx="937657" cy="284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431707" y="1945348"/>
            <a:ext cx="904891" cy="369332"/>
          </a:xfrm>
          <a:prstGeom prst="rect">
            <a:avLst/>
          </a:prstGeom>
          <a:noFill/>
        </p:spPr>
        <p:txBody>
          <a:bodyPr wrap="square" rtlCol="0">
            <a:spAutoFit/>
          </a:bodyPr>
          <a:lstStyle/>
          <a:p>
            <a:r>
              <a:rPr kumimoji="1" lang="en-US" altLang="ja-JP" dirty="0">
                <a:latin typeface="Segoe UI" panose="020B0502040204020203" pitchFamily="34" charset="0"/>
                <a:ea typeface="HGPｺﾞｼｯｸM" panose="020B0600000000000000" pitchFamily="50" charset="-128"/>
                <a:cs typeface="Segoe UI" panose="020B0502040204020203" pitchFamily="34" charset="0"/>
              </a:rPr>
              <a:t>BRIICS</a:t>
            </a:r>
            <a:endParaRPr kumimoji="1" lang="ja-JP" altLang="en-US" dirty="0">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848110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620982" y="149629"/>
            <a:ext cx="8832272" cy="1136591"/>
          </a:xfrm>
        </p:spPr>
        <p:txBody>
          <a:bodyPr>
            <a:normAutofit/>
          </a:bodyPr>
          <a:lstStyle/>
          <a:p>
            <a:pPr algn="ctr"/>
            <a:r>
              <a:rPr lang="en-US" altLang="ja-JP" sz="3100" b="1" dirty="0" smtClean="0">
                <a:solidFill>
                  <a:schemeClr val="accent6">
                    <a:lumMod val="75000"/>
                  </a:schemeClr>
                </a:solidFill>
              </a:rPr>
              <a:t>Rationale </a:t>
            </a:r>
            <a:r>
              <a:rPr lang="en-US" altLang="ja-JP" sz="3100" b="1" dirty="0">
                <a:solidFill>
                  <a:schemeClr val="accent6">
                    <a:lumMod val="75000"/>
                  </a:schemeClr>
                </a:solidFill>
              </a:rPr>
              <a:t>of international collaboration for sustainable resource management</a:t>
            </a:r>
            <a:endParaRPr kumimoji="1" lang="ja-JP" altLang="en-US" sz="3100" dirty="0">
              <a:solidFill>
                <a:schemeClr val="accent6">
                  <a:lumMod val="75000"/>
                </a:schemeClr>
              </a:solidFill>
            </a:endParaRPr>
          </a:p>
        </p:txBody>
      </p:sp>
      <p:sp>
        <p:nvSpPr>
          <p:cNvPr id="3" name="コンテンツ プレースホルダー 2"/>
          <p:cNvSpPr>
            <a:spLocks noGrp="1"/>
          </p:cNvSpPr>
          <p:nvPr>
            <p:ph idx="4294967295"/>
          </p:nvPr>
        </p:nvSpPr>
        <p:spPr>
          <a:xfrm>
            <a:off x="1463040" y="1286221"/>
            <a:ext cx="9326880" cy="4050550"/>
          </a:xfrm>
        </p:spPr>
        <p:txBody>
          <a:bodyPr>
            <a:normAutofit/>
          </a:bodyPr>
          <a:lstStyle/>
          <a:p>
            <a:r>
              <a:rPr lang="en-GB" altLang="ja-JP" sz="2400" dirty="0" smtClean="0">
                <a:solidFill>
                  <a:schemeClr val="tx1"/>
                </a:solidFill>
              </a:rPr>
              <a:t>To </a:t>
            </a:r>
            <a:r>
              <a:rPr lang="en-GB" altLang="ja-JP" sz="2400" dirty="0">
                <a:solidFill>
                  <a:schemeClr val="tx1"/>
                </a:solidFill>
              </a:rPr>
              <a:t>realize global resource efficient economy, developed countries need to show a bold and clear direction towards absolute decoupling of economic development and material consumption as a next model for other economies to </a:t>
            </a:r>
            <a:r>
              <a:rPr lang="en-GB" altLang="ja-JP" sz="2400" dirty="0" smtClean="0">
                <a:solidFill>
                  <a:schemeClr val="tx1"/>
                </a:solidFill>
              </a:rPr>
              <a:t>follow</a:t>
            </a:r>
            <a:endParaRPr lang="en-US" altLang="ja-JP" sz="2400" dirty="0">
              <a:solidFill>
                <a:schemeClr val="tx1"/>
              </a:solidFill>
            </a:endParaRPr>
          </a:p>
          <a:p>
            <a:r>
              <a:rPr kumimoji="1" lang="en-US" altLang="ja-JP" sz="2400" dirty="0" smtClean="0">
                <a:solidFill>
                  <a:schemeClr val="tx1"/>
                </a:solidFill>
              </a:rPr>
              <a:t>However, to avoid negative transboundary</a:t>
            </a:r>
            <a:r>
              <a:rPr kumimoji="1" lang="en-US" altLang="ja-JP" sz="2400" dirty="0"/>
              <a:t> </a:t>
            </a:r>
            <a:r>
              <a:rPr kumimoji="1" lang="en-US" altLang="ja-JP" sz="2400" dirty="0" smtClean="0">
                <a:solidFill>
                  <a:schemeClr val="tx1"/>
                </a:solidFill>
              </a:rPr>
              <a:t>consequences/unintended effects from strong domestic incentive policies, new models of international collaboration emphasizing mutual collaborative approaches are needed</a:t>
            </a:r>
          </a:p>
          <a:p>
            <a:endParaRPr lang="en-US" altLang="ja-JP" sz="2400" dirty="0">
              <a:solidFill>
                <a:schemeClr val="tx1"/>
              </a:solidFill>
            </a:endParaRPr>
          </a:p>
          <a:p>
            <a:endParaRPr kumimoji="1" lang="ja-JP" altLang="en-US" sz="2400" dirty="0">
              <a:solidFill>
                <a:schemeClr val="tx1"/>
              </a:solidFill>
            </a:endParaRPr>
          </a:p>
        </p:txBody>
      </p:sp>
    </p:spTree>
    <p:extLst>
      <p:ext uri="{BB962C8B-B14F-4D97-AF65-F5344CB8AC3E}">
        <p14:creationId xmlns:p14="http://schemas.microsoft.com/office/powerpoint/2010/main" val="64222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2378825" y="58651"/>
            <a:ext cx="8458200" cy="763588"/>
          </a:xfrm>
        </p:spPr>
        <p:txBody>
          <a:bodyPr>
            <a:normAutofit fontScale="90000"/>
          </a:bodyPr>
          <a:lstStyle/>
          <a:p>
            <a:pPr algn="ctr"/>
            <a:r>
              <a:rPr kumimoji="1" lang="en-US" altLang="ja-JP" sz="2800" dirty="0" smtClean="0">
                <a:solidFill>
                  <a:schemeClr val="accent6">
                    <a:lumMod val="75000"/>
                  </a:schemeClr>
                </a:solidFill>
                <a:latin typeface="Segoe UI Semibold" panose="020B0702040204020203" pitchFamily="34" charset="0"/>
              </a:rPr>
              <a:t>Quantitative study on regional policy: evidence of potential </a:t>
            </a:r>
            <a:endParaRPr kumimoji="1" lang="ja-JP" altLang="en-US" sz="2800" dirty="0">
              <a:solidFill>
                <a:schemeClr val="accent6">
                  <a:lumMod val="75000"/>
                </a:schemeClr>
              </a:solidFill>
              <a:latin typeface="Segoe UI Semibold" panose="020B0702040204020203" pitchFamily="34" charset="0"/>
            </a:endParaRPr>
          </a:p>
        </p:txBody>
      </p:sp>
      <p:sp>
        <p:nvSpPr>
          <p:cNvPr id="3" name="コンテンツ プレースホルダー 2"/>
          <p:cNvSpPr>
            <a:spLocks noGrp="1"/>
          </p:cNvSpPr>
          <p:nvPr>
            <p:ph idx="4294967295"/>
          </p:nvPr>
        </p:nvSpPr>
        <p:spPr>
          <a:xfrm>
            <a:off x="1704109" y="822239"/>
            <a:ext cx="9218815" cy="2030695"/>
          </a:xfrm>
        </p:spPr>
        <p:txBody>
          <a:bodyPr>
            <a:normAutofit/>
          </a:bodyPr>
          <a:lstStyle/>
          <a:p>
            <a:pPr algn="just"/>
            <a:r>
              <a:rPr kumimoji="1" lang="en-US" altLang="ja-JP" sz="1800" dirty="0" smtClean="0"/>
              <a:t>IGES </a:t>
            </a:r>
            <a:r>
              <a:rPr kumimoji="1" lang="en-US" altLang="ja-JP" sz="1800" dirty="0"/>
              <a:t>conducted a comparative analysis of </a:t>
            </a:r>
            <a:r>
              <a:rPr lang="en-US" altLang="ja-JP" sz="1800" dirty="0"/>
              <a:t>effectiveness of policy coordination to reduce consumption of iron ore in 2015 10% less than BAU. In this </a:t>
            </a:r>
            <a:r>
              <a:rPr lang="en-US" altLang="ja-JP" sz="1800" dirty="0" smtClean="0"/>
              <a:t>simulation, </a:t>
            </a:r>
            <a:r>
              <a:rPr lang="en-US" altLang="ja-JP" sz="1800" dirty="0"/>
              <a:t>countries introduce waste disposal charges and natural resource tax to reduce resource consumption.</a:t>
            </a:r>
          </a:p>
          <a:p>
            <a:pPr algn="just"/>
            <a:r>
              <a:rPr lang="en-US" altLang="ja-JP" sz="1800" dirty="0" smtClean="0"/>
              <a:t>The analysis </a:t>
            </a:r>
            <a:r>
              <a:rPr lang="en-US" altLang="ja-JP" sz="1800" dirty="0"/>
              <a:t>demonstrates that coordinated efforts, particularly by </a:t>
            </a:r>
            <a:r>
              <a:rPr lang="en-US" altLang="ja-JP" sz="1800" dirty="0" smtClean="0"/>
              <a:t>four </a:t>
            </a:r>
            <a:r>
              <a:rPr lang="en-US" altLang="ja-JP" sz="1800" dirty="0"/>
              <a:t>countries, can generate tangible economic benefits without significantly increasing total CO2 emissions during the simulation period.</a:t>
            </a:r>
            <a:endParaRPr lang="ja-JP" alt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887" y="2852935"/>
            <a:ext cx="4702129" cy="363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754" y="2852934"/>
            <a:ext cx="4427984" cy="363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797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9902</TotalTime>
  <Words>3983</Words>
  <Application>Microsoft Office PowerPoint</Application>
  <PresentationFormat>Widescreen</PresentationFormat>
  <Paragraphs>505</Paragraphs>
  <Slides>42</Slides>
  <Notes>10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42</vt:i4>
      </vt:variant>
    </vt:vector>
  </HeadingPairs>
  <TitlesOfParts>
    <vt:vector size="59" baseType="lpstr">
      <vt:lpstr>HGPｺﾞｼｯｸM</vt:lpstr>
      <vt:lpstr>ＭＳ 明朝</vt:lpstr>
      <vt:lpstr>ＭＳ Ｐゴシック</vt:lpstr>
      <vt:lpstr>PMingLiU</vt:lpstr>
      <vt:lpstr>游ゴシック</vt:lpstr>
      <vt:lpstr>游ゴシック Light</vt:lpstr>
      <vt:lpstr>ヒラギノ角ゴ Pro W3</vt:lpstr>
      <vt:lpstr>Arial</vt:lpstr>
      <vt:lpstr>Calibri</vt:lpstr>
      <vt:lpstr>Calibri Light</vt:lpstr>
      <vt:lpstr>Century</vt:lpstr>
      <vt:lpstr>Century Gothic</vt:lpstr>
      <vt:lpstr>Segoe UI</vt:lpstr>
      <vt:lpstr>Segoe UI Semibold</vt:lpstr>
      <vt:lpstr>Times New Roman</vt:lpstr>
      <vt:lpstr>Wingdings</vt:lpstr>
      <vt:lpstr>Office Theme</vt:lpstr>
      <vt:lpstr>PowerPoint Presentation</vt:lpstr>
      <vt:lpstr>PowerPoint Presentation</vt:lpstr>
      <vt:lpstr>Institute of Global Environmental Strategies</vt:lpstr>
      <vt:lpstr>PowerPoint Presentation</vt:lpstr>
      <vt:lpstr>PowerPoint Presentation</vt:lpstr>
      <vt:lpstr>Resource Efficiency Challenges for Asia &amp; the Pacific</vt:lpstr>
      <vt:lpstr>PowerPoint Presentation</vt:lpstr>
      <vt:lpstr>Rationale of international collaboration for sustainable resource management</vt:lpstr>
      <vt:lpstr>Quantitative study on regional policy: evidence of potential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 of International Cooperation </vt:lpstr>
      <vt:lpstr> Progress of Policy Development on the  3Rs and Resource Circulation in  Asia</vt:lpstr>
      <vt:lpstr>PowerPoint Presentation</vt:lpstr>
      <vt:lpstr> Progress of EPR Legislations in Asia</vt:lpstr>
      <vt:lpstr> Selected International Collaborative  Programmes</vt:lpstr>
      <vt:lpstr> Developing 3R Programmes</vt:lpstr>
      <vt:lpstr>PowerPoint Presentation</vt:lpstr>
      <vt:lpstr> Phased Approach for International  Cooperation</vt:lpstr>
      <vt:lpstr> Possible topics for the future research  activities</vt:lpstr>
      <vt:lpstr>International fund for sustainable resource management </vt:lpstr>
      <vt:lpstr>PowerPoint Presentation</vt:lpstr>
      <vt:lpstr>PowerPoint Presentation</vt:lpstr>
      <vt:lpstr>  Governance Reform at National and International Level  </vt:lpstr>
      <vt:lpstr>PowerPoint Presentation</vt:lpstr>
      <vt:lpstr>IGES Centre Collaborating with UNEP on Environmental Technologies (CCET)</vt:lpstr>
      <vt:lpstr>PowerPoint Presentation</vt:lpstr>
      <vt:lpstr>PowerPoint Presentation</vt:lpstr>
      <vt:lpstr>Experience of IETC:  Integrated Waste Management</vt:lpstr>
      <vt:lpstr>Collaborating Centre: Work Plan</vt:lpstr>
      <vt:lpstr>Collaborating Centre: Work Plan</vt:lpstr>
      <vt:lpstr>Collaborating Centre: Work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hengesbaugh</dc:creator>
  <cp:lastModifiedBy>hengesbaugh</cp:lastModifiedBy>
  <cp:revision>32</cp:revision>
  <dcterms:created xsi:type="dcterms:W3CDTF">2016-08-10T07:38:20Z</dcterms:created>
  <dcterms:modified xsi:type="dcterms:W3CDTF">2017-03-15T02:43:17Z</dcterms:modified>
</cp:coreProperties>
</file>