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337" r:id="rId3"/>
    <p:sldId id="331" r:id="rId4"/>
    <p:sldId id="332" r:id="rId5"/>
    <p:sldId id="333" r:id="rId6"/>
    <p:sldId id="334" r:id="rId7"/>
    <p:sldId id="339" r:id="rId8"/>
    <p:sldId id="297" r:id="rId9"/>
    <p:sldId id="288" r:id="rId10"/>
    <p:sldId id="289" r:id="rId11"/>
    <p:sldId id="285" r:id="rId12"/>
    <p:sldId id="338" r:id="rId13"/>
    <p:sldId id="322" r:id="rId14"/>
    <p:sldId id="326" r:id="rId15"/>
    <p:sldId id="325" r:id="rId16"/>
    <p:sldId id="329" r:id="rId17"/>
    <p:sldId id="311" r:id="rId18"/>
    <p:sldId id="312" r:id="rId19"/>
    <p:sldId id="313" r:id="rId20"/>
    <p:sldId id="314" r:id="rId21"/>
    <p:sldId id="318" r:id="rId22"/>
    <p:sldId id="319" r:id="rId23"/>
    <p:sldId id="336" r:id="rId24"/>
    <p:sldId id="335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2016\1%20Projects\IGES%20Bandung\IMPLEMENTATION\FINAL%20ANALYSIS\SUBMISSION%20JAN%2016\Deliverable%201%20Assessment%20Report\Assessment%20calculations_submitted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2016\1%20Projects\IGES%20Bandung\IMPLEMENTATION\FINAL%20ANALYSIS\SUBMISSION%20JAN%2016\Deliverable%201%20Assessment%20Report\Assessment%20calculations_submitted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-nakano\Documents\USR\WTP%20Knowledge%20Relationship%20R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kgCO2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'Results Other'!$B$92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'Results Other'!$I$90</c:f>
              <c:strCache>
                <c:ptCount val="1"/>
                <c:pt idx="0">
                  <c:v>CO2</c:v>
                </c:pt>
              </c:strCache>
            </c:strRef>
          </c:cat>
          <c:val>
            <c:numRef>
              <c:f>'Results Other'!$I$92</c:f>
              <c:numCache>
                <c:formatCode>_(* #,##0.00_);_(* \(#,##0.00\);_(* "-"??_);_(@_)</c:formatCode>
                <c:ptCount val="1"/>
                <c:pt idx="0">
                  <c:v>3561.1595565780003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C-4DFE-AF66-9E6F533FCE40}"/>
            </c:ext>
          </c:extLst>
        </c:ser>
        <c:ser>
          <c:idx val="2"/>
          <c:order val="2"/>
          <c:tx>
            <c:strRef>
              <c:f>'Results Other'!$B$93</c:f>
              <c:strCache>
                <c:ptCount val="1"/>
                <c:pt idx="0">
                  <c:v>Hypothetical baseline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'Results Other'!$I$90</c:f>
              <c:strCache>
                <c:ptCount val="1"/>
                <c:pt idx="0">
                  <c:v>CO2</c:v>
                </c:pt>
              </c:strCache>
            </c:strRef>
          </c:cat>
          <c:val>
            <c:numRef>
              <c:f>'Results Other'!$I$93</c:f>
              <c:numCache>
                <c:formatCode>_(* #,##0.00_);_(* \(#,##0.00\);_(* "-"??_);_(@_)</c:formatCode>
                <c:ptCount val="1"/>
                <c:pt idx="0">
                  <c:v>3846.4876664838694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C-4DFE-AF66-9E6F533FC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1225368"/>
        <c:axId val="521220120"/>
      </c:barChart>
      <c:lineChart>
        <c:grouping val="stacked"/>
        <c:varyColors val="0"/>
        <c:ser>
          <c:idx val="0"/>
          <c:order val="0"/>
          <c:tx>
            <c:strRef>
              <c:f>'Results Other'!$B$91</c:f>
              <c:strCache>
                <c:ptCount val="1"/>
                <c:pt idx="0">
                  <c:v>% Savings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10"/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10C-4DFE-AF66-9E6F533FCE40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10C-4DFE-AF66-9E6F533FCE40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10C-4DFE-AF66-9E6F533FCE40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10C-4DFE-AF66-9E6F533FCE40}"/>
              </c:ext>
            </c:extLst>
          </c:dPt>
          <c:cat>
            <c:strRef>
              <c:f>'Results Other'!$I$90</c:f>
              <c:strCache>
                <c:ptCount val="1"/>
                <c:pt idx="0">
                  <c:v>CO2</c:v>
                </c:pt>
              </c:strCache>
            </c:strRef>
          </c:cat>
          <c:val>
            <c:numRef>
              <c:f>'Results Other'!$I$91</c:f>
              <c:numCache>
                <c:formatCode>0%</c:formatCode>
                <c:ptCount val="1"/>
                <c:pt idx="0">
                  <c:v>8.0122248209526264E-2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10C-4DFE-AF66-9E6F533FC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232256"/>
        <c:axId val="521220776"/>
      </c:lineChart>
      <c:catAx>
        <c:axId val="52122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1220120"/>
        <c:crosses val="autoZero"/>
        <c:auto val="1"/>
        <c:lblAlgn val="ctr"/>
        <c:lblOffset val="100"/>
        <c:noMultiLvlLbl val="0"/>
      </c:catAx>
      <c:valAx>
        <c:axId val="52122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kgCO2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1225368"/>
        <c:crosses val="autoZero"/>
        <c:crossBetween val="between"/>
      </c:valAx>
      <c:valAx>
        <c:axId val="5212207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Savings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1232256"/>
        <c:crosses val="max"/>
        <c:crossBetween val="between"/>
      </c:valAx>
      <c:catAx>
        <c:axId val="521232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1220776"/>
        <c:crosses val="autoZero"/>
        <c:auto val="1"/>
        <c:lblAlgn val="ctr"/>
        <c:lblOffset val="100"/>
        <c:noMultiLvlLbl val="0"/>
      </c:cat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Other pollutants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'Results Other'!$B$92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'Results Other'!$C$90:$H$90</c:f>
              <c:strCache>
                <c:ptCount val="6"/>
                <c:pt idx="0">
                  <c:v>PM</c:v>
                </c:pt>
                <c:pt idx="1">
                  <c:v>NOx </c:v>
                </c:pt>
                <c:pt idx="2">
                  <c:v>CO</c:v>
                </c:pt>
                <c:pt idx="3">
                  <c:v>VOC</c:v>
                </c:pt>
                <c:pt idx="4">
                  <c:v>N2O</c:v>
                </c:pt>
                <c:pt idx="5">
                  <c:v>CH4</c:v>
                </c:pt>
              </c:strCache>
            </c:strRef>
          </c:cat>
          <c:val>
            <c:numRef>
              <c:f>'Results Other'!$C$92:$H$92</c:f>
              <c:numCache>
                <c:formatCode>_(* #,##0_);_(* \(#,##0\);_(* "-"??_);_(@_)</c:formatCode>
                <c:ptCount val="6"/>
                <c:pt idx="0">
                  <c:v>738.53139743492159</c:v>
                </c:pt>
                <c:pt idx="1">
                  <c:v>23379.270017629151</c:v>
                </c:pt>
                <c:pt idx="2">
                  <c:v>335056.25573845248</c:v>
                </c:pt>
                <c:pt idx="3">
                  <c:v>29757.064789649248</c:v>
                </c:pt>
                <c:pt idx="4">
                  <c:v>94.888890874242435</c:v>
                </c:pt>
                <c:pt idx="5">
                  <c:v>5088.9347278346759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A-46ED-A8F1-1E6523322583}"/>
            </c:ext>
          </c:extLst>
        </c:ser>
        <c:ser>
          <c:idx val="2"/>
          <c:order val="2"/>
          <c:tx>
            <c:strRef>
              <c:f>'Results Other'!$B$93</c:f>
              <c:strCache>
                <c:ptCount val="1"/>
                <c:pt idx="0">
                  <c:v>Hypothetical baseline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'Results Other'!$C$90:$H$90</c:f>
              <c:strCache>
                <c:ptCount val="6"/>
                <c:pt idx="0">
                  <c:v>PM</c:v>
                </c:pt>
                <c:pt idx="1">
                  <c:v>NOx </c:v>
                </c:pt>
                <c:pt idx="2">
                  <c:v>CO</c:v>
                </c:pt>
                <c:pt idx="3">
                  <c:v>VOC</c:v>
                </c:pt>
                <c:pt idx="4">
                  <c:v>N2O</c:v>
                </c:pt>
                <c:pt idx="5">
                  <c:v>CH4</c:v>
                </c:pt>
              </c:strCache>
            </c:strRef>
          </c:cat>
          <c:val>
            <c:numRef>
              <c:f>'Results Other'!$C$93:$H$93</c:f>
              <c:numCache>
                <c:formatCode>_(* #,##0_);_(* \(#,##0\);_(* "-"??_);_(@_)</c:formatCode>
                <c:ptCount val="6"/>
                <c:pt idx="0">
                  <c:v>818.65006438762316</c:v>
                </c:pt>
                <c:pt idx="1">
                  <c:v>25226.337791740723</c:v>
                </c:pt>
                <c:pt idx="2">
                  <c:v>360857.20481855731</c:v>
                </c:pt>
                <c:pt idx="3">
                  <c:v>32057.746893698637</c:v>
                </c:pt>
                <c:pt idx="4">
                  <c:v>101.95597561204339</c:v>
                </c:pt>
                <c:pt idx="5">
                  <c:v>5477.0416981736817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A-46ED-A8F1-1E6523322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1225368"/>
        <c:axId val="521220120"/>
      </c:barChart>
      <c:lineChart>
        <c:grouping val="stacked"/>
        <c:varyColors val="0"/>
        <c:ser>
          <c:idx val="0"/>
          <c:order val="0"/>
          <c:tx>
            <c:strRef>
              <c:f>'Results Other'!$B$91</c:f>
              <c:strCache>
                <c:ptCount val="1"/>
                <c:pt idx="0">
                  <c:v>% Savings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10"/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3A-46ED-A8F1-1E6523322583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3A-46ED-A8F1-1E6523322583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3A-46ED-A8F1-1E6523322583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3A-46ED-A8F1-1E6523322583}"/>
              </c:ext>
            </c:extLst>
          </c:dPt>
          <c:cat>
            <c:strRef>
              <c:f>'Results Other'!$C$90:$H$90</c:f>
              <c:strCache>
                <c:ptCount val="6"/>
                <c:pt idx="0">
                  <c:v>PM</c:v>
                </c:pt>
                <c:pt idx="1">
                  <c:v>NOx </c:v>
                </c:pt>
                <c:pt idx="2">
                  <c:v>CO</c:v>
                </c:pt>
                <c:pt idx="3">
                  <c:v>VOC</c:v>
                </c:pt>
                <c:pt idx="4">
                  <c:v>N2O</c:v>
                </c:pt>
                <c:pt idx="5">
                  <c:v>CH4</c:v>
                </c:pt>
              </c:strCache>
            </c:strRef>
          </c:cat>
          <c:val>
            <c:numRef>
              <c:f>'Results Other'!$C$91:$H$91</c:f>
              <c:numCache>
                <c:formatCode>0%</c:formatCode>
                <c:ptCount val="6"/>
                <c:pt idx="0">
                  <c:v>0.10848376552570539</c:v>
                </c:pt>
                <c:pt idx="1">
                  <c:v>7.9004510094574806E-2</c:v>
                </c:pt>
                <c:pt idx="2">
                  <c:v>7.7004827213986549E-2</c:v>
                </c:pt>
                <c:pt idx="3">
                  <c:v>7.7315491978552336E-2</c:v>
                </c:pt>
                <c:pt idx="4">
                  <c:v>7.4477472259287539E-2</c:v>
                </c:pt>
                <c:pt idx="5">
                  <c:v>7.6264874889472978E-2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13A-46ED-A8F1-1E6523322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232256"/>
        <c:axId val="521220776"/>
      </c:lineChart>
      <c:catAx>
        <c:axId val="52122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1220120"/>
        <c:crosses val="autoZero"/>
        <c:auto val="1"/>
        <c:lblAlgn val="ctr"/>
        <c:lblOffset val="100"/>
        <c:noMultiLvlLbl val="0"/>
      </c:catAx>
      <c:valAx>
        <c:axId val="52122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1225368"/>
        <c:crosses val="autoZero"/>
        <c:crossBetween val="between"/>
      </c:valAx>
      <c:valAx>
        <c:axId val="5212207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Savings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1232256"/>
        <c:crosses val="max"/>
        <c:crossBetween val="between"/>
      </c:valAx>
      <c:catAx>
        <c:axId val="521232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1220776"/>
        <c:crosses val="autoZero"/>
        <c:auto val="1"/>
        <c:lblAlgn val="ctr"/>
        <c:lblOffset val="100"/>
        <c:noMultiLvlLbl val="0"/>
      </c:cat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Emission of PC + MC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212292213473316"/>
          <c:y val="2.8194444444444459E-2"/>
          <c:w val="0.84732152230971125"/>
          <c:h val="0.6553670895304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Sheet1!$C$12</c:f>
              <c:strCache>
                <c:ptCount val="1"/>
                <c:pt idx="0">
                  <c:v>Base case 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Sheet1!$B$13:$B$24</c:f>
              <c:strCache>
                <c:ptCount val="12"/>
                <c:pt idx="0">
                  <c:v>CO/10</c:v>
                </c:pt>
                <c:pt idx="1">
                  <c:v>VOC/10</c:v>
                </c:pt>
                <c:pt idx="2">
                  <c:v>NOx</c:v>
                </c:pt>
                <c:pt idx="3">
                  <c:v>PM</c:v>
                </c:pt>
                <c:pt idx="4">
                  <c:v>BC</c:v>
                </c:pt>
                <c:pt idx="5">
                  <c:v>OC</c:v>
                </c:pt>
                <c:pt idx="6">
                  <c:v>Air toxics</c:v>
                </c:pt>
                <c:pt idx="7">
                  <c:v>CO₂/1000</c:v>
                </c:pt>
                <c:pt idx="8">
                  <c:v>N₂O</c:v>
                </c:pt>
                <c:pt idx="9">
                  <c:v>CH₄</c:v>
                </c:pt>
                <c:pt idx="10">
                  <c:v>SO₂*10</c:v>
                </c:pt>
                <c:pt idx="11">
                  <c:v>GHG-20yr</c:v>
                </c:pt>
              </c:strCache>
            </c:strRef>
          </c:cat>
          <c:val>
            <c:numRef>
              <c:f>Sheet1!$C$13:$C$24</c:f>
              <c:numCache>
                <c:formatCode>_-* #,##0_-;\-* #,##0_-;_-* "-"??_-;_-@_-</c:formatCode>
                <c:ptCount val="12"/>
                <c:pt idx="0">
                  <c:v>9513.2825482013395</c:v>
                </c:pt>
                <c:pt idx="1">
                  <c:v>2953.4682977480797</c:v>
                </c:pt>
                <c:pt idx="2">
                  <c:v>6183.69020988596</c:v>
                </c:pt>
                <c:pt idx="3">
                  <c:v>1191.5309353820669</c:v>
                </c:pt>
                <c:pt idx="4">
                  <c:v>227.66064784642865</c:v>
                </c:pt>
                <c:pt idx="5">
                  <c:v>926.66647525792007</c:v>
                </c:pt>
                <c:pt idx="6">
                  <c:v>4298.0297487220623</c:v>
                </c:pt>
                <c:pt idx="7">
                  <c:v>1505.64709690771</c:v>
                </c:pt>
                <c:pt idx="8">
                  <c:v>16.642721742930547</c:v>
                </c:pt>
                <c:pt idx="9">
                  <c:v>4862.4448107297167</c:v>
                </c:pt>
                <c:pt idx="10">
                  <c:v>1221.6686482321131</c:v>
                </c:pt>
                <c:pt idx="11">
                  <c:v>4308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3-41A7-806C-5730FE45C5D6}"/>
            </c:ext>
          </c:extLst>
        </c:ser>
        <c:ser>
          <c:idx val="1"/>
          <c:order val="1"/>
          <c:tx>
            <c:strRef>
              <c:f>Sheet1!$D$12</c:f>
              <c:strCache>
                <c:ptCount val="1"/>
                <c:pt idx="0">
                  <c:v>Scenario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Sheet1!$B$13:$B$24</c:f>
              <c:strCache>
                <c:ptCount val="12"/>
                <c:pt idx="0">
                  <c:v>CO/10</c:v>
                </c:pt>
                <c:pt idx="1">
                  <c:v>VOC/10</c:v>
                </c:pt>
                <c:pt idx="2">
                  <c:v>NOx</c:v>
                </c:pt>
                <c:pt idx="3">
                  <c:v>PM</c:v>
                </c:pt>
                <c:pt idx="4">
                  <c:v>BC</c:v>
                </c:pt>
                <c:pt idx="5">
                  <c:v>OC</c:v>
                </c:pt>
                <c:pt idx="6">
                  <c:v>Air toxics</c:v>
                </c:pt>
                <c:pt idx="7">
                  <c:v>CO₂/1000</c:v>
                </c:pt>
                <c:pt idx="8">
                  <c:v>N₂O</c:v>
                </c:pt>
                <c:pt idx="9">
                  <c:v>CH₄</c:v>
                </c:pt>
                <c:pt idx="10">
                  <c:v>SO₂*10</c:v>
                </c:pt>
                <c:pt idx="11">
                  <c:v>GHG-20yr</c:v>
                </c:pt>
              </c:strCache>
            </c:strRef>
          </c:cat>
          <c:val>
            <c:numRef>
              <c:f>Sheet1!$D$13:$D$24</c:f>
              <c:numCache>
                <c:formatCode>_-* #,##0_-;\-* #,##0_-;_-* "-"??_-;_-@_-</c:formatCode>
                <c:ptCount val="12"/>
                <c:pt idx="0">
                  <c:v>9099.757815456489</c:v>
                </c:pt>
                <c:pt idx="1">
                  <c:v>2856.1016848858471</c:v>
                </c:pt>
                <c:pt idx="2">
                  <c:v>5814.1301727288828</c:v>
                </c:pt>
                <c:pt idx="3">
                  <c:v>1157.0870637621738</c:v>
                </c:pt>
                <c:pt idx="4">
                  <c:v>220.91966984691257</c:v>
                </c:pt>
                <c:pt idx="5">
                  <c:v>900.22267238405948</c:v>
                </c:pt>
                <c:pt idx="6">
                  <c:v>4169.9210109804744</c:v>
                </c:pt>
                <c:pt idx="7">
                  <c:v>1387.6290017834062</c:v>
                </c:pt>
                <c:pt idx="8">
                  <c:v>14.230918835643728</c:v>
                </c:pt>
                <c:pt idx="9">
                  <c:v>4697.9928939246893</c:v>
                </c:pt>
                <c:pt idx="10">
                  <c:v>1119.6239372235084</c:v>
                </c:pt>
                <c:pt idx="11">
                  <c:v>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3-41A7-806C-5730FE45C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407152"/>
        <c:axId val="242407712"/>
      </c:barChart>
      <c:catAx>
        <c:axId val="24240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42407712"/>
        <c:crosses val="autoZero"/>
        <c:auto val="1"/>
        <c:lblAlgn val="ctr"/>
        <c:lblOffset val="100"/>
        <c:noMultiLvlLbl val="0"/>
      </c:catAx>
      <c:valAx>
        <c:axId val="24240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Emission, tonne/yr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424071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4044683963684869"/>
          <c:y val="0.88449292796733725"/>
          <c:w val="0.41200228045264836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'Probit  0-1000-2000&amp;4000'!$N$3</c:f>
              <c:strCache>
                <c:ptCount val="1"/>
                <c:pt idx="0">
                  <c:v>WTP=0-999 yen/month</c:v>
                </c:pt>
              </c:strCache>
            </c:strRef>
          </c:tx>
          <c:marker>
            <c:symbol val="none"/>
          </c:marker>
          <c:cat>
            <c:strRef>
              <c:f>'Probit  0-1000-2000&amp;4000'!$O$2:$S$2</c:f>
              <c:strCache>
                <c:ptCount val="5"/>
                <c:pt idx="0">
                  <c:v>None</c:v>
                </c:pt>
                <c:pt idx="1">
                  <c:v>Low</c:v>
                </c:pt>
                <c:pt idx="2">
                  <c:v>Moderate</c:v>
                </c:pt>
                <c:pt idx="3">
                  <c:v>High</c:v>
                </c:pt>
                <c:pt idx="4">
                  <c:v>Highest</c:v>
                </c:pt>
              </c:strCache>
            </c:strRef>
          </c:cat>
          <c:val>
            <c:numRef>
              <c:f>'Probit  0-1000-2000&amp;4000'!$O$3:$S$3</c:f>
              <c:numCache>
                <c:formatCode>0%</c:formatCode>
                <c:ptCount val="5"/>
                <c:pt idx="0">
                  <c:v>0.55979743522054071</c:v>
                </c:pt>
                <c:pt idx="1">
                  <c:v>0.52256965224959295</c:v>
                </c:pt>
                <c:pt idx="2">
                  <c:v>0.48508942235863084</c:v>
                </c:pt>
                <c:pt idx="3">
                  <c:v>0.4477761616401279</c:v>
                </c:pt>
                <c:pt idx="4">
                  <c:v>0.41104187284465538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8-4C2E-BFD1-3BBD77FC80BD}"/>
            </c:ext>
          </c:extLst>
        </c:ser>
        <c:ser>
          <c:idx val="2"/>
          <c:order val="1"/>
          <c:tx>
            <c:strRef>
              <c:f>'Probit  0-1000-2000&amp;4000'!$N$4</c:f>
              <c:strCache>
                <c:ptCount val="1"/>
                <c:pt idx="0">
                  <c:v>WTP=1000-1999 yen/month</c:v>
                </c:pt>
              </c:strCache>
            </c:strRef>
          </c:tx>
          <c:marker>
            <c:symbol val="none"/>
          </c:marker>
          <c:cat>
            <c:strRef>
              <c:f>'Probit  0-1000-2000&amp;4000'!$O$2:$S$2</c:f>
              <c:strCache>
                <c:ptCount val="5"/>
                <c:pt idx="0">
                  <c:v>None</c:v>
                </c:pt>
                <c:pt idx="1">
                  <c:v>Low</c:v>
                </c:pt>
                <c:pt idx="2">
                  <c:v>Moderate</c:v>
                </c:pt>
                <c:pt idx="3">
                  <c:v>High</c:v>
                </c:pt>
                <c:pt idx="4">
                  <c:v>Highest</c:v>
                </c:pt>
              </c:strCache>
            </c:strRef>
          </c:cat>
          <c:val>
            <c:numRef>
              <c:f>'Probit  0-1000-2000&amp;4000'!$O$4:$S$4</c:f>
              <c:numCache>
                <c:formatCode>0%</c:formatCode>
                <c:ptCount val="5"/>
                <c:pt idx="0">
                  <c:v>0.23109943399162047</c:v>
                </c:pt>
                <c:pt idx="1">
                  <c:v>0.24243927891192463</c:v>
                </c:pt>
                <c:pt idx="2">
                  <c:v>0.25189238425677085</c:v>
                </c:pt>
                <c:pt idx="3">
                  <c:v>0.25911651085206311</c:v>
                </c:pt>
                <c:pt idx="4">
                  <c:v>0.26383800596247892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58-4C2E-BFD1-3BBD77FC80BD}"/>
            </c:ext>
          </c:extLst>
        </c:ser>
        <c:ser>
          <c:idx val="3"/>
          <c:order val="2"/>
          <c:tx>
            <c:strRef>
              <c:f>'Probit  0-1000-2000&amp;4000'!$N$5</c:f>
              <c:strCache>
                <c:ptCount val="1"/>
                <c:pt idx="0">
                  <c:v>WTP=2000-4000  yen/month</c:v>
                </c:pt>
              </c:strCache>
            </c:strRef>
          </c:tx>
          <c:marker>
            <c:symbol val="none"/>
          </c:marker>
          <c:cat>
            <c:strRef>
              <c:f>'Probit  0-1000-2000&amp;4000'!$O$2:$S$2</c:f>
              <c:strCache>
                <c:ptCount val="5"/>
                <c:pt idx="0">
                  <c:v>None</c:v>
                </c:pt>
                <c:pt idx="1">
                  <c:v>Low</c:v>
                </c:pt>
                <c:pt idx="2">
                  <c:v>Moderate</c:v>
                </c:pt>
                <c:pt idx="3">
                  <c:v>High</c:v>
                </c:pt>
                <c:pt idx="4">
                  <c:v>Highest</c:v>
                </c:pt>
              </c:strCache>
            </c:strRef>
          </c:cat>
          <c:val>
            <c:numRef>
              <c:f>'Probit  0-1000-2000&amp;4000'!$O$5:$S$5</c:f>
              <c:numCache>
                <c:formatCode>0%</c:formatCode>
                <c:ptCount val="5"/>
                <c:pt idx="0">
                  <c:v>0.20910313078783882</c:v>
                </c:pt>
                <c:pt idx="1">
                  <c:v>0.23499106883848242</c:v>
                </c:pt>
                <c:pt idx="2">
                  <c:v>0.26301819338459831</c:v>
                </c:pt>
                <c:pt idx="3">
                  <c:v>0.29310732750780899</c:v>
                </c:pt>
                <c:pt idx="4">
                  <c:v>0.32512012119286571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58-4C2E-BFD1-3BBD77FC8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98784"/>
        <c:axId val="84600704"/>
      </c:lineChart>
      <c:catAx>
        <c:axId val="84598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/>
                  <a:t>Level of Knowledge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84600704"/>
        <c:crosses val="autoZero"/>
        <c:auto val="1"/>
        <c:lblAlgn val="ctr"/>
        <c:lblOffset val="100"/>
        <c:noMultiLvlLbl val="0"/>
      </c:catAx>
      <c:valAx>
        <c:axId val="84600704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/>
                  <a:t>Probability Level of WTP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84598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ja-JP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ja-JP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41D82-AF28-47F1-9679-D562F7872F31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78B0-4A44-4A8E-90AB-5E77351EB76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797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M. Grossman and Alan B. Krueger, “Economic Growth and the Environment,”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Quarterly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Economics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1994, pp. 353-377.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Corrupt governments might be more willing to negotiate with polluting industries.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Ramon Lopez and Siddhartha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“Corruption, Pollution, and the Kuznets Environment Curve,”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Environmental and Economics Management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August 2000, pp. 137-150. See also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Beata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K.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Samrzynska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Shang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-Wei, “Pollution Havens and Foreign Direct Investment: Dirty Secret or Popular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Myth?” World Bank Working Paper, September 2001.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B1377-D933-473D-AE65-691BF5AA47A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8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739775"/>
            <a:ext cx="5895975" cy="442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3BBDD-B733-154D-ABB1-B94D2F6BDB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3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6568201"/>
            <a:ext cx="43204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fld id="{DBE1B6B2-3455-42D0-B4CA-93D2FB7BF612}" type="slidenum">
              <a:rPr kumimoji="1" lang="ja-JP" altLang="en-US" sz="675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685800"/>
              <a:t>‹#›</a:t>
            </a:fld>
            <a:endParaRPr kumimoji="1" lang="ja-JP" altLang="en-US" sz="675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3627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6536378"/>
            <a:ext cx="43204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fld id="{DBE1B6B2-3455-42D0-B4CA-93D2FB7BF612}" type="slidenum">
              <a:rPr kumimoji="1" lang="ja-JP" altLang="en-US" sz="675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 defTabSz="685800"/>
              <a:t>‹#›</a:t>
            </a:fld>
            <a:endParaRPr kumimoji="1" lang="ja-JP" altLang="en-US" sz="675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5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44408" y="6356352"/>
            <a:ext cx="442392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1pPr>
          </a:lstStyle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840"/>
          </a:xfrm>
          <a:prstGeom prst="rect">
            <a:avLst/>
          </a:prstGeom>
        </p:spPr>
      </p:pic>
      <p:cxnSp>
        <p:nvCxnSpPr>
          <p:cNvPr id="8" name="直線コネクタ 7"/>
          <p:cNvCxnSpPr/>
          <p:nvPr userDrawn="1"/>
        </p:nvCxnSpPr>
        <p:spPr>
          <a:xfrm>
            <a:off x="0" y="6117299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405331"/>
            <a:ext cx="963168" cy="1625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6356270"/>
            <a:ext cx="4176464" cy="2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9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E57A-B243-4BAF-AA70-B57CCB3CE4B2}" type="datetimeFigureOut">
              <a:rPr lang="id-ID" smtClean="0"/>
              <a:pPr/>
              <a:t>28/03/2017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3791-FF24-4AD4-9E16-B45B1384936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jp/url?sa=i&amp;rct=j&amp;q=&amp;esrc=s&amp;frm=1&amp;source=images&amp;cd=&amp;cad=rja&amp;docid=K2B1pJJHsCZ9pM&amp;tbnid=HWcTXnqSbrYbHM:&amp;ved=0CAUQjRw&amp;url=http://earnestandjest.wordpress.com/2012/02/11/the-worst-possible-time-to-explode-zeppelins-and-the-multi-level-perspective/&amp;ei=TpEuUsHhDIiWkgWOrIGYBg&amp;bvm=bv.51773540,d.dGI&amp;psig=AFQjCNGB2d8ncF9PBubk-gNLUTkBW7mKTw&amp;ust=1378869889466936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/>
              <a:t>Making </a:t>
            </a:r>
            <a:r>
              <a:rPr lang="en-GB" b="1" dirty="0" smtClean="0"/>
              <a:t>Low </a:t>
            </a:r>
            <a:r>
              <a:rPr lang="en-GB" b="1" dirty="0"/>
              <a:t>C</a:t>
            </a:r>
            <a:r>
              <a:rPr lang="en-GB" b="1" dirty="0" smtClean="0"/>
              <a:t>arbon </a:t>
            </a:r>
            <a:r>
              <a:rPr lang="en-GB" b="1" dirty="0"/>
              <a:t>D</a:t>
            </a:r>
            <a:r>
              <a:rPr lang="en-GB" b="1" dirty="0" smtClean="0"/>
              <a:t>evelopment </a:t>
            </a:r>
            <a:r>
              <a:rPr lang="en-GB" b="1" dirty="0"/>
              <a:t>L</a:t>
            </a:r>
            <a:r>
              <a:rPr lang="en-GB" b="1" dirty="0" smtClean="0"/>
              <a:t>ocally </a:t>
            </a:r>
            <a:r>
              <a:rPr lang="en-GB" b="1" dirty="0"/>
              <a:t>R</a:t>
            </a:r>
            <a:r>
              <a:rPr lang="en-GB" b="1" dirty="0" smtClean="0"/>
              <a:t>elevant</a:t>
            </a:r>
            <a:r>
              <a:rPr lang="en-GB" b="1" dirty="0"/>
              <a:t>:  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240483"/>
            <a:ext cx="6400800" cy="1752600"/>
          </a:xfrm>
        </p:spPr>
        <p:txBody>
          <a:bodyPr>
            <a:normAutofit/>
          </a:bodyPr>
          <a:lstStyle/>
          <a:p>
            <a:r>
              <a:rPr lang="en-GB" sz="2000" i="1" dirty="0" smtClean="0"/>
              <a:t>Cases </a:t>
            </a:r>
            <a:r>
              <a:rPr lang="en-GB" sz="2000" i="1" dirty="0"/>
              <a:t>from </a:t>
            </a:r>
            <a:r>
              <a:rPr lang="en-GB" sz="2000" i="1" dirty="0" smtClean="0"/>
              <a:t>Indonesia</a:t>
            </a:r>
            <a:r>
              <a:rPr lang="ja-JP" altLang="en-US" sz="2000" i="1" dirty="0"/>
              <a:t> </a:t>
            </a:r>
            <a:r>
              <a:rPr lang="en-US" altLang="ja-JP" sz="2000" i="1" dirty="0" smtClean="0"/>
              <a:t>and Japan</a:t>
            </a:r>
            <a:endParaRPr lang="en-GB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373216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International Workshop on Clean Energy Development in Asian Cities (Learning From Real </a:t>
            </a:r>
            <a:r>
              <a:rPr lang="en-GB" sz="1400" dirty="0" smtClean="0"/>
              <a:t>Cases), </a:t>
            </a:r>
          </a:p>
          <a:p>
            <a:pPr algn="ctr"/>
            <a:r>
              <a:rPr lang="en-GB" sz="1400" dirty="0" smtClean="0"/>
              <a:t>Kyoto University, February 22, 2017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3881606"/>
            <a:ext cx="62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Eric Zusman, </a:t>
            </a:r>
            <a:r>
              <a:rPr lang="en-GB" sz="1400" dirty="0" err="1" smtClean="0"/>
              <a:t>Ryoko</a:t>
            </a:r>
            <a:r>
              <a:rPr lang="en-GB" sz="1400" dirty="0" smtClean="0"/>
              <a:t> Nakano</a:t>
            </a:r>
            <a:r>
              <a:rPr lang="en-GB" sz="1400" dirty="0"/>
              <a:t>, </a:t>
            </a:r>
            <a:r>
              <a:rPr lang="en-GB" sz="1400" dirty="0" err="1"/>
              <a:t>Sudarmanto</a:t>
            </a:r>
            <a:r>
              <a:rPr lang="en-GB" sz="1400" dirty="0"/>
              <a:t> Budi </a:t>
            </a:r>
            <a:r>
              <a:rPr lang="en-GB" sz="1400" dirty="0" err="1" smtClean="0"/>
              <a:t>Nugroho</a:t>
            </a:r>
            <a:r>
              <a:rPr lang="en-GB" sz="1400" dirty="0" smtClean="0"/>
              <a:t>, Junichi </a:t>
            </a:r>
            <a:r>
              <a:rPr lang="en-GB" sz="1400" dirty="0" err="1" smtClean="0"/>
              <a:t>Fujino</a:t>
            </a:r>
            <a:r>
              <a:rPr lang="en-GB" sz="1400" dirty="0" smtClean="0"/>
              <a:t>, </a:t>
            </a:r>
            <a:r>
              <a:rPr lang="en-GB" sz="1400" dirty="0"/>
              <a:t>Nguyen </a:t>
            </a:r>
            <a:r>
              <a:rPr lang="en-GB" sz="1400" dirty="0" err="1"/>
              <a:t>Thi</a:t>
            </a:r>
            <a:r>
              <a:rPr lang="en-GB" sz="1400" dirty="0"/>
              <a:t> Kim </a:t>
            </a:r>
            <a:r>
              <a:rPr lang="en-GB" sz="1400" dirty="0" err="1" smtClean="0"/>
              <a:t>Oanh</a:t>
            </a:r>
            <a:r>
              <a:rPr lang="en-GB" sz="1400" dirty="0" smtClean="0"/>
              <a:t>, </a:t>
            </a:r>
            <a:r>
              <a:rPr lang="en-US" sz="1400" dirty="0"/>
              <a:t>Lai Nguyen </a:t>
            </a:r>
            <a:r>
              <a:rPr lang="en-US" sz="1400" dirty="0" err="1" smtClean="0"/>
              <a:t>Huy</a:t>
            </a:r>
            <a:r>
              <a:rPr lang="en-US" sz="1400" dirty="0" smtClean="0"/>
              <a:t>, </a:t>
            </a:r>
            <a:r>
              <a:rPr lang="en-GB" sz="1400" dirty="0" err="1" smtClean="0"/>
              <a:t>Didin</a:t>
            </a:r>
            <a:r>
              <a:rPr lang="en-GB" sz="1400" dirty="0" smtClean="0"/>
              <a:t> </a:t>
            </a:r>
            <a:r>
              <a:rPr lang="en-GB" sz="1400" dirty="0" err="1"/>
              <a:t>Permadi</a:t>
            </a:r>
            <a:r>
              <a:rPr lang="en-GB" sz="1400" dirty="0"/>
              <a:t> </a:t>
            </a:r>
            <a:r>
              <a:rPr lang="en-GB" sz="1400" dirty="0" err="1" smtClean="0"/>
              <a:t>Augustian</a:t>
            </a:r>
            <a:r>
              <a:rPr lang="en-GB" sz="1400" dirty="0"/>
              <a:t>, </a:t>
            </a:r>
            <a:r>
              <a:rPr lang="en-GB" sz="1400" dirty="0" err="1" smtClean="0"/>
              <a:t>Asep</a:t>
            </a:r>
            <a:r>
              <a:rPr lang="en-GB" sz="1400" dirty="0" smtClean="0"/>
              <a:t> </a:t>
            </a:r>
            <a:r>
              <a:rPr lang="en-GB" sz="1400" dirty="0" err="1" smtClean="0"/>
              <a:t>Sofyan</a:t>
            </a:r>
            <a:r>
              <a:rPr lang="en-GB" sz="1400" dirty="0" smtClean="0"/>
              <a:t>, </a:t>
            </a:r>
            <a:r>
              <a:rPr lang="en-US" sz="1400" dirty="0" err="1"/>
              <a:t>Puji</a:t>
            </a:r>
            <a:r>
              <a:rPr lang="en-US" sz="1400" dirty="0"/>
              <a:t> </a:t>
            </a:r>
            <a:r>
              <a:rPr lang="en-US" sz="1400" dirty="0" smtClean="0"/>
              <a:t>Lestari, </a:t>
            </a:r>
            <a:r>
              <a:rPr lang="en-GB" sz="1400" dirty="0" smtClean="0"/>
              <a:t>Alvin Mejia</a:t>
            </a:r>
            <a:r>
              <a:rPr lang="en-GB" sz="1400" dirty="0"/>
              <a:t>, Pia </a:t>
            </a:r>
            <a:r>
              <a:rPr lang="en-GB" sz="1400" dirty="0" err="1" smtClean="0"/>
              <a:t>Agatep</a:t>
            </a:r>
            <a:r>
              <a:rPr lang="en-GB" sz="1400" dirty="0"/>
              <a:t>, </a:t>
            </a:r>
            <a:r>
              <a:rPr lang="en-GB" sz="1400" dirty="0" err="1"/>
              <a:t>Heru</a:t>
            </a:r>
            <a:r>
              <a:rPr lang="en-GB" sz="1400" dirty="0"/>
              <a:t> </a:t>
            </a:r>
            <a:r>
              <a:rPr lang="en-GB" sz="1400" dirty="0" err="1" smtClean="0"/>
              <a:t>Sugiarto</a:t>
            </a:r>
            <a:r>
              <a:rPr lang="en-GB" sz="1400" dirty="0" smtClean="0"/>
              <a:t>, Tsuyoshi Fujita, Kei </a:t>
            </a:r>
            <a:r>
              <a:rPr lang="en-GB" sz="1400" dirty="0" err="1" smtClean="0"/>
              <a:t>Gomi</a:t>
            </a:r>
            <a:r>
              <a:rPr lang="en-GB" sz="1400" dirty="0" smtClean="0"/>
              <a:t>, </a:t>
            </a:r>
            <a:r>
              <a:rPr lang="en-GB" sz="1400" dirty="0" err="1" smtClean="0"/>
              <a:t>Fairz</a:t>
            </a:r>
            <a:r>
              <a:rPr lang="en-GB" sz="1400" dirty="0" smtClean="0"/>
              <a:t> </a:t>
            </a:r>
            <a:r>
              <a:rPr lang="en-GB" sz="1400" dirty="0" err="1" smtClean="0"/>
              <a:t>Syam</a:t>
            </a:r>
            <a:r>
              <a:rPr lang="en-GB" sz="1400" dirty="0"/>
              <a:t>, </a:t>
            </a:r>
            <a:r>
              <a:rPr lang="en-GB" sz="1400" dirty="0" err="1"/>
              <a:t>Muchamad</a:t>
            </a:r>
            <a:r>
              <a:rPr lang="en-GB" sz="1400" dirty="0"/>
              <a:t> </a:t>
            </a:r>
            <a:r>
              <a:rPr lang="en-GB" sz="1400" dirty="0" err="1" smtClean="0"/>
              <a:t>Muchtar</a:t>
            </a:r>
            <a:r>
              <a:rPr lang="en-GB" sz="1400" dirty="0"/>
              <a:t>, </a:t>
            </a:r>
            <a:r>
              <a:rPr lang="en-GB" sz="1400" dirty="0" smtClean="0"/>
              <a:t>Regan </a:t>
            </a:r>
            <a:r>
              <a:rPr lang="en-GB" sz="1400" dirty="0" err="1" smtClean="0"/>
              <a:t>Leonardus</a:t>
            </a:r>
            <a:r>
              <a:rPr lang="en-GB" sz="1400" dirty="0" smtClean="0"/>
              <a:t> </a:t>
            </a:r>
            <a:r>
              <a:rPr lang="en-GB" sz="1400" dirty="0" err="1" smtClean="0"/>
              <a:t>Kaswanto</a:t>
            </a:r>
            <a:r>
              <a:rPr lang="en-GB" sz="1400" dirty="0"/>
              <a:t>, </a:t>
            </a:r>
            <a:r>
              <a:rPr lang="en-GB" sz="1400" dirty="0" err="1"/>
              <a:t>Deddy</a:t>
            </a:r>
            <a:r>
              <a:rPr lang="en-GB" sz="1400" dirty="0"/>
              <a:t> </a:t>
            </a:r>
            <a:r>
              <a:rPr lang="en-GB" sz="1400" dirty="0" err="1"/>
              <a:t>Hadi</a:t>
            </a:r>
            <a:r>
              <a:rPr lang="en-GB" sz="1400" dirty="0"/>
              <a:t> </a:t>
            </a:r>
            <a:r>
              <a:rPr lang="en-GB" sz="1400" dirty="0" err="1"/>
              <a:t>Susilo</a:t>
            </a:r>
            <a:r>
              <a:rPr lang="en-GB" sz="1400" dirty="0"/>
              <a:t> </a:t>
            </a:r>
            <a:r>
              <a:rPr lang="en-GB" sz="1400" dirty="0" err="1" smtClean="0"/>
              <a:t>Arifin</a:t>
            </a:r>
            <a:r>
              <a:rPr lang="en-GB" sz="1400" dirty="0"/>
              <a:t>, </a:t>
            </a:r>
            <a:r>
              <a:rPr lang="en-GB" sz="1400" dirty="0" err="1"/>
              <a:t>Agus</a:t>
            </a:r>
            <a:r>
              <a:rPr lang="en-GB" sz="1400" dirty="0"/>
              <a:t> </a:t>
            </a:r>
            <a:r>
              <a:rPr lang="en-GB" sz="1400" dirty="0" err="1"/>
              <a:t>Dwi</a:t>
            </a:r>
            <a:r>
              <a:rPr lang="en-GB" sz="1400" dirty="0"/>
              <a:t> </a:t>
            </a:r>
            <a:r>
              <a:rPr lang="en-GB" sz="1400" dirty="0" err="1" smtClean="0"/>
              <a:t>Harianto</a:t>
            </a:r>
            <a:r>
              <a:rPr lang="en-GB" sz="1400" dirty="0" smtClean="0"/>
              <a:t>, </a:t>
            </a:r>
            <a:endParaRPr lang="en-GB" sz="1400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" name="Picture 4" descr="http://www.urbangateway.org/sites/default/ugfiles/styles/160h/public/iges_logo_1_cmyk_1.jpg?itok=D18imD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76" y="702003"/>
            <a:ext cx="1285399" cy="65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9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Bandung Pilot Results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258153-44D7-40F6-8A3E-08C596ACB7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615965"/>
          <a:ext cx="4256690" cy="448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18B08A-29CC-4FC9-B6F0-482BF1D75E7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0" y="1615964"/>
          <a:ext cx="4572000" cy="448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390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80999"/>
            <a:ext cx="8668072" cy="8055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Co-benefits from the BRT in Semarang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3886200" cy="4876800"/>
          </a:xfrm>
          <a:solidFill>
            <a:schemeClr val="bg1"/>
          </a:solidFill>
        </p:spPr>
        <p:txBody>
          <a:bodyPr/>
          <a:lstStyle/>
          <a:p>
            <a:r>
              <a:rPr lang="en-US" sz="1500" dirty="0"/>
              <a:t>Mode shifting to BRT: 4 corridors expansion (5, 6, 7 and 8)</a:t>
            </a:r>
          </a:p>
          <a:p>
            <a:r>
              <a:rPr lang="en-US" sz="1500" dirty="0"/>
              <a:t>Based on Ernst (2006), 20% of BRT users in Jakarta were private vehicle users (14% PC, 6% MC)</a:t>
            </a:r>
          </a:p>
          <a:p>
            <a:r>
              <a:rPr lang="en-US" sz="1500" dirty="0"/>
              <a:t>Total km travelled (VKT): 2.3 mill. Km, total reported passengers (P, based on </a:t>
            </a:r>
            <a:r>
              <a:rPr lang="en-US" sz="1500" dirty="0" err="1"/>
              <a:t>Dishubkominfo</a:t>
            </a:r>
            <a:r>
              <a:rPr lang="en-US" sz="1500" dirty="0"/>
              <a:t> and survey): 3.8 million (2013) </a:t>
            </a:r>
            <a:r>
              <a:rPr lang="en-US" sz="1500" dirty="0">
                <a:sym typeface="Wingdings" panose="05000000000000000000" pitchFamily="2" charset="2"/>
              </a:rPr>
              <a:t> ratio P/VKT: 1.6 pass./km</a:t>
            </a:r>
            <a:endParaRPr lang="en-US" sz="1500" dirty="0"/>
          </a:p>
          <a:p>
            <a:r>
              <a:rPr lang="en-US" sz="1500" dirty="0"/>
              <a:t>Total km served by new 4 corridors: 979 km/day (</a:t>
            </a:r>
            <a:r>
              <a:rPr lang="en-US" sz="1500" dirty="0" err="1"/>
              <a:t>Dishubkominfo</a:t>
            </a:r>
            <a:r>
              <a:rPr lang="en-US" sz="1500" dirty="0"/>
              <a:t>, 2015)</a:t>
            </a:r>
          </a:p>
          <a:p>
            <a:r>
              <a:rPr lang="en-US" sz="1500" dirty="0"/>
              <a:t>Total passengers served by new 4 corridors: 979 x 1.6 x 365= 0.6 mill./</a:t>
            </a:r>
            <a:r>
              <a:rPr lang="en-US" sz="1500" dirty="0" err="1"/>
              <a:t>yr</a:t>
            </a:r>
            <a:endParaRPr lang="en-US" sz="1500" dirty="0"/>
          </a:p>
          <a:p>
            <a:r>
              <a:rPr lang="en-US" sz="1500" dirty="0"/>
              <a:t>Assuming 20% of those will be shifted from PC and MC</a:t>
            </a:r>
          </a:p>
          <a:p>
            <a:pPr lvl="1"/>
            <a:r>
              <a:rPr lang="en-US" sz="1500" dirty="0"/>
              <a:t>PC: 81,000 pass. /</a:t>
            </a:r>
            <a:r>
              <a:rPr lang="en-US" sz="1500" dirty="0" err="1"/>
              <a:t>yr</a:t>
            </a:r>
            <a:r>
              <a:rPr lang="en-US" sz="1500" dirty="0"/>
              <a:t> or 20,330 PCs</a:t>
            </a:r>
          </a:p>
          <a:p>
            <a:pPr lvl="1"/>
            <a:r>
              <a:rPr lang="en-US" sz="1500" dirty="0"/>
              <a:t>MC: 34,800 pass. /</a:t>
            </a:r>
            <a:r>
              <a:rPr lang="en-US" sz="1500" dirty="0" err="1"/>
              <a:t>yr</a:t>
            </a:r>
            <a:r>
              <a:rPr lang="en-US" sz="1500" dirty="0"/>
              <a:t> or 17,400 MCs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91000" y="1981200"/>
          <a:ext cx="4648200" cy="1474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464">
                  <a:extLst>
                    <a:ext uri="{9D8B030D-6E8A-4147-A177-3AD203B41FA5}">
                      <a16:colId xmlns:a16="http://schemas.microsoft.com/office/drawing/2014/main" val="762309677"/>
                    </a:ext>
                  </a:extLst>
                </a:gridCol>
                <a:gridCol w="980336">
                  <a:extLst>
                    <a:ext uri="{9D8B030D-6E8A-4147-A177-3AD203B41FA5}">
                      <a16:colId xmlns:a16="http://schemas.microsoft.com/office/drawing/2014/main" val="246603457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111594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8167267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Veh</a:t>
                      </a:r>
                      <a:r>
                        <a:rPr lang="en-US" sz="1100" b="1" u="none" strike="noStrike" dirty="0">
                          <a:effectLst/>
                        </a:rPr>
                        <a:t>. 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Number of unit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 in 2015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Number of unit shifted to BRT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(4 new corridors)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Remaining driven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06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PC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131,276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20,330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110,946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794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MC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813,812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17,400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796,412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151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Taxi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2,024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2,024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91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Bus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1,806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1,806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21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Paratransit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3,049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3,049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5192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156793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Implication of modal shifting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A09531-F4FB-45CB-80D9-AE47335017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91000" y="3657600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5800" y="64770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Emission reduction: 3 – 14% </a:t>
            </a:r>
          </a:p>
        </p:txBody>
      </p:sp>
    </p:spTree>
    <p:extLst>
      <p:ext uri="{BB962C8B-B14F-4D97-AF65-F5344CB8AC3E}">
        <p14:creationId xmlns:p14="http://schemas.microsoft.com/office/powerpoint/2010/main" val="20000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58" y="2225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Next Steps for Semarang: </a:t>
            </a:r>
            <a:r>
              <a:rPr lang="en-GB" sz="3600" dirty="0" err="1" smtClean="0"/>
              <a:t>Analyze</a:t>
            </a:r>
            <a:r>
              <a:rPr lang="en-GB" sz="3600" dirty="0" smtClean="0"/>
              <a:t> Potential Integration between BRT and Paratransit</a:t>
            </a:r>
            <a:endParaRPr lang="en-GB" sz="3600" dirty="0"/>
          </a:p>
        </p:txBody>
      </p:sp>
      <p:pic>
        <p:nvPicPr>
          <p:cNvPr id="5" name="Picture 2" descr="Image result for Semarang Angk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5292080" cy="38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emarang B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08276"/>
            <a:ext cx="4572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7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smtClean="0"/>
              <a:t>Theory of Planned Behavior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1417638"/>
            <a:ext cx="843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Introduced by </a:t>
            </a:r>
            <a:r>
              <a:rPr lang="en-US" altLang="ja-JP" sz="1400" dirty="0" err="1"/>
              <a:t>Icek</a:t>
            </a:r>
            <a:r>
              <a:rPr lang="en-US" altLang="ja-JP" sz="1400" dirty="0"/>
              <a:t> </a:t>
            </a:r>
            <a:r>
              <a:rPr lang="en-US" altLang="ja-JP" sz="1400" dirty="0" err="1"/>
              <a:t>Ajzen</a:t>
            </a:r>
            <a:r>
              <a:rPr lang="en-US" altLang="ja-JP" sz="1400" dirty="0"/>
              <a:t> in 1985, the theory of planned </a:t>
            </a:r>
            <a:r>
              <a:rPr lang="en-US" altLang="ja-JP" sz="1400" dirty="0" smtClean="0"/>
              <a:t>behavior argues </a:t>
            </a:r>
            <a:r>
              <a:rPr lang="en-US" altLang="ja-JP" sz="1400" dirty="0"/>
              <a:t>that peoples’ intentions are central to behavioral achievements and they are usually influenced by whether or not the person is confident of having the ability to conduct the </a:t>
            </a:r>
            <a:r>
              <a:rPr lang="en-US" altLang="ja-JP" sz="1400" dirty="0" smtClean="0"/>
              <a:t>behavior, the </a:t>
            </a:r>
            <a:r>
              <a:rPr lang="en-US" altLang="ja-JP" sz="1400" dirty="0"/>
              <a:t>level and nature of their belief in performing the </a:t>
            </a:r>
            <a:r>
              <a:rPr lang="en-US" altLang="ja-JP" sz="1400" dirty="0" smtClean="0"/>
              <a:t>behavior, and whether they are subject to social pressure (i.e. subjective norms)  </a:t>
            </a:r>
            <a:endParaRPr kumimoji="1"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5805264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/>
          <p:cNvSpPr/>
          <p:nvPr/>
        </p:nvSpPr>
        <p:spPr>
          <a:xfrm>
            <a:off x="1436908" y="2567515"/>
            <a:ext cx="1224136" cy="11521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Ability to solve the problem</a:t>
            </a:r>
            <a:endParaRPr kumimoji="1" lang="ja-JP" altLang="en-US" sz="1200" dirty="0"/>
          </a:p>
        </p:txBody>
      </p:sp>
      <p:sp>
        <p:nvSpPr>
          <p:cNvPr id="10" name="楕円 9"/>
          <p:cNvSpPr/>
          <p:nvPr/>
        </p:nvSpPr>
        <p:spPr>
          <a:xfrm>
            <a:off x="1437716" y="4012478"/>
            <a:ext cx="1224136" cy="11521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Social Pressure (Subjective norm)</a:t>
            </a:r>
            <a:endParaRPr kumimoji="1" lang="ja-JP" altLang="en-US" sz="1200" dirty="0"/>
          </a:p>
        </p:txBody>
      </p:sp>
      <p:sp>
        <p:nvSpPr>
          <p:cNvPr id="11" name="楕円 10"/>
          <p:cNvSpPr/>
          <p:nvPr/>
        </p:nvSpPr>
        <p:spPr>
          <a:xfrm>
            <a:off x="1437716" y="5469215"/>
            <a:ext cx="1224136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Perceived behavioral control</a:t>
            </a:r>
            <a:endParaRPr kumimoji="1" lang="ja-JP" altLang="en-US" sz="1200" dirty="0"/>
          </a:p>
        </p:txBody>
      </p:sp>
      <p:sp>
        <p:nvSpPr>
          <p:cNvPr id="12" name="楕円 11"/>
          <p:cNvSpPr/>
          <p:nvPr/>
        </p:nvSpPr>
        <p:spPr>
          <a:xfrm>
            <a:off x="3381932" y="4012478"/>
            <a:ext cx="1224136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Intention</a:t>
            </a:r>
            <a:endParaRPr kumimoji="1" lang="ja-JP" altLang="en-US" sz="1200" dirty="0"/>
          </a:p>
        </p:txBody>
      </p:sp>
      <p:sp>
        <p:nvSpPr>
          <p:cNvPr id="13" name="楕円 12"/>
          <p:cNvSpPr/>
          <p:nvPr/>
        </p:nvSpPr>
        <p:spPr>
          <a:xfrm>
            <a:off x="5326148" y="4044858"/>
            <a:ext cx="1224136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Behavior</a:t>
            </a:r>
            <a:endParaRPr kumimoji="1" lang="ja-JP" altLang="en-US" sz="1200" dirty="0"/>
          </a:p>
        </p:txBody>
      </p:sp>
      <p:cxnSp>
        <p:nvCxnSpPr>
          <p:cNvPr id="15" name="直線矢印コネクタ 14"/>
          <p:cNvCxnSpPr>
            <a:stCxn id="3" idx="6"/>
            <a:endCxn id="12" idx="1"/>
          </p:cNvCxnSpPr>
          <p:nvPr/>
        </p:nvCxnSpPr>
        <p:spPr>
          <a:xfrm>
            <a:off x="2661044" y="3143579"/>
            <a:ext cx="900159" cy="1037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6"/>
            <a:endCxn id="12" idx="2"/>
          </p:cNvCxnSpPr>
          <p:nvPr/>
        </p:nvCxnSpPr>
        <p:spPr>
          <a:xfrm>
            <a:off x="2661852" y="458854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606068" y="458854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endCxn id="12" idx="3"/>
          </p:cNvCxnSpPr>
          <p:nvPr/>
        </p:nvCxnSpPr>
        <p:spPr>
          <a:xfrm flipV="1">
            <a:off x="2678949" y="4995881"/>
            <a:ext cx="882254" cy="1049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3" idx="4"/>
            <a:endCxn id="10" idx="0"/>
          </p:cNvCxnSpPr>
          <p:nvPr/>
        </p:nvCxnSpPr>
        <p:spPr>
          <a:xfrm>
            <a:off x="2048976" y="3719643"/>
            <a:ext cx="808" cy="2928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2048168" y="5164606"/>
            <a:ext cx="808" cy="2928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endCxn id="13" idx="4"/>
          </p:cNvCxnSpPr>
          <p:nvPr/>
        </p:nvCxnSpPr>
        <p:spPr>
          <a:xfrm flipV="1">
            <a:off x="2670714" y="5196986"/>
            <a:ext cx="3267502" cy="84829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曲線コネクタ 51"/>
          <p:cNvCxnSpPr>
            <a:endCxn id="3" idx="2"/>
          </p:cNvCxnSpPr>
          <p:nvPr/>
        </p:nvCxnSpPr>
        <p:spPr>
          <a:xfrm rot="5400000" flipH="1" flipV="1">
            <a:off x="232472" y="3384106"/>
            <a:ext cx="1444963" cy="96391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曲線コネクタ 52"/>
          <p:cNvCxnSpPr>
            <a:endCxn id="11" idx="2"/>
          </p:cNvCxnSpPr>
          <p:nvPr/>
        </p:nvCxnSpPr>
        <p:spPr>
          <a:xfrm rot="16200000" flipH="1">
            <a:off x="226989" y="4834551"/>
            <a:ext cx="1456735" cy="9647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5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1521" y="815105"/>
            <a:ext cx="2880320" cy="36004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Respondent</a:t>
            </a:r>
          </a:p>
          <a:p>
            <a:r>
              <a:rPr lang="en-US" altLang="ja-JP" sz="2400" dirty="0" smtClean="0"/>
              <a:t>Breakdown</a:t>
            </a:r>
          </a:p>
          <a:p>
            <a:r>
              <a:rPr lang="en-US" altLang="ja-JP" sz="2400" dirty="0" smtClean="0"/>
              <a:t>N=4000 </a:t>
            </a:r>
          </a:p>
          <a:p>
            <a:r>
              <a:rPr lang="en-US" altLang="ja-JP" sz="2400" dirty="0" smtClean="0"/>
              <a:t> conducted Oct 2013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54699"/>
              </p:ext>
            </p:extLst>
          </p:nvPr>
        </p:nvGraphicFramePr>
        <p:xfrm>
          <a:off x="3329221" y="1234222"/>
          <a:ext cx="5421630" cy="4567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666">
                  <a:extLst>
                    <a:ext uri="{9D8B030D-6E8A-4147-A177-3AD203B41FA5}">
                      <a16:colId xmlns:a16="http://schemas.microsoft.com/office/drawing/2014/main" val="2328914023"/>
                    </a:ext>
                  </a:extLst>
                </a:gridCol>
                <a:gridCol w="2538504">
                  <a:extLst>
                    <a:ext uri="{9D8B030D-6E8A-4147-A177-3AD203B41FA5}">
                      <a16:colId xmlns:a16="http://schemas.microsoft.com/office/drawing/2014/main" val="47074537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96732156"/>
                    </a:ext>
                  </a:extLst>
                </a:gridCol>
                <a:gridCol w="930910">
                  <a:extLst>
                    <a:ext uri="{9D8B030D-6E8A-4147-A177-3AD203B41FA5}">
                      <a16:colId xmlns:a16="http://schemas.microsoft.com/office/drawing/2014/main" val="315327631"/>
                    </a:ext>
                  </a:extLst>
                </a:gridCol>
              </a:tblGrid>
              <a:tr h="2089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Category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Number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age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1436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Gender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Male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2000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50%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6329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Female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2000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50%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521612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Age*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20s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536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13.4%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08205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30s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915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22.9%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617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40s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908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22.7%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1027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50s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870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21.8%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5211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60s +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771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19.3%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68163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Location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Yokohama</a:t>
                      </a:r>
                      <a:endParaRPr lang="ja-JP" sz="1600" kern="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(total population)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1000</a:t>
                      </a:r>
                      <a:endParaRPr lang="ja-JP" sz="16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(3,703,998)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25.0%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0983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Kawasaki</a:t>
                      </a:r>
                      <a:endParaRPr lang="ja-JP" sz="1600" kern="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(total population)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1000</a:t>
                      </a:r>
                      <a:endParaRPr lang="ja-JP" sz="16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(1,448,196)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25.0%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4765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Kitakyushu</a:t>
                      </a:r>
                      <a:endParaRPr lang="ja-JP" sz="1600" kern="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(total population)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1000</a:t>
                      </a:r>
                      <a:endParaRPr lang="ja-JP" sz="16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(982,388)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25.0%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43845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Nagoya</a:t>
                      </a:r>
                      <a:endParaRPr lang="ja-JP" sz="1600" kern="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(total population)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1000</a:t>
                      </a:r>
                      <a:endParaRPr lang="ja-JP" sz="16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(1,034,154)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25.0%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11494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Education level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Up to high school degree 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2011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50.3%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610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Undergraduate degree and over 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1989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49.7%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611172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Household Income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Under 3 million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794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19.2%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35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 million ~ under 5 million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1088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27.2%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9528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 million ~ under 7 million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928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23.2%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38279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 million ~ under 10million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706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17.1%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503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Over 10 million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484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12.1%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06161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Working Status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Unemployed or part-time worker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1482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37.1%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37458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Working on a full time basis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2518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63.0%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85079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Home ownership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Renting a home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1376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34.4%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4373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Own a home 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2624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65.6%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443627"/>
                  </a:ext>
                </a:extLst>
              </a:tr>
            </a:tbl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445051" y="2615305"/>
            <a:ext cx="2414786" cy="2569864"/>
            <a:chOff x="396277" y="3320949"/>
            <a:chExt cx="2414786" cy="256986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77" y="3320949"/>
              <a:ext cx="2414786" cy="2569864"/>
            </a:xfrm>
            <a:prstGeom prst="rect">
              <a:avLst/>
            </a:prstGeom>
          </p:spPr>
        </p:pic>
        <p:sp>
          <p:nvSpPr>
            <p:cNvPr id="9" name="楕円 8"/>
            <p:cNvSpPr/>
            <p:nvPr/>
          </p:nvSpPr>
          <p:spPr>
            <a:xfrm>
              <a:off x="1979712" y="4869160"/>
              <a:ext cx="288032" cy="216023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/>
            <p:nvPr/>
          </p:nvSpPr>
          <p:spPr>
            <a:xfrm>
              <a:off x="2132112" y="5021560"/>
              <a:ext cx="288032" cy="216023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1568599" y="4929079"/>
              <a:ext cx="288032" cy="216023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/>
            <p:cNvSpPr/>
            <p:nvPr/>
          </p:nvSpPr>
          <p:spPr>
            <a:xfrm>
              <a:off x="676871" y="5129571"/>
              <a:ext cx="288032" cy="216023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タイトル 1"/>
          <p:cNvSpPr txBox="1">
            <a:spLocks/>
          </p:cNvSpPr>
          <p:nvPr/>
        </p:nvSpPr>
        <p:spPr>
          <a:xfrm>
            <a:off x="445051" y="14292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600" dirty="0" smtClean="0"/>
              <a:t>Data collected in Post Fukushima Japan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6203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89374"/>
              </p:ext>
            </p:extLst>
          </p:nvPr>
        </p:nvGraphicFramePr>
        <p:xfrm>
          <a:off x="3656968" y="1340768"/>
          <a:ext cx="4824535" cy="432403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50549">
                  <a:extLst>
                    <a:ext uri="{9D8B030D-6E8A-4147-A177-3AD203B41FA5}">
                      <a16:colId xmlns:a16="http://schemas.microsoft.com/office/drawing/2014/main" val="1140715661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val="2911408863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val="2756048658"/>
                    </a:ext>
                  </a:extLst>
                </a:gridCol>
                <a:gridCol w="924662">
                  <a:extLst>
                    <a:ext uri="{9D8B030D-6E8A-4147-A177-3AD203B41FA5}">
                      <a16:colId xmlns:a16="http://schemas.microsoft.com/office/drawing/2014/main" val="153991365"/>
                    </a:ext>
                  </a:extLst>
                </a:gridCol>
              </a:tblGrid>
              <a:tr h="300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Marginal Effects 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67105" algn="ctr"/>
                          <a:tab pos="1314450" algn="l"/>
                        </a:tabLst>
                      </a:pPr>
                      <a:r>
                        <a:rPr lang="en-US" sz="1100" kern="100" dirty="0">
                          <a:effectLst/>
                        </a:rPr>
                        <a:t>		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84100"/>
                  </a:ext>
                </a:extLst>
              </a:tr>
              <a:tr h="601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Total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Left-censored (0% renewable)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Uncensored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Right-censored (100% renewable)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1690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316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1272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102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830324"/>
                  </a:ext>
                </a:extLst>
              </a:tr>
              <a:tr h="300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Gender (female)</a:t>
                      </a:r>
                      <a:endParaRPr lang="ja-JP" sz="1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(standard error)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-0.03</a:t>
                      </a:r>
                      <a:endParaRPr lang="ja-JP" sz="16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(0.14)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-0.07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(0.14)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0.02</a:t>
                      </a:r>
                      <a:endParaRPr lang="ja-JP" sz="16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(0.15)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852487"/>
                  </a:ext>
                </a:extLst>
              </a:tr>
              <a:tr h="300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Education </a:t>
                      </a:r>
                      <a:endParaRPr lang="ja-JP" sz="1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(standard error)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-0.26’</a:t>
                      </a:r>
                      <a:endParaRPr lang="ja-JP" sz="16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(0.13)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-0.25’</a:t>
                      </a:r>
                      <a:endParaRPr lang="ja-JP" sz="16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(0.13)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0.03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(0.15)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382865"/>
                  </a:ext>
                </a:extLst>
              </a:tr>
              <a:tr h="300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Age</a:t>
                      </a:r>
                      <a:endParaRPr lang="ja-JP" sz="16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(standard error)</a:t>
                      </a:r>
                      <a:endParaRPr lang="ja-JP" sz="1600" kern="100" dirty="0">
                        <a:solidFill>
                          <a:sysClr val="windowText" lastClr="00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0.03***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(0.005)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0.03***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(0.006)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0.02***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(0.006)</a:t>
                      </a:r>
                      <a:endParaRPr lang="ja-JP" sz="16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30843"/>
                  </a:ext>
                </a:extLst>
              </a:tr>
              <a:tr h="300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Household income</a:t>
                      </a:r>
                      <a:endParaRPr lang="ja-JP" sz="1600" kern="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(standard error)</a:t>
                      </a:r>
                      <a:endParaRPr lang="ja-JP" sz="1600" kern="100" dirty="0">
                        <a:solidFill>
                          <a:sysClr val="windowText" lastClr="00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0.18***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(0.05)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0.19***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(0.05)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0.15**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(0.05)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07246"/>
                  </a:ext>
                </a:extLst>
              </a:tr>
              <a:tr h="300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Working status</a:t>
                      </a:r>
                      <a:endParaRPr lang="ja-JP" sz="1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(standard error)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-0.10</a:t>
                      </a:r>
                      <a:endParaRPr lang="ja-JP" sz="16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(0.15)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-0.09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(0.15)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123096"/>
                  </a:ext>
                </a:extLst>
              </a:tr>
              <a:tr h="300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House structure</a:t>
                      </a:r>
                      <a:endParaRPr lang="ja-JP" sz="1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(standard error)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0.05</a:t>
                      </a:r>
                      <a:endParaRPr lang="ja-JP" sz="16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(0.03)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0.06’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(0.03)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266954"/>
                  </a:ext>
                </a:extLst>
              </a:tr>
              <a:tr h="451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Participation in local community chamber</a:t>
                      </a:r>
                      <a:endParaRPr lang="ja-JP" sz="16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(standard error)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0.26’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(0.15)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3011014"/>
                  </a:ext>
                </a:extLst>
              </a:tr>
              <a:tr h="300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Knowledge of energy policies</a:t>
                      </a:r>
                      <a:endParaRPr lang="ja-JP" sz="1600" kern="100" dirty="0">
                        <a:solidFill>
                          <a:sysClr val="windowText" lastClr="00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0.27***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(0.06)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385452"/>
                  </a:ext>
                </a:extLst>
              </a:tr>
              <a:tr h="150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Coefficient Log-likelihood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-3814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-3813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-3800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118796"/>
                  </a:ext>
                </a:extLst>
              </a:tr>
              <a:tr h="1503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Degree of freedom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11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599589"/>
                  </a:ext>
                </a:extLst>
              </a:tr>
            </a:tbl>
          </a:graphicData>
        </a:graphic>
      </p:graphicFrame>
      <p:sp>
        <p:nvSpPr>
          <p:cNvPr id="8" name="タイトル 1"/>
          <p:cNvSpPr txBox="1">
            <a:spLocks/>
          </p:cNvSpPr>
          <p:nvPr/>
        </p:nvSpPr>
        <p:spPr>
          <a:xfrm>
            <a:off x="1338451" y="531569"/>
            <a:ext cx="778729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600" dirty="0" smtClean="0"/>
              <a:t>Willingness to Pay for Renewable Energy 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1794623"/>
            <a:ext cx="2884933" cy="34163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Results</a:t>
            </a:r>
            <a:r>
              <a:rPr lang="en-US" altLang="ja-JP" dirty="0"/>
              <a:t>: 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/>
              <a:t>1) Willingness </a:t>
            </a:r>
            <a:r>
              <a:rPr lang="en-US" altLang="ja-JP" dirty="0" smtClean="0"/>
              <a:t>to pay for renewable energy correlated positively seniority and affluence.   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2) </a:t>
            </a:r>
            <a:r>
              <a:rPr lang="en-US" altLang="ja-JP" dirty="0" smtClean="0"/>
              <a:t>Knowledge of energy policies are strongly and positively correlated with Willingness to pay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2" name="楕円 11"/>
          <p:cNvSpPr/>
          <p:nvPr/>
        </p:nvSpPr>
        <p:spPr>
          <a:xfrm>
            <a:off x="179512" y="437662"/>
            <a:ext cx="1224136" cy="11521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Attitude toward the behavior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213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11560" y="438185"/>
            <a:ext cx="878497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Higher WTP correlates with knowledge levels</a:t>
            </a:r>
            <a:endParaRPr lang="ja-JP" altLang="en-US" sz="1600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/>
        </p:nvGraphicFramePr>
        <p:xfrm>
          <a:off x="1259632" y="1417638"/>
          <a:ext cx="669530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259632" y="4717320"/>
          <a:ext cx="6440194" cy="1280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9169">
                  <a:extLst>
                    <a:ext uri="{9D8B030D-6E8A-4147-A177-3AD203B41FA5}">
                      <a16:colId xmlns:a16="http://schemas.microsoft.com/office/drawing/2014/main" val="1992172194"/>
                    </a:ext>
                  </a:extLst>
                </a:gridCol>
                <a:gridCol w="862205">
                  <a:extLst>
                    <a:ext uri="{9D8B030D-6E8A-4147-A177-3AD203B41FA5}">
                      <a16:colId xmlns:a16="http://schemas.microsoft.com/office/drawing/2014/main" val="1317840499"/>
                    </a:ext>
                  </a:extLst>
                </a:gridCol>
                <a:gridCol w="862205">
                  <a:extLst>
                    <a:ext uri="{9D8B030D-6E8A-4147-A177-3AD203B41FA5}">
                      <a16:colId xmlns:a16="http://schemas.microsoft.com/office/drawing/2014/main" val="3984833844"/>
                    </a:ext>
                  </a:extLst>
                </a:gridCol>
                <a:gridCol w="862205">
                  <a:extLst>
                    <a:ext uri="{9D8B030D-6E8A-4147-A177-3AD203B41FA5}">
                      <a16:colId xmlns:a16="http://schemas.microsoft.com/office/drawing/2014/main" val="2220301426"/>
                    </a:ext>
                  </a:extLst>
                </a:gridCol>
                <a:gridCol w="862205">
                  <a:extLst>
                    <a:ext uri="{9D8B030D-6E8A-4147-A177-3AD203B41FA5}">
                      <a16:colId xmlns:a16="http://schemas.microsoft.com/office/drawing/2014/main" val="3361663063"/>
                    </a:ext>
                  </a:extLst>
                </a:gridCol>
                <a:gridCol w="862205">
                  <a:extLst>
                    <a:ext uri="{9D8B030D-6E8A-4147-A177-3AD203B41FA5}">
                      <a16:colId xmlns:a16="http://schemas.microsoft.com/office/drawing/2014/main" val="1831980524"/>
                    </a:ext>
                  </a:extLst>
                </a:gridCol>
              </a:tblGrid>
              <a:tr h="207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Knowledge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None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Low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Moderate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High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Highest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604900898"/>
                  </a:ext>
                </a:extLst>
              </a:tr>
              <a:tr h="207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WTP= 0-999 yen/month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56%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52%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49%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45%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41%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3065866216"/>
                  </a:ext>
                </a:extLst>
              </a:tr>
              <a:tr h="207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WTP=1000-1999 yen/month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23%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24%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25%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26%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26%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999161374"/>
                  </a:ext>
                </a:extLst>
              </a:tr>
              <a:tr h="207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WTP=2000-4000 yen/month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21%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23%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26%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29%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33%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803776212"/>
                  </a:ext>
                </a:extLst>
              </a:tr>
            </a:tbl>
          </a:graphicData>
        </a:graphic>
      </p:graphicFrame>
      <p:sp>
        <p:nvSpPr>
          <p:cNvPr id="8" name="楕円 7"/>
          <p:cNvSpPr/>
          <p:nvPr/>
        </p:nvSpPr>
        <p:spPr>
          <a:xfrm>
            <a:off x="42848" y="265510"/>
            <a:ext cx="1224136" cy="11521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Attitude toward the behavior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21718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267744" y="269050"/>
          <a:ext cx="6661190" cy="6460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0800">
                  <a:extLst>
                    <a:ext uri="{9D8B030D-6E8A-4147-A177-3AD203B41FA5}">
                      <a16:colId xmlns:a16="http://schemas.microsoft.com/office/drawing/2014/main" val="2116903658"/>
                    </a:ext>
                  </a:extLst>
                </a:gridCol>
                <a:gridCol w="2209027">
                  <a:extLst>
                    <a:ext uri="{9D8B030D-6E8A-4147-A177-3AD203B41FA5}">
                      <a16:colId xmlns:a16="http://schemas.microsoft.com/office/drawing/2014/main" val="803180381"/>
                    </a:ext>
                  </a:extLst>
                </a:gridCol>
                <a:gridCol w="1385464">
                  <a:extLst>
                    <a:ext uri="{9D8B030D-6E8A-4147-A177-3AD203B41FA5}">
                      <a16:colId xmlns:a16="http://schemas.microsoft.com/office/drawing/2014/main" val="1971334166"/>
                    </a:ext>
                  </a:extLst>
                </a:gridCol>
                <a:gridCol w="1925899">
                  <a:extLst>
                    <a:ext uri="{9D8B030D-6E8A-4147-A177-3AD203B41FA5}">
                      <a16:colId xmlns:a16="http://schemas.microsoft.com/office/drawing/2014/main" val="2547694255"/>
                    </a:ext>
                  </a:extLst>
                </a:gridCol>
              </a:tblGrid>
              <a:tr h="1588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Category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Number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percentage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extLst>
                  <a:ext uri="{0D108BD9-81ED-4DB2-BD59-A6C34878D82A}">
                    <a16:rowId xmlns:a16="http://schemas.microsoft.com/office/drawing/2014/main" val="671020793"/>
                  </a:ext>
                </a:extLst>
              </a:tr>
              <a:tr h="1588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Gender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Male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300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50%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extLst>
                  <a:ext uri="{0D108BD9-81ED-4DB2-BD59-A6C34878D82A}">
                    <a16:rowId xmlns:a16="http://schemas.microsoft.com/office/drawing/2014/main" val="2118362070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Female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300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50%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extLst>
                  <a:ext uri="{0D108BD9-81ED-4DB2-BD59-A6C34878D82A}">
                    <a16:rowId xmlns:a16="http://schemas.microsoft.com/office/drawing/2014/main" val="3719835895"/>
                  </a:ext>
                </a:extLst>
              </a:tr>
              <a:tr h="15880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Age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Below 19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0.33%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4045751878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20s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91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15.17%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1011806327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30s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154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25.67%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2465866813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40s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132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22.00%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2963542720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50s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96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16.00%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3338618923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60s +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51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9.00%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2216407043"/>
                  </a:ext>
                </a:extLst>
              </a:tr>
              <a:tr h="317609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Location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Bogor Tengah (Central Bogor) </a:t>
                      </a:r>
                      <a:endParaRPr lang="ja-JP" sz="1000" kern="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(Total population)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66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(103,719) 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10.27%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3781930422"/>
                  </a:ext>
                </a:extLst>
              </a:tr>
              <a:tr h="3176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Bogor Barat (West) </a:t>
                      </a:r>
                      <a:endParaRPr lang="ja-JP" sz="1000" kern="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(Total population)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131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(224,963)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22.27%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3911301800"/>
                  </a:ext>
                </a:extLst>
              </a:tr>
              <a:tr h="3176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Tanah Sareal</a:t>
                      </a:r>
                      <a:endParaRPr lang="ja-JP" sz="1000" kern="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(Total population)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118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(209,737)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20.77%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744605012"/>
                  </a:ext>
                </a:extLst>
              </a:tr>
              <a:tr h="3176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Bogor Utara (North)</a:t>
                      </a:r>
                      <a:endParaRPr lang="ja-JP" sz="1000" kern="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(Total population)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110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(179,615 )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17.78%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916536766"/>
                  </a:ext>
                </a:extLst>
              </a:tr>
              <a:tr h="3176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Bogor Timur (East) </a:t>
                      </a:r>
                      <a:endParaRPr lang="ja-JP" sz="1000" kern="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(Total population)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59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(100,517)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9.95%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1053616388"/>
                  </a:ext>
                </a:extLst>
              </a:tr>
              <a:tr h="3176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Bogor Selatan (South) </a:t>
                      </a:r>
                      <a:endParaRPr lang="ja-JP" sz="1000" kern="1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(Total population)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116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(191,468) 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18.96%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604330154"/>
                  </a:ext>
                </a:extLst>
              </a:tr>
              <a:tr h="15880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Education level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College graduate or above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95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15.8%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1991484696"/>
                  </a:ext>
                </a:extLst>
              </a:tr>
              <a:tr h="2925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High school graduate or above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155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25.8%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358071480"/>
                  </a:ext>
                </a:extLst>
              </a:tr>
              <a:tr h="3176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Entered high school but have not graduated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229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38.2%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2512189592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Did not reach high school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117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19.5%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1034686887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Other________________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0.7%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4195656141"/>
                  </a:ext>
                </a:extLst>
              </a:tr>
              <a:tr h="158804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Household Income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Less than 1 million rupiah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66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11.0%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289085770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1-2.5 million rupiah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196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32.7%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566626825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2.6-5 million rupiah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206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34.3%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2913486220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5.1-7.5 million rupiah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27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4.5%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795035993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7.6-10 million rupiah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2.5%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3599082520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10.1-15 million rupiah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12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2.0%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1738056066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15.1-20 million rupiah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4199260395"/>
                  </a:ext>
                </a:extLst>
              </a:tr>
              <a:tr h="2925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Greater than 20 million rupiah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0.7%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1716403447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Do not want to answer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73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12.2%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1379422381"/>
                  </a:ext>
                </a:extLst>
              </a:tr>
              <a:tr h="15880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Home ownership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Renting a home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514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85.7%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2961447568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Own a home 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79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13.2%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1885039428"/>
                  </a:ext>
                </a:extLst>
              </a:tr>
              <a:tr h="1588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Others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7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1.2%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4132" marR="34132" marT="0" marB="0" anchor="ctr"/>
                </a:tc>
                <a:extLst>
                  <a:ext uri="{0D108BD9-81ED-4DB2-BD59-A6C34878D82A}">
                    <a16:rowId xmlns:a16="http://schemas.microsoft.com/office/drawing/2014/main" val="518124661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7" y="2996952"/>
            <a:ext cx="1895810" cy="214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0" y="548680"/>
            <a:ext cx="2267745" cy="20162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/>
              <a:t>Bogor City</a:t>
            </a:r>
          </a:p>
          <a:p>
            <a:r>
              <a:rPr lang="en-US" altLang="ja-JP" sz="3200" dirty="0" smtClean="0"/>
              <a:t>Respondent</a:t>
            </a:r>
          </a:p>
          <a:p>
            <a:r>
              <a:rPr lang="en-US" altLang="ja-JP" sz="3200" dirty="0" smtClean="0"/>
              <a:t>Breakdown</a:t>
            </a:r>
          </a:p>
          <a:p>
            <a:r>
              <a:rPr lang="en-US" altLang="ja-JP" sz="3200" dirty="0" smtClean="0"/>
              <a:t>N=600</a:t>
            </a:r>
          </a:p>
        </p:txBody>
      </p:sp>
    </p:spTree>
    <p:extLst>
      <p:ext uri="{BB962C8B-B14F-4D97-AF65-F5344CB8AC3E}">
        <p14:creationId xmlns:p14="http://schemas.microsoft.com/office/powerpoint/2010/main" val="149187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16368"/>
              </p:ext>
            </p:extLst>
          </p:nvPr>
        </p:nvGraphicFramePr>
        <p:xfrm>
          <a:off x="3203848" y="0"/>
          <a:ext cx="5581580" cy="69865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63645">
                  <a:extLst>
                    <a:ext uri="{9D8B030D-6E8A-4147-A177-3AD203B41FA5}">
                      <a16:colId xmlns:a16="http://schemas.microsoft.com/office/drawing/2014/main" val="2219471759"/>
                    </a:ext>
                  </a:extLst>
                </a:gridCol>
                <a:gridCol w="1363645">
                  <a:extLst>
                    <a:ext uri="{9D8B030D-6E8A-4147-A177-3AD203B41FA5}">
                      <a16:colId xmlns:a16="http://schemas.microsoft.com/office/drawing/2014/main" val="3775145418"/>
                    </a:ext>
                  </a:extLst>
                </a:gridCol>
                <a:gridCol w="714012">
                  <a:extLst>
                    <a:ext uri="{9D8B030D-6E8A-4147-A177-3AD203B41FA5}">
                      <a16:colId xmlns:a16="http://schemas.microsoft.com/office/drawing/2014/main" val="2255546330"/>
                    </a:ext>
                  </a:extLst>
                </a:gridCol>
                <a:gridCol w="713426">
                  <a:extLst>
                    <a:ext uri="{9D8B030D-6E8A-4147-A177-3AD203B41FA5}">
                      <a16:colId xmlns:a16="http://schemas.microsoft.com/office/drawing/2014/main" val="3359223837"/>
                    </a:ext>
                  </a:extLst>
                </a:gridCol>
                <a:gridCol w="713426">
                  <a:extLst>
                    <a:ext uri="{9D8B030D-6E8A-4147-A177-3AD203B41FA5}">
                      <a16:colId xmlns:a16="http://schemas.microsoft.com/office/drawing/2014/main" val="2925285457"/>
                    </a:ext>
                  </a:extLst>
                </a:gridCol>
                <a:gridCol w="713426">
                  <a:extLst>
                    <a:ext uri="{9D8B030D-6E8A-4147-A177-3AD203B41FA5}">
                      <a16:colId xmlns:a16="http://schemas.microsoft.com/office/drawing/2014/main" val="2199068698"/>
                    </a:ext>
                  </a:extLst>
                </a:gridCol>
              </a:tblGrid>
              <a:tr h="154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Model 1.a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Model 2.a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Model 3.a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Model 4 a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481408800"/>
                  </a:ext>
                </a:extLst>
              </a:tr>
              <a:tr h="26331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Intercept 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No | Not sure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0.66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2.69 ***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2.67 ***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3.4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2493247173"/>
                  </a:ext>
                </a:extLst>
              </a:tr>
              <a:tr h="2633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Intercept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Not sure | Yes 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1.19 **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3.31***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3.3 ***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4.0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3475780835"/>
                  </a:ext>
                </a:extLst>
              </a:tr>
              <a:tr h="263310">
                <a:tc rowSpan="10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Individual attributes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Age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-0.007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(0.007)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-0.02 ** (0.008)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-0.02 **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(0.008)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-0.02** (0.008)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77379"/>
                  </a:ext>
                </a:extLst>
              </a:tr>
              <a:tr h="2633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bs</a:t>
                      </a:r>
                      <a:r>
                        <a:rPr lang="en-US" sz="1000" kern="100" dirty="0">
                          <a:effectLst/>
                        </a:rPr>
                        <a:t>(age, </a:t>
                      </a:r>
                      <a:r>
                        <a:rPr lang="en-US" sz="1000" kern="100" dirty="0" err="1">
                          <a:effectLst/>
                        </a:rPr>
                        <a:t>df</a:t>
                      </a:r>
                      <a:r>
                        <a:rPr lang="en-US" sz="1000" kern="100" dirty="0">
                          <a:effectLst/>
                        </a:rPr>
                        <a:t> = 5)1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(standard error)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1534068176"/>
                  </a:ext>
                </a:extLst>
              </a:tr>
              <a:tr h="2633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bs(age, df = 5)2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(standard error)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5309957"/>
                  </a:ext>
                </a:extLst>
              </a:tr>
              <a:tr h="2633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bs(age, df = 5)3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(standard error)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740251540"/>
                  </a:ext>
                </a:extLst>
              </a:tr>
              <a:tr h="2633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bs(age, df = 5)4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(standard error)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677321915"/>
                  </a:ext>
                </a:extLst>
              </a:tr>
              <a:tr h="2633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bs(age, df = 5)5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(standard error)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973786545"/>
                  </a:ext>
                </a:extLst>
              </a:tr>
              <a:tr h="2633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Gender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(standard error)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0.03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(0.18)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0.03 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(0.19)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0.12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(0.19)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0.18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(0.19)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3735929327"/>
                  </a:ext>
                </a:extLst>
              </a:tr>
              <a:tr h="2633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Education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(standard error)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0.28 ***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(0.1)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-0.09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(0.12)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-0.1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(0.12)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-0.08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(0.12)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3746133325"/>
                  </a:ext>
                </a:extLst>
              </a:tr>
              <a:tr h="2633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Monthly income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(standard error)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0.12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(0.12)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0.099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(0.13)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0.10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(0.13)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0.12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(0.13)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1196618645"/>
                  </a:ext>
                </a:extLst>
              </a:tr>
              <a:tr h="3949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Ownership of appliances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(standard error)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0.22 ***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(0.06)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0.14 **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(0.06)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0.13 **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(0.06)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0.12 *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(0.07)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3988307876"/>
                  </a:ext>
                </a:extLst>
              </a:tr>
              <a:tr h="26331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Knowledge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Knowledge of policies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(standard error)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0.28 ***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(0.03)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0.29 ***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(0.03)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0.35 ***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(0.05)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5219"/>
                  </a:ext>
                </a:extLst>
              </a:tr>
              <a:tr h="3949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Information from Energy Bills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(standard error) 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0.25 **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(0.12)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0.26 **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(0.12)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0.28 **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(0.11)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04120"/>
                  </a:ext>
                </a:extLst>
              </a:tr>
              <a:tr h="39496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Participation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Environmental Campaign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(standard error)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0.34 **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(0.15)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1.31 ***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(0.48)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66075"/>
                  </a:ext>
                </a:extLst>
              </a:tr>
              <a:tr h="5266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Social activities (neighborhood, social, sports related)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(standard error)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-0.13 ** (0.07)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-0.13 *</a:t>
                      </a:r>
                      <a:endParaRPr lang="ja-JP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(0.07)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281606154"/>
                  </a:ext>
                </a:extLst>
              </a:tr>
              <a:tr h="3949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Interactions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Knowledge on policies x Environmental Attitudes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-0.08 **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(0.03)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534140"/>
                  </a:ext>
                </a:extLst>
              </a:tr>
              <a:tr h="13165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Residual deviance 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956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858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852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847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2823094337"/>
                  </a:ext>
                </a:extLst>
              </a:tr>
              <a:tr h="1316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AIC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970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876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874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871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1762743463"/>
                  </a:ext>
                </a:extLst>
              </a:tr>
              <a:tr h="1316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600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600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600</a:t>
                      </a:r>
                      <a:endParaRPr lang="ja-JP" sz="1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600</a:t>
                      </a:r>
                      <a:endParaRPr lang="ja-JP" sz="1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9320" marR="39320" marT="0" marB="0"/>
                </a:tc>
                <a:extLst>
                  <a:ext uri="{0D108BD9-81ED-4DB2-BD59-A6C34878D82A}">
                    <a16:rowId xmlns:a16="http://schemas.microsoft.com/office/drawing/2014/main" val="920662529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11409" y="1293452"/>
            <a:ext cx="2781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Probability to switch to LED lighting </a:t>
            </a:r>
            <a:endParaRPr kumimoji="1" lang="ja-JP" altLang="en-US" sz="2400" dirty="0"/>
          </a:p>
        </p:txBody>
      </p:sp>
      <p:sp>
        <p:nvSpPr>
          <p:cNvPr id="16" name="楕円 15"/>
          <p:cNvSpPr/>
          <p:nvPr/>
        </p:nvSpPr>
        <p:spPr>
          <a:xfrm>
            <a:off x="211409" y="48991"/>
            <a:ext cx="1224136" cy="11521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Attitude toward the behavior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9456" y="2276872"/>
            <a:ext cx="2884933" cy="34163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Results</a:t>
            </a:r>
            <a:r>
              <a:rPr lang="en-US" altLang="ja-JP" dirty="0"/>
              <a:t>: </a:t>
            </a:r>
          </a:p>
          <a:p>
            <a:r>
              <a:rPr lang="en-US" altLang="ja-JP" dirty="0"/>
              <a:t>1) Willingness to purchase technologies were positively correlated with some measures of youth and education. </a:t>
            </a:r>
          </a:p>
          <a:p>
            <a:endParaRPr lang="en-US" altLang="ja-JP" dirty="0"/>
          </a:p>
          <a:p>
            <a:r>
              <a:rPr lang="en-US" altLang="ja-JP" dirty="0"/>
              <a:t>2) Effects of education disappear when information and participation variables are added into the models. 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7172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4" name="図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37471"/>
            <a:ext cx="7056783" cy="383483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833953" y="3332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Knowledge - Policy Awareness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3953" y="1485161"/>
            <a:ext cx="785404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3) Information </a:t>
            </a:r>
            <a:r>
              <a:rPr lang="en-US" altLang="ja-JP" dirty="0"/>
              <a:t>of both relevant policies and energy bills </a:t>
            </a:r>
            <a:r>
              <a:rPr lang="en-US" altLang="ja-JP" dirty="0" smtClean="0"/>
              <a:t>are </a:t>
            </a:r>
            <a:r>
              <a:rPr lang="en-US" altLang="ja-JP" dirty="0"/>
              <a:t>more likely to purchase energy saving lightings relative to those with less information. </a:t>
            </a:r>
          </a:p>
        </p:txBody>
      </p:sp>
      <p:sp>
        <p:nvSpPr>
          <p:cNvPr id="7" name="楕円 6"/>
          <p:cNvSpPr/>
          <p:nvPr/>
        </p:nvSpPr>
        <p:spPr>
          <a:xfrm>
            <a:off x="107504" y="227054"/>
            <a:ext cx="1224136" cy="115212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Attitude toward the behavior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6084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Low Carbon Development </a:t>
            </a:r>
            <a:br>
              <a:rPr lang="en-GB" b="1" dirty="0" smtClean="0"/>
            </a:br>
            <a:r>
              <a:rPr lang="en-GB" b="1" dirty="0" smtClean="0"/>
              <a:t>has become a “buzzword” in Asia </a:t>
            </a:r>
            <a:endParaRPr lang="en-US" b="1" dirty="0"/>
          </a:p>
        </p:txBody>
      </p:sp>
      <p:pic>
        <p:nvPicPr>
          <p:cNvPr id="36866" name="Picture 2" descr="http://www.greengrowth.org/sites/default/files/LowCarbonGG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04254"/>
            <a:ext cx="5909298" cy="3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Low Carbon development Iskan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97103"/>
            <a:ext cx="2304256" cy="325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81827"/>
            <a:ext cx="1782456" cy="248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https://www.esmap.org/sites/esmap.org/files/pubimages/IndonesiaFactshee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1849"/>
            <a:ext cx="2376264" cy="32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25" y="2348880"/>
            <a:ext cx="6575549" cy="3547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457200" y="38525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Knowledge </a:t>
            </a:r>
            <a:r>
              <a:rPr lang="en-US" altLang="ja-JP" dirty="0"/>
              <a:t>x</a:t>
            </a:r>
            <a:r>
              <a:rPr lang="en-US" altLang="ja-JP" dirty="0" smtClean="0"/>
              <a:t> Participation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4896" y="1528254"/>
            <a:ext cx="785404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4) A </a:t>
            </a:r>
            <a:r>
              <a:rPr lang="en-US" altLang="ja-JP" dirty="0"/>
              <a:t>lack of information could to some degree be compensated by engaging in environmentally-related </a:t>
            </a:r>
            <a:r>
              <a:rPr lang="en-US" altLang="ja-JP" dirty="0" smtClean="0"/>
              <a:t>activities</a:t>
            </a:r>
            <a:endParaRPr kumimoji="1" lang="ja-JP" altLang="en-US" dirty="0"/>
          </a:p>
        </p:txBody>
      </p:sp>
      <p:sp>
        <p:nvSpPr>
          <p:cNvPr id="6" name="楕円 5"/>
          <p:cNvSpPr/>
          <p:nvPr/>
        </p:nvSpPr>
        <p:spPr>
          <a:xfrm>
            <a:off x="60089" y="256921"/>
            <a:ext cx="1224136" cy="11521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Subjective norm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34806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5805264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6" y="4102750"/>
            <a:ext cx="3244055" cy="243304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5174" y="6553398"/>
            <a:ext cx="3723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Small group discussions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724" y="2098902"/>
            <a:ext cx="45529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Time schedule for each session:</a:t>
            </a:r>
          </a:p>
          <a:p>
            <a:r>
              <a:rPr lang="en-US" altLang="ja-JP" sz="1600" dirty="0" smtClean="0"/>
              <a:t>(15 min) Pretest survey </a:t>
            </a:r>
          </a:p>
          <a:p>
            <a:r>
              <a:rPr lang="en-US" altLang="ja-JP" sz="1600" dirty="0" smtClean="0"/>
              <a:t>(30 min) Expert speaker’s presentation </a:t>
            </a:r>
          </a:p>
          <a:p>
            <a:r>
              <a:rPr lang="en-US" altLang="ja-JP" sz="1600" dirty="0" smtClean="0"/>
              <a:t>(30 min) Separate into two groups </a:t>
            </a:r>
          </a:p>
          <a:p>
            <a:r>
              <a:rPr lang="en-US" altLang="ja-JP" sz="1600" dirty="0"/>
              <a:t>(</a:t>
            </a:r>
            <a:r>
              <a:rPr lang="en-US" altLang="ja-JP" sz="1600" dirty="0" smtClean="0"/>
              <a:t>15 min) Post-test survey</a:t>
            </a:r>
            <a:endParaRPr lang="en-US" altLang="ja-JP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5431" y="3341774"/>
            <a:ext cx="4557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Participants: </a:t>
            </a:r>
            <a:r>
              <a:rPr lang="en-US" altLang="ja-JP" sz="1600" dirty="0" err="1" smtClean="0"/>
              <a:t>approx</a:t>
            </a:r>
            <a:r>
              <a:rPr lang="en-US" altLang="ja-JP" sz="1600" dirty="0" smtClean="0"/>
              <a:t> 10-20 for each theme/2 groups </a:t>
            </a:r>
          </a:p>
          <a:p>
            <a:r>
              <a:rPr lang="en-US" altLang="ja-JP" sz="1600" b="1" dirty="0" smtClean="0"/>
              <a:t>Affiliation: </a:t>
            </a:r>
            <a:r>
              <a:rPr lang="en-US" altLang="ja-JP" sz="1600" dirty="0" smtClean="0"/>
              <a:t>Academia, Government, Business, Communities </a:t>
            </a:r>
            <a:endParaRPr kumimoji="1" lang="ja-JP" altLang="en-US" sz="1600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9552" y="20186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smtClean="0"/>
              <a:t>Social norms - FGD</a:t>
            </a:r>
            <a:endParaRPr kumimoji="1" lang="ja-JP" altLang="en-US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565"/>
              </p:ext>
            </p:extLst>
          </p:nvPr>
        </p:nvGraphicFramePr>
        <p:xfrm>
          <a:off x="4822698" y="2254576"/>
          <a:ext cx="3405211" cy="3986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187">
                  <a:extLst>
                    <a:ext uri="{9D8B030D-6E8A-4147-A177-3AD203B41FA5}">
                      <a16:colId xmlns:a16="http://schemas.microsoft.com/office/drawing/2014/main" val="3951208644"/>
                    </a:ext>
                  </a:extLst>
                </a:gridCol>
                <a:gridCol w="622012">
                  <a:extLst>
                    <a:ext uri="{9D8B030D-6E8A-4147-A177-3AD203B41FA5}">
                      <a16:colId xmlns:a16="http://schemas.microsoft.com/office/drawing/2014/main" val="693021941"/>
                    </a:ext>
                  </a:extLst>
                </a:gridCol>
                <a:gridCol w="622012">
                  <a:extLst>
                    <a:ext uri="{9D8B030D-6E8A-4147-A177-3AD203B41FA5}">
                      <a16:colId xmlns:a16="http://schemas.microsoft.com/office/drawing/2014/main" val="2784280865"/>
                    </a:ext>
                  </a:extLst>
                </a:gridCol>
              </a:tblGrid>
              <a:tr h="357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 cap="all">
                          <a:effectLst/>
                        </a:rPr>
                        <a:t>Pre-FGD 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 cap="all">
                          <a:effectLst/>
                        </a:rPr>
                        <a:t>Post-FGD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023032"/>
                  </a:ext>
                </a:extLst>
              </a:tr>
              <a:tr h="208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Knowledge on Policy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211162"/>
                  </a:ext>
                </a:extLst>
              </a:tr>
              <a:tr h="208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  Bus Rapid Transport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53%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100%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537626"/>
                  </a:ext>
                </a:extLst>
              </a:tr>
              <a:tr h="208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Green Buildings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41%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 91%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761507"/>
                  </a:ext>
                </a:extLst>
              </a:tr>
              <a:tr h="417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Willingness to switch to BRT </a:t>
                      </a:r>
                      <a:r>
                        <a:rPr lang="en-GB" sz="1200" kern="100" cap="all" dirty="0" smtClean="0">
                          <a:effectLst/>
                        </a:rPr>
                        <a:t> when going  to work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kern="100" dirty="0">
                          <a:solidFill>
                            <a:srgbClr val="FF0000"/>
                          </a:solidFill>
                          <a:effectLst/>
                        </a:rPr>
                        <a:t>36%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kern="100" dirty="0">
                          <a:solidFill>
                            <a:srgbClr val="FF0000"/>
                          </a:solidFill>
                          <a:effectLst/>
                        </a:rPr>
                        <a:t>63%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126836"/>
                  </a:ext>
                </a:extLst>
              </a:tr>
              <a:tr h="498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Willingness to Personally </a:t>
                      </a:r>
                      <a:r>
                        <a:rPr lang="en-GB" sz="1200" kern="100" cap="all" dirty="0" smtClean="0">
                          <a:effectLst/>
                        </a:rPr>
                        <a:t>Support</a:t>
                      </a:r>
                      <a:r>
                        <a:rPr lang="en-GB" sz="1200" kern="100" cap="all" baseline="0" dirty="0" smtClean="0">
                          <a:effectLst/>
                        </a:rPr>
                        <a:t> green buildings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r>
                        <a:rPr lang="en-GB" sz="1200" kern="100" dirty="0" smtClean="0">
                          <a:effectLst/>
                        </a:rPr>
                        <a:t>50%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</a:rPr>
                        <a:t>100%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364480"/>
                  </a:ext>
                </a:extLst>
              </a:tr>
              <a:tr h="625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Willingness to increase community participation to support this cause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053440"/>
                  </a:ext>
                </a:extLst>
              </a:tr>
              <a:tr h="208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  Bus Rapid Transport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27%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100%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871273"/>
                  </a:ext>
                </a:extLst>
              </a:tr>
              <a:tr h="208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  Green Buildings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 0%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100%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65715"/>
                  </a:ext>
                </a:extLst>
              </a:tr>
              <a:tr h="625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Willingness to increase Calls to government to support this cause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132010"/>
                  </a:ext>
                </a:extLst>
              </a:tr>
              <a:tr h="208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  Bus Rapid Transport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36%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90%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068711"/>
                  </a:ext>
                </a:extLst>
              </a:tr>
              <a:tr h="208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Green Buildings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 8%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83% 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845704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719862" y="1387812"/>
            <a:ext cx="7966938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This was suggested by conducting small group discussions.  Discussions after a given professional lecture generally enhance people’s willingness to favor a policy </a:t>
            </a:r>
            <a:endParaRPr kumimoji="1" lang="ja-JP" altLang="en-US" dirty="0"/>
          </a:p>
        </p:txBody>
      </p:sp>
      <p:sp>
        <p:nvSpPr>
          <p:cNvPr id="15" name="楕円 14"/>
          <p:cNvSpPr/>
          <p:nvPr/>
        </p:nvSpPr>
        <p:spPr>
          <a:xfrm>
            <a:off x="265431" y="222285"/>
            <a:ext cx="1224136" cy="11521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Subjective norm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02329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5805264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865313"/>
              </p:ext>
            </p:extLst>
          </p:nvPr>
        </p:nvGraphicFramePr>
        <p:xfrm>
          <a:off x="784389" y="2875869"/>
          <a:ext cx="3096344" cy="34900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6843">
                  <a:extLst>
                    <a:ext uri="{9D8B030D-6E8A-4147-A177-3AD203B41FA5}">
                      <a16:colId xmlns:a16="http://schemas.microsoft.com/office/drawing/2014/main" val="381653721"/>
                    </a:ext>
                  </a:extLst>
                </a:gridCol>
                <a:gridCol w="499501">
                  <a:extLst>
                    <a:ext uri="{9D8B030D-6E8A-4147-A177-3AD203B41FA5}">
                      <a16:colId xmlns:a16="http://schemas.microsoft.com/office/drawing/2014/main" val="123325171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00" cap="all" dirty="0">
                          <a:effectLst/>
                        </a:rPr>
                        <a:t>Percentage of respondents who think The methods have </a:t>
                      </a:r>
                      <a:r>
                        <a:rPr lang="en-GB" sz="1100" kern="100" cap="all" dirty="0" smtClean="0">
                          <a:effectLst/>
                        </a:rPr>
                        <a:t>Significant </a:t>
                      </a:r>
                      <a:r>
                        <a:rPr lang="en-GB" sz="1100" kern="100" cap="all" dirty="0">
                          <a:effectLst/>
                        </a:rPr>
                        <a:t>impact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60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Diagrams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802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  Bus Rapid Transport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63%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28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  Green Buildings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58%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580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solidFill>
                            <a:srgbClr val="FF0000"/>
                          </a:solidFill>
                          <a:effectLst/>
                        </a:rPr>
                        <a:t>Image of Children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ja-JP" sz="18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167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solidFill>
                            <a:schemeClr val="tx1"/>
                          </a:solidFill>
                          <a:effectLst/>
                        </a:rPr>
                        <a:t>  Bus Rapid Transport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923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solidFill>
                            <a:srgbClr val="FF0000"/>
                          </a:solidFill>
                          <a:effectLst/>
                        </a:rPr>
                        <a:t>  Green Buildings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FF0000"/>
                          </a:solidFill>
                          <a:effectLst/>
                        </a:rPr>
                        <a:t>75%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29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Image of Mayor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54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  Bus Rapid Transport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36%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485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Green Buildings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50%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123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Figures on Climate Change Mitigation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526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  Bus Rapid Transport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36%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712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Green Buildings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41%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428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solidFill>
                            <a:srgbClr val="FF0000"/>
                          </a:solidFill>
                          <a:effectLst/>
                        </a:rPr>
                        <a:t>Figures on impact protected</a:t>
                      </a:r>
                      <a:endParaRPr lang="ja-JP" sz="18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ja-JP" sz="18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373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solidFill>
                            <a:srgbClr val="FF0000"/>
                          </a:solidFill>
                          <a:effectLst/>
                        </a:rPr>
                        <a:t>  Bus Rapid Transport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FF0000"/>
                          </a:solidFill>
                          <a:effectLst/>
                        </a:rPr>
                        <a:t>72%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3597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  Green Buildings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50%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743457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620067"/>
              </p:ext>
            </p:extLst>
          </p:nvPr>
        </p:nvGraphicFramePr>
        <p:xfrm>
          <a:off x="4682077" y="2875869"/>
          <a:ext cx="3312368" cy="3600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8018">
                  <a:extLst>
                    <a:ext uri="{9D8B030D-6E8A-4147-A177-3AD203B41FA5}">
                      <a16:colId xmlns:a16="http://schemas.microsoft.com/office/drawing/2014/main" val="1051945063"/>
                    </a:ext>
                  </a:extLst>
                </a:gridCol>
                <a:gridCol w="534350">
                  <a:extLst>
                    <a:ext uri="{9D8B030D-6E8A-4147-A177-3AD203B41FA5}">
                      <a16:colId xmlns:a16="http://schemas.microsoft.com/office/drawing/2014/main" val="3061221206"/>
                    </a:ext>
                  </a:extLst>
                </a:gridCol>
              </a:tblGrid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Preferred channels of Information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854909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cap="all" dirty="0">
                          <a:effectLst/>
                        </a:rPr>
                        <a:t>1</a:t>
                      </a:r>
                      <a:r>
                        <a:rPr lang="en-GB" sz="1200" b="1" kern="100" cap="all" baseline="30000" dirty="0">
                          <a:effectLst/>
                        </a:rPr>
                        <a:t>st</a:t>
                      </a:r>
                      <a:r>
                        <a:rPr lang="en-GB" sz="1200" b="1" kern="100" cap="all" dirty="0">
                          <a:effectLst/>
                        </a:rPr>
                        <a:t> choice</a:t>
                      </a:r>
                      <a:endParaRPr lang="ja-JP" sz="1800" b="1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166898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 TV programs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40%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718896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 Official Government bulletin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22%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297397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solidFill>
                            <a:srgbClr val="FF0000"/>
                          </a:solidFill>
                          <a:effectLst/>
                        </a:rPr>
                        <a:t>   Internet and social media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FF0000"/>
                          </a:solidFill>
                          <a:effectLst/>
                        </a:rPr>
                        <a:t>22% 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80689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 Others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16%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724366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cap="all" dirty="0">
                          <a:effectLst/>
                        </a:rPr>
                        <a:t>2</a:t>
                      </a:r>
                      <a:r>
                        <a:rPr lang="en-GB" sz="1200" b="1" kern="100" cap="all" baseline="30000" dirty="0">
                          <a:effectLst/>
                        </a:rPr>
                        <a:t>nd</a:t>
                      </a:r>
                      <a:r>
                        <a:rPr lang="en-GB" sz="1200" b="1" kern="100" cap="all" dirty="0">
                          <a:effectLst/>
                        </a:rPr>
                        <a:t> choice</a:t>
                      </a:r>
                      <a:endParaRPr lang="ja-JP" sz="1800" b="1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1068169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solidFill>
                            <a:srgbClr val="FF0000"/>
                          </a:solidFill>
                          <a:effectLst/>
                        </a:rPr>
                        <a:t>   Internet and Social media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FF0000"/>
                          </a:solidFill>
                          <a:effectLst/>
                        </a:rPr>
                        <a:t>42%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90830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 Newspaper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13%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230274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 Official Government Bulletin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13%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238455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 Others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32%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84251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cap="all" dirty="0">
                          <a:effectLst/>
                        </a:rPr>
                        <a:t>3</a:t>
                      </a:r>
                      <a:r>
                        <a:rPr lang="en-GB" sz="1200" b="1" kern="100" cap="all" baseline="30000" dirty="0">
                          <a:effectLst/>
                        </a:rPr>
                        <a:t>rd</a:t>
                      </a:r>
                      <a:r>
                        <a:rPr lang="en-GB" sz="1200" b="1" kern="100" cap="all" dirty="0">
                          <a:effectLst/>
                        </a:rPr>
                        <a:t> choice</a:t>
                      </a:r>
                      <a:endParaRPr lang="ja-JP" sz="1800" b="1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745509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solidFill>
                            <a:srgbClr val="FF0000"/>
                          </a:solidFill>
                          <a:effectLst/>
                        </a:rPr>
                        <a:t>   internet and social media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solidFill>
                            <a:srgbClr val="FF0000"/>
                          </a:solidFill>
                          <a:effectLst/>
                        </a:rPr>
                        <a:t>24%</a:t>
                      </a:r>
                      <a:endParaRPr lang="ja-JP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710630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 School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20%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418655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>
                          <a:effectLst/>
                        </a:rPr>
                        <a:t>   Neighbors and aquaintences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</a:rPr>
                        <a:t>20%</a:t>
                      </a:r>
                      <a:endParaRPr lang="ja-JP" sz="1800" kern="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847700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cap="all" dirty="0">
                          <a:effectLst/>
                        </a:rPr>
                        <a:t>   Others 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</a:rPr>
                        <a:t>56%</a:t>
                      </a:r>
                      <a:endParaRPr lang="ja-JP" sz="1800" kern="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6619173"/>
                  </a:ext>
                </a:extLst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smtClean="0"/>
              <a:t>Communication methods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4978" y="1271375"/>
            <a:ext cx="7854044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Images would be effective in changing people’s behavior in new unfamiliar policies people. (In this example, green buildings is a new unfamiliar policy.  Bus rapid transport is well known)  </a:t>
            </a:r>
          </a:p>
          <a:p>
            <a:r>
              <a:rPr kumimoji="1" lang="en-US" altLang="ja-JP" dirty="0" smtClean="0"/>
              <a:t>Social media is unanimously preferred over other information channels.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0072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58914"/>
            <a:ext cx="8426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Sectoral Integration and Social Inclusion Can Help Align Interests Within and Across Multiple Levels </a:t>
            </a:r>
            <a:endParaRPr lang="en-US" sz="2800" b="1" dirty="0"/>
          </a:p>
        </p:txBody>
      </p:sp>
      <p:pic>
        <p:nvPicPr>
          <p:cNvPr id="3" name="Picture 2" descr="http://earnestandjest.files.wordpress.com/2012/02/ml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51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1486" y="63685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Geels</a:t>
            </a:r>
            <a:r>
              <a:rPr lang="en-GB" b="1" dirty="0" smtClean="0"/>
              <a:t>, 2005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6613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0"/>
          <p:cNvSpPr txBox="1">
            <a:spLocks noChangeArrowheads="1"/>
          </p:cNvSpPr>
          <p:nvPr/>
        </p:nvSpPr>
        <p:spPr bwMode="auto">
          <a:xfrm>
            <a:off x="334200" y="1736993"/>
            <a:ext cx="1971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GHGs</a:t>
            </a:r>
          </a:p>
          <a:p>
            <a:pPr>
              <a:defRPr/>
            </a:pPr>
            <a:r>
              <a:rPr lang="en-US" sz="2400" b="1" baseline="-25000" dirty="0" smtClean="0"/>
              <a:t>(local pollution)</a:t>
            </a:r>
            <a:endParaRPr lang="en-US" sz="2400" b="1" baseline="-25000" dirty="0"/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3995935" y="4581128"/>
            <a:ext cx="1286672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GDP</a:t>
            </a:r>
            <a:endParaRPr lang="en-US" sz="2400" b="1" baseline="30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476672"/>
            <a:ext cx="4795783" cy="4058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Controlling global pollutants</a:t>
            </a:r>
          </a:p>
        </p:txBody>
      </p:sp>
      <p:sp>
        <p:nvSpPr>
          <p:cNvPr id="7" name="Freeform 6"/>
          <p:cNvSpPr/>
          <p:nvPr/>
        </p:nvSpPr>
        <p:spPr>
          <a:xfrm>
            <a:off x="2267744" y="2276871"/>
            <a:ext cx="4598231" cy="2081858"/>
          </a:xfrm>
          <a:custGeom>
            <a:avLst/>
            <a:gdLst>
              <a:gd name="connsiteX0" fmla="*/ 0 w 2808515"/>
              <a:gd name="connsiteY0" fmla="*/ 1318985 h 1318985"/>
              <a:gd name="connsiteX1" fmla="*/ 1143000 w 2808515"/>
              <a:gd name="connsiteY1" fmla="*/ 67128 h 1318985"/>
              <a:gd name="connsiteX2" fmla="*/ 2808515 w 2808515"/>
              <a:gd name="connsiteY2" fmla="*/ 916214 h 131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515" h="1318985">
                <a:moveTo>
                  <a:pt x="0" y="1318985"/>
                </a:moveTo>
                <a:cubicBezTo>
                  <a:pt x="337457" y="726621"/>
                  <a:pt x="674914" y="134257"/>
                  <a:pt x="1143000" y="67128"/>
                </a:cubicBezTo>
                <a:cubicBezTo>
                  <a:pt x="1611086" y="0"/>
                  <a:pt x="2574472" y="780143"/>
                  <a:pt x="2808515" y="916214"/>
                </a:cubicBezTo>
              </a:path>
            </a:pathLst>
          </a:cu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195736" y="764704"/>
            <a:ext cx="4608511" cy="3054539"/>
          </a:xfrm>
          <a:custGeom>
            <a:avLst/>
            <a:gdLst>
              <a:gd name="connsiteX0" fmla="*/ 0 w 2569029"/>
              <a:gd name="connsiteY0" fmla="*/ 1981200 h 1981200"/>
              <a:gd name="connsiteX1" fmla="*/ 653143 w 2569029"/>
              <a:gd name="connsiteY1" fmla="*/ 729343 h 1981200"/>
              <a:gd name="connsiteX2" fmla="*/ 2569029 w 2569029"/>
              <a:gd name="connsiteY2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9029" h="1981200">
                <a:moveTo>
                  <a:pt x="0" y="1981200"/>
                </a:moveTo>
                <a:cubicBezTo>
                  <a:pt x="112486" y="1520371"/>
                  <a:pt x="224972" y="1059543"/>
                  <a:pt x="653143" y="729343"/>
                </a:cubicBezTo>
                <a:cubicBezTo>
                  <a:pt x="1081314" y="399143"/>
                  <a:pt x="2244272" y="125186"/>
                  <a:pt x="2569029" y="0"/>
                </a:cubicBezTo>
              </a:path>
            </a:pathLst>
          </a:cu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4463480" y="3645024"/>
            <a:ext cx="4356992" cy="2160240"/>
          </a:xfrm>
          <a:custGeom>
            <a:avLst/>
            <a:gdLst>
              <a:gd name="connsiteX0" fmla="*/ 0 w 2808515"/>
              <a:gd name="connsiteY0" fmla="*/ 1318985 h 1318985"/>
              <a:gd name="connsiteX1" fmla="*/ 1143000 w 2808515"/>
              <a:gd name="connsiteY1" fmla="*/ 67128 h 1318985"/>
              <a:gd name="connsiteX2" fmla="*/ 2808515 w 2808515"/>
              <a:gd name="connsiteY2" fmla="*/ 916214 h 131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515" h="1318985">
                <a:moveTo>
                  <a:pt x="0" y="1318985"/>
                </a:moveTo>
                <a:cubicBezTo>
                  <a:pt x="337457" y="726621"/>
                  <a:pt x="674914" y="134257"/>
                  <a:pt x="1143000" y="67128"/>
                </a:cubicBezTo>
                <a:cubicBezTo>
                  <a:pt x="1611086" y="0"/>
                  <a:pt x="2574472" y="780143"/>
                  <a:pt x="2808515" y="916214"/>
                </a:cubicBezTo>
              </a:path>
            </a:pathLst>
          </a:cu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67744" y="3573016"/>
            <a:ext cx="2232248" cy="230425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67744" y="4221088"/>
            <a:ext cx="2232248" cy="2304256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499992" y="5733256"/>
            <a:ext cx="4296709" cy="749783"/>
          </a:xfrm>
          <a:custGeom>
            <a:avLst/>
            <a:gdLst>
              <a:gd name="connsiteX0" fmla="*/ 0 w 2852057"/>
              <a:gd name="connsiteY0" fmla="*/ 758371 h 758371"/>
              <a:gd name="connsiteX1" fmla="*/ 914400 w 2852057"/>
              <a:gd name="connsiteY1" fmla="*/ 72571 h 758371"/>
              <a:gd name="connsiteX2" fmla="*/ 2852057 w 2852057"/>
              <a:gd name="connsiteY2" fmla="*/ 322943 h 75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057" h="758371">
                <a:moveTo>
                  <a:pt x="0" y="758371"/>
                </a:moveTo>
                <a:cubicBezTo>
                  <a:pt x="219528" y="451756"/>
                  <a:pt x="439057" y="145142"/>
                  <a:pt x="914400" y="72571"/>
                </a:cubicBezTo>
                <a:cubicBezTo>
                  <a:pt x="1389743" y="0"/>
                  <a:pt x="2563586" y="290286"/>
                  <a:pt x="2852057" y="322943"/>
                </a:cubicBezTo>
              </a:path>
            </a:pathLst>
          </a:custGeom>
          <a:ln w="254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858362">
            <a:off x="1463232" y="4286969"/>
            <a:ext cx="694855" cy="432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endCxn id="9" idx="2"/>
          </p:cNvCxnSpPr>
          <p:nvPr/>
        </p:nvCxnSpPr>
        <p:spPr>
          <a:xfrm>
            <a:off x="6804248" y="692696"/>
            <a:ext cx="2016224" cy="44529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2" idx="2"/>
          </p:cNvCxnSpPr>
          <p:nvPr/>
        </p:nvCxnSpPr>
        <p:spPr>
          <a:xfrm>
            <a:off x="6876256" y="3717032"/>
            <a:ext cx="1920445" cy="2335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2"/>
          </p:cNvCxnSpPr>
          <p:nvPr/>
        </p:nvCxnSpPr>
        <p:spPr>
          <a:xfrm>
            <a:off x="6804248" y="692696"/>
            <a:ext cx="61727" cy="3030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820472" y="5085184"/>
            <a:ext cx="1897" cy="9504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7984" y="5877272"/>
            <a:ext cx="0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3728" y="4509120"/>
            <a:ext cx="2088232" cy="2160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05200" y="1371600"/>
            <a:ext cx="33528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67392" y="1828800"/>
            <a:ext cx="3414408" cy="60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29000" y="1905000"/>
            <a:ext cx="33528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2800" y="1905000"/>
            <a:ext cx="3505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6600" y="1905000"/>
            <a:ext cx="35814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52800" y="1981200"/>
            <a:ext cx="914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http://www.tracknfieldgear.com/store/images/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51" y="4653368"/>
            <a:ext cx="1269671" cy="1269671"/>
          </a:xfrm>
          <a:prstGeom prst="rect">
            <a:avLst/>
          </a:prstGeom>
          <a:noFill/>
        </p:spPr>
      </p:pic>
      <p:pic>
        <p:nvPicPr>
          <p:cNvPr id="27" name="Picture 4" descr="http://www.tracknfieldgear.com/store/images/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469" y="5540568"/>
            <a:ext cx="1329379" cy="123635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94514" y="4449691"/>
            <a:ext cx="88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Social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57385" y="5288204"/>
            <a:ext cx="179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Institutional</a:t>
            </a:r>
            <a:endParaRPr lang="en-US" b="1" dirty="0"/>
          </a:p>
        </p:txBody>
      </p:sp>
      <p:sp>
        <p:nvSpPr>
          <p:cNvPr id="30" name="Right Arrow 29"/>
          <p:cNvSpPr/>
          <p:nvPr/>
        </p:nvSpPr>
        <p:spPr>
          <a:xfrm rot="13268936">
            <a:off x="2108470" y="4964620"/>
            <a:ext cx="694855" cy="432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4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Environmental Kuznets Curve (EKC)</a:t>
            </a:r>
            <a:endParaRPr lang="en-GB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79712" y="1484784"/>
            <a:ext cx="0" cy="4032448"/>
          </a:xfrm>
          <a:prstGeom prst="straightConnector1">
            <a:avLst/>
          </a:prstGeom>
          <a:ln w="31750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79712" y="5485311"/>
            <a:ext cx="6544344" cy="0"/>
          </a:xfrm>
          <a:prstGeom prst="straightConnector1">
            <a:avLst/>
          </a:prstGeom>
          <a:ln w="31750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292494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Pollution Levels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52282" y="5661248"/>
            <a:ext cx="325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Level of Development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716178"/>
            <a:ext cx="6238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“though there is </a:t>
            </a:r>
            <a:r>
              <a:rPr lang="en-US" sz="2400" b="1" dirty="0" smtClean="0"/>
              <a:t>no </a:t>
            </a:r>
            <a:r>
              <a:rPr lang="en-GB" sz="2400" b="1" dirty="0" smtClean="0"/>
              <a:t>guarantee </a:t>
            </a:r>
            <a:r>
              <a:rPr lang="en-GB" sz="2400" b="1" dirty="0"/>
              <a:t>that environmental quality is inevitable with rising incomes, there is </a:t>
            </a:r>
            <a:r>
              <a:rPr lang="en-GB" sz="2400" b="1" dirty="0" smtClean="0"/>
              <a:t>sufficient evidence </a:t>
            </a:r>
            <a:r>
              <a:rPr lang="en-GB" sz="2400" b="1" dirty="0"/>
              <a:t>around the world to give us hope</a:t>
            </a:r>
            <a:r>
              <a:rPr lang="en-GB" sz="2400" b="1" dirty="0" smtClean="0"/>
              <a:t>.</a:t>
            </a:r>
            <a:r>
              <a:rPr lang="en-GB" b="1" dirty="0" smtClean="0"/>
              <a:t>”*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9000" y="607049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Early Kuznets literature is from Grossman and Krueger, 1994; and World Bank, 1992</a:t>
            </a:r>
          </a:p>
          <a:p>
            <a:r>
              <a:rPr lang="en-GB" dirty="0" smtClean="0"/>
              <a:t>*Anderson</a:t>
            </a:r>
            <a:r>
              <a:rPr lang="en-GB" dirty="0"/>
              <a:t>, </a:t>
            </a:r>
            <a:r>
              <a:rPr lang="en-GB" dirty="0" smtClean="0"/>
              <a:t>1993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979712" y="1742209"/>
            <a:ext cx="5994400" cy="2514600"/>
          </a:xfrm>
          <a:custGeom>
            <a:avLst/>
            <a:gdLst>
              <a:gd name="connsiteX0" fmla="*/ 0 w 5994400"/>
              <a:gd name="connsiteY0" fmla="*/ 2832214 h 2832214"/>
              <a:gd name="connsiteX1" fmla="*/ 1175657 w 5994400"/>
              <a:gd name="connsiteY1" fmla="*/ 103528 h 2832214"/>
              <a:gd name="connsiteX2" fmla="*/ 3744686 w 5994400"/>
              <a:gd name="connsiteY2" fmla="*/ 785700 h 2832214"/>
              <a:gd name="connsiteX3" fmla="*/ 5994400 w 5994400"/>
              <a:gd name="connsiteY3" fmla="*/ 2803185 h 28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0" h="2832214">
                <a:moveTo>
                  <a:pt x="0" y="2832214"/>
                </a:moveTo>
                <a:cubicBezTo>
                  <a:pt x="275771" y="1638414"/>
                  <a:pt x="551543" y="444614"/>
                  <a:pt x="1175657" y="103528"/>
                </a:cubicBezTo>
                <a:cubicBezTo>
                  <a:pt x="1799771" y="-237558"/>
                  <a:pt x="2941562" y="335757"/>
                  <a:pt x="3744686" y="785700"/>
                </a:cubicBezTo>
                <a:cubicBezTo>
                  <a:pt x="4547810" y="1235643"/>
                  <a:pt x="5617029" y="2462099"/>
                  <a:pt x="5994400" y="28031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EKC Turning Points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872669" cy="47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07904" y="3068960"/>
            <a:ext cx="4320480" cy="288032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as.unu.edu/urban/wp-content/uploads/2011/10/Figure%201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7998"/>
            <a:ext cx="8039100" cy="507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626930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Source: UNU-IAS, 2013</a:t>
            </a:r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GB" sz="2800" b="1" dirty="0" smtClean="0"/>
              <a:t>Co-benefits Can Help Drive Low Carbon Development</a:t>
            </a:r>
            <a:endParaRPr lang="en-US" sz="2800" b="1" dirty="0"/>
          </a:p>
        </p:txBody>
      </p:sp>
      <p:sp>
        <p:nvSpPr>
          <p:cNvPr id="2" name="AutoShape 2" descr="Image result for Images SD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283" y="228600"/>
            <a:ext cx="7802374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N</a:t>
            </a:r>
            <a:r>
              <a:rPr lang="en-GB" sz="3200" b="1" dirty="0" smtClean="0"/>
              <a:t>eed to overcome barriers to achieve turning point for GHGs</a:t>
            </a:r>
            <a:endParaRPr lang="en-GB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51046" y="342873"/>
            <a:ext cx="0" cy="4032448"/>
          </a:xfrm>
          <a:prstGeom prst="straightConnector1">
            <a:avLst/>
          </a:prstGeom>
          <a:ln w="31750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451046" y="4343400"/>
            <a:ext cx="6544344" cy="0"/>
          </a:xfrm>
          <a:prstGeom prst="straightConnector1">
            <a:avLst/>
          </a:prstGeom>
          <a:ln w="31750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1750" y="18448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GHGs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23616" y="4519337"/>
            <a:ext cx="325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Level of Development</a:t>
            </a:r>
            <a:endParaRPr lang="en-GB" b="1" dirty="0"/>
          </a:p>
        </p:txBody>
      </p:sp>
      <p:pic>
        <p:nvPicPr>
          <p:cNvPr id="13" name="Picture 4" descr="http://www.tracknfieldgear.com/store/images/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975" y="4722843"/>
            <a:ext cx="1269671" cy="1269671"/>
          </a:xfrm>
          <a:prstGeom prst="rect">
            <a:avLst/>
          </a:prstGeom>
          <a:noFill/>
        </p:spPr>
      </p:pic>
      <p:pic>
        <p:nvPicPr>
          <p:cNvPr id="14" name="Picture 4" descr="http://www.tracknfieldgear.com/store/images/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480" y="5610042"/>
            <a:ext cx="1329379" cy="123635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54271" y="4538176"/>
            <a:ext cx="88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Social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32396" y="5357678"/>
            <a:ext cx="179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Institutional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51046" y="4343400"/>
            <a:ext cx="3272172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79126" y="2405101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This will require greater emphasis on sectoral integration and </a:t>
            </a:r>
            <a:r>
              <a:rPr lang="en-GB" sz="2800" b="1" dirty="0"/>
              <a:t>s</a:t>
            </a:r>
            <a:r>
              <a:rPr lang="en-GB" sz="2800" b="1" dirty="0" smtClean="0"/>
              <a:t>ocial inclusion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918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65" y="3040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Sectoral integration and social inclusion also feature prominently in the SDGs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7698"/>
            <a:ext cx="8147248" cy="46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9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21" y="1645491"/>
            <a:ext cx="7580131" cy="3702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9552" y="521718"/>
            <a:ext cx="7864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Quantifying </a:t>
            </a:r>
            <a:r>
              <a:rPr lang="en-GB" sz="3600" b="1" dirty="0"/>
              <a:t>Co-benefits in </a:t>
            </a:r>
            <a:r>
              <a:rPr lang="en-GB" sz="3600" b="1" dirty="0" smtClean="0"/>
              <a:t>Bandung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2408873" y="1922490"/>
            <a:ext cx="1783080" cy="3425117"/>
          </a:xfrm>
          <a:prstGeom prst="rect">
            <a:avLst/>
          </a:prstGeom>
          <a:solidFill>
            <a:srgbClr val="93176F">
              <a:alpha val="43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TextBox 27"/>
          <p:cNvSpPr txBox="1"/>
          <p:nvPr/>
        </p:nvSpPr>
        <p:spPr>
          <a:xfrm>
            <a:off x="2408873" y="1645490"/>
            <a:ext cx="1783080" cy="30008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350" b="1" dirty="0">
                <a:solidFill>
                  <a:schemeClr val="bg1"/>
                </a:solidFill>
              </a:rPr>
              <a:t>Eco-driving</a:t>
            </a:r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4191953" y="1645490"/>
            <a:ext cx="2082723" cy="30008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350" b="1" dirty="0">
                <a:solidFill>
                  <a:schemeClr val="bg1"/>
                </a:solidFill>
              </a:rPr>
              <a:t>Pedestrian Walkways</a:t>
            </a:r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4191953" y="1922490"/>
            <a:ext cx="2082723" cy="3425117"/>
          </a:xfrm>
          <a:prstGeom prst="rect">
            <a:avLst/>
          </a:prstGeom>
          <a:solidFill>
            <a:srgbClr val="93176F">
              <a:alpha val="43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9605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Piloting Results from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Bandung </a:t>
            </a:r>
            <a:r>
              <a:rPr lang="en-US" b="1" dirty="0"/>
              <a:t>Co-benefits Analysis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6" y="1371775"/>
            <a:ext cx="6807681" cy="37362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1356" y="5319660"/>
            <a:ext cx="8464300" cy="1396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terms of fuel savings, the data points included in the analysis pointed to a total savings of 112 liters of fuel (combined diesel and gasoline) during the post-training period. This was computed by dividing the kilometers driven during the post-training period with the efficiencies that were observed during the pre-training period. </a:t>
            </a:r>
            <a:endParaRPr lang="en-US" sz="2800" dirty="0">
              <a:effectLst/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5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2254</Words>
  <Application>Microsoft Office PowerPoint</Application>
  <PresentationFormat>画面に合わせる (4:3)</PresentationFormat>
  <Paragraphs>707</Paragraphs>
  <Slides>24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5" baseType="lpstr">
      <vt:lpstr>HGPｺﾞｼｯｸM</vt:lpstr>
      <vt:lpstr>ＭＳ Ｐゴシック</vt:lpstr>
      <vt:lpstr>ＭＳ 明朝</vt:lpstr>
      <vt:lpstr>Arial</vt:lpstr>
      <vt:lpstr>Calibri</vt:lpstr>
      <vt:lpstr>Century</vt:lpstr>
      <vt:lpstr>Segoe UI</vt:lpstr>
      <vt:lpstr>Times New Roman</vt:lpstr>
      <vt:lpstr>Tw Cen MT Condensed</vt:lpstr>
      <vt:lpstr>Wingdings</vt:lpstr>
      <vt:lpstr>Office Theme</vt:lpstr>
      <vt:lpstr>Making Low Carbon Development Locally Relevant:  </vt:lpstr>
      <vt:lpstr>Low Carbon Development  has become a “buzzword” in Asia </vt:lpstr>
      <vt:lpstr>Environmental Kuznets Curve (EKC)</vt:lpstr>
      <vt:lpstr>The EKC Turning Points</vt:lpstr>
      <vt:lpstr>Co-benefits Can Help Drive Low Carbon Development</vt:lpstr>
      <vt:lpstr>Need to overcome barriers to achieve turning point for GHGs</vt:lpstr>
      <vt:lpstr>Sectoral integration and social inclusion also feature prominently in the SDGs</vt:lpstr>
      <vt:lpstr>PowerPoint プレゼンテーション</vt:lpstr>
      <vt:lpstr>Piloting Results from  Bandung Co-benefits Analysis</vt:lpstr>
      <vt:lpstr>Bandung Pilot Results</vt:lpstr>
      <vt:lpstr>Co-benefits from the BRT in Semarang</vt:lpstr>
      <vt:lpstr>Next Steps for Semarang: Analyze Potential Integration between BRT and Paratransit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r-nakano</cp:lastModifiedBy>
  <cp:revision>101</cp:revision>
  <dcterms:created xsi:type="dcterms:W3CDTF">2017-01-19T02:25:40Z</dcterms:created>
  <dcterms:modified xsi:type="dcterms:W3CDTF">2017-03-28T09:18:27Z</dcterms:modified>
</cp:coreProperties>
</file>