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72" r:id="rId3"/>
    <p:sldId id="379" r:id="rId4"/>
    <p:sldId id="380" r:id="rId5"/>
    <p:sldId id="322" r:id="rId6"/>
    <p:sldId id="383" r:id="rId7"/>
    <p:sldId id="306" r:id="rId8"/>
    <p:sldId id="291" r:id="rId9"/>
    <p:sldId id="318" r:id="rId10"/>
    <p:sldId id="381" r:id="rId11"/>
    <p:sldId id="388" r:id="rId12"/>
    <p:sldId id="389" r:id="rId13"/>
    <p:sldId id="390" r:id="rId14"/>
    <p:sldId id="308" r:id="rId15"/>
    <p:sldId id="307" r:id="rId16"/>
    <p:sldId id="374" r:id="rId17"/>
    <p:sldId id="386" r:id="rId18"/>
    <p:sldId id="295" r:id="rId19"/>
    <p:sldId id="391" r:id="rId20"/>
    <p:sldId id="3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ukui" initials="t" lastIdx="6" clrIdx="0">
    <p:extLst>
      <p:ext uri="{19B8F6BF-5375-455C-9EA6-DF929625EA0E}">
        <p15:presenceInfo xmlns:p15="http://schemas.microsoft.com/office/powerpoint/2012/main" userId="S-1-5-21-2125205520-1435969219-619646970-6216" providerId="AD"/>
      </p:ext>
    </p:extLst>
  </p:cmAuthor>
  <p:cmAuthor id="2" name="murun" initials="m" lastIdx="6" clrIdx="1">
    <p:extLst>
      <p:ext uri="{19B8F6BF-5375-455C-9EA6-DF929625EA0E}">
        <p15:presenceInfo xmlns:p15="http://schemas.microsoft.com/office/powerpoint/2012/main" userId="S-1-5-21-2125205520-1435969219-619646970-9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3366"/>
    <a:srgbClr val="FFCC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4" autoAdjust="0"/>
    <p:restoredTop sz="93438" autoAdjust="0"/>
  </p:normalViewPr>
  <p:slideViewPr>
    <p:cSldViewPr snapToGrid="0">
      <p:cViewPr varScale="1">
        <p:scale>
          <a:sx n="58" d="100"/>
          <a:sy n="58" d="100"/>
        </p:scale>
        <p:origin x="9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9F95B-71C7-4A07-BB89-5A35D3BCCFE7}" type="datetimeFigureOut">
              <a:rPr lang="en-US" smtClean="0"/>
              <a:t>12/26/2022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76974-7861-4FED-8523-404F7DF50187}" type="slidenum">
              <a:rPr lang="en-US" smtClean="0"/>
              <a:t>‹#›</a:t>
            </a:fld>
            <a:endParaRPr lang="en-US"/>
          </a:p>
        </p:txBody>
      </p:sp>
    </p:spTree>
    <p:extLst>
      <p:ext uri="{BB962C8B-B14F-4D97-AF65-F5344CB8AC3E}">
        <p14:creationId xmlns:p14="http://schemas.microsoft.com/office/powerpoint/2010/main" val="398978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3845E22-7B80-46D8-AA8B-1027AA37493A}" type="slidenum">
              <a:rPr kumimoji="1" lang="ja-JP" altLang="en-US" smtClean="0"/>
              <a:t>1</a:t>
            </a:fld>
            <a:endParaRPr kumimoji="1" lang="ja-JP" altLang="en-US"/>
          </a:p>
        </p:txBody>
      </p:sp>
    </p:spTree>
    <p:extLst>
      <p:ext uri="{BB962C8B-B14F-4D97-AF65-F5344CB8AC3E}">
        <p14:creationId xmlns:p14="http://schemas.microsoft.com/office/powerpoint/2010/main" val="281113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B9C76974-7861-4FED-8523-404F7DF50187}" type="slidenum">
              <a:rPr lang="en-US" smtClean="0"/>
              <a:t>3</a:t>
            </a:fld>
            <a:endParaRPr lang="en-US"/>
          </a:p>
        </p:txBody>
      </p:sp>
    </p:spTree>
    <p:extLst>
      <p:ext uri="{BB962C8B-B14F-4D97-AF65-F5344CB8AC3E}">
        <p14:creationId xmlns:p14="http://schemas.microsoft.com/office/powerpoint/2010/main" val="190225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sz="1200" b="0" i="0" kern="1200" baseline="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5</a:t>
            </a:fld>
            <a:endParaRPr kumimoji="1" lang="ja-JP" altLang="en-US"/>
          </a:p>
        </p:txBody>
      </p:sp>
    </p:spTree>
    <p:extLst>
      <p:ext uri="{BB962C8B-B14F-4D97-AF65-F5344CB8AC3E}">
        <p14:creationId xmlns:p14="http://schemas.microsoft.com/office/powerpoint/2010/main" val="76246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C76974-7861-4FED-8523-404F7DF50187}" type="slidenum">
              <a:rPr lang="en-US" smtClean="0"/>
              <a:t>7</a:t>
            </a:fld>
            <a:endParaRPr lang="en-US"/>
          </a:p>
        </p:txBody>
      </p:sp>
    </p:spTree>
    <p:extLst>
      <p:ext uri="{BB962C8B-B14F-4D97-AF65-F5344CB8AC3E}">
        <p14:creationId xmlns:p14="http://schemas.microsoft.com/office/powerpoint/2010/main" val="142150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C76974-7861-4FED-8523-404F7DF50187}" type="slidenum">
              <a:rPr lang="en-US" smtClean="0"/>
              <a:t>8</a:t>
            </a:fld>
            <a:endParaRPr lang="en-US"/>
          </a:p>
        </p:txBody>
      </p:sp>
    </p:spTree>
    <p:extLst>
      <p:ext uri="{BB962C8B-B14F-4D97-AF65-F5344CB8AC3E}">
        <p14:creationId xmlns:p14="http://schemas.microsoft.com/office/powerpoint/2010/main" val="61554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C76974-7861-4FED-8523-404F7DF50187}" type="slidenum">
              <a:rPr lang="en-US" smtClean="0"/>
              <a:t>9</a:t>
            </a:fld>
            <a:endParaRPr lang="en-US"/>
          </a:p>
        </p:txBody>
      </p:sp>
    </p:spTree>
    <p:extLst>
      <p:ext uri="{BB962C8B-B14F-4D97-AF65-F5344CB8AC3E}">
        <p14:creationId xmlns:p14="http://schemas.microsoft.com/office/powerpoint/2010/main" val="417582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00FA26-555A-488A-AA4D-F7DF7CA909A5}"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426832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0FA26-555A-488A-AA4D-F7DF7CA909A5}"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363493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0FA26-555A-488A-AA4D-F7DF7CA909A5}"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284305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483616"/>
          </a:xfrm>
          <a:prstGeom prst="rect">
            <a:avLst/>
          </a:prstGeom>
        </p:spPr>
      </p:pic>
      <p:cxnSp>
        <p:nvCxnSpPr>
          <p:cNvPr id="8" name="直線コネクタ 7"/>
          <p:cNvCxnSpPr/>
          <p:nvPr userDrawn="1"/>
        </p:nvCxnSpPr>
        <p:spPr>
          <a:xfrm>
            <a:off x="0" y="2372883"/>
            <a:ext cx="12192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11258" y="5253203"/>
            <a:ext cx="2266951" cy="127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31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83448"/>
            <a:ext cx="12192000" cy="483616"/>
          </a:xfrm>
          <a:prstGeom prst="rect">
            <a:avLst/>
          </a:prstGeom>
        </p:spPr>
      </p:pic>
      <p:sp>
        <p:nvSpPr>
          <p:cNvPr id="6" name="スライド番号プレースホルダー 5"/>
          <p:cNvSpPr>
            <a:spLocks noGrp="1"/>
          </p:cNvSpPr>
          <p:nvPr>
            <p:ph type="sldNum" sz="quarter" idx="12"/>
          </p:nvPr>
        </p:nvSpPr>
        <p:spPr>
          <a:xfrm>
            <a:off x="11472597" y="6442694"/>
            <a:ext cx="589856" cy="365125"/>
          </a:xfrm>
          <a:prstGeom prst="rect">
            <a:avLst/>
          </a:prstGeom>
        </p:spPr>
        <p:txBody>
          <a:bodyPr anchor="t"/>
          <a:lstStyle>
            <a:lvl1pPr algn="ctr">
              <a:defRPr sz="1600">
                <a:solidFill>
                  <a:schemeClr val="bg1"/>
                </a:solidFill>
                <a:latin typeface="Segoe UI" panose="020B0502040204020203" pitchFamily="34" charset="0"/>
                <a:ea typeface="HGPｺﾞｼｯｸM" panose="020B0600000000000000" pitchFamily="50" charset="-128"/>
                <a:cs typeface="Segoe UI" panose="020B0502040204020203" pitchFamily="34" charset="0"/>
              </a:defRPr>
            </a:lvl1pPr>
          </a:lstStyle>
          <a:p>
            <a:fld id="{1E12D505-A33E-4C6C-8BE1-D5F3423A3E0A}" type="slidenum">
              <a:rPr lang="ja-JP" altLang="en-US" smtClean="0"/>
              <a:pPr/>
              <a:t>‹#›</a:t>
            </a:fld>
            <a:endParaRPr lang="ja-JP" altLang="en-US" dirty="0"/>
          </a:p>
        </p:txBody>
      </p:sp>
      <p:cxnSp>
        <p:nvCxnSpPr>
          <p:cNvPr id="4" name="直線コネクタ 7">
            <a:extLst>
              <a:ext uri="{FF2B5EF4-FFF2-40B4-BE49-F238E27FC236}">
                <a16:creationId xmlns:a16="http://schemas.microsoft.com/office/drawing/2014/main" id="{1CDE3498-40E7-40BB-8498-EC9ED66E4E2C}"/>
              </a:ext>
            </a:extLst>
          </p:cNvPr>
          <p:cNvCxnSpPr/>
          <p:nvPr userDrawn="1"/>
        </p:nvCxnSpPr>
        <p:spPr>
          <a:xfrm>
            <a:off x="0" y="669216"/>
            <a:ext cx="12192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12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81328"/>
            <a:ext cx="12192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2880"/>
          </a:xfrm>
          <a:prstGeom prst="rect">
            <a:avLst/>
          </a:prstGeom>
        </p:spPr>
      </p:pic>
      <p:sp>
        <p:nvSpPr>
          <p:cNvPr id="8" name="テキスト ボックス 7"/>
          <p:cNvSpPr txBox="1"/>
          <p:nvPr userDrawn="1"/>
        </p:nvSpPr>
        <p:spPr>
          <a:xfrm>
            <a:off x="11472597" y="6460079"/>
            <a:ext cx="719403" cy="400110"/>
          </a:xfrm>
          <a:prstGeom prst="rect">
            <a:avLst/>
          </a:prstGeom>
          <a:noFill/>
        </p:spPr>
        <p:txBody>
          <a:bodyPr wrap="square" rtlCol="0">
            <a:spAutoFit/>
          </a:bodyPr>
          <a:lstStyle/>
          <a:p>
            <a:fld id="{DBE1B6B2-3455-42D0-B4CA-93D2FB7BF612}" type="slidenum">
              <a:rPr kumimoji="1" lang="ja-JP" altLang="en-US" sz="2000" b="0" smtClean="0">
                <a:solidFill>
                  <a:schemeClr val="tx1"/>
                </a:solidFill>
                <a:latin typeface="Segoe UI" panose="020B0502040204020203" pitchFamily="34" charset="0"/>
                <a:ea typeface="HGPｺﾞｼｯｸM" panose="020B0600000000000000" pitchFamily="50" charset="-128"/>
                <a:cs typeface="Segoe UI" panose="020B0502040204020203" pitchFamily="34" charset="0"/>
              </a:rPr>
              <a:t>‹#›</a:t>
            </a:fld>
            <a:endParaRPr kumimoji="1" lang="ja-JP" altLang="en-US" sz="1200" b="0" dirty="0">
              <a:solidFill>
                <a:schemeClr val="tx1"/>
              </a:solidFill>
              <a:latin typeface="Segoe UI" panose="020B0502040204020203" pitchFamily="34" charset="0"/>
              <a:ea typeface="HGPｺﾞｼｯｸM" panose="020B0600000000000000" pitchFamily="50" charset="-128"/>
              <a:cs typeface="Segoe UI" panose="020B0502040204020203" pitchFamily="34" charset="0"/>
            </a:endParaRPr>
          </a:p>
        </p:txBody>
      </p:sp>
      <p:sp>
        <p:nvSpPr>
          <p:cNvPr id="9" name="タイトル プレースホルダー 3"/>
          <p:cNvSpPr>
            <a:spLocks noGrp="1"/>
          </p:cNvSpPr>
          <p:nvPr>
            <p:ph type="title" hasCustomPrompt="1"/>
          </p:nvPr>
        </p:nvSpPr>
        <p:spPr>
          <a:xfrm>
            <a:off x="623392" y="260648"/>
            <a:ext cx="10972800" cy="562075"/>
          </a:xfrm>
          <a:prstGeom prst="rect">
            <a:avLst/>
          </a:prstGeom>
        </p:spPr>
        <p:txBody>
          <a:bodyPr vert="horz" lIns="91440" tIns="45720" rIns="91440" bIns="45720" rtlCol="0" anchor="ctr">
            <a:noAutofit/>
          </a:bodyPr>
          <a:lstStyle>
            <a:lvl1pPr>
              <a:defRPr sz="3600" b="1">
                <a:solidFill>
                  <a:srgbClr val="3D8438"/>
                </a:solidFill>
                <a:latin typeface="Meiryo UI" panose="020B0604030504040204" pitchFamily="50" charset="-128"/>
                <a:ea typeface="Meiryo UI" panose="020B0604030504040204" pitchFamily="50" charset="-128"/>
              </a:defRPr>
            </a:lvl1pPr>
          </a:lstStyle>
          <a:p>
            <a:r>
              <a:rPr kumimoji="1" lang="en-US" altLang="ja-JP" dirty="0"/>
              <a:t>Presentation Title here</a:t>
            </a:r>
            <a:endParaRPr kumimoji="1" lang="ja-JP" altLang="en-US" dirty="0"/>
          </a:p>
        </p:txBody>
      </p:sp>
      <p:sp>
        <p:nvSpPr>
          <p:cNvPr id="2" name="テキスト ボックス 1"/>
          <p:cNvSpPr txBox="1"/>
          <p:nvPr userDrawn="1"/>
        </p:nvSpPr>
        <p:spPr>
          <a:xfrm>
            <a:off x="609600" y="1412776"/>
            <a:ext cx="10862997" cy="4464496"/>
          </a:xfrm>
          <a:prstGeom prst="rect">
            <a:avLst/>
          </a:prstGeom>
          <a:noFill/>
        </p:spPr>
        <p:txBody>
          <a:bodyPr wrap="square" rtlCol="0">
            <a:noAutofit/>
          </a:bodyPr>
          <a:lstStyle/>
          <a:p>
            <a:pPr marL="285744" indent="-285744">
              <a:buFont typeface="Wingdings" panose="05000000000000000000" pitchFamily="2" charset="2"/>
              <a:buChar char="u"/>
            </a:pPr>
            <a:endParaRPr kumimoji="1" lang="ja-JP" altLang="en-US" sz="2400" dirty="0">
              <a:latin typeface="Segoe UI" panose="020B0502040204020203" pitchFamily="34" charset="0"/>
              <a:ea typeface="HGPｺﾞｼｯｸM" panose="020B0600000000000000" pitchFamily="50" charset="-128"/>
              <a:cs typeface="Segoe UI" panose="020B0502040204020203" pitchFamily="34" charset="0"/>
            </a:endParaRPr>
          </a:p>
        </p:txBody>
      </p:sp>
      <p:cxnSp>
        <p:nvCxnSpPr>
          <p:cNvPr id="11" name="直線コネクタ 10"/>
          <p:cNvCxnSpPr/>
          <p:nvPr userDrawn="1"/>
        </p:nvCxnSpPr>
        <p:spPr>
          <a:xfrm>
            <a:off x="0" y="908720"/>
            <a:ext cx="12192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719" y="6550403"/>
            <a:ext cx="1284224" cy="162560"/>
          </a:xfrm>
          <a:prstGeom prst="rect">
            <a:avLst/>
          </a:prstGeom>
        </p:spPr>
      </p:pic>
    </p:spTree>
    <p:extLst>
      <p:ext uri="{BB962C8B-B14F-4D97-AF65-F5344CB8AC3E}">
        <p14:creationId xmlns:p14="http://schemas.microsoft.com/office/powerpoint/2010/main" val="124994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0FA26-555A-488A-AA4D-F7DF7CA909A5}"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65705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00FA26-555A-488A-AA4D-F7DF7CA909A5}"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354183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00FA26-555A-488A-AA4D-F7DF7CA909A5}" type="datetimeFigureOut">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135254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00FA26-555A-488A-AA4D-F7DF7CA909A5}" type="datetimeFigureOut">
              <a:rPr lang="en-US" smtClean="0"/>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136355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00FA26-555A-488A-AA4D-F7DF7CA909A5}" type="datetimeFigureOut">
              <a:rPr lang="en-US" smtClean="0"/>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216158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0FA26-555A-488A-AA4D-F7DF7CA909A5}" type="datetimeFigureOut">
              <a:rPr lang="en-US" smtClean="0"/>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358808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00FA26-555A-488A-AA4D-F7DF7CA909A5}" type="datetimeFigureOut">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68937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00FA26-555A-488A-AA4D-F7DF7CA909A5}" type="datetimeFigureOut">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23802-488F-4BA3-99A3-BC4636C644E3}" type="slidenum">
              <a:rPr lang="en-US" smtClean="0"/>
              <a:t>‹#›</a:t>
            </a:fld>
            <a:endParaRPr lang="en-US"/>
          </a:p>
        </p:txBody>
      </p:sp>
    </p:spTree>
    <p:extLst>
      <p:ext uri="{BB962C8B-B14F-4D97-AF65-F5344CB8AC3E}">
        <p14:creationId xmlns:p14="http://schemas.microsoft.com/office/powerpoint/2010/main" val="370147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0FA26-555A-488A-AA4D-F7DF7CA909A5}" type="datetimeFigureOut">
              <a:rPr lang="en-US" smtClean="0"/>
              <a:t>12/26/2022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23802-488F-4BA3-99A3-BC4636C644E3}" type="slidenum">
              <a:rPr lang="en-US" smtClean="0"/>
              <a:t>‹#›</a:t>
            </a:fld>
            <a:endParaRPr lang="en-US"/>
          </a:p>
        </p:txBody>
      </p:sp>
    </p:spTree>
    <p:extLst>
      <p:ext uri="{BB962C8B-B14F-4D97-AF65-F5344CB8AC3E}">
        <p14:creationId xmlns:p14="http://schemas.microsoft.com/office/powerpoint/2010/main" val="385639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hyperlink" Target="https://www.iges.or.jp/en/projects/transparency"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unfccc.int/sites/default/files/resource/cma2021_10_add1_adv.pdf#page=11"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unfccc.int/sites/default/files/resource/cma4_auv_cma13_PA6.2.pdf"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https://unfccc.int/sites/default/files/resource/cma4_auv_cma13_PA6.2.pdf"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unfccc.int/documents/624366"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unfccc.int/documents/624366"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unfccc.int/sites/default/files/resource/cma2021_10_add1_adv.pdf#page=11"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unfccc.int/sites/default/files/resource/cma2021_10_add1_adv.pdf#page=11"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unfccc.int/sites/default/files/resource/cma2021_10_add1_adv.pdf#page=11"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unfccc.int/sites/default/files/resource/cma2021_10_add1_adv.pdf#page=11" TargetMode="Externa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unfccc.int/sites/default/files/resource/cma2021_10_add1_adv.pdf#page=11"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unfccc.int/sites/default/files/resource/cma2021_10_add1_adv.pdf#page=11"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489826" y="1325722"/>
            <a:ext cx="10675480" cy="797951"/>
          </a:xfrm>
        </p:spPr>
        <p:txBody>
          <a:bodyPr anchor="b">
            <a:noAutofit/>
          </a:bodyPr>
          <a:lstStyle/>
          <a:p>
            <a:r>
              <a:rPr lang="en-US" altLang="ja-JP" b="1" dirty="0">
                <a:solidFill>
                  <a:srgbClr val="006600"/>
                </a:solidFill>
                <a:latin typeface="Calibri" panose="020F0502020204030204" pitchFamily="34" charset="0"/>
                <a:cs typeface="Calibri" panose="020F0502020204030204" pitchFamily="34" charset="0"/>
              </a:rPr>
              <a:t>Necessary arrangements for participating in Article 6.2 cooperative approaches </a:t>
            </a:r>
            <a:endParaRPr lang="ja-JP" altLang="en-US" b="1" dirty="0">
              <a:solidFill>
                <a:srgbClr val="006600"/>
              </a:solidFill>
              <a:latin typeface="Calibri" panose="020F0502020204030204" pitchFamily="34" charset="0"/>
              <a:cs typeface="Calibri" panose="020F0502020204030204" pitchFamily="34" charset="0"/>
            </a:endParaRPr>
          </a:p>
        </p:txBody>
      </p:sp>
      <p:sp>
        <p:nvSpPr>
          <p:cNvPr id="4" name="タイトル プレースホルダー 1"/>
          <p:cNvSpPr txBox="1">
            <a:spLocks/>
          </p:cNvSpPr>
          <p:nvPr/>
        </p:nvSpPr>
        <p:spPr>
          <a:xfrm>
            <a:off x="7713044" y="3580598"/>
            <a:ext cx="4106779" cy="610135"/>
          </a:xfrm>
          <a:prstGeom prst="rect">
            <a:avLst/>
          </a:prstGeom>
        </p:spPr>
        <p:txBody>
          <a:bodyPr vert="horz" lIns="121920" tIns="60960" rIns="121920" bIns="60960" rtlCol="0" anchor="ctr">
            <a:noAutofit/>
          </a:bodyPr>
          <a:lstStyle>
            <a:lvl1pPr algn="l" defTabSz="914400" rtl="0" eaLnBrk="1" latinLnBrk="0" hangingPunct="1">
              <a:spcBef>
                <a:spcPct val="0"/>
              </a:spcBef>
              <a:buNone/>
              <a:defRPr kumimoji="1" sz="3600" kern="1200" baseline="0">
                <a:solidFill>
                  <a:schemeClr val="tx1"/>
                </a:solidFill>
                <a:latin typeface="Segoe UI Semibold" panose="020B0702040204020203" pitchFamily="34" charset="0"/>
                <a:ea typeface="+mj-ea"/>
                <a:cs typeface="+mj-cs"/>
              </a:defRPr>
            </a:lvl1pPr>
          </a:lstStyle>
          <a:p>
            <a:r>
              <a:rPr lang="en-US" altLang="ja-JP" sz="2000" b="1" dirty="0" err="1">
                <a:latin typeface="Calibri" panose="020F0502020204030204" pitchFamily="34" charset="0"/>
                <a:cs typeface="Calibri" panose="020F0502020204030204" pitchFamily="34" charset="0"/>
              </a:rPr>
              <a:t>Temuulen</a:t>
            </a:r>
            <a:r>
              <a:rPr lang="en-US" altLang="ja-JP" sz="2000" b="1" dirty="0">
                <a:latin typeface="Calibri" panose="020F0502020204030204" pitchFamily="34" charset="0"/>
                <a:cs typeface="Calibri" panose="020F0502020204030204" pitchFamily="34" charset="0"/>
              </a:rPr>
              <a:t> Murun</a:t>
            </a:r>
          </a:p>
          <a:p>
            <a:r>
              <a:rPr lang="en-US" altLang="ja-JP" sz="2000" dirty="0">
                <a:latin typeface="Calibri" panose="020F0502020204030204" pitchFamily="34" charset="0"/>
                <a:cs typeface="Calibri" panose="020F0502020204030204" pitchFamily="34" charset="0"/>
              </a:rPr>
              <a:t>Researcher, Climate and Energy Area</a:t>
            </a:r>
          </a:p>
        </p:txBody>
      </p:sp>
      <p:sp>
        <p:nvSpPr>
          <p:cNvPr id="6" name="テキスト ボックス 5"/>
          <p:cNvSpPr txBox="1"/>
          <p:nvPr/>
        </p:nvSpPr>
        <p:spPr>
          <a:xfrm>
            <a:off x="1481228" y="5175478"/>
            <a:ext cx="5606174" cy="1200329"/>
          </a:xfrm>
          <a:prstGeom prst="rect">
            <a:avLst/>
          </a:prstGeom>
          <a:noFill/>
        </p:spPr>
        <p:txBody>
          <a:bodyPr wrap="square" rtlCol="0">
            <a:spAutoFit/>
          </a:bodyPr>
          <a:lstStyle/>
          <a:p>
            <a:pPr algn="ctr"/>
            <a:r>
              <a:rPr lang="mn-MN" sz="2400" b="1" dirty="0">
                <a:solidFill>
                  <a:srgbClr val="006600"/>
                </a:solidFill>
              </a:rPr>
              <a:t>Workshop on COP 27 Article 6 update and its implication on JCM implementation</a:t>
            </a:r>
            <a:endParaRPr lang="en-GB" sz="2400" dirty="0">
              <a:solidFill>
                <a:srgbClr val="006600"/>
              </a:solidFill>
            </a:endParaRPr>
          </a:p>
          <a:p>
            <a:pPr algn="ctr"/>
            <a:r>
              <a:rPr lang="en-US" altLang="ja-JP" sz="2400" dirty="0">
                <a:solidFill>
                  <a:srgbClr val="006600"/>
                </a:solidFill>
                <a:latin typeface="Calibri" panose="020F0502020204030204" pitchFamily="34" charset="0"/>
                <a:cs typeface="Calibri" panose="020F0502020204030204" pitchFamily="34" charset="0"/>
              </a:rPr>
              <a:t>December 23, 2022</a:t>
            </a:r>
          </a:p>
        </p:txBody>
      </p:sp>
    </p:spTree>
    <p:extLst>
      <p:ext uri="{BB962C8B-B14F-4D97-AF65-F5344CB8AC3E}">
        <p14:creationId xmlns:p14="http://schemas.microsoft.com/office/powerpoint/2010/main" val="413244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GB" altLang="ja-JP" dirty="0">
                <a:cs typeface="メイリオ" panose="020B0604030504040204" pitchFamily="50" charset="-128"/>
              </a:rPr>
              <a:t>Outline</a:t>
            </a:r>
            <a:endParaRPr kumimoji="1" lang="en-GB" dirty="0"/>
          </a:p>
        </p:txBody>
      </p:sp>
      <p:grpSp>
        <p:nvGrpSpPr>
          <p:cNvPr id="12" name="グループ化 11"/>
          <p:cNvGrpSpPr/>
          <p:nvPr/>
        </p:nvGrpSpPr>
        <p:grpSpPr>
          <a:xfrm>
            <a:off x="906919" y="1491916"/>
            <a:ext cx="10074390" cy="2302844"/>
            <a:chOff x="398351" y="1276539"/>
            <a:chExt cx="10464628" cy="733330"/>
          </a:xfrm>
          <a:solidFill>
            <a:schemeClr val="bg1">
              <a:lumMod val="75000"/>
            </a:schemeClr>
          </a:solidFill>
        </p:grpSpPr>
        <p:sp>
          <p:nvSpPr>
            <p:cNvPr id="13" name="正方形/長方形 12"/>
            <p:cNvSpPr/>
            <p:nvPr/>
          </p:nvSpPr>
          <p:spPr>
            <a:xfrm>
              <a:off x="398351" y="1276539"/>
              <a:ext cx="980519" cy="733330"/>
            </a:xfrm>
            <a:prstGeom prst="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GB" sz="3600" dirty="0"/>
                <a:t>1</a:t>
              </a:r>
            </a:p>
          </p:txBody>
        </p:sp>
        <p:sp>
          <p:nvSpPr>
            <p:cNvPr id="14" name="正方形/長方形 13"/>
            <p:cNvSpPr/>
            <p:nvPr/>
          </p:nvSpPr>
          <p:spPr>
            <a:xfrm>
              <a:off x="1381146" y="1276539"/>
              <a:ext cx="9481833" cy="733330"/>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3600" dirty="0">
                  <a:solidFill>
                    <a:schemeClr val="bg1"/>
                  </a:solidFill>
                </a:rPr>
                <a:t>Necessary arrangements for participating in Article 6.2 cooperative approaches </a:t>
              </a:r>
            </a:p>
            <a:p>
              <a:pPr marL="571500" indent="-571500">
                <a:buFontTx/>
                <a:buChar char="-"/>
              </a:pPr>
              <a:r>
                <a:rPr lang="en-US" altLang="ja-JP" sz="2400" dirty="0">
                  <a:solidFill>
                    <a:schemeClr val="bg1"/>
                  </a:solidFill>
                </a:rPr>
                <a:t>Domestic arrangements for authorization </a:t>
              </a:r>
            </a:p>
            <a:p>
              <a:pPr marL="571500" indent="-571500">
                <a:buFontTx/>
                <a:buChar char="-"/>
              </a:pPr>
              <a:r>
                <a:rPr lang="en-US" altLang="ja-JP" sz="2400" dirty="0">
                  <a:solidFill>
                    <a:schemeClr val="bg1"/>
                  </a:solidFill>
                </a:rPr>
                <a:t>Corresponding adjustments (CAs)</a:t>
              </a:r>
            </a:p>
            <a:p>
              <a:pPr marL="571500" indent="-571500">
                <a:buFontTx/>
                <a:buChar char="-"/>
              </a:pPr>
              <a:r>
                <a:rPr lang="en-US" altLang="ja-JP" sz="2400" dirty="0">
                  <a:solidFill>
                    <a:schemeClr val="bg1"/>
                  </a:solidFill>
                </a:rPr>
                <a:t>Reporting under Article 6.2 </a:t>
              </a:r>
            </a:p>
          </p:txBody>
        </p:sp>
      </p:grpSp>
      <p:grpSp>
        <p:nvGrpSpPr>
          <p:cNvPr id="15" name="グループ化 14"/>
          <p:cNvGrpSpPr/>
          <p:nvPr/>
        </p:nvGrpSpPr>
        <p:grpSpPr>
          <a:xfrm>
            <a:off x="906919" y="4136990"/>
            <a:ext cx="10131540" cy="1792172"/>
            <a:chOff x="398351" y="1276539"/>
            <a:chExt cx="10464628" cy="733330"/>
          </a:xfrm>
        </p:grpSpPr>
        <p:sp>
          <p:nvSpPr>
            <p:cNvPr id="16" name="正方形/長方形 15"/>
            <p:cNvSpPr/>
            <p:nvPr/>
          </p:nvSpPr>
          <p:spPr>
            <a:xfrm>
              <a:off x="398351" y="1276539"/>
              <a:ext cx="980519" cy="73333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GB" sz="3600" dirty="0"/>
                <a:t>2</a:t>
              </a:r>
            </a:p>
          </p:txBody>
        </p:sp>
        <p:sp>
          <p:nvSpPr>
            <p:cNvPr id="17" name="正方形/長方形 16"/>
            <p:cNvSpPr/>
            <p:nvPr/>
          </p:nvSpPr>
          <p:spPr>
            <a:xfrm>
              <a:off x="1381146" y="1276539"/>
              <a:ext cx="9481833" cy="73333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3600" dirty="0">
                  <a:solidFill>
                    <a:schemeClr val="tx1"/>
                  </a:solidFill>
                </a:rPr>
                <a:t>IGES activity related to Article 6.2 reporting</a:t>
              </a:r>
            </a:p>
            <a:p>
              <a:pPr marL="571500" indent="-571500">
                <a:buFontTx/>
                <a:buChar char="-"/>
              </a:pPr>
              <a:r>
                <a:rPr lang="en-US" altLang="ja-JP" sz="2400" dirty="0">
                  <a:solidFill>
                    <a:schemeClr val="tx1"/>
                  </a:solidFill>
                </a:rPr>
                <a:t>Mutual learning program for enhanced transparency (MLP) </a:t>
              </a:r>
            </a:p>
          </p:txBody>
        </p:sp>
      </p:grpSp>
    </p:spTree>
    <p:extLst>
      <p:ext uri="{BB962C8B-B14F-4D97-AF65-F5344CB8AC3E}">
        <p14:creationId xmlns:p14="http://schemas.microsoft.com/office/powerpoint/2010/main" val="185920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BDCD-175D-438E-AB85-3DE30C550752}"/>
              </a:ext>
            </a:extLst>
          </p:cNvPr>
          <p:cNvSpPr>
            <a:spLocks noGrp="1"/>
          </p:cNvSpPr>
          <p:nvPr>
            <p:ph type="title"/>
          </p:nvPr>
        </p:nvSpPr>
        <p:spPr>
          <a:xfrm>
            <a:off x="217170" y="260648"/>
            <a:ext cx="11852910" cy="562075"/>
          </a:xfrm>
        </p:spPr>
        <p:txBody>
          <a:bodyPr/>
          <a:lstStyle/>
          <a:p>
            <a:pPr algn="ctr"/>
            <a:r>
              <a:rPr lang="en-GB" sz="2800" dirty="0"/>
              <a:t>Mutual Learning Program for Enhanced Transparency (MLP)</a:t>
            </a:r>
          </a:p>
        </p:txBody>
      </p:sp>
      <p:sp>
        <p:nvSpPr>
          <p:cNvPr id="3" name="正方形/長方形 3">
            <a:extLst>
              <a:ext uri="{FF2B5EF4-FFF2-40B4-BE49-F238E27FC236}">
                <a16:creationId xmlns:a16="http://schemas.microsoft.com/office/drawing/2014/main" id="{94CD6C71-626B-4A64-9CD5-84B3B33AB6E5}"/>
              </a:ext>
            </a:extLst>
          </p:cNvPr>
          <p:cNvSpPr/>
          <p:nvPr/>
        </p:nvSpPr>
        <p:spPr>
          <a:xfrm>
            <a:off x="431371" y="1028734"/>
            <a:ext cx="1569660" cy="461665"/>
          </a:xfrm>
          <a:prstGeom prst="rect">
            <a:avLst/>
          </a:prstGeom>
          <a:solidFill>
            <a:srgbClr val="993366"/>
          </a:solidFill>
        </p:spPr>
        <p:txBody>
          <a:bodyPr wrap="square">
            <a:spAutoFit/>
          </a:bodyPr>
          <a:lstStyle/>
          <a:p>
            <a:pPr algn="ctr"/>
            <a:r>
              <a:rPr lang="en-US" altLang="ja-JP" sz="2400" b="1" dirty="0">
                <a:solidFill>
                  <a:schemeClr val="bg1"/>
                </a:solidFill>
                <a:cs typeface="Segoe UI" panose="020B0502040204020203" pitchFamily="34" charset="0"/>
              </a:rPr>
              <a:t>Purpose:</a:t>
            </a:r>
            <a:endParaRPr lang="ja-JP" altLang="en-US" sz="2400" b="1" dirty="0">
              <a:solidFill>
                <a:schemeClr val="bg1"/>
              </a:solidFill>
              <a:cs typeface="Segoe UI" panose="020B0502040204020203" pitchFamily="34" charset="0"/>
            </a:endParaRPr>
          </a:p>
        </p:txBody>
      </p:sp>
      <p:sp>
        <p:nvSpPr>
          <p:cNvPr id="4" name="テキスト ボックス 4">
            <a:extLst>
              <a:ext uri="{FF2B5EF4-FFF2-40B4-BE49-F238E27FC236}">
                <a16:creationId xmlns:a16="http://schemas.microsoft.com/office/drawing/2014/main" id="{5D33C5F5-5BA2-4C73-A5CF-5D2AC78190FF}"/>
              </a:ext>
            </a:extLst>
          </p:cNvPr>
          <p:cNvSpPr txBox="1"/>
          <p:nvPr/>
        </p:nvSpPr>
        <p:spPr>
          <a:xfrm>
            <a:off x="396523" y="1565691"/>
            <a:ext cx="5376597" cy="2061718"/>
          </a:xfrm>
          <a:prstGeom prst="rect">
            <a:avLst/>
          </a:prstGeom>
          <a:noFill/>
        </p:spPr>
        <p:txBody>
          <a:bodyPr wrap="square" rtlCol="0">
            <a:spAutoFit/>
          </a:bodyPr>
          <a:lstStyle/>
          <a:p>
            <a:pPr marL="380990" indent="-380990">
              <a:buFont typeface="Arial" panose="020B0604020202020204" pitchFamily="34" charset="0"/>
              <a:buChar char="•"/>
            </a:pPr>
            <a:r>
              <a:rPr lang="en-US" altLang="ja-JP" sz="2133" dirty="0"/>
              <a:t>Understand how to apply the reporting guidance under Article 6.2 and 13 </a:t>
            </a:r>
          </a:p>
          <a:p>
            <a:pPr marL="380990" indent="-380990">
              <a:buFont typeface="Arial" panose="020B0604020202020204" pitchFamily="34" charset="0"/>
              <a:buChar char="•"/>
            </a:pPr>
            <a:r>
              <a:rPr lang="en-US" altLang="ja-JP" sz="2133" dirty="0"/>
              <a:t>Explore improvement areas of next reporting</a:t>
            </a:r>
          </a:p>
          <a:p>
            <a:pPr marL="380990" indent="-380990">
              <a:buFont typeface="Arial" panose="020B0604020202020204" pitchFamily="34" charset="0"/>
              <a:buChar char="•"/>
            </a:pPr>
            <a:r>
              <a:rPr lang="en-US" altLang="ja-JP" sz="2133" dirty="0"/>
              <a:t>Strengthen a network working on Article 6.2 and 13 reporting</a:t>
            </a:r>
          </a:p>
        </p:txBody>
      </p:sp>
      <p:sp>
        <p:nvSpPr>
          <p:cNvPr id="5" name="正方形/長方形 5">
            <a:extLst>
              <a:ext uri="{FF2B5EF4-FFF2-40B4-BE49-F238E27FC236}">
                <a16:creationId xmlns:a16="http://schemas.microsoft.com/office/drawing/2014/main" id="{FE4CCA20-C794-49AF-8195-D44434AA24D8}"/>
              </a:ext>
            </a:extLst>
          </p:cNvPr>
          <p:cNvSpPr/>
          <p:nvPr/>
        </p:nvSpPr>
        <p:spPr>
          <a:xfrm>
            <a:off x="454357" y="5157438"/>
            <a:ext cx="1569660" cy="461665"/>
          </a:xfrm>
          <a:prstGeom prst="rect">
            <a:avLst/>
          </a:prstGeom>
          <a:solidFill>
            <a:srgbClr val="993366"/>
          </a:solidFill>
        </p:spPr>
        <p:txBody>
          <a:bodyPr wrap="square">
            <a:spAutoFit/>
          </a:bodyPr>
          <a:lstStyle/>
          <a:p>
            <a:pPr algn="ctr"/>
            <a:r>
              <a:rPr lang="en-US" altLang="ja-JP" sz="2400" b="1" dirty="0">
                <a:solidFill>
                  <a:schemeClr val="bg1"/>
                </a:solidFill>
                <a:cs typeface="Segoe UI" panose="020B0502040204020203" pitchFamily="34" charset="0"/>
              </a:rPr>
              <a:t>Output:</a:t>
            </a:r>
            <a:endParaRPr lang="ja-JP" altLang="en-US" sz="2400" b="1" dirty="0">
              <a:solidFill>
                <a:schemeClr val="bg1"/>
              </a:solidFill>
              <a:cs typeface="Segoe UI" panose="020B0502040204020203" pitchFamily="34" charset="0"/>
            </a:endParaRPr>
          </a:p>
        </p:txBody>
      </p:sp>
      <p:sp>
        <p:nvSpPr>
          <p:cNvPr id="6" name="テキスト ボックス 6">
            <a:extLst>
              <a:ext uri="{FF2B5EF4-FFF2-40B4-BE49-F238E27FC236}">
                <a16:creationId xmlns:a16="http://schemas.microsoft.com/office/drawing/2014/main" id="{BEF0BB23-109E-47DA-AADB-F59D10FE81A0}"/>
              </a:ext>
            </a:extLst>
          </p:cNvPr>
          <p:cNvSpPr txBox="1"/>
          <p:nvPr/>
        </p:nvSpPr>
        <p:spPr>
          <a:xfrm>
            <a:off x="464079" y="5653485"/>
            <a:ext cx="5376597" cy="420564"/>
          </a:xfrm>
          <a:prstGeom prst="rect">
            <a:avLst/>
          </a:prstGeom>
          <a:noFill/>
        </p:spPr>
        <p:txBody>
          <a:bodyPr wrap="square" rtlCol="0">
            <a:spAutoFit/>
          </a:bodyPr>
          <a:lstStyle/>
          <a:p>
            <a:pPr marL="380990" indent="-380990">
              <a:buFont typeface="Arial" panose="020B0604020202020204" pitchFamily="34" charset="0"/>
              <a:buChar char="•"/>
            </a:pPr>
            <a:r>
              <a:rPr lang="en-US" altLang="ja-JP" sz="2133" dirty="0"/>
              <a:t>Draft reporting on Article 6.2 and 13 </a:t>
            </a:r>
          </a:p>
        </p:txBody>
      </p:sp>
      <p:sp>
        <p:nvSpPr>
          <p:cNvPr id="7" name="正方形/長方形 7">
            <a:extLst>
              <a:ext uri="{FF2B5EF4-FFF2-40B4-BE49-F238E27FC236}">
                <a16:creationId xmlns:a16="http://schemas.microsoft.com/office/drawing/2014/main" id="{E5E0F291-286A-462E-8B62-3F0157ADE891}"/>
              </a:ext>
            </a:extLst>
          </p:cNvPr>
          <p:cNvSpPr/>
          <p:nvPr/>
        </p:nvSpPr>
        <p:spPr>
          <a:xfrm>
            <a:off x="6162427" y="1028734"/>
            <a:ext cx="5568619" cy="461665"/>
          </a:xfrm>
          <a:prstGeom prst="rect">
            <a:avLst/>
          </a:prstGeom>
          <a:solidFill>
            <a:srgbClr val="993366"/>
          </a:solidFill>
        </p:spPr>
        <p:txBody>
          <a:bodyPr wrap="square">
            <a:spAutoFit/>
          </a:bodyPr>
          <a:lstStyle/>
          <a:p>
            <a:pPr algn="ctr"/>
            <a:r>
              <a:rPr lang="en-US" altLang="ja-JP" sz="2400" b="1" dirty="0">
                <a:solidFill>
                  <a:schemeClr val="bg1"/>
                </a:solidFill>
                <a:cs typeface="Segoe UI" panose="020B0502040204020203" pitchFamily="34" charset="0"/>
              </a:rPr>
              <a:t>Participants and topics in 2020-2022:</a:t>
            </a:r>
            <a:endParaRPr lang="ja-JP" altLang="en-US" sz="2400" b="1" dirty="0">
              <a:solidFill>
                <a:schemeClr val="bg1"/>
              </a:solidFill>
              <a:cs typeface="Segoe UI" panose="020B0502040204020203" pitchFamily="34" charset="0"/>
            </a:endParaRPr>
          </a:p>
        </p:txBody>
      </p:sp>
      <p:sp>
        <p:nvSpPr>
          <p:cNvPr id="8" name="正方形/長方形 8">
            <a:extLst>
              <a:ext uri="{FF2B5EF4-FFF2-40B4-BE49-F238E27FC236}">
                <a16:creationId xmlns:a16="http://schemas.microsoft.com/office/drawing/2014/main" id="{9BD84978-FE73-45E9-A80A-B2C4404FB3D4}"/>
              </a:ext>
            </a:extLst>
          </p:cNvPr>
          <p:cNvSpPr/>
          <p:nvPr/>
        </p:nvSpPr>
        <p:spPr>
          <a:xfrm>
            <a:off x="6198483" y="3293620"/>
            <a:ext cx="2445331" cy="13209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2. Chile – Thailand (TGO) – IGES </a:t>
            </a:r>
          </a:p>
        </p:txBody>
      </p:sp>
      <p:sp>
        <p:nvSpPr>
          <p:cNvPr id="9" name="正方形/長方形 9">
            <a:extLst>
              <a:ext uri="{FF2B5EF4-FFF2-40B4-BE49-F238E27FC236}">
                <a16:creationId xmlns:a16="http://schemas.microsoft.com/office/drawing/2014/main" id="{7082494D-3BA4-43F6-B97D-FFD86B943F9A}"/>
              </a:ext>
            </a:extLst>
          </p:cNvPr>
          <p:cNvSpPr/>
          <p:nvPr/>
        </p:nvSpPr>
        <p:spPr>
          <a:xfrm>
            <a:off x="8946736" y="2179942"/>
            <a:ext cx="2592288" cy="12464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2400" dirty="0"/>
              <a:t>3. Indonesia (CMEA, MOEF) –  Mongolia (MET)</a:t>
            </a:r>
          </a:p>
        </p:txBody>
      </p:sp>
      <p:sp>
        <p:nvSpPr>
          <p:cNvPr id="10" name="角丸四角形 11">
            <a:extLst>
              <a:ext uri="{FF2B5EF4-FFF2-40B4-BE49-F238E27FC236}">
                <a16:creationId xmlns:a16="http://schemas.microsoft.com/office/drawing/2014/main" id="{51A98AE8-E532-4972-BB93-703EDD3D0A53}"/>
              </a:ext>
            </a:extLst>
          </p:cNvPr>
          <p:cNvSpPr/>
          <p:nvPr/>
        </p:nvSpPr>
        <p:spPr>
          <a:xfrm>
            <a:off x="5922400" y="1564731"/>
            <a:ext cx="6048672" cy="4595633"/>
          </a:xfrm>
          <a:prstGeom prst="round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1" name="テキスト ボックス 12">
            <a:extLst>
              <a:ext uri="{FF2B5EF4-FFF2-40B4-BE49-F238E27FC236}">
                <a16:creationId xmlns:a16="http://schemas.microsoft.com/office/drawing/2014/main" id="{AFF08065-EA31-4EDD-80AD-D02480E5F013}"/>
              </a:ext>
            </a:extLst>
          </p:cNvPr>
          <p:cNvSpPr txBox="1"/>
          <p:nvPr/>
        </p:nvSpPr>
        <p:spPr>
          <a:xfrm>
            <a:off x="7512944" y="1604011"/>
            <a:ext cx="3385607" cy="461665"/>
          </a:xfrm>
          <a:prstGeom prst="rect">
            <a:avLst/>
          </a:prstGeom>
          <a:noFill/>
        </p:spPr>
        <p:txBody>
          <a:bodyPr wrap="none" rtlCol="0">
            <a:spAutoFit/>
          </a:bodyPr>
          <a:lstStyle/>
          <a:p>
            <a:r>
              <a:rPr kumimoji="1" lang="en-US" altLang="ja-JP" sz="2400" b="1" dirty="0"/>
              <a:t>Article 6.2 reporting pair </a:t>
            </a:r>
            <a:endParaRPr kumimoji="1" lang="ja-JP" altLang="en-US" sz="2400" b="1" dirty="0"/>
          </a:p>
        </p:txBody>
      </p:sp>
      <p:sp>
        <p:nvSpPr>
          <p:cNvPr id="12" name="テキスト ボックス 15">
            <a:extLst>
              <a:ext uri="{FF2B5EF4-FFF2-40B4-BE49-F238E27FC236}">
                <a16:creationId xmlns:a16="http://schemas.microsoft.com/office/drawing/2014/main" id="{7CD7D818-520F-4F6B-8ABB-1F89DA562A9F}"/>
              </a:ext>
            </a:extLst>
          </p:cNvPr>
          <p:cNvSpPr txBox="1"/>
          <p:nvPr/>
        </p:nvSpPr>
        <p:spPr>
          <a:xfrm>
            <a:off x="6198483" y="4836862"/>
            <a:ext cx="5598203" cy="1117935"/>
          </a:xfrm>
          <a:prstGeom prst="rect">
            <a:avLst/>
          </a:prstGeom>
          <a:noFill/>
        </p:spPr>
        <p:txBody>
          <a:bodyPr wrap="square" rtlCol="0">
            <a:spAutoFit/>
          </a:bodyPr>
          <a:lstStyle/>
          <a:p>
            <a:r>
              <a:rPr lang="en-US" altLang="ja-JP" sz="1333" dirty="0">
                <a:cs typeface="Calibri" panose="020F0502020204030204" pitchFamily="34" charset="0"/>
              </a:rPr>
              <a:t>TGO: Thailand Greenhouse Gas Management Organization</a:t>
            </a:r>
          </a:p>
          <a:p>
            <a:r>
              <a:rPr lang="en-US" altLang="ja-JP" sz="1333" dirty="0">
                <a:cs typeface="Calibri" panose="020F0502020204030204" pitchFamily="34" charset="0"/>
              </a:rPr>
              <a:t>CMEA: Coordinating Ministry for Economic Affairs of Indonesia </a:t>
            </a:r>
          </a:p>
          <a:p>
            <a:r>
              <a:rPr lang="en-US" altLang="ja-JP" sz="1333" dirty="0">
                <a:cs typeface="Calibri" panose="020F0502020204030204" pitchFamily="34" charset="0"/>
              </a:rPr>
              <a:t>MET: Ministry of Environment and Tourism of Mongolia</a:t>
            </a:r>
          </a:p>
          <a:p>
            <a:r>
              <a:rPr lang="en-US" altLang="ja-JP" sz="1333" dirty="0">
                <a:cs typeface="Calibri" panose="020F0502020204030204" pitchFamily="34" charset="0"/>
              </a:rPr>
              <a:t>MOEF: Ministry of Environment and Forestry of Indonesia</a:t>
            </a:r>
          </a:p>
          <a:p>
            <a:r>
              <a:rPr lang="en-US" altLang="ja-JP" sz="1333" dirty="0">
                <a:cs typeface="Calibri" panose="020F0502020204030204" pitchFamily="34" charset="0"/>
              </a:rPr>
              <a:t>DOE: Department of Environment of Bangladesh</a:t>
            </a:r>
          </a:p>
        </p:txBody>
      </p:sp>
      <p:sp>
        <p:nvSpPr>
          <p:cNvPr id="13" name="正方形/長方形 16">
            <a:extLst>
              <a:ext uri="{FF2B5EF4-FFF2-40B4-BE49-F238E27FC236}">
                <a16:creationId xmlns:a16="http://schemas.microsoft.com/office/drawing/2014/main" id="{B85AE388-8B62-4564-B1F6-ED9CCCFA7524}"/>
              </a:ext>
            </a:extLst>
          </p:cNvPr>
          <p:cNvSpPr/>
          <p:nvPr/>
        </p:nvSpPr>
        <p:spPr>
          <a:xfrm>
            <a:off x="457002" y="3802715"/>
            <a:ext cx="1569660" cy="461665"/>
          </a:xfrm>
          <a:prstGeom prst="rect">
            <a:avLst/>
          </a:prstGeom>
          <a:solidFill>
            <a:srgbClr val="993366"/>
          </a:solidFill>
          <a:ln>
            <a:noFill/>
          </a:ln>
        </p:spPr>
        <p:txBody>
          <a:bodyPr wrap="square">
            <a:spAutoFit/>
          </a:bodyPr>
          <a:lstStyle/>
          <a:p>
            <a:pPr algn="ctr"/>
            <a:r>
              <a:rPr lang="en-US" altLang="ja-JP" sz="2400" b="1" dirty="0">
                <a:solidFill>
                  <a:schemeClr val="bg1"/>
                </a:solidFill>
                <a:cs typeface="Segoe UI" panose="020B0502040204020203" pitchFamily="34" charset="0"/>
              </a:rPr>
              <a:t>Activity:</a:t>
            </a:r>
            <a:endParaRPr lang="ja-JP" altLang="en-US" sz="2400" b="1" dirty="0">
              <a:solidFill>
                <a:schemeClr val="bg1"/>
              </a:solidFill>
              <a:cs typeface="Segoe UI" panose="020B0502040204020203" pitchFamily="34" charset="0"/>
            </a:endParaRPr>
          </a:p>
        </p:txBody>
      </p:sp>
      <p:sp>
        <p:nvSpPr>
          <p:cNvPr id="14" name="テキスト ボックス 17">
            <a:extLst>
              <a:ext uri="{FF2B5EF4-FFF2-40B4-BE49-F238E27FC236}">
                <a16:creationId xmlns:a16="http://schemas.microsoft.com/office/drawing/2014/main" id="{24FB6C86-AA5F-4C36-9C71-F5B9205E6555}"/>
              </a:ext>
            </a:extLst>
          </p:cNvPr>
          <p:cNvSpPr txBox="1"/>
          <p:nvPr/>
        </p:nvSpPr>
        <p:spPr>
          <a:xfrm>
            <a:off x="431370" y="4339801"/>
            <a:ext cx="5376597" cy="748795"/>
          </a:xfrm>
          <a:prstGeom prst="rect">
            <a:avLst/>
          </a:prstGeom>
          <a:noFill/>
        </p:spPr>
        <p:txBody>
          <a:bodyPr wrap="square" rtlCol="0">
            <a:spAutoFit/>
          </a:bodyPr>
          <a:lstStyle/>
          <a:p>
            <a:pPr marL="380990" indent="-380990">
              <a:buFont typeface="Arial" panose="020B0604020202020204" pitchFamily="34" charset="0"/>
              <a:buChar char="•"/>
            </a:pPr>
            <a:r>
              <a:rPr lang="en-US" altLang="ja-JP" sz="2133" dirty="0"/>
              <a:t>7 months duration</a:t>
            </a:r>
          </a:p>
          <a:p>
            <a:pPr marL="380990" indent="-380990">
              <a:buFont typeface="Arial" panose="020B0604020202020204" pitchFamily="34" charset="0"/>
              <a:buChar char="•"/>
            </a:pPr>
            <a:r>
              <a:rPr lang="en-US" altLang="ja-JP" sz="2133" dirty="0"/>
              <a:t>3 meetings and 2 reporting exercises</a:t>
            </a:r>
          </a:p>
        </p:txBody>
      </p:sp>
      <p:sp>
        <p:nvSpPr>
          <p:cNvPr id="15" name="正方形/長方形 8">
            <a:extLst>
              <a:ext uri="{FF2B5EF4-FFF2-40B4-BE49-F238E27FC236}">
                <a16:creationId xmlns:a16="http://schemas.microsoft.com/office/drawing/2014/main" id="{70867E90-194F-49AF-BE59-5066A42FA633}"/>
              </a:ext>
            </a:extLst>
          </p:cNvPr>
          <p:cNvSpPr/>
          <p:nvPr/>
        </p:nvSpPr>
        <p:spPr>
          <a:xfrm>
            <a:off x="6198483" y="2179942"/>
            <a:ext cx="2445331" cy="83030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 1. Thailand (TGO) – IGES </a:t>
            </a:r>
          </a:p>
        </p:txBody>
      </p:sp>
      <p:sp>
        <p:nvSpPr>
          <p:cNvPr id="16" name="正方形/長方形 9">
            <a:extLst>
              <a:ext uri="{FF2B5EF4-FFF2-40B4-BE49-F238E27FC236}">
                <a16:creationId xmlns:a16="http://schemas.microsoft.com/office/drawing/2014/main" id="{1F1C0471-1AD1-441C-A896-8CE4B978332C}"/>
              </a:ext>
            </a:extLst>
          </p:cNvPr>
          <p:cNvSpPr/>
          <p:nvPr/>
        </p:nvSpPr>
        <p:spPr>
          <a:xfrm>
            <a:off x="8961001" y="3701742"/>
            <a:ext cx="2592288" cy="9128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2400" dirty="0"/>
              <a:t>4. Bangladesh (DOE) – IGES </a:t>
            </a:r>
          </a:p>
        </p:txBody>
      </p:sp>
    </p:spTree>
    <p:extLst>
      <p:ext uri="{BB962C8B-B14F-4D97-AF65-F5344CB8AC3E}">
        <p14:creationId xmlns:p14="http://schemas.microsoft.com/office/powerpoint/2010/main" val="339178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A8F3-BADD-4E21-9CB9-A220406CCBA9}"/>
              </a:ext>
            </a:extLst>
          </p:cNvPr>
          <p:cNvSpPr>
            <a:spLocks noGrp="1"/>
          </p:cNvSpPr>
          <p:nvPr>
            <p:ph type="title"/>
          </p:nvPr>
        </p:nvSpPr>
        <p:spPr/>
        <p:txBody>
          <a:bodyPr/>
          <a:lstStyle/>
          <a:p>
            <a:pPr algn="ctr"/>
            <a:r>
              <a:rPr lang="en-GB" dirty="0"/>
              <a:t>MLP overview</a:t>
            </a:r>
          </a:p>
        </p:txBody>
      </p:sp>
      <p:grpSp>
        <p:nvGrpSpPr>
          <p:cNvPr id="3" name="Group 2">
            <a:extLst>
              <a:ext uri="{FF2B5EF4-FFF2-40B4-BE49-F238E27FC236}">
                <a16:creationId xmlns:a16="http://schemas.microsoft.com/office/drawing/2014/main" id="{F4FA3117-CEC0-425E-89F2-57BD5627041C}"/>
              </a:ext>
            </a:extLst>
          </p:cNvPr>
          <p:cNvGrpSpPr/>
          <p:nvPr/>
        </p:nvGrpSpPr>
        <p:grpSpPr>
          <a:xfrm>
            <a:off x="1163752" y="1095999"/>
            <a:ext cx="10173615" cy="4399828"/>
            <a:chOff x="1163752" y="1095999"/>
            <a:chExt cx="10173615" cy="4399828"/>
          </a:xfrm>
        </p:grpSpPr>
        <p:sp>
          <p:nvSpPr>
            <p:cNvPr id="4" name="Arrow: Chevron 5">
              <a:extLst>
                <a:ext uri="{FF2B5EF4-FFF2-40B4-BE49-F238E27FC236}">
                  <a16:creationId xmlns:a16="http://schemas.microsoft.com/office/drawing/2014/main" id="{F820FD43-6D0F-484B-9933-E833BE8A8230}"/>
                </a:ext>
              </a:extLst>
            </p:cNvPr>
            <p:cNvSpPr/>
            <p:nvPr/>
          </p:nvSpPr>
          <p:spPr>
            <a:xfrm rot="5400000">
              <a:off x="1297280" y="962473"/>
              <a:ext cx="635830" cy="902883"/>
            </a:xfrm>
            <a:prstGeom prst="chevron">
              <a:avLst>
                <a:gd name="adj" fmla="val 19857"/>
              </a:avLst>
            </a:prstGeom>
            <a:solidFill>
              <a:srgbClr val="50A99B"/>
            </a:solidFill>
            <a:ln w="12700" cap="flat" cmpd="sng" algn="ctr">
              <a:noFill/>
              <a:prstDash val="solid"/>
              <a:miter lim="800000"/>
            </a:ln>
            <a:effectLst/>
          </p:spPr>
          <p:txBody>
            <a:bodyPr rtlCol="0" anchor="ctr"/>
            <a:lstStyle/>
            <a:p>
              <a:pPr algn="ctr" defTabSz="1687827">
                <a:defRPr/>
              </a:pPr>
              <a:endParaRPr kumimoji="0" lang="en-US" sz="3323" kern="0">
                <a:solidFill>
                  <a:srgbClr val="999999"/>
                </a:solidFill>
              </a:endParaRPr>
            </a:p>
          </p:txBody>
        </p:sp>
        <p:sp>
          <p:nvSpPr>
            <p:cNvPr id="5" name="Arrow: Chevron 60">
              <a:extLst>
                <a:ext uri="{FF2B5EF4-FFF2-40B4-BE49-F238E27FC236}">
                  <a16:creationId xmlns:a16="http://schemas.microsoft.com/office/drawing/2014/main" id="{50A7078C-5464-4706-BF4C-2326143E5D46}"/>
                </a:ext>
              </a:extLst>
            </p:cNvPr>
            <p:cNvSpPr/>
            <p:nvPr/>
          </p:nvSpPr>
          <p:spPr>
            <a:xfrm rot="5400000">
              <a:off x="1297279" y="1604626"/>
              <a:ext cx="635832" cy="902886"/>
            </a:xfrm>
            <a:prstGeom prst="chevron">
              <a:avLst>
                <a:gd name="adj" fmla="val 19857"/>
              </a:avLst>
            </a:prstGeom>
            <a:solidFill>
              <a:srgbClr val="184163"/>
            </a:solidFill>
            <a:ln w="12700" cap="flat" cmpd="sng" algn="ctr">
              <a:noFill/>
              <a:prstDash val="solid"/>
              <a:miter lim="800000"/>
            </a:ln>
            <a:effectLst/>
          </p:spPr>
          <p:txBody>
            <a:bodyPr rtlCol="0" anchor="ctr"/>
            <a:lstStyle/>
            <a:p>
              <a:pPr algn="ctr" defTabSz="1687827">
                <a:defRPr/>
              </a:pPr>
              <a:endParaRPr kumimoji="0" lang="en-US" sz="3323" kern="0">
                <a:solidFill>
                  <a:srgbClr val="999999"/>
                </a:solidFill>
              </a:endParaRPr>
            </a:p>
          </p:txBody>
        </p:sp>
        <p:sp>
          <p:nvSpPr>
            <p:cNvPr id="6" name="Arrow: Chevron 61">
              <a:extLst>
                <a:ext uri="{FF2B5EF4-FFF2-40B4-BE49-F238E27FC236}">
                  <a16:creationId xmlns:a16="http://schemas.microsoft.com/office/drawing/2014/main" id="{5303B269-4C9D-4965-A67C-C6FCBD86335D}"/>
                </a:ext>
              </a:extLst>
            </p:cNvPr>
            <p:cNvSpPr/>
            <p:nvPr/>
          </p:nvSpPr>
          <p:spPr>
            <a:xfrm rot="5400000">
              <a:off x="1297280" y="3103124"/>
              <a:ext cx="635831" cy="902885"/>
            </a:xfrm>
            <a:prstGeom prst="chevron">
              <a:avLst>
                <a:gd name="adj" fmla="val 19857"/>
              </a:avLst>
            </a:prstGeom>
            <a:solidFill>
              <a:srgbClr val="843A8E"/>
            </a:solidFill>
            <a:ln w="12700" cap="flat" cmpd="sng" algn="ctr">
              <a:noFill/>
              <a:prstDash val="solid"/>
              <a:miter lim="800000"/>
            </a:ln>
            <a:effectLst/>
          </p:spPr>
          <p:txBody>
            <a:bodyPr rtlCol="0" anchor="ctr"/>
            <a:lstStyle/>
            <a:p>
              <a:pPr algn="ctr" defTabSz="1687827">
                <a:defRPr/>
              </a:pPr>
              <a:endParaRPr kumimoji="0" lang="en-US" sz="3323" kern="0">
                <a:solidFill>
                  <a:srgbClr val="999999"/>
                </a:solidFill>
              </a:endParaRPr>
            </a:p>
          </p:txBody>
        </p:sp>
        <p:sp>
          <p:nvSpPr>
            <p:cNvPr id="7" name="Arrow: Chevron 115">
              <a:extLst>
                <a:ext uri="{FF2B5EF4-FFF2-40B4-BE49-F238E27FC236}">
                  <a16:creationId xmlns:a16="http://schemas.microsoft.com/office/drawing/2014/main" id="{FC06DC70-B6E1-49F2-B126-175ED1C7DB59}"/>
                </a:ext>
              </a:extLst>
            </p:cNvPr>
            <p:cNvSpPr/>
            <p:nvPr/>
          </p:nvSpPr>
          <p:spPr>
            <a:xfrm rot="5400000">
              <a:off x="1297281" y="4594527"/>
              <a:ext cx="635829" cy="902882"/>
            </a:xfrm>
            <a:prstGeom prst="chevron">
              <a:avLst>
                <a:gd name="adj" fmla="val 19857"/>
              </a:avLst>
            </a:prstGeom>
            <a:solidFill>
              <a:srgbClr val="9AC35A"/>
            </a:solidFill>
            <a:ln w="12700" cap="flat" cmpd="sng" algn="ctr">
              <a:noFill/>
              <a:prstDash val="solid"/>
              <a:miter lim="800000"/>
            </a:ln>
            <a:effectLst/>
          </p:spPr>
          <p:txBody>
            <a:bodyPr rtlCol="0" anchor="ctr"/>
            <a:lstStyle/>
            <a:p>
              <a:pPr algn="ctr" defTabSz="1687827">
                <a:defRPr/>
              </a:pPr>
              <a:endParaRPr kumimoji="0" lang="en-US" sz="3323" kern="0">
                <a:solidFill>
                  <a:srgbClr val="999999"/>
                </a:solidFill>
              </a:endParaRPr>
            </a:p>
          </p:txBody>
        </p:sp>
        <p:sp>
          <p:nvSpPr>
            <p:cNvPr id="8" name="Rectangle 9">
              <a:extLst>
                <a:ext uri="{FF2B5EF4-FFF2-40B4-BE49-F238E27FC236}">
                  <a16:creationId xmlns:a16="http://schemas.microsoft.com/office/drawing/2014/main" id="{0C0C9676-D8ED-4AAB-B175-FE08585C52B8}"/>
                </a:ext>
              </a:extLst>
            </p:cNvPr>
            <p:cNvSpPr/>
            <p:nvPr/>
          </p:nvSpPr>
          <p:spPr>
            <a:xfrm>
              <a:off x="1914371" y="1121483"/>
              <a:ext cx="9400098" cy="517734"/>
            </a:xfrm>
            <a:prstGeom prst="rect">
              <a:avLst/>
            </a:prstGeom>
            <a:solidFill>
              <a:srgbClr val="FFFFFF">
                <a:lumMod val="50000"/>
                <a:alpha val="10000"/>
              </a:srgbClr>
            </a:solidFill>
            <a:ln w="12700" cap="flat" cmpd="sng" algn="ctr">
              <a:noFill/>
              <a:prstDash val="solid"/>
              <a:miter lim="800000"/>
            </a:ln>
            <a:effectLst/>
          </p:spPr>
          <p:txBody>
            <a:bodyPr rtlCol="0" anchor="ctr"/>
            <a:lstStyle/>
            <a:p>
              <a:pPr algn="ctr" defTabSz="1687827">
                <a:buClr>
                  <a:srgbClr val="50A99B"/>
                </a:buClr>
                <a:defRPr/>
              </a:pPr>
              <a:endParaRPr kumimoji="0" lang="en-US" sz="1292" kern="0" dirty="0">
                <a:solidFill>
                  <a:srgbClr val="999999">
                    <a:lumMod val="75000"/>
                    <a:lumOff val="25000"/>
                  </a:srgbClr>
                </a:solidFill>
              </a:endParaRPr>
            </a:p>
          </p:txBody>
        </p:sp>
        <p:sp>
          <p:nvSpPr>
            <p:cNvPr id="9" name="CuadroTexto 395">
              <a:extLst>
                <a:ext uri="{FF2B5EF4-FFF2-40B4-BE49-F238E27FC236}">
                  <a16:creationId xmlns:a16="http://schemas.microsoft.com/office/drawing/2014/main" id="{B54ACEDE-D390-4742-93E4-3F8370B4379F}"/>
                </a:ext>
              </a:extLst>
            </p:cNvPr>
            <p:cNvSpPr txBox="1"/>
            <p:nvPr/>
          </p:nvSpPr>
          <p:spPr>
            <a:xfrm flipH="1">
              <a:off x="2366118" y="1149518"/>
              <a:ext cx="3598962" cy="461665"/>
            </a:xfrm>
            <a:prstGeom prst="rect">
              <a:avLst/>
            </a:prstGeom>
            <a:noFill/>
          </p:spPr>
          <p:txBody>
            <a:bodyPr wrap="square" rtlCol="0" anchor="ctr">
              <a:spAutoFit/>
            </a:bodyPr>
            <a:lstStyle/>
            <a:p>
              <a:pPr defTabSz="1687827">
                <a:defRPr/>
              </a:pPr>
              <a:r>
                <a:rPr kumimoji="0" lang="en-US" sz="2000" b="1" dirty="0">
                  <a:solidFill>
                    <a:srgbClr val="374556"/>
                  </a:solidFill>
                  <a:ea typeface="Lato" charset="0"/>
                  <a:cs typeface="Lato" charset="0"/>
                </a:rPr>
                <a:t>Invitation</a:t>
              </a:r>
              <a:r>
                <a:rPr kumimoji="0" lang="en-US" sz="2400" b="1" dirty="0">
                  <a:solidFill>
                    <a:srgbClr val="374556"/>
                  </a:solidFill>
                  <a:ea typeface="Lato" charset="0"/>
                  <a:cs typeface="Lato" charset="0"/>
                </a:rPr>
                <a:t> </a:t>
              </a:r>
            </a:p>
          </p:txBody>
        </p:sp>
        <p:sp>
          <p:nvSpPr>
            <p:cNvPr id="10" name="CuadroTexto 395">
              <a:extLst>
                <a:ext uri="{FF2B5EF4-FFF2-40B4-BE49-F238E27FC236}">
                  <a16:creationId xmlns:a16="http://schemas.microsoft.com/office/drawing/2014/main" id="{12D83B6A-A9C0-422E-A372-7A297B331D5D}"/>
                </a:ext>
              </a:extLst>
            </p:cNvPr>
            <p:cNvSpPr txBox="1"/>
            <p:nvPr/>
          </p:nvSpPr>
          <p:spPr>
            <a:xfrm flipH="1">
              <a:off x="1808748" y="1192158"/>
              <a:ext cx="802749" cy="376385"/>
            </a:xfrm>
            <a:prstGeom prst="rect">
              <a:avLst/>
            </a:prstGeom>
            <a:noFill/>
          </p:spPr>
          <p:txBody>
            <a:bodyPr wrap="square" rtlCol="0" anchor="ctr">
              <a:spAutoFit/>
            </a:bodyPr>
            <a:lstStyle/>
            <a:p>
              <a:pPr algn="ctr" defTabSz="1687827">
                <a:defRPr/>
              </a:pPr>
              <a:r>
                <a:rPr kumimoji="0" lang="en-US" sz="1846" b="1" dirty="0">
                  <a:solidFill>
                    <a:srgbClr val="50A99B"/>
                  </a:solidFill>
                  <a:ea typeface="Lato" charset="0"/>
                  <a:cs typeface="Lato" charset="0"/>
                </a:rPr>
                <a:t>01</a:t>
              </a:r>
            </a:p>
          </p:txBody>
        </p:sp>
        <p:grpSp>
          <p:nvGrpSpPr>
            <p:cNvPr id="11" name="Group 58">
              <a:extLst>
                <a:ext uri="{FF2B5EF4-FFF2-40B4-BE49-F238E27FC236}">
                  <a16:creationId xmlns:a16="http://schemas.microsoft.com/office/drawing/2014/main" id="{C367CC39-A02B-44D3-89C9-44BD22DB2370}"/>
                </a:ext>
              </a:extLst>
            </p:cNvPr>
            <p:cNvGrpSpPr/>
            <p:nvPr/>
          </p:nvGrpSpPr>
          <p:grpSpPr>
            <a:xfrm>
              <a:off x="1345696" y="1918246"/>
              <a:ext cx="388199" cy="275640"/>
              <a:chOff x="9161432" y="1803401"/>
              <a:chExt cx="360394" cy="361949"/>
            </a:xfrm>
            <a:solidFill>
              <a:srgbClr val="FFFFFF"/>
            </a:solidFill>
          </p:grpSpPr>
          <p:sp>
            <p:nvSpPr>
              <p:cNvPr id="41" name="Freeform 101">
                <a:extLst>
                  <a:ext uri="{FF2B5EF4-FFF2-40B4-BE49-F238E27FC236}">
                    <a16:creationId xmlns:a16="http://schemas.microsoft.com/office/drawing/2014/main" id="{78C53428-853E-4CF6-93B7-3E35AC111054}"/>
                  </a:ext>
                </a:extLst>
              </p:cNvPr>
              <p:cNvSpPr>
                <a:spLocks/>
              </p:cNvSpPr>
              <p:nvPr/>
            </p:nvSpPr>
            <p:spPr bwMode="auto">
              <a:xfrm>
                <a:off x="9161438" y="1965329"/>
                <a:ext cx="168274" cy="93664"/>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sp>
            <p:nvSpPr>
              <p:cNvPr id="42" name="Freeform 102">
                <a:extLst>
                  <a:ext uri="{FF2B5EF4-FFF2-40B4-BE49-F238E27FC236}">
                    <a16:creationId xmlns:a16="http://schemas.microsoft.com/office/drawing/2014/main" id="{3F5F91E6-4E5B-4AC0-A4C8-F3B65E63BE32}"/>
                  </a:ext>
                </a:extLst>
              </p:cNvPr>
              <p:cNvSpPr>
                <a:spLocks/>
              </p:cNvSpPr>
              <p:nvPr/>
            </p:nvSpPr>
            <p:spPr bwMode="auto">
              <a:xfrm>
                <a:off x="9161438" y="1897066"/>
                <a:ext cx="300038"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sp>
            <p:nvSpPr>
              <p:cNvPr id="43" name="Freeform 103">
                <a:extLst>
                  <a:ext uri="{FF2B5EF4-FFF2-40B4-BE49-F238E27FC236}">
                    <a16:creationId xmlns:a16="http://schemas.microsoft.com/office/drawing/2014/main" id="{9652B318-4269-4047-9E09-0020B9A00F5F}"/>
                  </a:ext>
                </a:extLst>
              </p:cNvPr>
              <p:cNvSpPr>
                <a:spLocks/>
              </p:cNvSpPr>
              <p:nvPr/>
            </p:nvSpPr>
            <p:spPr bwMode="auto">
              <a:xfrm>
                <a:off x="9161432" y="1803401"/>
                <a:ext cx="300037"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sp>
            <p:nvSpPr>
              <p:cNvPr id="44" name="Freeform 104">
                <a:extLst>
                  <a:ext uri="{FF2B5EF4-FFF2-40B4-BE49-F238E27FC236}">
                    <a16:creationId xmlns:a16="http://schemas.microsoft.com/office/drawing/2014/main" id="{18F8802A-B653-40AE-ABED-E0F943BC2212}"/>
                  </a:ext>
                </a:extLst>
              </p:cNvPr>
              <p:cNvSpPr>
                <a:spLocks/>
              </p:cNvSpPr>
              <p:nvPr/>
            </p:nvSpPr>
            <p:spPr bwMode="auto">
              <a:xfrm>
                <a:off x="9161435" y="2033589"/>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sp>
            <p:nvSpPr>
              <p:cNvPr id="45" name="Freeform 105">
                <a:extLst>
                  <a:ext uri="{FF2B5EF4-FFF2-40B4-BE49-F238E27FC236}">
                    <a16:creationId xmlns:a16="http://schemas.microsoft.com/office/drawing/2014/main" id="{F8A1F29F-159A-42D0-9948-37585AA904CD}"/>
                  </a:ext>
                </a:extLst>
              </p:cNvPr>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grpSp>
        <p:grpSp>
          <p:nvGrpSpPr>
            <p:cNvPr id="12" name="Group 64">
              <a:extLst>
                <a:ext uri="{FF2B5EF4-FFF2-40B4-BE49-F238E27FC236}">
                  <a16:creationId xmlns:a16="http://schemas.microsoft.com/office/drawing/2014/main" id="{41F3F16D-8D27-4A08-93E9-87EF00EAE301}"/>
                </a:ext>
              </a:extLst>
            </p:cNvPr>
            <p:cNvGrpSpPr/>
            <p:nvPr/>
          </p:nvGrpSpPr>
          <p:grpSpPr>
            <a:xfrm>
              <a:off x="1328780" y="1284896"/>
              <a:ext cx="436059" cy="258037"/>
              <a:chOff x="2670175" y="2916245"/>
              <a:chExt cx="360362" cy="301619"/>
            </a:xfrm>
            <a:solidFill>
              <a:srgbClr val="FFFFFF"/>
            </a:solidFill>
          </p:grpSpPr>
          <p:sp>
            <p:nvSpPr>
              <p:cNvPr id="38" name="Freeform 65">
                <a:extLst>
                  <a:ext uri="{FF2B5EF4-FFF2-40B4-BE49-F238E27FC236}">
                    <a16:creationId xmlns:a16="http://schemas.microsoft.com/office/drawing/2014/main" id="{76657EBF-8571-4887-AC0D-365C53B02D1D}"/>
                  </a:ext>
                </a:extLst>
              </p:cNvPr>
              <p:cNvSpPr>
                <a:spLocks/>
              </p:cNvSpPr>
              <p:nvPr/>
            </p:nvSpPr>
            <p:spPr bwMode="auto">
              <a:xfrm>
                <a:off x="2970212" y="3067052"/>
                <a:ext cx="60325" cy="136525"/>
              </a:xfrm>
              <a:custGeom>
                <a:avLst/>
                <a:gdLst>
                  <a:gd name="T0" fmla="*/ 14 w 16"/>
                  <a:gd name="T1" fmla="*/ 0 h 36"/>
                  <a:gd name="T2" fmla="*/ 2 w 16"/>
                  <a:gd name="T3" fmla="*/ 0 h 36"/>
                  <a:gd name="T4" fmla="*/ 0 w 16"/>
                  <a:gd name="T5" fmla="*/ 2 h 36"/>
                  <a:gd name="T6" fmla="*/ 0 w 16"/>
                  <a:gd name="T7" fmla="*/ 34 h 36"/>
                  <a:gd name="T8" fmla="*/ 2 w 16"/>
                  <a:gd name="T9" fmla="*/ 36 h 36"/>
                  <a:gd name="T10" fmla="*/ 14 w 16"/>
                  <a:gd name="T11" fmla="*/ 36 h 36"/>
                  <a:gd name="T12" fmla="*/ 16 w 16"/>
                  <a:gd name="T13" fmla="*/ 34 h 36"/>
                  <a:gd name="T14" fmla="*/ 16 w 16"/>
                  <a:gd name="T15" fmla="*/ 2 h 36"/>
                  <a:gd name="T16" fmla="*/ 14 w 1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6">
                    <a:moveTo>
                      <a:pt x="14" y="0"/>
                    </a:moveTo>
                    <a:cubicBezTo>
                      <a:pt x="2" y="0"/>
                      <a:pt x="2" y="0"/>
                      <a:pt x="2" y="0"/>
                    </a:cubicBezTo>
                    <a:cubicBezTo>
                      <a:pt x="1" y="0"/>
                      <a:pt x="0" y="1"/>
                      <a:pt x="0" y="2"/>
                    </a:cubicBezTo>
                    <a:cubicBezTo>
                      <a:pt x="0" y="34"/>
                      <a:pt x="0" y="34"/>
                      <a:pt x="0" y="34"/>
                    </a:cubicBezTo>
                    <a:cubicBezTo>
                      <a:pt x="0" y="35"/>
                      <a:pt x="1" y="36"/>
                      <a:pt x="2" y="36"/>
                    </a:cubicBezTo>
                    <a:cubicBezTo>
                      <a:pt x="14" y="36"/>
                      <a:pt x="14" y="36"/>
                      <a:pt x="14" y="36"/>
                    </a:cubicBezTo>
                    <a:cubicBezTo>
                      <a:pt x="15" y="36"/>
                      <a:pt x="16" y="35"/>
                      <a:pt x="16" y="3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sp>
            <p:nvSpPr>
              <p:cNvPr id="39" name="Freeform 66">
                <a:extLst>
                  <a:ext uri="{FF2B5EF4-FFF2-40B4-BE49-F238E27FC236}">
                    <a16:creationId xmlns:a16="http://schemas.microsoft.com/office/drawing/2014/main" id="{65C8F830-AFA4-4827-AB5C-6763CE455595}"/>
                  </a:ext>
                </a:extLst>
              </p:cNvPr>
              <p:cNvSpPr>
                <a:spLocks/>
              </p:cNvSpPr>
              <p:nvPr/>
            </p:nvSpPr>
            <p:spPr bwMode="auto">
              <a:xfrm>
                <a:off x="2714624" y="2916245"/>
                <a:ext cx="225425" cy="196851"/>
              </a:xfrm>
              <a:custGeom>
                <a:avLst/>
                <a:gdLst>
                  <a:gd name="T0" fmla="*/ 58 w 60"/>
                  <a:gd name="T1" fmla="*/ 0 h 52"/>
                  <a:gd name="T2" fmla="*/ 42 w 60"/>
                  <a:gd name="T3" fmla="*/ 0 h 52"/>
                  <a:gd name="T4" fmla="*/ 42 w 60"/>
                  <a:gd name="T5" fmla="*/ 34 h 52"/>
                  <a:gd name="T6" fmla="*/ 30 w 60"/>
                  <a:gd name="T7" fmla="*/ 24 h 52"/>
                  <a:gd name="T8" fmla="*/ 18 w 60"/>
                  <a:gd name="T9" fmla="*/ 34 h 52"/>
                  <a:gd name="T10" fmla="*/ 18 w 60"/>
                  <a:gd name="T11" fmla="*/ 0 h 52"/>
                  <a:gd name="T12" fmla="*/ 2 w 60"/>
                  <a:gd name="T13" fmla="*/ 0 h 52"/>
                  <a:gd name="T14" fmla="*/ 0 w 60"/>
                  <a:gd name="T15" fmla="*/ 2 h 52"/>
                  <a:gd name="T16" fmla="*/ 0 w 60"/>
                  <a:gd name="T17" fmla="*/ 48 h 52"/>
                  <a:gd name="T18" fmla="*/ 4 w 60"/>
                  <a:gd name="T19" fmla="*/ 48 h 52"/>
                  <a:gd name="T20" fmla="*/ 15 w 60"/>
                  <a:gd name="T21" fmla="*/ 52 h 52"/>
                  <a:gd name="T22" fmla="*/ 22 w 60"/>
                  <a:gd name="T23" fmla="*/ 48 h 52"/>
                  <a:gd name="T24" fmla="*/ 35 w 60"/>
                  <a:gd name="T25" fmla="*/ 48 h 52"/>
                  <a:gd name="T26" fmla="*/ 36 w 60"/>
                  <a:gd name="T27" fmla="*/ 47 h 52"/>
                  <a:gd name="T28" fmla="*/ 54 w 60"/>
                  <a:gd name="T29" fmla="*/ 40 h 52"/>
                  <a:gd name="T30" fmla="*/ 60 w 60"/>
                  <a:gd name="T31" fmla="*/ 40 h 52"/>
                  <a:gd name="T32" fmla="*/ 60 w 60"/>
                  <a:gd name="T33" fmla="*/ 2 h 52"/>
                  <a:gd name="T34" fmla="*/ 58 w 60"/>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2">
                    <a:moveTo>
                      <a:pt x="58" y="0"/>
                    </a:moveTo>
                    <a:cubicBezTo>
                      <a:pt x="42" y="0"/>
                      <a:pt x="42" y="0"/>
                      <a:pt x="42" y="0"/>
                    </a:cubicBezTo>
                    <a:cubicBezTo>
                      <a:pt x="42" y="34"/>
                      <a:pt x="42" y="34"/>
                      <a:pt x="42" y="34"/>
                    </a:cubicBezTo>
                    <a:cubicBezTo>
                      <a:pt x="30" y="24"/>
                      <a:pt x="30" y="24"/>
                      <a:pt x="30" y="24"/>
                    </a:cubicBezTo>
                    <a:cubicBezTo>
                      <a:pt x="18" y="34"/>
                      <a:pt x="18" y="34"/>
                      <a:pt x="18" y="34"/>
                    </a:cubicBezTo>
                    <a:cubicBezTo>
                      <a:pt x="18" y="0"/>
                      <a:pt x="18" y="0"/>
                      <a:pt x="18" y="0"/>
                    </a:cubicBezTo>
                    <a:cubicBezTo>
                      <a:pt x="2" y="0"/>
                      <a:pt x="2" y="0"/>
                      <a:pt x="2" y="0"/>
                    </a:cubicBezTo>
                    <a:cubicBezTo>
                      <a:pt x="1" y="0"/>
                      <a:pt x="0" y="1"/>
                      <a:pt x="0" y="2"/>
                    </a:cubicBezTo>
                    <a:cubicBezTo>
                      <a:pt x="0" y="48"/>
                      <a:pt x="0" y="48"/>
                      <a:pt x="0" y="48"/>
                    </a:cubicBezTo>
                    <a:cubicBezTo>
                      <a:pt x="1" y="48"/>
                      <a:pt x="2" y="48"/>
                      <a:pt x="4" y="48"/>
                    </a:cubicBezTo>
                    <a:cubicBezTo>
                      <a:pt x="15" y="52"/>
                      <a:pt x="15" y="52"/>
                      <a:pt x="15" y="52"/>
                    </a:cubicBezTo>
                    <a:cubicBezTo>
                      <a:pt x="16" y="50"/>
                      <a:pt x="19" y="48"/>
                      <a:pt x="22" y="48"/>
                    </a:cubicBezTo>
                    <a:cubicBezTo>
                      <a:pt x="35" y="48"/>
                      <a:pt x="35" y="48"/>
                      <a:pt x="35" y="48"/>
                    </a:cubicBezTo>
                    <a:cubicBezTo>
                      <a:pt x="35" y="48"/>
                      <a:pt x="35" y="48"/>
                      <a:pt x="36" y="47"/>
                    </a:cubicBezTo>
                    <a:cubicBezTo>
                      <a:pt x="39" y="45"/>
                      <a:pt x="46" y="40"/>
                      <a:pt x="54" y="40"/>
                    </a:cubicBezTo>
                    <a:cubicBezTo>
                      <a:pt x="60" y="40"/>
                      <a:pt x="60" y="40"/>
                      <a:pt x="60" y="40"/>
                    </a:cubicBezTo>
                    <a:cubicBezTo>
                      <a:pt x="60" y="2"/>
                      <a:pt x="60" y="2"/>
                      <a:pt x="60" y="2"/>
                    </a:cubicBezTo>
                    <a:cubicBezTo>
                      <a:pt x="60" y="1"/>
                      <a:pt x="5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sp>
            <p:nvSpPr>
              <p:cNvPr id="40" name="Freeform 67">
                <a:extLst>
                  <a:ext uri="{FF2B5EF4-FFF2-40B4-BE49-F238E27FC236}">
                    <a16:creationId xmlns:a16="http://schemas.microsoft.com/office/drawing/2014/main" id="{2C64AF2D-8475-4300-99E2-D74122BA3CFC}"/>
                  </a:ext>
                </a:extLst>
              </p:cNvPr>
              <p:cNvSpPr>
                <a:spLocks/>
              </p:cNvSpPr>
              <p:nvPr/>
            </p:nvSpPr>
            <p:spPr bwMode="auto">
              <a:xfrm>
                <a:off x="2670175" y="3082925"/>
                <a:ext cx="285750" cy="134939"/>
              </a:xfrm>
              <a:custGeom>
                <a:avLst/>
                <a:gdLst>
                  <a:gd name="T0" fmla="*/ 76 w 76"/>
                  <a:gd name="T1" fmla="*/ 0 h 36"/>
                  <a:gd name="T2" fmla="*/ 66 w 76"/>
                  <a:gd name="T3" fmla="*/ 0 h 36"/>
                  <a:gd name="T4" fmla="*/ 50 w 76"/>
                  <a:gd name="T5" fmla="*/ 6 h 36"/>
                  <a:gd name="T6" fmla="*/ 48 w 76"/>
                  <a:gd name="T7" fmla="*/ 8 h 36"/>
                  <a:gd name="T8" fmla="*/ 46 w 76"/>
                  <a:gd name="T9" fmla="*/ 8 h 36"/>
                  <a:gd name="T10" fmla="*/ 34 w 76"/>
                  <a:gd name="T11" fmla="*/ 8 h 36"/>
                  <a:gd name="T12" fmla="*/ 32 w 76"/>
                  <a:gd name="T13" fmla="*/ 8 h 36"/>
                  <a:gd name="T14" fmla="*/ 32 w 76"/>
                  <a:gd name="T15" fmla="*/ 8 h 36"/>
                  <a:gd name="T16" fmla="*/ 31 w 76"/>
                  <a:gd name="T17" fmla="*/ 9 h 36"/>
                  <a:gd name="T18" fmla="*/ 30 w 76"/>
                  <a:gd name="T19" fmla="*/ 12 h 36"/>
                  <a:gd name="T20" fmla="*/ 34 w 76"/>
                  <a:gd name="T21" fmla="*/ 16 h 36"/>
                  <a:gd name="T22" fmla="*/ 56 w 76"/>
                  <a:gd name="T23" fmla="*/ 16 h 36"/>
                  <a:gd name="T24" fmla="*/ 58 w 76"/>
                  <a:gd name="T25" fmla="*/ 18 h 36"/>
                  <a:gd name="T26" fmla="*/ 56 w 76"/>
                  <a:gd name="T27" fmla="*/ 20 h 36"/>
                  <a:gd name="T28" fmla="*/ 34 w 76"/>
                  <a:gd name="T29" fmla="*/ 20 h 36"/>
                  <a:gd name="T30" fmla="*/ 26 w 76"/>
                  <a:gd name="T31" fmla="*/ 12 h 36"/>
                  <a:gd name="T32" fmla="*/ 26 w 76"/>
                  <a:gd name="T33" fmla="*/ 12 h 36"/>
                  <a:gd name="T34" fmla="*/ 15 w 76"/>
                  <a:gd name="T35" fmla="*/ 8 h 36"/>
                  <a:gd name="T36" fmla="*/ 1 w 76"/>
                  <a:gd name="T37" fmla="*/ 13 h 36"/>
                  <a:gd name="T38" fmla="*/ 0 w 76"/>
                  <a:gd name="T39" fmla="*/ 15 h 36"/>
                  <a:gd name="T40" fmla="*/ 1 w 76"/>
                  <a:gd name="T41" fmla="*/ 16 h 36"/>
                  <a:gd name="T42" fmla="*/ 21 w 76"/>
                  <a:gd name="T43" fmla="*/ 26 h 36"/>
                  <a:gd name="T44" fmla="*/ 45 w 76"/>
                  <a:gd name="T45" fmla="*/ 36 h 36"/>
                  <a:gd name="T46" fmla="*/ 67 w 76"/>
                  <a:gd name="T47" fmla="*/ 30 h 36"/>
                  <a:gd name="T48" fmla="*/ 76 w 76"/>
                  <a:gd name="T49" fmla="*/ 27 h 36"/>
                  <a:gd name="T50" fmla="*/ 76 w 76"/>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36">
                    <a:moveTo>
                      <a:pt x="76" y="0"/>
                    </a:moveTo>
                    <a:cubicBezTo>
                      <a:pt x="66" y="0"/>
                      <a:pt x="66" y="0"/>
                      <a:pt x="66" y="0"/>
                    </a:cubicBezTo>
                    <a:cubicBezTo>
                      <a:pt x="59" y="0"/>
                      <a:pt x="53" y="4"/>
                      <a:pt x="50" y="6"/>
                    </a:cubicBezTo>
                    <a:cubicBezTo>
                      <a:pt x="49" y="7"/>
                      <a:pt x="48" y="8"/>
                      <a:pt x="48" y="8"/>
                    </a:cubicBezTo>
                    <a:cubicBezTo>
                      <a:pt x="46" y="8"/>
                      <a:pt x="46" y="8"/>
                      <a:pt x="46" y="8"/>
                    </a:cubicBezTo>
                    <a:cubicBezTo>
                      <a:pt x="34" y="8"/>
                      <a:pt x="34" y="8"/>
                      <a:pt x="34" y="8"/>
                    </a:cubicBezTo>
                    <a:cubicBezTo>
                      <a:pt x="33" y="8"/>
                      <a:pt x="33" y="8"/>
                      <a:pt x="32" y="8"/>
                    </a:cubicBezTo>
                    <a:cubicBezTo>
                      <a:pt x="32" y="8"/>
                      <a:pt x="32" y="8"/>
                      <a:pt x="32" y="8"/>
                    </a:cubicBezTo>
                    <a:cubicBezTo>
                      <a:pt x="32" y="9"/>
                      <a:pt x="31" y="9"/>
                      <a:pt x="31" y="9"/>
                    </a:cubicBezTo>
                    <a:cubicBezTo>
                      <a:pt x="30" y="10"/>
                      <a:pt x="30" y="11"/>
                      <a:pt x="30" y="12"/>
                    </a:cubicBezTo>
                    <a:cubicBezTo>
                      <a:pt x="30" y="14"/>
                      <a:pt x="31" y="16"/>
                      <a:pt x="34" y="16"/>
                    </a:cubicBezTo>
                    <a:cubicBezTo>
                      <a:pt x="56" y="16"/>
                      <a:pt x="56" y="16"/>
                      <a:pt x="56" y="16"/>
                    </a:cubicBezTo>
                    <a:cubicBezTo>
                      <a:pt x="57" y="16"/>
                      <a:pt x="58" y="17"/>
                      <a:pt x="58" y="18"/>
                    </a:cubicBezTo>
                    <a:cubicBezTo>
                      <a:pt x="58" y="19"/>
                      <a:pt x="57" y="20"/>
                      <a:pt x="56" y="20"/>
                    </a:cubicBezTo>
                    <a:cubicBezTo>
                      <a:pt x="34" y="20"/>
                      <a:pt x="34" y="20"/>
                      <a:pt x="34" y="20"/>
                    </a:cubicBezTo>
                    <a:cubicBezTo>
                      <a:pt x="29" y="20"/>
                      <a:pt x="26" y="16"/>
                      <a:pt x="26" y="12"/>
                    </a:cubicBezTo>
                    <a:cubicBezTo>
                      <a:pt x="26" y="12"/>
                      <a:pt x="26" y="12"/>
                      <a:pt x="26" y="12"/>
                    </a:cubicBezTo>
                    <a:cubicBezTo>
                      <a:pt x="15" y="8"/>
                      <a:pt x="15" y="8"/>
                      <a:pt x="15" y="8"/>
                    </a:cubicBezTo>
                    <a:cubicBezTo>
                      <a:pt x="9" y="7"/>
                      <a:pt x="5" y="8"/>
                      <a:pt x="1" y="13"/>
                    </a:cubicBezTo>
                    <a:cubicBezTo>
                      <a:pt x="0" y="13"/>
                      <a:pt x="0" y="14"/>
                      <a:pt x="0" y="15"/>
                    </a:cubicBezTo>
                    <a:cubicBezTo>
                      <a:pt x="0" y="15"/>
                      <a:pt x="1" y="16"/>
                      <a:pt x="1" y="16"/>
                    </a:cubicBezTo>
                    <a:cubicBezTo>
                      <a:pt x="9" y="20"/>
                      <a:pt x="16" y="24"/>
                      <a:pt x="21" y="26"/>
                    </a:cubicBezTo>
                    <a:cubicBezTo>
                      <a:pt x="33" y="33"/>
                      <a:pt x="39" y="36"/>
                      <a:pt x="45" y="36"/>
                    </a:cubicBezTo>
                    <a:cubicBezTo>
                      <a:pt x="51" y="36"/>
                      <a:pt x="56" y="34"/>
                      <a:pt x="67" y="30"/>
                    </a:cubicBezTo>
                    <a:cubicBezTo>
                      <a:pt x="70" y="29"/>
                      <a:pt x="73" y="28"/>
                      <a:pt x="76" y="27"/>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grpSp>
        <p:grpSp>
          <p:nvGrpSpPr>
            <p:cNvPr id="13" name="Group 68">
              <a:extLst>
                <a:ext uri="{FF2B5EF4-FFF2-40B4-BE49-F238E27FC236}">
                  <a16:creationId xmlns:a16="http://schemas.microsoft.com/office/drawing/2014/main" id="{6E54D6FA-22F5-45FA-923E-9A53518BC037}"/>
                </a:ext>
              </a:extLst>
            </p:cNvPr>
            <p:cNvGrpSpPr/>
            <p:nvPr/>
          </p:nvGrpSpPr>
          <p:grpSpPr>
            <a:xfrm>
              <a:off x="1321139" y="3399897"/>
              <a:ext cx="457673" cy="309329"/>
              <a:chOff x="4833919" y="3983060"/>
              <a:chExt cx="360354" cy="344494"/>
            </a:xfrm>
            <a:solidFill>
              <a:srgbClr val="FFFFFF"/>
            </a:solidFill>
          </p:grpSpPr>
          <p:sp>
            <p:nvSpPr>
              <p:cNvPr id="34" name="Freeform 69">
                <a:extLst>
                  <a:ext uri="{FF2B5EF4-FFF2-40B4-BE49-F238E27FC236}">
                    <a16:creationId xmlns:a16="http://schemas.microsoft.com/office/drawing/2014/main" id="{6710F1A3-7D1F-47EB-B4F5-D5F54328FD72}"/>
                  </a:ext>
                </a:extLst>
              </p:cNvPr>
              <p:cNvSpPr>
                <a:spLocks/>
              </p:cNvSpPr>
              <p:nvPr/>
            </p:nvSpPr>
            <p:spPr bwMode="auto">
              <a:xfrm>
                <a:off x="4833919" y="4179921"/>
                <a:ext cx="74613" cy="128589"/>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sp>
            <p:nvSpPr>
              <p:cNvPr id="35" name="Freeform 70">
                <a:extLst>
                  <a:ext uri="{FF2B5EF4-FFF2-40B4-BE49-F238E27FC236}">
                    <a16:creationId xmlns:a16="http://schemas.microsoft.com/office/drawing/2014/main" id="{CEBB87CC-FB3E-492E-AF53-3F08856DC552}"/>
                  </a:ext>
                </a:extLst>
              </p:cNvPr>
              <p:cNvSpPr>
                <a:spLocks/>
              </p:cNvSpPr>
              <p:nvPr/>
            </p:nvSpPr>
            <p:spPr bwMode="auto">
              <a:xfrm>
                <a:off x="4916461" y="4194203"/>
                <a:ext cx="277812" cy="133351"/>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sp>
            <p:nvSpPr>
              <p:cNvPr id="36" name="Freeform 71">
                <a:extLst>
                  <a:ext uri="{FF2B5EF4-FFF2-40B4-BE49-F238E27FC236}">
                    <a16:creationId xmlns:a16="http://schemas.microsoft.com/office/drawing/2014/main" id="{CD479E4A-7527-47C9-A5F7-4391C049452F}"/>
                  </a:ext>
                </a:extLst>
              </p:cNvPr>
              <p:cNvSpPr>
                <a:spLocks noEditPoints="1"/>
              </p:cNvSpPr>
              <p:nvPr/>
            </p:nvSpPr>
            <p:spPr bwMode="auto">
              <a:xfrm>
                <a:off x="5037121" y="3983060"/>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sp>
            <p:nvSpPr>
              <p:cNvPr id="37" name="Freeform 72">
                <a:extLst>
                  <a:ext uri="{FF2B5EF4-FFF2-40B4-BE49-F238E27FC236}">
                    <a16:creationId xmlns:a16="http://schemas.microsoft.com/office/drawing/2014/main" id="{C21BEE45-D35E-47FE-921A-BA9EA3729967}"/>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1687827">
                  <a:defRPr/>
                </a:pPr>
                <a:endParaRPr kumimoji="0" lang="id-ID" sz="3323" kern="0">
                  <a:solidFill>
                    <a:srgbClr val="999999"/>
                  </a:solidFill>
                </a:endParaRPr>
              </a:p>
            </p:txBody>
          </p:sp>
        </p:grpSp>
        <p:grpSp>
          <p:nvGrpSpPr>
            <p:cNvPr id="14" name="Group 73">
              <a:extLst>
                <a:ext uri="{FF2B5EF4-FFF2-40B4-BE49-F238E27FC236}">
                  <a16:creationId xmlns:a16="http://schemas.microsoft.com/office/drawing/2014/main" id="{315764A0-864F-449E-A73B-6C2028A8F447}"/>
                </a:ext>
              </a:extLst>
            </p:cNvPr>
            <p:cNvGrpSpPr/>
            <p:nvPr/>
          </p:nvGrpSpPr>
          <p:grpSpPr>
            <a:xfrm>
              <a:off x="1325090" y="4887438"/>
              <a:ext cx="446457" cy="317052"/>
              <a:chOff x="5554671" y="3971925"/>
              <a:chExt cx="360354" cy="361962"/>
            </a:xfrm>
            <a:solidFill>
              <a:srgbClr val="FFFFFF"/>
            </a:solidFill>
          </p:grpSpPr>
          <p:sp>
            <p:nvSpPr>
              <p:cNvPr id="32" name="Freeform 74">
                <a:extLst>
                  <a:ext uri="{FF2B5EF4-FFF2-40B4-BE49-F238E27FC236}">
                    <a16:creationId xmlns:a16="http://schemas.microsoft.com/office/drawing/2014/main" id="{795ECB6A-ABCF-461A-B502-FD5CDD79597A}"/>
                  </a:ext>
                </a:extLst>
              </p:cNvPr>
              <p:cNvSpPr>
                <a:spLocks noEditPoints="1"/>
              </p:cNvSpPr>
              <p:nvPr/>
            </p:nvSpPr>
            <p:spPr bwMode="auto">
              <a:xfrm>
                <a:off x="5554671" y="4078298"/>
                <a:ext cx="255588" cy="255589"/>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8 h 68"/>
                  <a:gd name="T86" fmla="*/ 20 w 68"/>
                  <a:gd name="T87" fmla="*/ 34 h 68"/>
                  <a:gd name="T88" fmla="*/ 34 w 68"/>
                  <a:gd name="T89" fmla="*/ 20 h 68"/>
                  <a:gd name="T90" fmla="*/ 48 w 68"/>
                  <a:gd name="T91" fmla="*/ 34 h 68"/>
                  <a:gd name="T92" fmla="*/ 34 w 68"/>
                  <a:gd name="T93"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8"/>
                    </a:moveTo>
                    <a:cubicBezTo>
                      <a:pt x="26" y="48"/>
                      <a:pt x="20" y="42"/>
                      <a:pt x="20" y="34"/>
                    </a:cubicBezTo>
                    <a:cubicBezTo>
                      <a:pt x="20" y="26"/>
                      <a:pt x="26" y="20"/>
                      <a:pt x="34" y="20"/>
                    </a:cubicBezTo>
                    <a:cubicBezTo>
                      <a:pt x="42" y="20"/>
                      <a:pt x="48" y="26"/>
                      <a:pt x="48" y="34"/>
                    </a:cubicBezTo>
                    <a:cubicBezTo>
                      <a:pt x="48" y="42"/>
                      <a:pt x="42" y="48"/>
                      <a:pt x="34" y="48"/>
                    </a:cubicBezTo>
                    <a:close/>
                  </a:path>
                </a:pathLst>
              </a:custGeom>
              <a:grpFill/>
              <a:ln w="12700" cap="flat" cmpd="sng" algn="ctr">
                <a:no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1687827">
                  <a:defRPr/>
                </a:pPr>
                <a:endParaRPr kumimoji="0" lang="id-ID" sz="3323" kern="0">
                  <a:solidFill>
                    <a:srgbClr val="FFFFFF"/>
                  </a:solidFill>
                </a:endParaRPr>
              </a:p>
            </p:txBody>
          </p:sp>
          <p:sp>
            <p:nvSpPr>
              <p:cNvPr id="33" name="Freeform 75">
                <a:extLst>
                  <a:ext uri="{FF2B5EF4-FFF2-40B4-BE49-F238E27FC236}">
                    <a16:creationId xmlns:a16="http://schemas.microsoft.com/office/drawing/2014/main" id="{4AB7A4E5-4072-48B4-A23C-34D2E2C89EA5}"/>
                  </a:ext>
                </a:extLst>
              </p:cNvPr>
              <p:cNvSpPr>
                <a:spLocks noEditPoints="1"/>
              </p:cNvSpPr>
              <p:nvPr/>
            </p:nvSpPr>
            <p:spPr bwMode="auto">
              <a:xfrm>
                <a:off x="5765800" y="3971925"/>
                <a:ext cx="149225" cy="150813"/>
              </a:xfrm>
              <a:custGeom>
                <a:avLst/>
                <a:gdLst>
                  <a:gd name="T0" fmla="*/ 39 w 40"/>
                  <a:gd name="T1" fmla="*/ 24 h 40"/>
                  <a:gd name="T2" fmla="*/ 36 w 40"/>
                  <a:gd name="T3" fmla="*/ 22 h 40"/>
                  <a:gd name="T4" fmla="*/ 36 w 40"/>
                  <a:gd name="T5" fmla="*/ 20 h 40"/>
                  <a:gd name="T6" fmla="*/ 36 w 40"/>
                  <a:gd name="T7" fmla="*/ 18 h 40"/>
                  <a:gd name="T8" fmla="*/ 39 w 40"/>
                  <a:gd name="T9" fmla="*/ 16 h 40"/>
                  <a:gd name="T10" fmla="*/ 39 w 40"/>
                  <a:gd name="T11" fmla="*/ 13 h 40"/>
                  <a:gd name="T12" fmla="*/ 35 w 40"/>
                  <a:gd name="T13" fmla="*/ 7 h 40"/>
                  <a:gd name="T14" fmla="*/ 34 w 40"/>
                  <a:gd name="T15" fmla="*/ 6 h 40"/>
                  <a:gd name="T16" fmla="*/ 33 w 40"/>
                  <a:gd name="T17" fmla="*/ 6 h 40"/>
                  <a:gd name="T18" fmla="*/ 30 w 40"/>
                  <a:gd name="T19" fmla="*/ 7 h 40"/>
                  <a:gd name="T20" fmla="*/ 26 w 40"/>
                  <a:gd name="T21" fmla="*/ 5 h 40"/>
                  <a:gd name="T22" fmla="*/ 26 w 40"/>
                  <a:gd name="T23" fmla="*/ 2 h 40"/>
                  <a:gd name="T24" fmla="*/ 24 w 40"/>
                  <a:gd name="T25" fmla="*/ 0 h 40"/>
                  <a:gd name="T26" fmla="*/ 16 w 40"/>
                  <a:gd name="T27" fmla="*/ 0 h 40"/>
                  <a:gd name="T28" fmla="*/ 14 w 40"/>
                  <a:gd name="T29" fmla="*/ 2 h 40"/>
                  <a:gd name="T30" fmla="*/ 14 w 40"/>
                  <a:gd name="T31" fmla="*/ 5 h 40"/>
                  <a:gd name="T32" fmla="*/ 10 w 40"/>
                  <a:gd name="T33" fmla="*/ 7 h 40"/>
                  <a:gd name="T34" fmla="*/ 8 w 40"/>
                  <a:gd name="T35" fmla="*/ 6 h 40"/>
                  <a:gd name="T36" fmla="*/ 5 w 40"/>
                  <a:gd name="T37" fmla="*/ 7 h 40"/>
                  <a:gd name="T38" fmla="*/ 1 w 40"/>
                  <a:gd name="T39" fmla="*/ 13 h 40"/>
                  <a:gd name="T40" fmla="*/ 1 w 40"/>
                  <a:gd name="T41" fmla="*/ 15 h 40"/>
                  <a:gd name="T42" fmla="*/ 1 w 40"/>
                  <a:gd name="T43" fmla="*/ 16 h 40"/>
                  <a:gd name="T44" fmla="*/ 4 w 40"/>
                  <a:gd name="T45" fmla="*/ 18 h 40"/>
                  <a:gd name="T46" fmla="*/ 4 w 40"/>
                  <a:gd name="T47" fmla="*/ 20 h 40"/>
                  <a:gd name="T48" fmla="*/ 4 w 40"/>
                  <a:gd name="T49" fmla="*/ 22 h 40"/>
                  <a:gd name="T50" fmla="*/ 1 w 40"/>
                  <a:gd name="T51" fmla="*/ 24 h 40"/>
                  <a:gd name="T52" fmla="*/ 1 w 40"/>
                  <a:gd name="T53" fmla="*/ 25 h 40"/>
                  <a:gd name="T54" fmla="*/ 1 w 40"/>
                  <a:gd name="T55" fmla="*/ 27 h 40"/>
                  <a:gd name="T56" fmla="*/ 5 w 40"/>
                  <a:gd name="T57" fmla="*/ 33 h 40"/>
                  <a:gd name="T58" fmla="*/ 7 w 40"/>
                  <a:gd name="T59" fmla="*/ 34 h 40"/>
                  <a:gd name="T60" fmla="*/ 10 w 40"/>
                  <a:gd name="T61" fmla="*/ 33 h 40"/>
                  <a:gd name="T62" fmla="*/ 14 w 40"/>
                  <a:gd name="T63" fmla="*/ 35 h 40"/>
                  <a:gd name="T64" fmla="*/ 14 w 40"/>
                  <a:gd name="T65" fmla="*/ 38 h 40"/>
                  <a:gd name="T66" fmla="*/ 16 w 40"/>
                  <a:gd name="T67" fmla="*/ 40 h 40"/>
                  <a:gd name="T68" fmla="*/ 24 w 40"/>
                  <a:gd name="T69" fmla="*/ 40 h 40"/>
                  <a:gd name="T70" fmla="*/ 26 w 40"/>
                  <a:gd name="T71" fmla="*/ 38 h 40"/>
                  <a:gd name="T72" fmla="*/ 26 w 40"/>
                  <a:gd name="T73" fmla="*/ 35 h 40"/>
                  <a:gd name="T74" fmla="*/ 30 w 40"/>
                  <a:gd name="T75" fmla="*/ 33 h 40"/>
                  <a:gd name="T76" fmla="*/ 33 w 40"/>
                  <a:gd name="T77" fmla="*/ 34 h 40"/>
                  <a:gd name="T78" fmla="*/ 34 w 40"/>
                  <a:gd name="T79" fmla="*/ 34 h 40"/>
                  <a:gd name="T80" fmla="*/ 35 w 40"/>
                  <a:gd name="T81" fmla="*/ 33 h 40"/>
                  <a:gd name="T82" fmla="*/ 39 w 40"/>
                  <a:gd name="T83" fmla="*/ 27 h 40"/>
                  <a:gd name="T84" fmla="*/ 39 w 40"/>
                  <a:gd name="T85" fmla="*/ 24 h 40"/>
                  <a:gd name="T86" fmla="*/ 20 w 40"/>
                  <a:gd name="T87" fmla="*/ 28 h 40"/>
                  <a:gd name="T88" fmla="*/ 12 w 40"/>
                  <a:gd name="T89" fmla="*/ 20 h 40"/>
                  <a:gd name="T90" fmla="*/ 20 w 40"/>
                  <a:gd name="T91" fmla="*/ 12 h 40"/>
                  <a:gd name="T92" fmla="*/ 28 w 40"/>
                  <a:gd name="T93" fmla="*/ 20 h 40"/>
                  <a:gd name="T94" fmla="*/ 20 w 40"/>
                  <a:gd name="T9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40">
                    <a:moveTo>
                      <a:pt x="39" y="24"/>
                    </a:moveTo>
                    <a:cubicBezTo>
                      <a:pt x="36" y="22"/>
                      <a:pt x="36" y="22"/>
                      <a:pt x="36" y="22"/>
                    </a:cubicBezTo>
                    <a:cubicBezTo>
                      <a:pt x="36" y="21"/>
                      <a:pt x="36" y="21"/>
                      <a:pt x="36" y="20"/>
                    </a:cubicBezTo>
                    <a:cubicBezTo>
                      <a:pt x="36" y="19"/>
                      <a:pt x="36" y="19"/>
                      <a:pt x="36" y="18"/>
                    </a:cubicBezTo>
                    <a:cubicBezTo>
                      <a:pt x="39" y="16"/>
                      <a:pt x="39" y="16"/>
                      <a:pt x="39" y="16"/>
                    </a:cubicBezTo>
                    <a:cubicBezTo>
                      <a:pt x="40" y="16"/>
                      <a:pt x="40" y="14"/>
                      <a:pt x="39" y="13"/>
                    </a:cubicBezTo>
                    <a:cubicBezTo>
                      <a:pt x="35" y="7"/>
                      <a:pt x="35" y="7"/>
                      <a:pt x="35" y="7"/>
                    </a:cubicBezTo>
                    <a:cubicBezTo>
                      <a:pt x="35" y="6"/>
                      <a:pt x="35" y="6"/>
                      <a:pt x="34" y="6"/>
                    </a:cubicBezTo>
                    <a:cubicBezTo>
                      <a:pt x="34" y="5"/>
                      <a:pt x="33" y="6"/>
                      <a:pt x="33" y="6"/>
                    </a:cubicBezTo>
                    <a:cubicBezTo>
                      <a:pt x="30" y="7"/>
                      <a:pt x="30" y="7"/>
                      <a:pt x="30" y="7"/>
                    </a:cubicBezTo>
                    <a:cubicBezTo>
                      <a:pt x="29" y="6"/>
                      <a:pt x="28" y="6"/>
                      <a:pt x="26" y="5"/>
                    </a:cubicBezTo>
                    <a:cubicBezTo>
                      <a:pt x="26" y="2"/>
                      <a:pt x="26" y="2"/>
                      <a:pt x="26" y="2"/>
                    </a:cubicBezTo>
                    <a:cubicBezTo>
                      <a:pt x="26" y="1"/>
                      <a:pt x="25" y="0"/>
                      <a:pt x="24" y="0"/>
                    </a:cubicBezTo>
                    <a:cubicBezTo>
                      <a:pt x="16" y="0"/>
                      <a:pt x="16" y="0"/>
                      <a:pt x="16" y="0"/>
                    </a:cubicBezTo>
                    <a:cubicBezTo>
                      <a:pt x="15" y="0"/>
                      <a:pt x="14" y="1"/>
                      <a:pt x="14" y="2"/>
                    </a:cubicBezTo>
                    <a:cubicBezTo>
                      <a:pt x="14" y="5"/>
                      <a:pt x="14" y="5"/>
                      <a:pt x="14" y="5"/>
                    </a:cubicBezTo>
                    <a:cubicBezTo>
                      <a:pt x="13" y="6"/>
                      <a:pt x="12" y="7"/>
                      <a:pt x="10" y="7"/>
                    </a:cubicBezTo>
                    <a:cubicBezTo>
                      <a:pt x="8" y="6"/>
                      <a:pt x="8" y="6"/>
                      <a:pt x="8" y="6"/>
                    </a:cubicBezTo>
                    <a:cubicBezTo>
                      <a:pt x="7" y="5"/>
                      <a:pt x="5" y="6"/>
                      <a:pt x="5" y="7"/>
                    </a:cubicBezTo>
                    <a:cubicBezTo>
                      <a:pt x="1" y="13"/>
                      <a:pt x="1" y="13"/>
                      <a:pt x="1" y="13"/>
                    </a:cubicBezTo>
                    <a:cubicBezTo>
                      <a:pt x="0" y="14"/>
                      <a:pt x="0" y="14"/>
                      <a:pt x="1" y="15"/>
                    </a:cubicBezTo>
                    <a:cubicBezTo>
                      <a:pt x="1" y="15"/>
                      <a:pt x="1" y="16"/>
                      <a:pt x="1" y="16"/>
                    </a:cubicBezTo>
                    <a:cubicBezTo>
                      <a:pt x="4" y="18"/>
                      <a:pt x="4" y="18"/>
                      <a:pt x="4" y="18"/>
                    </a:cubicBezTo>
                    <a:cubicBezTo>
                      <a:pt x="4" y="19"/>
                      <a:pt x="4" y="19"/>
                      <a:pt x="4" y="20"/>
                    </a:cubicBezTo>
                    <a:cubicBezTo>
                      <a:pt x="4" y="21"/>
                      <a:pt x="4" y="21"/>
                      <a:pt x="4" y="22"/>
                    </a:cubicBezTo>
                    <a:cubicBezTo>
                      <a:pt x="1" y="24"/>
                      <a:pt x="1" y="24"/>
                      <a:pt x="1" y="24"/>
                    </a:cubicBezTo>
                    <a:cubicBezTo>
                      <a:pt x="1" y="24"/>
                      <a:pt x="1" y="25"/>
                      <a:pt x="1" y="25"/>
                    </a:cubicBezTo>
                    <a:cubicBezTo>
                      <a:pt x="0" y="26"/>
                      <a:pt x="0" y="26"/>
                      <a:pt x="1" y="27"/>
                    </a:cubicBezTo>
                    <a:cubicBezTo>
                      <a:pt x="5" y="33"/>
                      <a:pt x="5" y="33"/>
                      <a:pt x="5" y="33"/>
                    </a:cubicBezTo>
                    <a:cubicBezTo>
                      <a:pt x="5" y="34"/>
                      <a:pt x="6" y="35"/>
                      <a:pt x="7" y="34"/>
                    </a:cubicBezTo>
                    <a:cubicBezTo>
                      <a:pt x="10" y="33"/>
                      <a:pt x="10" y="33"/>
                      <a:pt x="10" y="33"/>
                    </a:cubicBezTo>
                    <a:cubicBezTo>
                      <a:pt x="12" y="33"/>
                      <a:pt x="13" y="34"/>
                      <a:pt x="14" y="35"/>
                    </a:cubicBezTo>
                    <a:cubicBezTo>
                      <a:pt x="14" y="38"/>
                      <a:pt x="14" y="38"/>
                      <a:pt x="14" y="38"/>
                    </a:cubicBezTo>
                    <a:cubicBezTo>
                      <a:pt x="14" y="39"/>
                      <a:pt x="15" y="40"/>
                      <a:pt x="16" y="40"/>
                    </a:cubicBezTo>
                    <a:cubicBezTo>
                      <a:pt x="24" y="40"/>
                      <a:pt x="24" y="40"/>
                      <a:pt x="24" y="40"/>
                    </a:cubicBezTo>
                    <a:cubicBezTo>
                      <a:pt x="25" y="40"/>
                      <a:pt x="26" y="39"/>
                      <a:pt x="26" y="38"/>
                    </a:cubicBezTo>
                    <a:cubicBezTo>
                      <a:pt x="26" y="35"/>
                      <a:pt x="26" y="35"/>
                      <a:pt x="26" y="35"/>
                    </a:cubicBezTo>
                    <a:cubicBezTo>
                      <a:pt x="28" y="34"/>
                      <a:pt x="29" y="34"/>
                      <a:pt x="30" y="33"/>
                    </a:cubicBezTo>
                    <a:cubicBezTo>
                      <a:pt x="33" y="34"/>
                      <a:pt x="33" y="34"/>
                      <a:pt x="33" y="34"/>
                    </a:cubicBezTo>
                    <a:cubicBezTo>
                      <a:pt x="33" y="34"/>
                      <a:pt x="34" y="35"/>
                      <a:pt x="34" y="34"/>
                    </a:cubicBezTo>
                    <a:cubicBezTo>
                      <a:pt x="35" y="34"/>
                      <a:pt x="35" y="34"/>
                      <a:pt x="35" y="33"/>
                    </a:cubicBezTo>
                    <a:cubicBezTo>
                      <a:pt x="39" y="27"/>
                      <a:pt x="39" y="27"/>
                      <a:pt x="39" y="27"/>
                    </a:cubicBezTo>
                    <a:cubicBezTo>
                      <a:pt x="40" y="26"/>
                      <a:pt x="40" y="24"/>
                      <a:pt x="39" y="24"/>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grpFill/>
              <a:ln w="12700" cap="flat" cmpd="sng" algn="ctr">
                <a:no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1687827">
                  <a:defRPr/>
                </a:pPr>
                <a:endParaRPr kumimoji="0" lang="id-ID" sz="3323" kern="0">
                  <a:solidFill>
                    <a:srgbClr val="FFFFFF"/>
                  </a:solidFill>
                </a:endParaRPr>
              </a:p>
            </p:txBody>
          </p:sp>
        </p:grpSp>
        <p:sp>
          <p:nvSpPr>
            <p:cNvPr id="15" name="Rectangle 9">
              <a:extLst>
                <a:ext uri="{FF2B5EF4-FFF2-40B4-BE49-F238E27FC236}">
                  <a16:creationId xmlns:a16="http://schemas.microsoft.com/office/drawing/2014/main" id="{09DC865D-4E41-44B1-9B95-15DB4844FFD8}"/>
                </a:ext>
              </a:extLst>
            </p:cNvPr>
            <p:cNvSpPr/>
            <p:nvPr/>
          </p:nvSpPr>
          <p:spPr>
            <a:xfrm>
              <a:off x="1914371" y="1715609"/>
              <a:ext cx="9390926" cy="577438"/>
            </a:xfrm>
            <a:prstGeom prst="rect">
              <a:avLst/>
            </a:prstGeom>
            <a:solidFill>
              <a:srgbClr val="FFFFFF">
                <a:lumMod val="50000"/>
                <a:alpha val="10000"/>
              </a:srgbClr>
            </a:solidFill>
            <a:ln w="12700" cap="flat" cmpd="sng" algn="ctr">
              <a:noFill/>
              <a:prstDash val="solid"/>
              <a:miter lim="800000"/>
            </a:ln>
            <a:effectLst/>
          </p:spPr>
          <p:txBody>
            <a:bodyPr rtlCol="0" anchor="ctr"/>
            <a:lstStyle/>
            <a:p>
              <a:pPr algn="ctr" defTabSz="1687827">
                <a:buClr>
                  <a:srgbClr val="50A99B"/>
                </a:buClr>
                <a:defRPr/>
              </a:pPr>
              <a:endParaRPr kumimoji="0" lang="en-US" sz="1292" kern="0" dirty="0">
                <a:solidFill>
                  <a:srgbClr val="999999">
                    <a:lumMod val="75000"/>
                    <a:lumOff val="25000"/>
                  </a:srgbClr>
                </a:solidFill>
              </a:endParaRPr>
            </a:p>
          </p:txBody>
        </p:sp>
        <p:sp>
          <p:nvSpPr>
            <p:cNvPr id="16" name="TextBox 23">
              <a:extLst>
                <a:ext uri="{FF2B5EF4-FFF2-40B4-BE49-F238E27FC236}">
                  <a16:creationId xmlns:a16="http://schemas.microsoft.com/office/drawing/2014/main" id="{E75BD8D1-B172-4D42-BC31-5AFD7B2C603B}"/>
                </a:ext>
              </a:extLst>
            </p:cNvPr>
            <p:cNvSpPr txBox="1"/>
            <p:nvPr/>
          </p:nvSpPr>
          <p:spPr>
            <a:xfrm>
              <a:off x="5086784" y="1715787"/>
              <a:ext cx="4894613" cy="577081"/>
            </a:xfrm>
            <a:prstGeom prst="rect">
              <a:avLst/>
            </a:prstGeom>
            <a:noFill/>
          </p:spPr>
          <p:txBody>
            <a:bodyPr wrap="square" rtlCol="0" anchor="ctr">
              <a:spAutoFit/>
            </a:bodyPr>
            <a:lstStyle/>
            <a:p>
              <a:pPr marL="158265" indent="-158265" defTabSz="1687827">
                <a:buFont typeface="Wingdings" panose="05000000000000000000" pitchFamily="2" charset="2"/>
                <a:buChar char="u"/>
                <a:defRPr/>
              </a:pPr>
              <a:r>
                <a:rPr lang="en-US" sz="1050" dirty="0">
                  <a:solidFill>
                    <a:srgbClr val="5A5A5A"/>
                  </a:solidFill>
                  <a:ea typeface="Lato Light" panose="020F0502020204030203" pitchFamily="34" charset="0"/>
                  <a:cs typeface="Lato Light" panose="020F0502020204030203" pitchFamily="34" charset="0"/>
                </a:rPr>
                <a:t>Introduction of participants</a:t>
              </a:r>
            </a:p>
            <a:p>
              <a:pPr marL="158265" indent="-158265" defTabSz="1687827">
                <a:buFont typeface="Wingdings" panose="05000000000000000000" pitchFamily="2" charset="2"/>
                <a:buChar char="u"/>
                <a:defRPr/>
              </a:pPr>
              <a:r>
                <a:rPr kumimoji="0" lang="en-US" sz="1050" dirty="0">
                  <a:solidFill>
                    <a:srgbClr val="5A5A5A"/>
                  </a:solidFill>
                  <a:ea typeface="Lato Light" panose="020F0502020204030203" pitchFamily="34" charset="0"/>
                  <a:cs typeface="Lato Light" panose="020F0502020204030203" pitchFamily="34" charset="0"/>
                </a:rPr>
                <a:t>Introduction of Mutual Learning</a:t>
              </a:r>
            </a:p>
            <a:p>
              <a:pPr marL="158265" indent="-158265" defTabSz="1687827">
                <a:buFont typeface="Wingdings" panose="05000000000000000000" pitchFamily="2" charset="2"/>
                <a:buChar char="u"/>
                <a:defRPr/>
              </a:pPr>
              <a:r>
                <a:rPr kumimoji="0" lang="en-US" sz="1050" dirty="0">
                  <a:solidFill>
                    <a:srgbClr val="5A5A5A"/>
                  </a:solidFill>
                  <a:ea typeface="Lato Light" panose="020F0502020204030203" pitchFamily="34" charset="0"/>
                  <a:cs typeface="Lato Light" panose="020F0502020204030203" pitchFamily="34" charset="0"/>
                </a:rPr>
                <a:t>Explanation of schedule and a first assignment</a:t>
              </a:r>
            </a:p>
          </p:txBody>
        </p:sp>
        <p:sp>
          <p:nvSpPr>
            <p:cNvPr id="17" name="CuadroTexto 395">
              <a:extLst>
                <a:ext uri="{FF2B5EF4-FFF2-40B4-BE49-F238E27FC236}">
                  <a16:creationId xmlns:a16="http://schemas.microsoft.com/office/drawing/2014/main" id="{210442D3-1151-4772-AB0C-FE03728B5426}"/>
                </a:ext>
              </a:extLst>
            </p:cNvPr>
            <p:cNvSpPr txBox="1"/>
            <p:nvPr/>
          </p:nvSpPr>
          <p:spPr>
            <a:xfrm flipH="1">
              <a:off x="2366091" y="1650387"/>
              <a:ext cx="2407199" cy="707886"/>
            </a:xfrm>
            <a:prstGeom prst="rect">
              <a:avLst/>
            </a:prstGeom>
            <a:noFill/>
          </p:spPr>
          <p:txBody>
            <a:bodyPr wrap="square" rtlCol="0" anchor="ctr">
              <a:spAutoFit/>
            </a:bodyPr>
            <a:lstStyle/>
            <a:p>
              <a:pPr defTabSz="1687827">
                <a:defRPr/>
              </a:pPr>
              <a:r>
                <a:rPr kumimoji="0" lang="en-US" sz="2000" b="1" dirty="0">
                  <a:solidFill>
                    <a:srgbClr val="374556"/>
                  </a:solidFill>
                  <a:ea typeface="Lato" charset="0"/>
                  <a:cs typeface="Lato" charset="0"/>
                </a:rPr>
                <a:t>Kick-off meeting</a:t>
              </a:r>
            </a:p>
            <a:p>
              <a:pPr defTabSz="1687827">
                <a:defRPr/>
              </a:pPr>
              <a:r>
                <a:rPr kumimoji="0" lang="en-US" sz="2000" b="1" dirty="0">
                  <a:solidFill>
                    <a:srgbClr val="374556"/>
                  </a:solidFill>
                  <a:ea typeface="Lato" charset="0"/>
                  <a:cs typeface="Lato" charset="0"/>
                </a:rPr>
                <a:t>(Online)</a:t>
              </a:r>
            </a:p>
          </p:txBody>
        </p:sp>
        <p:sp>
          <p:nvSpPr>
            <p:cNvPr id="18" name="CuadroTexto 395">
              <a:extLst>
                <a:ext uri="{FF2B5EF4-FFF2-40B4-BE49-F238E27FC236}">
                  <a16:creationId xmlns:a16="http://schemas.microsoft.com/office/drawing/2014/main" id="{C0886BA4-F6FD-4CDA-ACD6-CD35E715747B}"/>
                </a:ext>
              </a:extLst>
            </p:cNvPr>
            <p:cNvSpPr txBox="1"/>
            <p:nvPr/>
          </p:nvSpPr>
          <p:spPr>
            <a:xfrm flipH="1">
              <a:off x="1840228" y="1816137"/>
              <a:ext cx="713697" cy="376385"/>
            </a:xfrm>
            <a:prstGeom prst="rect">
              <a:avLst/>
            </a:prstGeom>
            <a:noFill/>
          </p:spPr>
          <p:txBody>
            <a:bodyPr wrap="square" rtlCol="0" anchor="ctr">
              <a:spAutoFit/>
            </a:bodyPr>
            <a:lstStyle/>
            <a:p>
              <a:pPr algn="ctr" defTabSz="1687827">
                <a:defRPr/>
              </a:pPr>
              <a:r>
                <a:rPr kumimoji="0" lang="en-US" sz="1846" b="1" dirty="0">
                  <a:solidFill>
                    <a:srgbClr val="184163"/>
                  </a:solidFill>
                  <a:ea typeface="Lato" charset="0"/>
                  <a:cs typeface="Lato" charset="0"/>
                </a:rPr>
                <a:t>02</a:t>
              </a:r>
            </a:p>
          </p:txBody>
        </p:sp>
        <p:sp>
          <p:nvSpPr>
            <p:cNvPr id="19" name="Rectangle 9">
              <a:extLst>
                <a:ext uri="{FF2B5EF4-FFF2-40B4-BE49-F238E27FC236}">
                  <a16:creationId xmlns:a16="http://schemas.microsoft.com/office/drawing/2014/main" id="{EF5CD39E-724E-44BD-8BCD-14D7E25912C5}"/>
                </a:ext>
              </a:extLst>
            </p:cNvPr>
            <p:cNvSpPr/>
            <p:nvPr/>
          </p:nvSpPr>
          <p:spPr>
            <a:xfrm>
              <a:off x="1893995" y="3275957"/>
              <a:ext cx="9400099" cy="517734"/>
            </a:xfrm>
            <a:prstGeom prst="rect">
              <a:avLst/>
            </a:prstGeom>
            <a:solidFill>
              <a:srgbClr val="FFFFFF">
                <a:lumMod val="50000"/>
                <a:alpha val="10000"/>
              </a:srgbClr>
            </a:solidFill>
            <a:ln w="12700" cap="flat" cmpd="sng" algn="ctr">
              <a:noFill/>
              <a:prstDash val="solid"/>
              <a:miter lim="800000"/>
            </a:ln>
            <a:effectLst/>
          </p:spPr>
          <p:txBody>
            <a:bodyPr rtlCol="0" anchor="ctr"/>
            <a:lstStyle/>
            <a:p>
              <a:pPr algn="ctr" defTabSz="1687827">
                <a:buClr>
                  <a:srgbClr val="50A99B"/>
                </a:buClr>
                <a:defRPr/>
              </a:pPr>
              <a:endParaRPr kumimoji="0" lang="en-US" sz="1292" kern="0" dirty="0">
                <a:solidFill>
                  <a:srgbClr val="999999">
                    <a:lumMod val="75000"/>
                    <a:lumOff val="25000"/>
                  </a:srgbClr>
                </a:solidFill>
              </a:endParaRPr>
            </a:p>
          </p:txBody>
        </p:sp>
        <p:sp>
          <p:nvSpPr>
            <p:cNvPr id="20" name="CuadroTexto 395">
              <a:extLst>
                <a:ext uri="{FF2B5EF4-FFF2-40B4-BE49-F238E27FC236}">
                  <a16:creationId xmlns:a16="http://schemas.microsoft.com/office/drawing/2014/main" id="{0ACBA6D9-EB91-486A-A04C-3C9B35928036}"/>
                </a:ext>
              </a:extLst>
            </p:cNvPr>
            <p:cNvSpPr txBox="1"/>
            <p:nvPr/>
          </p:nvSpPr>
          <p:spPr>
            <a:xfrm flipH="1">
              <a:off x="2354615" y="3169180"/>
              <a:ext cx="3570177" cy="707886"/>
            </a:xfrm>
            <a:prstGeom prst="rect">
              <a:avLst/>
            </a:prstGeom>
            <a:noFill/>
          </p:spPr>
          <p:txBody>
            <a:bodyPr wrap="square" rtlCol="0">
              <a:spAutoFit/>
            </a:bodyPr>
            <a:lstStyle/>
            <a:p>
              <a:pPr defTabSz="1687827">
                <a:defRPr/>
              </a:pPr>
              <a:r>
                <a:rPr kumimoji="0" lang="en-US" sz="2000" b="1" dirty="0">
                  <a:solidFill>
                    <a:srgbClr val="374556"/>
                  </a:solidFill>
                  <a:ea typeface="Lato" charset="0"/>
                  <a:cs typeface="Lato" charset="0"/>
                </a:rPr>
                <a:t>Main meeting</a:t>
              </a:r>
            </a:p>
            <a:p>
              <a:pPr defTabSz="1687827">
                <a:defRPr/>
              </a:pPr>
              <a:r>
                <a:rPr kumimoji="0" lang="en-US" sz="2000" b="1" dirty="0">
                  <a:solidFill>
                    <a:srgbClr val="374556"/>
                  </a:solidFill>
                  <a:ea typeface="Lato" charset="0"/>
                  <a:cs typeface="Lato" charset="0"/>
                </a:rPr>
                <a:t>(Online)</a:t>
              </a:r>
            </a:p>
          </p:txBody>
        </p:sp>
        <p:sp>
          <p:nvSpPr>
            <p:cNvPr id="21" name="CuadroTexto 395">
              <a:extLst>
                <a:ext uri="{FF2B5EF4-FFF2-40B4-BE49-F238E27FC236}">
                  <a16:creationId xmlns:a16="http://schemas.microsoft.com/office/drawing/2014/main" id="{0FF064A7-461B-4BC3-8423-885ACC11B2D4}"/>
                </a:ext>
              </a:extLst>
            </p:cNvPr>
            <p:cNvSpPr txBox="1"/>
            <p:nvPr/>
          </p:nvSpPr>
          <p:spPr>
            <a:xfrm flipH="1">
              <a:off x="1829671" y="3350158"/>
              <a:ext cx="743561" cy="376385"/>
            </a:xfrm>
            <a:prstGeom prst="rect">
              <a:avLst/>
            </a:prstGeom>
            <a:noFill/>
          </p:spPr>
          <p:txBody>
            <a:bodyPr wrap="square" rtlCol="0">
              <a:spAutoFit/>
            </a:bodyPr>
            <a:lstStyle/>
            <a:p>
              <a:pPr algn="ctr" defTabSz="1687827">
                <a:defRPr/>
              </a:pPr>
              <a:r>
                <a:rPr kumimoji="0" lang="en-US" sz="1846" b="1" dirty="0">
                  <a:solidFill>
                    <a:srgbClr val="843A8E"/>
                  </a:solidFill>
                  <a:ea typeface="Lato" charset="0"/>
                  <a:cs typeface="Lato" charset="0"/>
                </a:rPr>
                <a:t>03</a:t>
              </a:r>
            </a:p>
          </p:txBody>
        </p:sp>
        <p:sp>
          <p:nvSpPr>
            <p:cNvPr id="22" name="Rectangle 9">
              <a:extLst>
                <a:ext uri="{FF2B5EF4-FFF2-40B4-BE49-F238E27FC236}">
                  <a16:creationId xmlns:a16="http://schemas.microsoft.com/office/drawing/2014/main" id="{43F3352E-CE82-48E9-8992-A6004E8C82FE}"/>
                </a:ext>
              </a:extLst>
            </p:cNvPr>
            <p:cNvSpPr/>
            <p:nvPr/>
          </p:nvSpPr>
          <p:spPr>
            <a:xfrm>
              <a:off x="1893994" y="4764968"/>
              <a:ext cx="9443373" cy="553998"/>
            </a:xfrm>
            <a:prstGeom prst="rect">
              <a:avLst/>
            </a:prstGeom>
            <a:solidFill>
              <a:srgbClr val="FFFFFF">
                <a:lumMod val="50000"/>
                <a:alpha val="10000"/>
              </a:srgbClr>
            </a:solidFill>
            <a:ln w="12700" cap="flat" cmpd="sng" algn="ctr">
              <a:noFill/>
              <a:prstDash val="solid"/>
              <a:miter lim="800000"/>
            </a:ln>
            <a:effectLst/>
          </p:spPr>
          <p:txBody>
            <a:bodyPr rtlCol="0" anchor="ctr"/>
            <a:lstStyle/>
            <a:p>
              <a:pPr algn="ctr" defTabSz="1687827">
                <a:buClr>
                  <a:srgbClr val="50A99B"/>
                </a:buClr>
                <a:defRPr/>
              </a:pPr>
              <a:endParaRPr kumimoji="0" lang="en-US" sz="1292" kern="0" dirty="0">
                <a:solidFill>
                  <a:srgbClr val="999999">
                    <a:lumMod val="75000"/>
                    <a:lumOff val="25000"/>
                  </a:srgbClr>
                </a:solidFill>
              </a:endParaRPr>
            </a:p>
          </p:txBody>
        </p:sp>
        <p:sp>
          <p:nvSpPr>
            <p:cNvPr id="23" name="CuadroTexto 395">
              <a:extLst>
                <a:ext uri="{FF2B5EF4-FFF2-40B4-BE49-F238E27FC236}">
                  <a16:creationId xmlns:a16="http://schemas.microsoft.com/office/drawing/2014/main" id="{6FECE333-1521-4D9B-8BC8-1CDEB165A76F}"/>
                </a:ext>
              </a:extLst>
            </p:cNvPr>
            <p:cNvSpPr txBox="1"/>
            <p:nvPr/>
          </p:nvSpPr>
          <p:spPr>
            <a:xfrm flipH="1">
              <a:off x="2386468" y="4670019"/>
              <a:ext cx="2957962" cy="707886"/>
            </a:xfrm>
            <a:prstGeom prst="rect">
              <a:avLst/>
            </a:prstGeom>
            <a:noFill/>
          </p:spPr>
          <p:txBody>
            <a:bodyPr wrap="square" rtlCol="0">
              <a:spAutoFit/>
            </a:bodyPr>
            <a:lstStyle/>
            <a:p>
              <a:pPr defTabSz="1687827">
                <a:defRPr/>
              </a:pPr>
              <a:r>
                <a:rPr kumimoji="0" lang="en-US" sz="2000" b="1" dirty="0">
                  <a:solidFill>
                    <a:srgbClr val="374556"/>
                  </a:solidFill>
                  <a:ea typeface="Lato" charset="0"/>
                  <a:cs typeface="Lato" charset="0"/>
                </a:rPr>
                <a:t>Follow-up </a:t>
              </a:r>
              <a:r>
                <a:rPr lang="en-US" sz="2000" b="1" dirty="0">
                  <a:solidFill>
                    <a:srgbClr val="374556"/>
                  </a:solidFill>
                  <a:ea typeface="Lato" charset="0"/>
                  <a:cs typeface="Lato" charset="0"/>
                </a:rPr>
                <a:t>meeting</a:t>
              </a:r>
              <a:endParaRPr kumimoji="0" lang="en-US" sz="2000" b="1" dirty="0">
                <a:solidFill>
                  <a:srgbClr val="374556"/>
                </a:solidFill>
                <a:ea typeface="Lato" charset="0"/>
                <a:cs typeface="Lato" charset="0"/>
              </a:endParaRPr>
            </a:p>
            <a:p>
              <a:pPr defTabSz="1687827">
                <a:defRPr/>
              </a:pPr>
              <a:r>
                <a:rPr kumimoji="0" lang="en-US" sz="2000" b="1" dirty="0">
                  <a:solidFill>
                    <a:srgbClr val="374556"/>
                  </a:solidFill>
                  <a:ea typeface="Lato" charset="0"/>
                  <a:cs typeface="Lato" charset="0"/>
                </a:rPr>
                <a:t>(Online)</a:t>
              </a:r>
            </a:p>
          </p:txBody>
        </p:sp>
        <p:sp>
          <p:nvSpPr>
            <p:cNvPr id="24" name="CuadroTexto 395">
              <a:extLst>
                <a:ext uri="{FF2B5EF4-FFF2-40B4-BE49-F238E27FC236}">
                  <a16:creationId xmlns:a16="http://schemas.microsoft.com/office/drawing/2014/main" id="{B9AFF5C6-2951-42ED-A4AC-A3DB43B63956}"/>
                </a:ext>
              </a:extLst>
            </p:cNvPr>
            <p:cNvSpPr txBox="1"/>
            <p:nvPr/>
          </p:nvSpPr>
          <p:spPr>
            <a:xfrm flipH="1">
              <a:off x="1853330" y="4857301"/>
              <a:ext cx="676636" cy="376385"/>
            </a:xfrm>
            <a:prstGeom prst="rect">
              <a:avLst/>
            </a:prstGeom>
            <a:noFill/>
          </p:spPr>
          <p:txBody>
            <a:bodyPr wrap="square" rtlCol="0">
              <a:spAutoFit/>
            </a:bodyPr>
            <a:lstStyle/>
            <a:p>
              <a:pPr algn="ctr" defTabSz="1687827">
                <a:defRPr/>
              </a:pPr>
              <a:r>
                <a:rPr kumimoji="0" lang="en-US" sz="1846" b="1" dirty="0">
                  <a:solidFill>
                    <a:srgbClr val="9AC35A"/>
                  </a:solidFill>
                  <a:ea typeface="Lato" charset="0"/>
                  <a:cs typeface="Lato" charset="0"/>
                </a:rPr>
                <a:t>04</a:t>
              </a:r>
            </a:p>
          </p:txBody>
        </p:sp>
        <p:sp>
          <p:nvSpPr>
            <p:cNvPr id="25" name="TextBox 23">
              <a:extLst>
                <a:ext uri="{FF2B5EF4-FFF2-40B4-BE49-F238E27FC236}">
                  <a16:creationId xmlns:a16="http://schemas.microsoft.com/office/drawing/2014/main" id="{01DE5234-4097-461E-AD35-39CB204FE0A4}"/>
                </a:ext>
              </a:extLst>
            </p:cNvPr>
            <p:cNvSpPr txBox="1"/>
            <p:nvPr/>
          </p:nvSpPr>
          <p:spPr>
            <a:xfrm>
              <a:off x="5109970" y="3252979"/>
              <a:ext cx="4894613" cy="577081"/>
            </a:xfrm>
            <a:prstGeom prst="rect">
              <a:avLst/>
            </a:prstGeom>
            <a:noFill/>
          </p:spPr>
          <p:txBody>
            <a:bodyPr wrap="square" rtlCol="0" anchor="ctr">
              <a:spAutoFit/>
            </a:bodyPr>
            <a:lstStyle/>
            <a:p>
              <a:pPr marL="158265" indent="-158265" defTabSz="1687827">
                <a:buFont typeface="Wingdings" panose="05000000000000000000" pitchFamily="2" charset="2"/>
                <a:buChar char="u"/>
                <a:defRPr/>
              </a:pPr>
              <a:r>
                <a:rPr kumimoji="0" lang="en-US" sz="1050" dirty="0">
                  <a:solidFill>
                    <a:srgbClr val="5A5A5A"/>
                  </a:solidFill>
                  <a:ea typeface="Lato Light" panose="020F0502020204030203" pitchFamily="34" charset="0"/>
                  <a:cs typeface="Lato Light" panose="020F0502020204030203" pitchFamily="34" charset="0"/>
                </a:rPr>
                <a:t>Presentation of the first exercise</a:t>
              </a:r>
            </a:p>
            <a:p>
              <a:pPr marL="158265" indent="-158265" defTabSz="1687827">
                <a:buFont typeface="Wingdings" panose="05000000000000000000" pitchFamily="2" charset="2"/>
                <a:buChar char="u"/>
                <a:defRPr/>
              </a:pPr>
              <a:r>
                <a:rPr lang="en-US" sz="1050" dirty="0">
                  <a:solidFill>
                    <a:srgbClr val="5A5A5A"/>
                  </a:solidFill>
                  <a:ea typeface="Lato Light" panose="020F0502020204030203" pitchFamily="34" charset="0"/>
                  <a:cs typeface="Lato Light" panose="020F0502020204030203" pitchFamily="34" charset="0"/>
                </a:rPr>
                <a:t>Explanation of </a:t>
              </a:r>
              <a:r>
                <a:rPr kumimoji="0" lang="en-US" sz="1050" dirty="0">
                  <a:solidFill>
                    <a:srgbClr val="5A5A5A"/>
                  </a:solidFill>
                  <a:ea typeface="Lato Light" panose="020F0502020204030203" pitchFamily="34" charset="0"/>
                  <a:cs typeface="Lato Light" panose="020F0502020204030203" pitchFamily="34" charset="0"/>
                </a:rPr>
                <a:t>answers to questions</a:t>
              </a:r>
            </a:p>
            <a:p>
              <a:pPr marL="158265" indent="-158265" defTabSz="1687827">
                <a:buFont typeface="Wingdings" panose="05000000000000000000" pitchFamily="2" charset="2"/>
                <a:buChar char="u"/>
                <a:defRPr/>
              </a:pPr>
              <a:r>
                <a:rPr kumimoji="0" lang="en-US" sz="1050" dirty="0">
                  <a:solidFill>
                    <a:srgbClr val="5A5A5A"/>
                  </a:solidFill>
                  <a:ea typeface="Lato Light" panose="020F0502020204030203" pitchFamily="34" charset="0"/>
                  <a:cs typeface="Lato Light" panose="020F0502020204030203" pitchFamily="34" charset="0"/>
                </a:rPr>
                <a:t>Exchange views and free discussion</a:t>
              </a:r>
            </a:p>
          </p:txBody>
        </p:sp>
        <p:sp>
          <p:nvSpPr>
            <p:cNvPr id="26" name="矢印: 五方向 1">
              <a:extLst>
                <a:ext uri="{FF2B5EF4-FFF2-40B4-BE49-F238E27FC236}">
                  <a16:creationId xmlns:a16="http://schemas.microsoft.com/office/drawing/2014/main" id="{27FE4615-FCD2-4199-91C0-2D8E8DC3C3A0}"/>
                </a:ext>
              </a:extLst>
            </p:cNvPr>
            <p:cNvSpPr/>
            <p:nvPr/>
          </p:nvSpPr>
          <p:spPr>
            <a:xfrm rot="5400000">
              <a:off x="5089656" y="-393576"/>
              <a:ext cx="824525" cy="6353179"/>
            </a:xfrm>
            <a:prstGeom prst="homePlate">
              <a:avLst>
                <a:gd name="adj" fmla="val 18823"/>
              </a:avLst>
            </a:prstGeom>
            <a:solidFill>
              <a:srgbClr val="8DA5BE"/>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823" tIns="49823" rIns="49823" bIns="49823" numCol="1" spcCol="0" rtlCol="0" fromWordArt="0" anchor="ctr" anchorCtr="0" forceAA="0" compatLnSpc="1">
              <a:prstTxWarp prst="textNoShape">
                <a:avLst/>
              </a:prstTxWarp>
              <a:noAutofit/>
            </a:bodyPr>
            <a:lstStyle/>
            <a:p>
              <a:pPr algn="ctr" defTabSz="457198">
                <a:defRPr/>
              </a:pPr>
              <a:endParaRPr lang="ja-JP" altLang="en-US" sz="1015" dirty="0">
                <a:solidFill>
                  <a:srgbClr val="000000"/>
                </a:solidFill>
                <a:ea typeface="ＭＳ Ｐゴシック" panose="020B0600070205080204" pitchFamily="50" charset="-128"/>
              </a:endParaRPr>
            </a:p>
          </p:txBody>
        </p:sp>
        <p:sp>
          <p:nvSpPr>
            <p:cNvPr id="27" name="テキスト ボックス 2">
              <a:extLst>
                <a:ext uri="{FF2B5EF4-FFF2-40B4-BE49-F238E27FC236}">
                  <a16:creationId xmlns:a16="http://schemas.microsoft.com/office/drawing/2014/main" id="{AFF5B5E7-DA09-473C-9E58-D99E7A106DE9}"/>
                </a:ext>
              </a:extLst>
            </p:cNvPr>
            <p:cNvSpPr txBox="1"/>
            <p:nvPr/>
          </p:nvSpPr>
          <p:spPr>
            <a:xfrm>
              <a:off x="3773768" y="2414429"/>
              <a:ext cx="3417689" cy="807236"/>
            </a:xfrm>
            <a:prstGeom prst="rect">
              <a:avLst/>
            </a:prstGeom>
            <a:noFill/>
            <a:ln w="12700">
              <a:noFill/>
            </a:ln>
          </p:spPr>
          <p:txBody>
            <a:bodyPr wrap="none" lIns="49846" tIns="49846" rIns="49846" bIns="49846" rtlCol="0" anchor="ctr" anchorCtr="0">
              <a:noAutofit/>
            </a:bodyPr>
            <a:lstStyle/>
            <a:p>
              <a:pPr algn="ctr" defTabSz="457239">
                <a:lnSpc>
                  <a:spcPts val="1108"/>
                </a:lnSpc>
                <a:spcAft>
                  <a:spcPct val="0"/>
                </a:spcAft>
                <a:defRPr/>
              </a:pPr>
              <a:r>
                <a:rPr lang="en-US" altLang="ja-JP" sz="2800" dirty="0">
                  <a:solidFill>
                    <a:prstClr val="white"/>
                  </a:solidFill>
                  <a:ea typeface="ＭＳ Ｐゴシック"/>
                </a:rPr>
                <a:t>First  Exercise</a:t>
              </a:r>
            </a:p>
          </p:txBody>
        </p:sp>
        <p:sp>
          <p:nvSpPr>
            <p:cNvPr id="28" name="TextBox 23">
              <a:extLst>
                <a:ext uri="{FF2B5EF4-FFF2-40B4-BE49-F238E27FC236}">
                  <a16:creationId xmlns:a16="http://schemas.microsoft.com/office/drawing/2014/main" id="{1C4D4012-0F69-4823-84B9-C9D2ED37284E}"/>
                </a:ext>
              </a:extLst>
            </p:cNvPr>
            <p:cNvSpPr txBox="1"/>
            <p:nvPr/>
          </p:nvSpPr>
          <p:spPr>
            <a:xfrm>
              <a:off x="5124062" y="4756483"/>
              <a:ext cx="4894613" cy="577081"/>
            </a:xfrm>
            <a:prstGeom prst="rect">
              <a:avLst/>
            </a:prstGeom>
            <a:noFill/>
          </p:spPr>
          <p:txBody>
            <a:bodyPr wrap="square" rtlCol="0" anchor="ctr">
              <a:spAutoFit/>
            </a:bodyPr>
            <a:lstStyle/>
            <a:p>
              <a:pPr marL="158265" indent="-158265" defTabSz="1687827">
                <a:buFont typeface="Wingdings" panose="05000000000000000000" pitchFamily="2" charset="2"/>
                <a:buChar char="u"/>
                <a:defRPr/>
              </a:pPr>
              <a:r>
                <a:rPr kumimoji="0" lang="en-US" sz="1050" dirty="0">
                  <a:solidFill>
                    <a:srgbClr val="5A5A5A"/>
                  </a:solidFill>
                  <a:ea typeface="Lato Light" panose="020F0502020204030203" pitchFamily="34" charset="0"/>
                  <a:cs typeface="Lato Light" panose="020F0502020204030203" pitchFamily="34" charset="0"/>
                </a:rPr>
                <a:t>Presentation of the second exercise </a:t>
              </a:r>
            </a:p>
            <a:p>
              <a:pPr marL="158265" indent="-158265" defTabSz="1687827">
                <a:buFont typeface="Wingdings" panose="05000000000000000000" pitchFamily="2" charset="2"/>
                <a:buChar char="u"/>
                <a:defRPr/>
              </a:pPr>
              <a:r>
                <a:rPr kumimoji="0" lang="en-US" sz="1050" dirty="0">
                  <a:solidFill>
                    <a:srgbClr val="5A5A5A"/>
                  </a:solidFill>
                  <a:ea typeface="Lato Light" panose="020F0502020204030203" pitchFamily="34" charset="0"/>
                  <a:cs typeface="Lato Light" panose="020F0502020204030203" pitchFamily="34" charset="0"/>
                </a:rPr>
                <a:t>Review of the program</a:t>
              </a:r>
            </a:p>
            <a:p>
              <a:pPr marL="158265" indent="-158265" defTabSz="1687827">
                <a:buFont typeface="Wingdings" panose="05000000000000000000" pitchFamily="2" charset="2"/>
                <a:buChar char="u"/>
                <a:defRPr/>
              </a:pPr>
              <a:r>
                <a:rPr kumimoji="0" lang="en-US" sz="1050" dirty="0">
                  <a:solidFill>
                    <a:srgbClr val="5A5A5A"/>
                  </a:solidFill>
                  <a:ea typeface="Lato Light" panose="020F0502020204030203" pitchFamily="34" charset="0"/>
                  <a:cs typeface="Lato Light" panose="020F0502020204030203" pitchFamily="34" charset="0"/>
                </a:rPr>
                <a:t>Discussion for the next step</a:t>
              </a:r>
            </a:p>
          </p:txBody>
        </p:sp>
        <p:sp>
          <p:nvSpPr>
            <p:cNvPr id="29" name="矢印: 五方向 69">
              <a:extLst>
                <a:ext uri="{FF2B5EF4-FFF2-40B4-BE49-F238E27FC236}">
                  <a16:creationId xmlns:a16="http://schemas.microsoft.com/office/drawing/2014/main" id="{ADC9D3C1-017A-40A9-A339-AA56591BA536}"/>
                </a:ext>
              </a:extLst>
            </p:cNvPr>
            <p:cNvSpPr/>
            <p:nvPr/>
          </p:nvSpPr>
          <p:spPr>
            <a:xfrm rot="5400000">
              <a:off x="5085897" y="1097710"/>
              <a:ext cx="832044" cy="6353181"/>
            </a:xfrm>
            <a:prstGeom prst="homePlate">
              <a:avLst>
                <a:gd name="adj" fmla="val 18823"/>
              </a:avLst>
            </a:prstGeom>
            <a:solidFill>
              <a:srgbClr val="8DA5BE"/>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823" tIns="49823" rIns="49823" bIns="49823" numCol="1" spcCol="0" rtlCol="0" fromWordArt="0" anchor="ctr" anchorCtr="0" forceAA="0" compatLnSpc="1">
              <a:prstTxWarp prst="textNoShape">
                <a:avLst/>
              </a:prstTxWarp>
              <a:noAutofit/>
            </a:bodyPr>
            <a:lstStyle/>
            <a:p>
              <a:pPr algn="ctr" defTabSz="457198">
                <a:defRPr/>
              </a:pPr>
              <a:endParaRPr lang="ja-JP" altLang="en-US" sz="1015" dirty="0">
                <a:solidFill>
                  <a:srgbClr val="000000"/>
                </a:solidFill>
                <a:ea typeface="ＭＳ Ｐゴシック" panose="020B0600070205080204" pitchFamily="50" charset="-128"/>
              </a:endParaRPr>
            </a:p>
          </p:txBody>
        </p:sp>
        <p:sp>
          <p:nvSpPr>
            <p:cNvPr id="30" name="テキスト ボックス 70">
              <a:extLst>
                <a:ext uri="{FF2B5EF4-FFF2-40B4-BE49-F238E27FC236}">
                  <a16:creationId xmlns:a16="http://schemas.microsoft.com/office/drawing/2014/main" id="{514F6744-BA9C-415B-9439-5D764452118B}"/>
                </a:ext>
              </a:extLst>
            </p:cNvPr>
            <p:cNvSpPr txBox="1"/>
            <p:nvPr/>
          </p:nvSpPr>
          <p:spPr>
            <a:xfrm>
              <a:off x="3693219" y="4057627"/>
              <a:ext cx="3604506" cy="621729"/>
            </a:xfrm>
            <a:prstGeom prst="rect">
              <a:avLst/>
            </a:prstGeom>
            <a:noFill/>
            <a:ln w="12700">
              <a:noFill/>
            </a:ln>
          </p:spPr>
          <p:txBody>
            <a:bodyPr wrap="none" lIns="49846" tIns="49846" rIns="49846" bIns="49846" rtlCol="0" anchor="ctr" anchorCtr="0">
              <a:noAutofit/>
            </a:bodyPr>
            <a:lstStyle/>
            <a:p>
              <a:pPr algn="ctr" defTabSz="457239">
                <a:lnSpc>
                  <a:spcPts val="1108"/>
                </a:lnSpc>
                <a:spcAft>
                  <a:spcPct val="0"/>
                </a:spcAft>
                <a:defRPr/>
              </a:pPr>
              <a:r>
                <a:rPr lang="en-US" altLang="ja-JP" sz="2800" dirty="0">
                  <a:solidFill>
                    <a:prstClr val="white"/>
                  </a:solidFill>
                  <a:ea typeface="ＭＳ Ｐゴシック"/>
                </a:rPr>
                <a:t>Second Exercise</a:t>
              </a:r>
            </a:p>
          </p:txBody>
        </p:sp>
        <p:sp>
          <p:nvSpPr>
            <p:cNvPr id="31" name="下矢印 3">
              <a:extLst>
                <a:ext uri="{FF2B5EF4-FFF2-40B4-BE49-F238E27FC236}">
                  <a16:creationId xmlns:a16="http://schemas.microsoft.com/office/drawing/2014/main" id="{7D921CE4-41F7-44AF-B7A0-7A83A0F97C7C}"/>
                </a:ext>
              </a:extLst>
            </p:cNvPr>
            <p:cNvSpPr/>
            <p:nvPr/>
          </p:nvSpPr>
          <p:spPr bwMode="auto">
            <a:xfrm>
              <a:off x="8041237" y="1095999"/>
              <a:ext cx="1080858" cy="4399828"/>
            </a:xfrm>
            <a:prstGeom prst="down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ja-JP" altLang="en-US" sz="1800" b="1" i="0" u="none" strike="noStrike" cap="none" normalizeH="0" baseline="0" dirty="0">
                <a:ln>
                  <a:noFill/>
                </a:ln>
                <a:solidFill>
                  <a:schemeClr val="tx1"/>
                </a:solidFill>
                <a:effectLst/>
              </a:endParaRPr>
            </a:p>
          </p:txBody>
        </p:sp>
      </p:grpSp>
      <p:sp>
        <p:nvSpPr>
          <p:cNvPr id="46" name="角丸四角形吹き出し 7">
            <a:extLst>
              <a:ext uri="{FF2B5EF4-FFF2-40B4-BE49-F238E27FC236}">
                <a16:creationId xmlns:a16="http://schemas.microsoft.com/office/drawing/2014/main" id="{93480191-6540-402B-B041-ACD6F94B124A}"/>
              </a:ext>
            </a:extLst>
          </p:cNvPr>
          <p:cNvSpPr/>
          <p:nvPr/>
        </p:nvSpPr>
        <p:spPr>
          <a:xfrm>
            <a:off x="8466534" y="1784741"/>
            <a:ext cx="3569064" cy="1400613"/>
          </a:xfrm>
          <a:prstGeom prst="wedgeRoundRectCallout">
            <a:avLst>
              <a:gd name="adj1" fmla="val -87660"/>
              <a:gd name="adj2" fmla="val 26751"/>
              <a:gd name="adj3" fmla="val 16667"/>
            </a:avLst>
          </a:prstGeom>
          <a:solidFill>
            <a:schemeClr val="accent1">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380990" indent="-380990">
              <a:buFont typeface="Arial" panose="020B0604020202020204" pitchFamily="34" charset="0"/>
              <a:buChar char="•"/>
            </a:pPr>
            <a:r>
              <a:rPr kumimoji="1" lang="en-US" altLang="ja-JP" sz="1867" dirty="0">
                <a:solidFill>
                  <a:schemeClr val="tx1"/>
                </a:solidFill>
                <a:cs typeface="Segoe UI" panose="020B0502040204020203" pitchFamily="34" charset="0"/>
              </a:rPr>
              <a:t>Draft Art. 6.2 reporting using the JCM as example</a:t>
            </a:r>
          </a:p>
          <a:p>
            <a:pPr marL="380990" indent="-380990">
              <a:buFont typeface="Arial" panose="020B0604020202020204" pitchFamily="34" charset="0"/>
              <a:buChar char="•"/>
            </a:pPr>
            <a:r>
              <a:rPr lang="en-US" altLang="ja-JP" sz="1867" dirty="0">
                <a:solidFill>
                  <a:schemeClr val="tx1"/>
                </a:solidFill>
                <a:cs typeface="Segoe UI" panose="020B0502040204020203" pitchFamily="34" charset="0"/>
              </a:rPr>
              <a:t>Ask questions to each other’s deliverable</a:t>
            </a:r>
            <a:endParaRPr kumimoji="1" lang="ja-JP" altLang="en-US" sz="1867" dirty="0">
              <a:solidFill>
                <a:schemeClr val="tx1"/>
              </a:solidFill>
              <a:cs typeface="Segoe UI" panose="020B0502040204020203" pitchFamily="34" charset="0"/>
            </a:endParaRPr>
          </a:p>
        </p:txBody>
      </p:sp>
      <p:sp>
        <p:nvSpPr>
          <p:cNvPr id="47" name="角丸四角形吹き出し 8">
            <a:extLst>
              <a:ext uri="{FF2B5EF4-FFF2-40B4-BE49-F238E27FC236}">
                <a16:creationId xmlns:a16="http://schemas.microsoft.com/office/drawing/2014/main" id="{E9D14AE9-D959-4AE3-A63E-D4F27E546ECC}"/>
              </a:ext>
            </a:extLst>
          </p:cNvPr>
          <p:cNvSpPr/>
          <p:nvPr/>
        </p:nvSpPr>
        <p:spPr>
          <a:xfrm>
            <a:off x="8565842" y="3325805"/>
            <a:ext cx="3507251" cy="1432461"/>
          </a:xfrm>
          <a:prstGeom prst="wedgeRoundRectCallout">
            <a:avLst>
              <a:gd name="adj1" fmla="val -91754"/>
              <a:gd name="adj2" fmla="val 24017"/>
              <a:gd name="adj3" fmla="val 16667"/>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80990" indent="-380990">
              <a:buFont typeface="Arial" panose="020B0604020202020204" pitchFamily="34" charset="0"/>
              <a:buChar char="•"/>
            </a:pPr>
            <a:r>
              <a:rPr kumimoji="1" lang="en-US" altLang="ja-JP" sz="1867" dirty="0">
                <a:solidFill>
                  <a:schemeClr val="tx1"/>
                </a:solidFill>
                <a:cs typeface="Segoe UI" panose="020B0502040204020203" pitchFamily="34" charset="0"/>
              </a:rPr>
              <a:t>Refinement of deliverable from first exercise</a:t>
            </a:r>
          </a:p>
          <a:p>
            <a:pPr marL="380990" indent="-380990">
              <a:buFont typeface="Arial" panose="020B0604020202020204" pitchFamily="34" charset="0"/>
              <a:buChar char="•"/>
            </a:pPr>
            <a:r>
              <a:rPr kumimoji="1" lang="en-US" altLang="ja-JP" sz="1867" dirty="0">
                <a:solidFill>
                  <a:schemeClr val="tx1"/>
                </a:solidFill>
                <a:cs typeface="Segoe UI" panose="020B0502040204020203" pitchFamily="34" charset="0"/>
              </a:rPr>
              <a:t>Written answers to questions asked</a:t>
            </a:r>
          </a:p>
        </p:txBody>
      </p:sp>
    </p:spTree>
    <p:extLst>
      <p:ext uri="{BB962C8B-B14F-4D97-AF65-F5344CB8AC3E}">
        <p14:creationId xmlns:p14="http://schemas.microsoft.com/office/powerpoint/2010/main" val="222606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8820-A3FF-4753-877C-ED6FD0DBD64F}"/>
              </a:ext>
            </a:extLst>
          </p:cNvPr>
          <p:cNvSpPr>
            <a:spLocks noGrp="1"/>
          </p:cNvSpPr>
          <p:nvPr>
            <p:ph type="title"/>
          </p:nvPr>
        </p:nvSpPr>
        <p:spPr/>
        <p:txBody>
          <a:bodyPr/>
          <a:lstStyle/>
          <a:p>
            <a:pPr algn="ctr"/>
            <a:r>
              <a:rPr lang="en-GB" dirty="0"/>
              <a:t>MLP exercise and discussion</a:t>
            </a:r>
          </a:p>
        </p:txBody>
      </p:sp>
      <p:pic>
        <p:nvPicPr>
          <p:cNvPr id="3" name="図 3">
            <a:extLst>
              <a:ext uri="{FF2B5EF4-FFF2-40B4-BE49-F238E27FC236}">
                <a16:creationId xmlns:a16="http://schemas.microsoft.com/office/drawing/2014/main" id="{119A67EA-3047-4908-B811-3AFB495F1E9D}"/>
              </a:ext>
            </a:extLst>
          </p:cNvPr>
          <p:cNvPicPr>
            <a:picLocks noChangeAspect="1"/>
          </p:cNvPicPr>
          <p:nvPr/>
        </p:nvPicPr>
        <p:blipFill>
          <a:blip r:embed="rId2"/>
          <a:stretch>
            <a:fillRect/>
          </a:stretch>
        </p:blipFill>
        <p:spPr>
          <a:xfrm>
            <a:off x="534904" y="989373"/>
            <a:ext cx="4588418" cy="5248096"/>
          </a:xfrm>
          <a:prstGeom prst="rect">
            <a:avLst/>
          </a:prstGeom>
          <a:ln>
            <a:solidFill>
              <a:schemeClr val="tx1"/>
            </a:solidFill>
          </a:ln>
        </p:spPr>
      </p:pic>
      <p:pic>
        <p:nvPicPr>
          <p:cNvPr id="4" name="Picture 3">
            <a:extLst>
              <a:ext uri="{FF2B5EF4-FFF2-40B4-BE49-F238E27FC236}">
                <a16:creationId xmlns:a16="http://schemas.microsoft.com/office/drawing/2014/main" id="{52163AB5-5777-4A8D-A93D-5064D4EF6F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88" t="4399" r="6688" b="9147"/>
          <a:stretch/>
        </p:blipFill>
        <p:spPr>
          <a:xfrm>
            <a:off x="5500794" y="986365"/>
            <a:ext cx="4490592" cy="2521009"/>
          </a:xfrm>
          <a:prstGeom prst="rect">
            <a:avLst/>
          </a:prstGeom>
        </p:spPr>
      </p:pic>
      <p:pic>
        <p:nvPicPr>
          <p:cNvPr id="5" name="Picture 4">
            <a:extLst>
              <a:ext uri="{FF2B5EF4-FFF2-40B4-BE49-F238E27FC236}">
                <a16:creationId xmlns:a16="http://schemas.microsoft.com/office/drawing/2014/main" id="{A600C466-49D7-4B68-A7E0-952601826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14" t="4978" r="8067" b="6970"/>
          <a:stretch/>
        </p:blipFill>
        <p:spPr>
          <a:xfrm>
            <a:off x="7430456" y="3651723"/>
            <a:ext cx="4490592" cy="2585746"/>
          </a:xfrm>
          <a:prstGeom prst="rect">
            <a:avLst/>
          </a:prstGeom>
        </p:spPr>
      </p:pic>
    </p:spTree>
    <p:extLst>
      <p:ext uri="{BB962C8B-B14F-4D97-AF65-F5344CB8AC3E}">
        <p14:creationId xmlns:p14="http://schemas.microsoft.com/office/powerpoint/2010/main" val="1152624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5">
            <a:extLst>
              <a:ext uri="{FF2B5EF4-FFF2-40B4-BE49-F238E27FC236}">
                <a16:creationId xmlns:a16="http://schemas.microsoft.com/office/drawing/2014/main" id="{F04A122E-5931-4B4E-AE62-92E9D27DE850}"/>
              </a:ext>
            </a:extLst>
          </p:cNvPr>
          <p:cNvSpPr txBox="1"/>
          <p:nvPr/>
        </p:nvSpPr>
        <p:spPr>
          <a:xfrm>
            <a:off x="1160541" y="1722216"/>
            <a:ext cx="10005672" cy="4308872"/>
          </a:xfrm>
          <a:prstGeom prst="rect">
            <a:avLst/>
          </a:prstGeom>
          <a:noFill/>
        </p:spPr>
        <p:txBody>
          <a:bodyPr wrap="square" rtlCol="0">
            <a:spAutoFit/>
          </a:bodyPr>
          <a:lstStyle/>
          <a:p>
            <a:pPr algn="ctr"/>
            <a:r>
              <a:rPr lang="en-US" altLang="ja-JP" sz="4000" b="1" dirty="0">
                <a:solidFill>
                  <a:srgbClr val="006600"/>
                </a:solidFill>
                <a:latin typeface="Meiryo UI" panose="020B0604030504040204" pitchFamily="34" charset="-128"/>
                <a:ea typeface="Meiryo UI" panose="020B0604030504040204" pitchFamily="34" charset="-128"/>
              </a:rPr>
              <a:t>Thank you for your attention.</a:t>
            </a:r>
          </a:p>
          <a:p>
            <a:pPr algn="ctr"/>
            <a:endParaRPr lang="en-US" altLang="ja-JP" sz="3600" b="1" dirty="0">
              <a:solidFill>
                <a:srgbClr val="006600"/>
              </a:solidFill>
            </a:endParaRPr>
          </a:p>
          <a:p>
            <a:pPr algn="ctr"/>
            <a:endParaRPr lang="en-US" altLang="ja-JP" sz="3600" b="1" dirty="0">
              <a:solidFill>
                <a:srgbClr val="006600"/>
              </a:solidFill>
            </a:endParaRPr>
          </a:p>
          <a:p>
            <a:pPr algn="ctr"/>
            <a:endParaRPr lang="en-US" altLang="ja-JP" sz="3600" b="1" dirty="0">
              <a:solidFill>
                <a:srgbClr val="006600"/>
              </a:solidFill>
            </a:endParaRPr>
          </a:p>
          <a:p>
            <a:pPr algn="ctr"/>
            <a:r>
              <a:rPr lang="en-GB" altLang="ja-JP" sz="2800" b="1" dirty="0">
                <a:solidFill>
                  <a:srgbClr val="006600"/>
                </a:solidFill>
              </a:rPr>
              <a:t>Mutual Learning Program for Enhanced Transparency (MLP)</a:t>
            </a:r>
            <a:endParaRPr lang="en-US" altLang="ja-JP" sz="2800" b="1" dirty="0">
              <a:solidFill>
                <a:srgbClr val="006600"/>
              </a:solidFill>
            </a:endParaRPr>
          </a:p>
          <a:p>
            <a:pPr algn="ctr"/>
            <a:r>
              <a:rPr lang="en-US" altLang="ja-JP" sz="2800" dirty="0">
                <a:solidFill>
                  <a:srgbClr val="006600"/>
                </a:solidFill>
                <a:hlinkClick r:id="rId2">
                  <a:extLst>
                    <a:ext uri="{A12FA001-AC4F-418D-AE19-62706E023703}">
                      <ahyp:hlinkClr xmlns:ahyp="http://schemas.microsoft.com/office/drawing/2018/hyperlinkcolor" val="tx"/>
                    </a:ext>
                  </a:extLst>
                </a:hlinkClick>
              </a:rPr>
              <a:t>https://www.iges.or.jp/en/projects/transparency</a:t>
            </a:r>
            <a:r>
              <a:rPr lang="en-US" altLang="ja-JP" sz="2800" dirty="0">
                <a:solidFill>
                  <a:srgbClr val="006600"/>
                </a:solidFill>
              </a:rPr>
              <a:t>  </a:t>
            </a:r>
          </a:p>
          <a:p>
            <a:pPr algn="ctr"/>
            <a:endParaRPr lang="en-GB" altLang="ja-JP" sz="2800" dirty="0"/>
          </a:p>
          <a:p>
            <a:pPr algn="ctr"/>
            <a:endParaRPr lang="en-GB" altLang="ja-JP" sz="2800" dirty="0"/>
          </a:p>
          <a:p>
            <a:pPr algn="ctr"/>
            <a:r>
              <a:rPr lang="en-GB" sz="1400" dirty="0"/>
              <a:t>©2022 Institute for Global Environmental Strategies. All rights reserved.</a:t>
            </a:r>
            <a:endParaRPr lang="ja-JP" altLang="en-US" sz="1400" dirty="0"/>
          </a:p>
        </p:txBody>
      </p:sp>
    </p:spTree>
    <p:extLst>
      <p:ext uri="{BB962C8B-B14F-4D97-AF65-F5344CB8AC3E}">
        <p14:creationId xmlns:p14="http://schemas.microsoft.com/office/powerpoint/2010/main" val="23490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5">
            <a:extLst>
              <a:ext uri="{FF2B5EF4-FFF2-40B4-BE49-F238E27FC236}">
                <a16:creationId xmlns:a16="http://schemas.microsoft.com/office/drawing/2014/main" id="{6D75071A-EF7E-490F-8B7C-F0E2D2FF24BE}"/>
              </a:ext>
            </a:extLst>
          </p:cNvPr>
          <p:cNvSpPr txBox="1"/>
          <p:nvPr/>
        </p:nvSpPr>
        <p:spPr>
          <a:xfrm>
            <a:off x="672033" y="2482711"/>
            <a:ext cx="10005672" cy="707886"/>
          </a:xfrm>
          <a:prstGeom prst="rect">
            <a:avLst/>
          </a:prstGeom>
          <a:noFill/>
        </p:spPr>
        <p:txBody>
          <a:bodyPr wrap="square" rtlCol="0">
            <a:spAutoFit/>
          </a:bodyPr>
          <a:lstStyle/>
          <a:p>
            <a:pPr algn="ctr"/>
            <a:r>
              <a:rPr lang="en-US" altLang="ja-JP" sz="4000" b="1" dirty="0">
                <a:solidFill>
                  <a:srgbClr val="006600"/>
                </a:solidFill>
                <a:latin typeface="Meiryo UI" panose="020B0604030504040204" pitchFamily="34" charset="-128"/>
                <a:ea typeface="Meiryo UI" panose="020B0604030504040204" pitchFamily="34" charset="-128"/>
              </a:rPr>
              <a:t>Annex</a:t>
            </a:r>
          </a:p>
        </p:txBody>
      </p:sp>
    </p:spTree>
    <p:extLst>
      <p:ext uri="{BB962C8B-B14F-4D97-AF65-F5344CB8AC3E}">
        <p14:creationId xmlns:p14="http://schemas.microsoft.com/office/powerpoint/2010/main" val="81413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3FB0-4FAD-4506-BB80-2B2BCBD60A33}"/>
              </a:ext>
            </a:extLst>
          </p:cNvPr>
          <p:cNvSpPr>
            <a:spLocks noGrp="1"/>
          </p:cNvSpPr>
          <p:nvPr>
            <p:ph type="title"/>
          </p:nvPr>
        </p:nvSpPr>
        <p:spPr/>
        <p:txBody>
          <a:bodyPr/>
          <a:lstStyle/>
          <a:p>
            <a:pPr algn="ctr"/>
            <a:r>
              <a:rPr lang="en-GB" dirty="0"/>
              <a:t>What is first transfer?</a:t>
            </a:r>
          </a:p>
        </p:txBody>
      </p:sp>
      <p:sp>
        <p:nvSpPr>
          <p:cNvPr id="3" name="Rectangle 2">
            <a:extLst>
              <a:ext uri="{FF2B5EF4-FFF2-40B4-BE49-F238E27FC236}">
                <a16:creationId xmlns:a16="http://schemas.microsoft.com/office/drawing/2014/main" id="{FA2C8EDF-0BAC-49C5-9010-0D88AB109F76}"/>
              </a:ext>
            </a:extLst>
          </p:cNvPr>
          <p:cNvSpPr/>
          <p:nvPr/>
        </p:nvSpPr>
        <p:spPr>
          <a:xfrm>
            <a:off x="4231908" y="4933603"/>
            <a:ext cx="6096000" cy="1077218"/>
          </a:xfrm>
          <a:prstGeom prst="rect">
            <a:avLst/>
          </a:prstGeom>
        </p:spPr>
        <p:txBody>
          <a:bodyPr>
            <a:spAutoFit/>
          </a:bodyPr>
          <a:lstStyle/>
          <a:p>
            <a:endParaRPr lang="en-GB" sz="2800" dirty="0">
              <a:solidFill>
                <a:srgbClr val="000000"/>
              </a:solidFill>
              <a:latin typeface="Times New Roman" panose="02020603050405020304" pitchFamily="18" charset="0"/>
            </a:endParaRPr>
          </a:p>
          <a:p>
            <a:endParaRPr lang="en-GB" dirty="0">
              <a:solidFill>
                <a:srgbClr val="000000"/>
              </a:solidFill>
              <a:latin typeface="Times New Roman" panose="02020603050405020304" pitchFamily="18" charset="0"/>
            </a:endParaRPr>
          </a:p>
          <a:p>
            <a:endParaRPr lang="en-GB" dirty="0">
              <a:solidFill>
                <a:srgbClr val="000000"/>
              </a:solidFill>
              <a:latin typeface="Times New Roman" panose="02020603050405020304" pitchFamily="18" charset="0"/>
            </a:endParaRPr>
          </a:p>
        </p:txBody>
      </p:sp>
      <p:sp>
        <p:nvSpPr>
          <p:cNvPr id="4" name="正方形/長方形 3">
            <a:extLst>
              <a:ext uri="{FF2B5EF4-FFF2-40B4-BE49-F238E27FC236}">
                <a16:creationId xmlns:a16="http://schemas.microsoft.com/office/drawing/2014/main" id="{A2A33AE8-17B2-49B3-A392-1501723614C8}"/>
              </a:ext>
            </a:extLst>
          </p:cNvPr>
          <p:cNvSpPr/>
          <p:nvPr/>
        </p:nvSpPr>
        <p:spPr>
          <a:xfrm>
            <a:off x="806272" y="1491467"/>
            <a:ext cx="9935521" cy="1656000"/>
          </a:xfrm>
          <a:prstGeom prst="rect">
            <a:avLst/>
          </a:prstGeom>
          <a:solidFill>
            <a:schemeClr val="accent6">
              <a:alpha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400" dirty="0">
                <a:solidFill>
                  <a:srgbClr val="000000"/>
                </a:solidFill>
              </a:rPr>
              <a:t>(a) For a mitigation outcome </a:t>
            </a:r>
            <a:r>
              <a:rPr lang="en-GB" sz="2400" dirty="0">
                <a:solidFill>
                  <a:srgbClr val="993366"/>
                </a:solidFill>
              </a:rPr>
              <a:t>authorized</a:t>
            </a:r>
            <a:r>
              <a:rPr lang="en-GB" sz="2400" dirty="0">
                <a:solidFill>
                  <a:srgbClr val="000000"/>
                </a:solidFill>
              </a:rPr>
              <a:t> by a participating Party for </a:t>
            </a:r>
            <a:r>
              <a:rPr lang="en-GB" sz="2400" dirty="0">
                <a:solidFill>
                  <a:srgbClr val="993366"/>
                </a:solidFill>
              </a:rPr>
              <a:t>use towards the achievement of an NDC </a:t>
            </a:r>
            <a:r>
              <a:rPr lang="en-GB" sz="2400" dirty="0">
                <a:solidFill>
                  <a:srgbClr val="000000"/>
                </a:solidFill>
              </a:rPr>
              <a:t>or for the </a:t>
            </a:r>
            <a:r>
              <a:rPr lang="en-GB" sz="2400" dirty="0">
                <a:solidFill>
                  <a:srgbClr val="993366"/>
                </a:solidFill>
              </a:rPr>
              <a:t>first international transfer of the mitigation outcome; </a:t>
            </a:r>
          </a:p>
        </p:txBody>
      </p:sp>
      <p:sp>
        <p:nvSpPr>
          <p:cNvPr id="5" name="正方形/長方形 3">
            <a:extLst>
              <a:ext uri="{FF2B5EF4-FFF2-40B4-BE49-F238E27FC236}">
                <a16:creationId xmlns:a16="http://schemas.microsoft.com/office/drawing/2014/main" id="{EBF62892-8FA3-459A-8FA8-957F1B12968E}"/>
              </a:ext>
            </a:extLst>
          </p:cNvPr>
          <p:cNvSpPr/>
          <p:nvPr/>
        </p:nvSpPr>
        <p:spPr>
          <a:xfrm>
            <a:off x="849585" y="3816211"/>
            <a:ext cx="9848893" cy="1656000"/>
          </a:xfrm>
          <a:prstGeom prst="rect">
            <a:avLst/>
          </a:prstGeom>
          <a:solidFill>
            <a:schemeClr val="accent6">
              <a:alpha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dirty="0">
                <a:solidFill>
                  <a:srgbClr val="000000"/>
                </a:solidFill>
              </a:rPr>
              <a:t>(b) For a mitigation outcome </a:t>
            </a:r>
            <a:r>
              <a:rPr lang="en-GB" sz="2200" dirty="0">
                <a:solidFill>
                  <a:srgbClr val="993366"/>
                </a:solidFill>
              </a:rPr>
              <a:t>authorized </a:t>
            </a:r>
            <a:r>
              <a:rPr lang="en-GB" sz="2200" dirty="0">
                <a:solidFill>
                  <a:srgbClr val="000000"/>
                </a:solidFill>
              </a:rPr>
              <a:t>by a participating Party for </a:t>
            </a:r>
            <a:r>
              <a:rPr lang="en-GB" sz="2200" dirty="0">
                <a:solidFill>
                  <a:srgbClr val="993366"/>
                </a:solidFill>
              </a:rPr>
              <a:t>use for other international mitigation purposes</a:t>
            </a:r>
            <a:r>
              <a:rPr lang="en-GB" sz="2200" dirty="0">
                <a:solidFill>
                  <a:srgbClr val="000000"/>
                </a:solidFill>
              </a:rPr>
              <a:t>, either the authorization, the issuance or the use or cancellation of the mitigation outcome, as specified by the participating Party. </a:t>
            </a:r>
          </a:p>
        </p:txBody>
      </p:sp>
      <p:sp>
        <p:nvSpPr>
          <p:cNvPr id="6" name="正方形/長方形 4">
            <a:extLst>
              <a:ext uri="{FF2B5EF4-FFF2-40B4-BE49-F238E27FC236}">
                <a16:creationId xmlns:a16="http://schemas.microsoft.com/office/drawing/2014/main" id="{CB51C770-EF5D-4825-BC27-D96A7B11D0AA}"/>
              </a:ext>
            </a:extLst>
          </p:cNvPr>
          <p:cNvSpPr/>
          <p:nvPr/>
        </p:nvSpPr>
        <p:spPr>
          <a:xfrm>
            <a:off x="136061" y="5933206"/>
            <a:ext cx="11947461" cy="253916"/>
          </a:xfrm>
          <a:prstGeom prst="rect">
            <a:avLst/>
          </a:prstGeom>
        </p:spPr>
        <p:txBody>
          <a:bodyPr wrap="square">
            <a:spAutoFit/>
          </a:bodyPr>
          <a:lstStyle/>
          <a:p>
            <a:r>
              <a:rPr lang="en-US" altLang="ja-JP" sz="1050" dirty="0"/>
              <a:t>Reference: Decision 2/CMA.3 Guidance on cooperative approaches referred to in Article 6, paragraph 2, of the Paris Agreement, </a:t>
            </a:r>
            <a:r>
              <a:rPr lang="en-US" altLang="ja-JP" sz="1050" dirty="0">
                <a:hlinkClick r:id="rId2"/>
              </a:rPr>
              <a:t>https://unfccc.int/sites/default/files/resource/cma2021_10_add1_adv.pdf#page=11</a:t>
            </a:r>
            <a:r>
              <a:rPr lang="en-US" altLang="ja-JP" sz="1050" dirty="0"/>
              <a:t> </a:t>
            </a:r>
            <a:endParaRPr lang="ja-JP" altLang="en-US" sz="1050" dirty="0"/>
          </a:p>
        </p:txBody>
      </p:sp>
    </p:spTree>
    <p:extLst>
      <p:ext uri="{BB962C8B-B14F-4D97-AF65-F5344CB8AC3E}">
        <p14:creationId xmlns:p14="http://schemas.microsoft.com/office/powerpoint/2010/main" val="40224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GB" dirty="0">
                <a:latin typeface="Meiryo UI" panose="020B0604030504040204" pitchFamily="34" charset="-128"/>
                <a:ea typeface="Meiryo UI" panose="020B0604030504040204" pitchFamily="34" charset="-128"/>
                <a:cs typeface="Calibri" panose="020F0502020204030204" pitchFamily="34" charset="0"/>
              </a:rPr>
              <a:t>Reporting items </a:t>
            </a:r>
          </a:p>
        </p:txBody>
      </p:sp>
      <p:graphicFrame>
        <p:nvGraphicFramePr>
          <p:cNvPr id="4" name="表 2"/>
          <p:cNvGraphicFramePr>
            <a:graphicFrameLocks noGrp="1"/>
          </p:cNvGraphicFramePr>
          <p:nvPr>
            <p:extLst>
              <p:ext uri="{D42A27DB-BD31-4B8C-83A1-F6EECF244321}">
                <p14:modId xmlns:p14="http://schemas.microsoft.com/office/powerpoint/2010/main" val="1550454460"/>
              </p:ext>
            </p:extLst>
          </p:nvPr>
        </p:nvGraphicFramePr>
        <p:xfrm>
          <a:off x="381256" y="952785"/>
          <a:ext cx="11457067" cy="4660696"/>
        </p:xfrm>
        <a:graphic>
          <a:graphicData uri="http://schemas.openxmlformats.org/drawingml/2006/table">
            <a:tbl>
              <a:tblPr firstRow="1" bandRow="1">
                <a:tableStyleId>{5C22544A-7EE6-4342-B048-85BDC9FD1C3A}</a:tableStyleId>
              </a:tblPr>
              <a:tblGrid>
                <a:gridCol w="531397">
                  <a:extLst>
                    <a:ext uri="{9D8B030D-6E8A-4147-A177-3AD203B41FA5}">
                      <a16:colId xmlns:a16="http://schemas.microsoft.com/office/drawing/2014/main" val="1422236550"/>
                    </a:ext>
                  </a:extLst>
                </a:gridCol>
                <a:gridCol w="8535396">
                  <a:extLst>
                    <a:ext uri="{9D8B030D-6E8A-4147-A177-3AD203B41FA5}">
                      <a16:colId xmlns:a16="http://schemas.microsoft.com/office/drawing/2014/main" val="1811271055"/>
                    </a:ext>
                  </a:extLst>
                </a:gridCol>
                <a:gridCol w="796758">
                  <a:extLst>
                    <a:ext uri="{9D8B030D-6E8A-4147-A177-3AD203B41FA5}">
                      <a16:colId xmlns:a16="http://schemas.microsoft.com/office/drawing/2014/main" val="3714348004"/>
                    </a:ext>
                  </a:extLst>
                </a:gridCol>
                <a:gridCol w="796758">
                  <a:extLst>
                    <a:ext uri="{9D8B030D-6E8A-4147-A177-3AD203B41FA5}">
                      <a16:colId xmlns:a16="http://schemas.microsoft.com/office/drawing/2014/main" val="744236013"/>
                    </a:ext>
                  </a:extLst>
                </a:gridCol>
                <a:gridCol w="796758">
                  <a:extLst>
                    <a:ext uri="{9D8B030D-6E8A-4147-A177-3AD203B41FA5}">
                      <a16:colId xmlns:a16="http://schemas.microsoft.com/office/drawing/2014/main" val="1145748212"/>
                    </a:ext>
                  </a:extLst>
                </a:gridCol>
              </a:tblGrid>
              <a:tr h="359722">
                <a:tc gridSpan="2">
                  <a:txBody>
                    <a:bodyPr/>
                    <a:lstStyle/>
                    <a:p>
                      <a:pPr algn="ctr"/>
                      <a:r>
                        <a:rPr kumimoji="1" lang="en-US" altLang="ja-JP" sz="1400" dirty="0">
                          <a:solidFill>
                            <a:schemeClr val="bg1"/>
                          </a:solidFill>
                        </a:rPr>
                        <a:t>Reporting</a:t>
                      </a:r>
                      <a:r>
                        <a:rPr kumimoji="1" lang="en-US" altLang="ja-JP" sz="1400" baseline="0" dirty="0">
                          <a:solidFill>
                            <a:schemeClr val="bg1"/>
                          </a:solidFill>
                        </a:rPr>
                        <a:t> i</a:t>
                      </a:r>
                      <a:r>
                        <a:rPr kumimoji="1" lang="en-US" altLang="ja-JP" sz="1400" dirty="0">
                          <a:solidFill>
                            <a:schemeClr val="bg1"/>
                          </a:solidFill>
                        </a:rPr>
                        <a:t>tems</a:t>
                      </a:r>
                      <a:endParaRPr kumimoji="1" lang="ja-JP" altLang="en-US" sz="1400" dirty="0">
                        <a:solidFill>
                          <a:schemeClr val="bg1"/>
                        </a:solidFill>
                      </a:endParaRPr>
                    </a:p>
                  </a:txBody>
                  <a:tcPr anchor="ctr"/>
                </a:tc>
                <a:tc hMerge="1">
                  <a:txBody>
                    <a:bodyPr/>
                    <a:lstStyle/>
                    <a:p>
                      <a:pPr algn="ctr"/>
                      <a:endParaRPr kumimoji="1" lang="ja-JP" altLang="en-US" sz="1800" dirty="0"/>
                    </a:p>
                  </a:txBody>
                  <a:tcPr anchor="ctr"/>
                </a:tc>
                <a:tc>
                  <a:txBody>
                    <a:bodyPr/>
                    <a:lstStyle/>
                    <a:p>
                      <a:pPr algn="ctr"/>
                      <a:r>
                        <a:rPr kumimoji="1" lang="en-US" altLang="ja-JP" sz="1400" dirty="0">
                          <a:solidFill>
                            <a:schemeClr val="bg1"/>
                          </a:solidFill>
                        </a:rPr>
                        <a:t>IR</a:t>
                      </a:r>
                      <a:endParaRPr kumimoji="1" lang="ja-JP" altLang="en-US" sz="1400" dirty="0">
                        <a:solidFill>
                          <a:schemeClr val="bg1"/>
                        </a:solidFill>
                      </a:endParaRPr>
                    </a:p>
                  </a:txBody>
                  <a:tcPr anchor="ctr"/>
                </a:tc>
                <a:tc>
                  <a:txBody>
                    <a:bodyPr/>
                    <a:lstStyle/>
                    <a:p>
                      <a:pPr algn="ctr"/>
                      <a:r>
                        <a:rPr kumimoji="1" lang="en-US" altLang="ja-JP" sz="1400" dirty="0">
                          <a:solidFill>
                            <a:schemeClr val="bg1"/>
                          </a:solidFill>
                        </a:rPr>
                        <a:t>AI</a:t>
                      </a:r>
                      <a:endParaRPr kumimoji="1" lang="ja-JP" altLang="en-US" sz="1400" dirty="0">
                        <a:solidFill>
                          <a:schemeClr val="bg1"/>
                        </a:solidFill>
                      </a:endParaRPr>
                    </a:p>
                  </a:txBody>
                  <a:tcPr anchor="ctr"/>
                </a:tc>
                <a:tc>
                  <a:txBody>
                    <a:bodyPr/>
                    <a:lstStyle/>
                    <a:p>
                      <a:pPr algn="ctr"/>
                      <a:r>
                        <a:rPr kumimoji="1" lang="en-US" altLang="ja-JP" sz="1400" dirty="0">
                          <a:solidFill>
                            <a:schemeClr val="bg1"/>
                          </a:solidFill>
                        </a:rPr>
                        <a:t>RI</a:t>
                      </a:r>
                      <a:endParaRPr kumimoji="1" lang="ja-JP" altLang="en-US" sz="1400" dirty="0">
                        <a:solidFill>
                          <a:schemeClr val="bg1"/>
                        </a:solidFill>
                      </a:endParaRPr>
                    </a:p>
                  </a:txBody>
                  <a:tcPr anchor="ctr"/>
                </a:tc>
                <a:extLst>
                  <a:ext uri="{0D108BD9-81ED-4DB2-BD59-A6C34878D82A}">
                    <a16:rowId xmlns:a16="http://schemas.microsoft.com/office/drawing/2014/main" val="4222393714"/>
                  </a:ext>
                </a:extLst>
              </a:tr>
              <a:tr h="5395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1</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Fulfilment</a:t>
                      </a:r>
                      <a:r>
                        <a:rPr kumimoji="1" lang="en-US" altLang="ja-JP" sz="1200" baseline="0" dirty="0">
                          <a:solidFill>
                            <a:schemeClr val="tx1"/>
                          </a:solidFill>
                        </a:rPr>
                        <a:t> of participation requirements (e.g. NDC, arrangements for authorization, tracking ITMOs, NIR, LT-LEDS)</a:t>
                      </a: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p>
                  </a:txBody>
                  <a:tcPr anchor="ctr"/>
                </a:tc>
                <a:extLst>
                  <a:ext uri="{0D108BD9-81ED-4DB2-BD59-A6C34878D82A}">
                    <a16:rowId xmlns:a16="http://schemas.microsoft.com/office/drawing/2014/main" val="2877646679"/>
                  </a:ext>
                </a:extLst>
              </a:tr>
              <a:tr h="32606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2</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NDC information</a:t>
                      </a:r>
                      <a:r>
                        <a:rPr kumimoji="1" lang="en-US" altLang="ja-JP" sz="1200" baseline="0" dirty="0">
                          <a:solidFill>
                            <a:schemeClr val="tx1"/>
                          </a:solidFill>
                        </a:rPr>
                        <a:t> pursuant to para 64 of the annex to 18/CMA. 1, if BTR has not been submitted</a:t>
                      </a: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extLst>
                  <a:ext uri="{0D108BD9-81ED-4DB2-BD59-A6C34878D82A}">
                    <a16:rowId xmlns:a16="http://schemas.microsoft.com/office/drawing/2014/main" val="513010848"/>
                  </a:ext>
                </a:extLst>
              </a:tr>
              <a:tr h="3810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3</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ITMO metrics</a:t>
                      </a:r>
                      <a:r>
                        <a:rPr kumimoji="1" lang="en-US" altLang="ja-JP" sz="1200" baseline="0" dirty="0">
                          <a:solidFill>
                            <a:schemeClr val="tx1"/>
                          </a:solidFill>
                        </a:rPr>
                        <a:t> and method for corresponding adjustments (CA)</a:t>
                      </a: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extLst>
                  <a:ext uri="{0D108BD9-81ED-4DB2-BD59-A6C34878D82A}">
                    <a16:rowId xmlns:a16="http://schemas.microsoft.com/office/drawing/2014/main" val="1417990415"/>
                  </a:ext>
                </a:extLst>
              </a:tr>
              <a:tr h="5609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4</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Mitigation information in NDC in tCO</a:t>
                      </a:r>
                      <a:r>
                        <a:rPr kumimoji="1" lang="en-US" altLang="ja-JP" sz="1050" dirty="0">
                          <a:solidFill>
                            <a:schemeClr val="tx1"/>
                          </a:solidFill>
                        </a:rPr>
                        <a:t>2</a:t>
                      </a:r>
                      <a:r>
                        <a:rPr kumimoji="1" lang="en-US" altLang="ja-JP" sz="1200" dirty="0">
                          <a:solidFill>
                            <a:schemeClr val="tx1"/>
                          </a:solidFill>
                        </a:rPr>
                        <a:t> eq., including sectors, sources, GHGs and time</a:t>
                      </a:r>
                      <a:r>
                        <a:rPr kumimoji="1" lang="en-US" altLang="ja-JP" sz="1200" baseline="0" dirty="0">
                          <a:solidFill>
                            <a:schemeClr val="tx1"/>
                          </a:solidFill>
                        </a:rPr>
                        <a:t> periods covered by NDC</a:t>
                      </a:r>
                      <a:r>
                        <a:rPr kumimoji="1" lang="en-US" altLang="ja-JP" sz="1200" dirty="0">
                          <a:solidFill>
                            <a:schemeClr val="tx1"/>
                          </a:solidFill>
                        </a:rPr>
                        <a:t>; or methodology for the quantification of the NDC in tCO</a:t>
                      </a:r>
                      <a:r>
                        <a:rPr kumimoji="1" lang="en-US" altLang="ja-JP" sz="1050" dirty="0">
                          <a:solidFill>
                            <a:schemeClr val="tx1"/>
                          </a:solidFill>
                        </a:rPr>
                        <a:t>2</a:t>
                      </a:r>
                      <a:r>
                        <a:rPr kumimoji="1" lang="en-US" altLang="ja-JP" sz="1200" dirty="0">
                          <a:solidFill>
                            <a:schemeClr val="tx1"/>
                          </a:solidFill>
                        </a:rPr>
                        <a:t> eq.</a:t>
                      </a: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extLst>
                  <a:ext uri="{0D108BD9-81ED-4DB2-BD59-A6C34878D82A}">
                    <a16:rowId xmlns:a16="http://schemas.microsoft.com/office/drawing/2014/main" val="14898204"/>
                  </a:ext>
                </a:extLst>
              </a:tr>
              <a:tr h="3402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5</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rPr>
                        <a:t>Information on each cooperative approach including a copy of authorization, expected mitigation for each year </a:t>
                      </a: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strike="sngStrike" baseline="0" dirty="0">
                        <a:solidFill>
                          <a:srgbClr val="FF0000"/>
                        </a:solidFill>
                      </a:endParaRPr>
                    </a:p>
                  </a:txBody>
                  <a:tcPr anchor="ctr"/>
                </a:tc>
                <a:extLst>
                  <a:ext uri="{0D108BD9-81ED-4DB2-BD59-A6C34878D82A}">
                    <a16:rowId xmlns:a16="http://schemas.microsoft.com/office/drawing/2014/main" val="1892606427"/>
                  </a:ext>
                </a:extLst>
              </a:tr>
              <a:tr h="5395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6</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GB" altLang="ja-JP" sz="1200" dirty="0">
                          <a:solidFill>
                            <a:schemeClr val="tx1"/>
                          </a:solidFill>
                        </a:rPr>
                        <a:t>How the cooperative approach ensures environmental integrity, net increase in global emissions within and between NDC implementation through robust, transparent governance and the quality of mitigation outcomes</a:t>
                      </a:r>
                      <a:endParaRPr kumimoji="1" lang="ja-JP" altLang="en-US" sz="1200" dirty="0">
                        <a:solidFill>
                          <a:schemeClr val="tx1"/>
                        </a:solidFill>
                        <a:highlight>
                          <a:srgbClr val="FFFF00"/>
                        </a:highligh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p>
                  </a:txBody>
                  <a:tcPr anchor="ctr"/>
                </a:tc>
                <a:extLst>
                  <a:ext uri="{0D108BD9-81ED-4DB2-BD59-A6C34878D82A}">
                    <a16:rowId xmlns:a16="http://schemas.microsoft.com/office/drawing/2014/main" val="4026240812"/>
                  </a:ext>
                </a:extLst>
              </a:tr>
              <a:tr h="4299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7</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GB" altLang="ja-JP" sz="1200" dirty="0">
                          <a:solidFill>
                            <a:schemeClr val="tx1"/>
                          </a:solidFill>
                        </a:rPr>
                        <a:t>How the cooperative approach is minimizing the risk of non-permanence of mitigation across several NDC periods</a:t>
                      </a:r>
                      <a:endParaRPr kumimoji="1" lang="ja-JP" altLang="en-US" sz="1200" dirty="0">
                        <a:solidFill>
                          <a:schemeClr val="tx1"/>
                        </a:solidFill>
                        <a:highlight>
                          <a:srgbClr val="FFFF00"/>
                        </a:highlight>
                      </a:endParaRPr>
                    </a:p>
                  </a:txBody>
                  <a:tcPr anchor="ctr"/>
                </a:tc>
                <a:tc>
                  <a:txBody>
                    <a:bodyPr/>
                    <a:lstStyle/>
                    <a:p>
                      <a:pPr algn="ct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extLst>
                  <a:ext uri="{0D108BD9-81ED-4DB2-BD59-A6C34878D82A}">
                    <a16:rowId xmlns:a16="http://schemas.microsoft.com/office/drawing/2014/main" val="2622669207"/>
                  </a:ext>
                </a:extLst>
              </a:tr>
              <a:tr h="54344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8</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GB" altLang="ja-JP" sz="1200" dirty="0">
                          <a:solidFill>
                            <a:schemeClr val="tx1"/>
                          </a:solidFill>
                        </a:rPr>
                        <a:t>How the cooperative approach minimizes and, where possible, avoids negative environmental, economic and social impacts</a:t>
                      </a:r>
                      <a:endParaRPr kumimoji="1" lang="ja-JP" altLang="en-US" sz="1200" dirty="0">
                        <a:solidFill>
                          <a:schemeClr val="tx1"/>
                        </a:solidFill>
                        <a:highlight>
                          <a:srgbClr val="FFFF00"/>
                        </a:highlight>
                      </a:endParaRPr>
                    </a:p>
                  </a:txBody>
                  <a:tcPr anchor="ctr"/>
                </a:tc>
                <a:tc>
                  <a:txBody>
                    <a:bodyPr/>
                    <a:lstStyle/>
                    <a:p>
                      <a:pPr algn="ct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extLst>
                  <a:ext uri="{0D108BD9-81ED-4DB2-BD59-A6C34878D82A}">
                    <a16:rowId xmlns:a16="http://schemas.microsoft.com/office/drawing/2014/main" val="783054304"/>
                  </a:ext>
                </a:extLst>
              </a:tr>
              <a:tr h="284880">
                <a:tc>
                  <a:txBody>
                    <a:bodyPr/>
                    <a:lstStyle/>
                    <a:p>
                      <a:pPr algn="ctr"/>
                      <a:r>
                        <a:rPr kumimoji="1" lang="en-US" altLang="ja-JP" sz="1200" dirty="0">
                          <a:solidFill>
                            <a:schemeClr val="tx1"/>
                          </a:solidFill>
                        </a:rPr>
                        <a:t>9</a:t>
                      </a:r>
                      <a:endParaRPr kumimoji="1" lang="ja-JP" altLang="en-US" sz="1200" dirty="0">
                        <a:solidFill>
                          <a:schemeClr val="tx1"/>
                        </a:solidFill>
                      </a:endParaRPr>
                    </a:p>
                  </a:txBody>
                  <a:tcPr anchor="ctr"/>
                </a:tc>
                <a:tc>
                  <a:txBody>
                    <a:bodyPr/>
                    <a:lstStyle/>
                    <a:p>
                      <a:r>
                        <a:rPr kumimoji="1" lang="en-US" altLang="ja-JP" sz="1200" dirty="0">
                          <a:solidFill>
                            <a:schemeClr val="tx1"/>
                          </a:solidFill>
                        </a:rPr>
                        <a:t>How the cooperative approach reflects, respects, promotes and considers human rights, the right to health, the rights of indigenous peoples, local communities, migrants, children, persons with disabilities and people in vulnerable situations and the right to development, as well as gender equality, empowerment of women and intergenerational equity</a:t>
                      </a: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extLst>
                  <a:ext uri="{0D108BD9-81ED-4DB2-BD59-A6C34878D82A}">
                    <a16:rowId xmlns:a16="http://schemas.microsoft.com/office/drawing/2014/main" val="2198729232"/>
                  </a:ext>
                </a:extLst>
              </a:tr>
            </a:tbl>
          </a:graphicData>
        </a:graphic>
      </p:graphicFrame>
      <p:sp>
        <p:nvSpPr>
          <p:cNvPr id="5" name="正方形/長方形 4">
            <a:extLst>
              <a:ext uri="{FF2B5EF4-FFF2-40B4-BE49-F238E27FC236}">
                <a16:creationId xmlns:a16="http://schemas.microsoft.com/office/drawing/2014/main" id="{463001C7-203E-4AF8-BB05-1F74DA106191}"/>
              </a:ext>
            </a:extLst>
          </p:cNvPr>
          <p:cNvSpPr/>
          <p:nvPr/>
        </p:nvSpPr>
        <p:spPr>
          <a:xfrm>
            <a:off x="381256" y="6059725"/>
            <a:ext cx="11947461" cy="253916"/>
          </a:xfrm>
          <a:prstGeom prst="rect">
            <a:avLst/>
          </a:prstGeom>
        </p:spPr>
        <p:txBody>
          <a:bodyPr wrap="square">
            <a:spAutoFit/>
          </a:bodyPr>
          <a:lstStyle/>
          <a:p>
            <a:r>
              <a:rPr lang="en-US" altLang="ja-JP" sz="1050" dirty="0"/>
              <a:t>Reference: Decision -/CMA.4 </a:t>
            </a:r>
            <a:r>
              <a:rPr lang="en-GB" sz="1050" dirty="0"/>
              <a:t>Matters relating to cooperative approaches referred to in Article 6, paragraph 2, of the Paris Agreement</a:t>
            </a:r>
            <a:r>
              <a:rPr lang="en-US" altLang="ja-JP" sz="1050" dirty="0"/>
              <a:t>, </a:t>
            </a:r>
            <a:r>
              <a:rPr lang="en-US" altLang="ja-JP" sz="1050" dirty="0">
                <a:hlinkClick r:id="rId2"/>
              </a:rPr>
              <a:t>https://unfccc.int/sites/default/files/resource/cma4_auv_cma13_PA6.2.pdf</a:t>
            </a:r>
            <a:r>
              <a:rPr lang="en-US" altLang="ja-JP" sz="1050" dirty="0"/>
              <a:t> </a:t>
            </a:r>
            <a:endParaRPr lang="ja-JP" altLang="en-US" sz="1050" dirty="0"/>
          </a:p>
        </p:txBody>
      </p:sp>
    </p:spTree>
    <p:extLst>
      <p:ext uri="{BB962C8B-B14F-4D97-AF65-F5344CB8AC3E}">
        <p14:creationId xmlns:p14="http://schemas.microsoft.com/office/powerpoint/2010/main" val="4178976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Meiryo UI" panose="020B0604030504040204" pitchFamily="34" charset="-128"/>
                <a:ea typeface="Meiryo UI" panose="020B0604030504040204" pitchFamily="34" charset="-128"/>
              </a:rPr>
              <a:t>Reporting items (continues)</a:t>
            </a:r>
          </a:p>
        </p:txBody>
      </p:sp>
      <p:graphicFrame>
        <p:nvGraphicFramePr>
          <p:cNvPr id="4" name="表 2"/>
          <p:cNvGraphicFramePr>
            <a:graphicFrameLocks noGrp="1"/>
          </p:cNvGraphicFramePr>
          <p:nvPr>
            <p:extLst>
              <p:ext uri="{D42A27DB-BD31-4B8C-83A1-F6EECF244321}">
                <p14:modId xmlns:p14="http://schemas.microsoft.com/office/powerpoint/2010/main" val="1385087161"/>
              </p:ext>
            </p:extLst>
          </p:nvPr>
        </p:nvGraphicFramePr>
        <p:xfrm>
          <a:off x="380895" y="1082611"/>
          <a:ext cx="11430210" cy="4702579"/>
        </p:xfrm>
        <a:graphic>
          <a:graphicData uri="http://schemas.openxmlformats.org/drawingml/2006/table">
            <a:tbl>
              <a:tblPr firstRow="1" bandRow="1">
                <a:tableStyleId>{5C22544A-7EE6-4342-B048-85BDC9FD1C3A}</a:tableStyleId>
              </a:tblPr>
              <a:tblGrid>
                <a:gridCol w="589576">
                  <a:extLst>
                    <a:ext uri="{9D8B030D-6E8A-4147-A177-3AD203B41FA5}">
                      <a16:colId xmlns:a16="http://schemas.microsoft.com/office/drawing/2014/main" val="1602489935"/>
                    </a:ext>
                  </a:extLst>
                </a:gridCol>
                <a:gridCol w="8513153">
                  <a:extLst>
                    <a:ext uri="{9D8B030D-6E8A-4147-A177-3AD203B41FA5}">
                      <a16:colId xmlns:a16="http://schemas.microsoft.com/office/drawing/2014/main" val="1811271055"/>
                    </a:ext>
                  </a:extLst>
                </a:gridCol>
                <a:gridCol w="775827">
                  <a:extLst>
                    <a:ext uri="{9D8B030D-6E8A-4147-A177-3AD203B41FA5}">
                      <a16:colId xmlns:a16="http://schemas.microsoft.com/office/drawing/2014/main" val="3714348004"/>
                    </a:ext>
                  </a:extLst>
                </a:gridCol>
                <a:gridCol w="775827">
                  <a:extLst>
                    <a:ext uri="{9D8B030D-6E8A-4147-A177-3AD203B41FA5}">
                      <a16:colId xmlns:a16="http://schemas.microsoft.com/office/drawing/2014/main" val="53623146"/>
                    </a:ext>
                  </a:extLst>
                </a:gridCol>
                <a:gridCol w="775827">
                  <a:extLst>
                    <a:ext uri="{9D8B030D-6E8A-4147-A177-3AD203B41FA5}">
                      <a16:colId xmlns:a16="http://schemas.microsoft.com/office/drawing/2014/main" val="1145748212"/>
                    </a:ext>
                  </a:extLst>
                </a:gridCol>
              </a:tblGrid>
              <a:tr h="368506">
                <a:tc>
                  <a:txBody>
                    <a:bodyPr/>
                    <a:lstStyle/>
                    <a:p>
                      <a:pPr algn="ctr"/>
                      <a:endParaRPr kumimoji="1" lang="ja-JP" altLang="en-US" sz="1200" dirty="0"/>
                    </a:p>
                  </a:txBody>
                  <a:tcPr anchor="ctr"/>
                </a:tc>
                <a:tc>
                  <a:txBody>
                    <a:bodyPr/>
                    <a:lstStyle/>
                    <a:p>
                      <a:pPr algn="ctr"/>
                      <a:r>
                        <a:rPr kumimoji="1" lang="en-US" altLang="ja-JP" sz="1200" dirty="0"/>
                        <a:t>Reporting items</a:t>
                      </a:r>
                      <a:endParaRPr kumimoji="1" lang="ja-JP" altLang="en-US" sz="1200" dirty="0"/>
                    </a:p>
                  </a:txBody>
                  <a:tcPr anchor="ctr"/>
                </a:tc>
                <a:tc>
                  <a:txBody>
                    <a:bodyPr/>
                    <a:lstStyle/>
                    <a:p>
                      <a:pPr algn="ctr"/>
                      <a:r>
                        <a:rPr kumimoji="1" lang="en-US" altLang="ja-JP" sz="1200" dirty="0"/>
                        <a:t>IR</a:t>
                      </a:r>
                      <a:endParaRPr kumimoji="1" lang="ja-JP" altLang="en-US" sz="1200" dirty="0"/>
                    </a:p>
                  </a:txBody>
                  <a:tcPr anchor="ctr"/>
                </a:tc>
                <a:tc>
                  <a:txBody>
                    <a:bodyPr/>
                    <a:lstStyle/>
                    <a:p>
                      <a:pPr algn="ctr"/>
                      <a:r>
                        <a:rPr kumimoji="1" lang="en-US" altLang="ja-JP" sz="1200" dirty="0"/>
                        <a:t>AI</a:t>
                      </a:r>
                      <a:endParaRPr kumimoji="1" lang="ja-JP" altLang="en-US" sz="1200" dirty="0"/>
                    </a:p>
                  </a:txBody>
                  <a:tcPr anchor="ctr"/>
                </a:tc>
                <a:tc>
                  <a:txBody>
                    <a:bodyPr/>
                    <a:lstStyle/>
                    <a:p>
                      <a:pPr algn="ctr"/>
                      <a:r>
                        <a:rPr kumimoji="1" lang="en-US" altLang="ja-JP" sz="1200" dirty="0"/>
                        <a:t>RI</a:t>
                      </a:r>
                      <a:endParaRPr kumimoji="1" lang="ja-JP" altLang="en-US" sz="1200" dirty="0"/>
                    </a:p>
                  </a:txBody>
                  <a:tcPr anchor="ctr"/>
                </a:tc>
                <a:extLst>
                  <a:ext uri="{0D108BD9-81ED-4DB2-BD59-A6C34878D82A}">
                    <a16:rowId xmlns:a16="http://schemas.microsoft.com/office/drawing/2014/main" val="4222393714"/>
                  </a:ext>
                </a:extLst>
              </a:tr>
              <a:tr h="413729">
                <a:tc>
                  <a:txBody>
                    <a:bodyPr/>
                    <a:lstStyle/>
                    <a:p>
                      <a:pPr algn="ctr"/>
                      <a:r>
                        <a:rPr kumimoji="1" lang="en-US" altLang="ja-JP" sz="1200" dirty="0">
                          <a:solidFill>
                            <a:schemeClr val="tx1"/>
                          </a:solidFill>
                        </a:rPr>
                        <a:t>10</a:t>
                      </a:r>
                      <a:endParaRPr kumimoji="1" lang="ja-JP" altLang="en-US" sz="1200" dirty="0">
                        <a:solidFill>
                          <a:schemeClr val="tx1"/>
                        </a:solidFill>
                      </a:endParaRPr>
                    </a:p>
                  </a:txBody>
                  <a:tcPr anchor="ctr"/>
                </a:tc>
                <a:tc>
                  <a:txBody>
                    <a:bodyPr/>
                    <a:lstStyle/>
                    <a:p>
                      <a:r>
                        <a:rPr kumimoji="1" lang="en-US" altLang="ja-JP" sz="1200" dirty="0">
                          <a:solidFill>
                            <a:schemeClr val="tx1"/>
                          </a:solidFill>
                        </a:rPr>
                        <a:t>Description of how the cooperative approach is consistent with sustainable development objectives of the Party, noting national prerogatives</a:t>
                      </a: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extLst>
                  <a:ext uri="{0D108BD9-81ED-4DB2-BD59-A6C34878D82A}">
                    <a16:rowId xmlns:a16="http://schemas.microsoft.com/office/drawing/2014/main" val="2448800391"/>
                  </a:ext>
                </a:extLst>
              </a:tr>
              <a:tr h="453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11</a:t>
                      </a:r>
                      <a:endParaRPr kumimoji="1" lang="ja-JP" altLang="en-US" sz="1200" dirty="0">
                        <a:solidFill>
                          <a:schemeClr val="tx1"/>
                        </a:solidFill>
                      </a:endParaRPr>
                    </a:p>
                  </a:txBody>
                  <a:tcPr anchor="ctr"/>
                </a:tc>
                <a:tc>
                  <a:txBody>
                    <a:bodyPr/>
                    <a:lstStyle/>
                    <a:p>
                      <a:r>
                        <a:rPr kumimoji="1" lang="en-US" altLang="ja-JP" sz="1200" dirty="0">
                          <a:solidFill>
                            <a:schemeClr val="tx1"/>
                          </a:solidFill>
                        </a:rPr>
                        <a:t>Where a mitigation outcome is measured and transferred in t CO2 eq, description of how the cooperative approach provides for the measurement of mitigation outcomes in accordance with the methodologies and metrics assessed by IPCC and adopted by the CMA</a:t>
                      </a: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p>
                  </a:txBody>
                  <a:tcPr anchor="ctr"/>
                </a:tc>
                <a:extLst>
                  <a:ext uri="{0D108BD9-81ED-4DB2-BD59-A6C34878D82A}">
                    <a16:rowId xmlns:a16="http://schemas.microsoft.com/office/drawing/2014/main" val="1579862147"/>
                  </a:ext>
                </a:extLst>
              </a:tr>
              <a:tr h="413729">
                <a:tc>
                  <a:txBody>
                    <a:bodyPr/>
                    <a:lstStyle/>
                    <a:p>
                      <a:pPr algn="ctr"/>
                      <a:r>
                        <a:rPr kumimoji="1" lang="en-US" altLang="ja-JP" sz="1200" dirty="0">
                          <a:solidFill>
                            <a:schemeClr val="tx1"/>
                          </a:solidFill>
                        </a:rPr>
                        <a:t>12</a:t>
                      </a:r>
                      <a:endParaRPr kumimoji="1" lang="ja-JP" altLang="en-US" sz="1200" dirty="0">
                        <a:solidFill>
                          <a:schemeClr val="tx1"/>
                        </a:solidFill>
                      </a:endParaRPr>
                    </a:p>
                  </a:txBody>
                  <a:tcPr anchor="ctr"/>
                </a:tc>
                <a:tc>
                  <a:txBody>
                    <a:bodyPr/>
                    <a:lstStyle/>
                    <a:p>
                      <a:r>
                        <a:rPr kumimoji="1" lang="en-GB" altLang="ja-JP" sz="1200" dirty="0">
                          <a:solidFill>
                            <a:schemeClr val="tx1"/>
                          </a:solidFill>
                        </a:rPr>
                        <a:t>Information on authorizations and information on its authorization(s) of use of ITMOs towards achievement of NDCs and authorization for use for other international mitigation purposes, including any changes to earlier authorizations</a:t>
                      </a: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extLst>
                  <a:ext uri="{0D108BD9-81ED-4DB2-BD59-A6C34878D82A}">
                    <a16:rowId xmlns:a16="http://schemas.microsoft.com/office/drawing/2014/main" val="2588173527"/>
                  </a:ext>
                </a:extLst>
              </a:tr>
              <a:tr h="3685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13</a:t>
                      </a:r>
                      <a:endParaRPr kumimoji="1" lang="ja-JP" altLang="en-US" sz="1200" dirty="0">
                        <a:solidFill>
                          <a:schemeClr val="tx1"/>
                        </a:solidFill>
                      </a:endParaRPr>
                    </a:p>
                  </a:txBody>
                  <a:tcPr anchor="ctr"/>
                </a:tc>
                <a:tc>
                  <a:txBody>
                    <a:bodyPr/>
                    <a:lstStyle/>
                    <a:p>
                      <a:r>
                        <a:rPr kumimoji="1" lang="en-GB" altLang="ja-JP" sz="1200" dirty="0">
                          <a:solidFill>
                            <a:schemeClr val="tx1"/>
                          </a:solidFill>
                        </a:rPr>
                        <a:t>How CA are representative of progress towards NDC and ensure participation does not lead to a net increase in emissions</a:t>
                      </a:r>
                    </a:p>
                  </a:txBody>
                  <a:tcPr anchor="ctr"/>
                </a:tc>
                <a:tc>
                  <a:txBody>
                    <a:bodyPr/>
                    <a:lstStyle/>
                    <a:p>
                      <a:pPr algn="ct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extLst>
                  <a:ext uri="{0D108BD9-81ED-4DB2-BD59-A6C34878D82A}">
                    <a16:rowId xmlns:a16="http://schemas.microsoft.com/office/drawing/2014/main" val="3109750865"/>
                  </a:ext>
                </a:extLst>
              </a:tr>
              <a:tr h="4137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14</a:t>
                      </a:r>
                      <a:endParaRPr kumimoji="1" lang="ja-JP" altLang="en-US" sz="1200" dirty="0">
                        <a:solidFill>
                          <a:schemeClr val="tx1"/>
                        </a:solidFill>
                      </a:endParaRPr>
                    </a:p>
                  </a:txBody>
                  <a:tcPr anchor="ctr"/>
                </a:tc>
                <a:tc>
                  <a:txBody>
                    <a:bodyPr/>
                    <a:lstStyle/>
                    <a:p>
                      <a:r>
                        <a:rPr kumimoji="1" lang="en-GB" altLang="ja-JP" sz="1200" dirty="0">
                          <a:solidFill>
                            <a:schemeClr val="tx1"/>
                          </a:solidFill>
                        </a:rPr>
                        <a:t>How the Party has ensured that ITMOs that have been used towards achievement of its NDC will not be further transferred, further cancelled or otherwise used </a:t>
                      </a: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p>
                  </a:txBody>
                  <a:tcPr anchor="ctr"/>
                </a:tc>
                <a:extLst>
                  <a:ext uri="{0D108BD9-81ED-4DB2-BD59-A6C34878D82A}">
                    <a16:rowId xmlns:a16="http://schemas.microsoft.com/office/drawing/2014/main" val="193560593"/>
                  </a:ext>
                </a:extLst>
              </a:tr>
              <a:tr h="5792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15</a:t>
                      </a:r>
                      <a:endParaRPr kumimoji="1" lang="ja-JP" altLang="en-US" sz="1200" dirty="0">
                        <a:solidFill>
                          <a:schemeClr val="tx1"/>
                        </a:solidFill>
                      </a:endParaRPr>
                    </a:p>
                  </a:txBody>
                  <a:tcPr anchor="ctr"/>
                </a:tc>
                <a:tc>
                  <a:txBody>
                    <a:bodyPr/>
                    <a:lstStyle/>
                    <a:p>
                      <a:r>
                        <a:rPr kumimoji="1" lang="en-GB" altLang="ja-JP" sz="1200" dirty="0">
                          <a:solidFill>
                            <a:schemeClr val="tx1"/>
                          </a:solidFill>
                        </a:rPr>
                        <a:t>Annual information on authorization of ITMOs for use towards achievement of NDCs, authorization of ITMOs for use towards other international mitigation purposes, first transfer, transfer, acquisition, holdings, cancellation, voluntary cancellation, voluntary cancellation of mitigation outcomes or ITMOs towards overall mitigation in global emissions, and use towards NDCs</a:t>
                      </a: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p>
                  </a:txBody>
                  <a:tcPr anchor="ctr"/>
                </a:tc>
                <a:tc>
                  <a:txBody>
                    <a:bodyPr/>
                    <a:lstStyle/>
                    <a:p>
                      <a:pPr algn="ctr"/>
                      <a:endParaRPr kumimoji="1" lang="ja-JP" altLang="en-US" sz="1200" dirty="0">
                        <a:solidFill>
                          <a:schemeClr val="tx1"/>
                        </a:solidFill>
                      </a:endParaRPr>
                    </a:p>
                  </a:txBody>
                  <a:tcPr anchor="ctr"/>
                </a:tc>
                <a:extLst>
                  <a:ext uri="{0D108BD9-81ED-4DB2-BD59-A6C34878D82A}">
                    <a16:rowId xmlns:a16="http://schemas.microsoft.com/office/drawing/2014/main" val="1039920300"/>
                  </a:ext>
                </a:extLst>
              </a:tr>
              <a:tr h="5792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16</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GB" altLang="ja-JP" sz="1200" dirty="0">
                          <a:solidFill>
                            <a:schemeClr val="tx1"/>
                          </a:solidFill>
                        </a:rPr>
                        <a:t>The cooperative approach, the other international mitigation purpose authorized by the Party, the first transferring participating Party, the using participating Party or authorized entity or entities, as soon as known, the year in which the mitigation occurred, the sector(s) and activity type(s), and the unique identifiers.</a:t>
                      </a: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endParaRPr>
                    </a:p>
                  </a:txBody>
                  <a:tcPr anchor="ctr"/>
                </a:tc>
                <a:extLst>
                  <a:ext uri="{0D108BD9-81ED-4DB2-BD59-A6C34878D82A}">
                    <a16:rowId xmlns:a16="http://schemas.microsoft.com/office/drawing/2014/main" val="2877646679"/>
                  </a:ext>
                </a:extLst>
              </a:tr>
              <a:tr h="3406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17</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Annual</a:t>
                      </a:r>
                      <a:r>
                        <a:rPr kumimoji="1" lang="en-US" altLang="ja-JP" sz="1200" baseline="0" dirty="0">
                          <a:solidFill>
                            <a:schemeClr val="tx1"/>
                          </a:solidFill>
                        </a:rPr>
                        <a:t> emissions balance consistent with application of CA</a:t>
                      </a: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extLst>
                  <a:ext uri="{0D108BD9-81ED-4DB2-BD59-A6C34878D82A}">
                    <a16:rowId xmlns:a16="http://schemas.microsoft.com/office/drawing/2014/main" val="513010848"/>
                  </a:ext>
                </a:extLst>
              </a:tr>
              <a:tr h="51590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18</a:t>
                      </a:r>
                      <a:endParaRPr kumimoji="1" lang="ja-JP" altLang="en-US" sz="12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Application of the necessary CA and assessment of achievement of the NDC in BTR that contains the end year of the NDC period</a:t>
                      </a: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algn="ctr"/>
                      <a:endParaRPr kumimoji="1" lang="ja-JP" altLang="en-US" sz="1200" dirty="0">
                        <a:solidFill>
                          <a:schemeClr val="tx1"/>
                        </a:solidFill>
                      </a:endParaRPr>
                    </a:p>
                  </a:txBody>
                  <a:tcPr anchor="ctr"/>
                </a:tc>
                <a:tc>
                  <a:txBody>
                    <a:bodyPr/>
                    <a:lstStyle/>
                    <a:p>
                      <a:pPr algn="ctr"/>
                      <a:r>
                        <a:rPr kumimoji="1" lang="ja-JP" altLang="en-US" sz="1200" dirty="0">
                          <a:solidFill>
                            <a:schemeClr val="tx1"/>
                          </a:solidFill>
                        </a:rPr>
                        <a:t>✓</a:t>
                      </a:r>
                    </a:p>
                  </a:txBody>
                  <a:tcPr anchor="ctr"/>
                </a:tc>
                <a:extLst>
                  <a:ext uri="{0D108BD9-81ED-4DB2-BD59-A6C34878D82A}">
                    <a16:rowId xmlns:a16="http://schemas.microsoft.com/office/drawing/2014/main" val="1417990415"/>
                  </a:ext>
                </a:extLst>
              </a:tr>
            </a:tbl>
          </a:graphicData>
        </a:graphic>
      </p:graphicFrame>
      <p:sp>
        <p:nvSpPr>
          <p:cNvPr id="5" name="正方形/長方形 4">
            <a:extLst>
              <a:ext uri="{FF2B5EF4-FFF2-40B4-BE49-F238E27FC236}">
                <a16:creationId xmlns:a16="http://schemas.microsoft.com/office/drawing/2014/main" id="{7956279D-7D61-4A2D-84CD-36FE2FBACD07}"/>
              </a:ext>
            </a:extLst>
          </p:cNvPr>
          <p:cNvSpPr/>
          <p:nvPr/>
        </p:nvSpPr>
        <p:spPr>
          <a:xfrm>
            <a:off x="122269" y="6101000"/>
            <a:ext cx="11947461" cy="253916"/>
          </a:xfrm>
          <a:prstGeom prst="rect">
            <a:avLst/>
          </a:prstGeom>
        </p:spPr>
        <p:txBody>
          <a:bodyPr wrap="square">
            <a:spAutoFit/>
          </a:bodyPr>
          <a:lstStyle/>
          <a:p>
            <a:r>
              <a:rPr lang="en-US" altLang="ja-JP" sz="1050" dirty="0"/>
              <a:t>Reference: Decision -/CMA.4 </a:t>
            </a:r>
            <a:r>
              <a:rPr lang="en-GB" sz="1050" dirty="0"/>
              <a:t>Matters relating to cooperative approaches referred to in Article 6, paragraph 2, of the Paris Agreement</a:t>
            </a:r>
            <a:r>
              <a:rPr lang="en-US" altLang="ja-JP" sz="1050" dirty="0"/>
              <a:t>, </a:t>
            </a:r>
            <a:r>
              <a:rPr lang="en-US" altLang="ja-JP" sz="1050" dirty="0">
                <a:hlinkClick r:id="rId2"/>
              </a:rPr>
              <a:t>https://unfccc.int/sites/default/files/resource/cma4_auv_cma13_PA6.2.pdf</a:t>
            </a:r>
            <a:r>
              <a:rPr lang="en-US" altLang="ja-JP" sz="1050" dirty="0"/>
              <a:t> </a:t>
            </a:r>
            <a:endParaRPr lang="ja-JP" altLang="en-US" sz="1050" dirty="0"/>
          </a:p>
        </p:txBody>
      </p:sp>
    </p:spTree>
    <p:extLst>
      <p:ext uri="{BB962C8B-B14F-4D97-AF65-F5344CB8AC3E}">
        <p14:creationId xmlns:p14="http://schemas.microsoft.com/office/powerpoint/2010/main" val="149852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481B-D44A-4377-8ADE-5ED9298278FC}"/>
              </a:ext>
            </a:extLst>
          </p:cNvPr>
          <p:cNvSpPr>
            <a:spLocks noGrp="1"/>
          </p:cNvSpPr>
          <p:nvPr>
            <p:ph type="title"/>
          </p:nvPr>
        </p:nvSpPr>
        <p:spPr/>
        <p:txBody>
          <a:bodyPr/>
          <a:lstStyle/>
          <a:p>
            <a:r>
              <a:rPr lang="en-US" altLang="ja-JP" sz="2800" dirty="0">
                <a:solidFill>
                  <a:srgbClr val="006600"/>
                </a:solidFill>
              </a:rPr>
              <a:t>Draft version of the A</a:t>
            </a:r>
            <a:r>
              <a:rPr lang="en-US" altLang="ja-JP" sz="2800" dirty="0"/>
              <a:t>greed Electronic Format (AEF) - 1</a:t>
            </a:r>
            <a:endParaRPr lang="en-GB" dirty="0"/>
          </a:p>
        </p:txBody>
      </p:sp>
      <p:graphicFrame>
        <p:nvGraphicFramePr>
          <p:cNvPr id="3" name="表 11">
            <a:extLst>
              <a:ext uri="{FF2B5EF4-FFF2-40B4-BE49-F238E27FC236}">
                <a16:creationId xmlns:a16="http://schemas.microsoft.com/office/drawing/2014/main" id="{AB91C49E-A815-41A9-BAE6-C9BBBA65F13B}"/>
              </a:ext>
            </a:extLst>
          </p:cNvPr>
          <p:cNvGraphicFramePr>
            <a:graphicFrameLocks noGrp="1"/>
          </p:cNvGraphicFramePr>
          <p:nvPr>
            <p:extLst>
              <p:ext uri="{D42A27DB-BD31-4B8C-83A1-F6EECF244321}">
                <p14:modId xmlns:p14="http://schemas.microsoft.com/office/powerpoint/2010/main" val="945357838"/>
              </p:ext>
            </p:extLst>
          </p:nvPr>
        </p:nvGraphicFramePr>
        <p:xfrm>
          <a:off x="76200" y="965716"/>
          <a:ext cx="11963400" cy="2453057"/>
        </p:xfrm>
        <a:graphic>
          <a:graphicData uri="http://schemas.openxmlformats.org/drawingml/2006/table">
            <a:tbl>
              <a:tblPr/>
              <a:tblGrid>
                <a:gridCol w="757107">
                  <a:extLst>
                    <a:ext uri="{9D8B030D-6E8A-4147-A177-3AD203B41FA5}">
                      <a16:colId xmlns:a16="http://schemas.microsoft.com/office/drawing/2014/main" val="3369439531"/>
                    </a:ext>
                  </a:extLst>
                </a:gridCol>
                <a:gridCol w="908528">
                  <a:extLst>
                    <a:ext uri="{9D8B030D-6E8A-4147-A177-3AD203B41FA5}">
                      <a16:colId xmlns:a16="http://schemas.microsoft.com/office/drawing/2014/main" val="4234366796"/>
                    </a:ext>
                  </a:extLst>
                </a:gridCol>
                <a:gridCol w="711165">
                  <a:extLst>
                    <a:ext uri="{9D8B030D-6E8A-4147-A177-3AD203B41FA5}">
                      <a16:colId xmlns:a16="http://schemas.microsoft.com/office/drawing/2014/main" val="2935407061"/>
                    </a:ext>
                  </a:extLst>
                </a:gridCol>
                <a:gridCol w="572869">
                  <a:extLst>
                    <a:ext uri="{9D8B030D-6E8A-4147-A177-3AD203B41FA5}">
                      <a16:colId xmlns:a16="http://schemas.microsoft.com/office/drawing/2014/main" val="4013879114"/>
                    </a:ext>
                  </a:extLst>
                </a:gridCol>
                <a:gridCol w="189926">
                  <a:extLst>
                    <a:ext uri="{9D8B030D-6E8A-4147-A177-3AD203B41FA5}">
                      <a16:colId xmlns:a16="http://schemas.microsoft.com/office/drawing/2014/main" val="2648531116"/>
                    </a:ext>
                  </a:extLst>
                </a:gridCol>
                <a:gridCol w="480453">
                  <a:extLst>
                    <a:ext uri="{9D8B030D-6E8A-4147-A177-3AD203B41FA5}">
                      <a16:colId xmlns:a16="http://schemas.microsoft.com/office/drawing/2014/main" val="3513610643"/>
                    </a:ext>
                  </a:extLst>
                </a:gridCol>
                <a:gridCol w="267070">
                  <a:extLst>
                    <a:ext uri="{9D8B030D-6E8A-4147-A177-3AD203B41FA5}">
                      <a16:colId xmlns:a16="http://schemas.microsoft.com/office/drawing/2014/main" val="401678279"/>
                    </a:ext>
                  </a:extLst>
                </a:gridCol>
                <a:gridCol w="403309">
                  <a:extLst>
                    <a:ext uri="{9D8B030D-6E8A-4147-A177-3AD203B41FA5}">
                      <a16:colId xmlns:a16="http://schemas.microsoft.com/office/drawing/2014/main" val="13264818"/>
                    </a:ext>
                  </a:extLst>
                </a:gridCol>
                <a:gridCol w="344213">
                  <a:extLst>
                    <a:ext uri="{9D8B030D-6E8A-4147-A177-3AD203B41FA5}">
                      <a16:colId xmlns:a16="http://schemas.microsoft.com/office/drawing/2014/main" val="3127506146"/>
                    </a:ext>
                  </a:extLst>
                </a:gridCol>
                <a:gridCol w="45824">
                  <a:extLst>
                    <a:ext uri="{9D8B030D-6E8A-4147-A177-3AD203B41FA5}">
                      <a16:colId xmlns:a16="http://schemas.microsoft.com/office/drawing/2014/main" val="2698820109"/>
                    </a:ext>
                  </a:extLst>
                </a:gridCol>
                <a:gridCol w="253185">
                  <a:extLst>
                    <a:ext uri="{9D8B030D-6E8A-4147-A177-3AD203B41FA5}">
                      <a16:colId xmlns:a16="http://schemas.microsoft.com/office/drawing/2014/main" val="3962653697"/>
                    </a:ext>
                  </a:extLst>
                </a:gridCol>
                <a:gridCol w="606303">
                  <a:extLst>
                    <a:ext uri="{9D8B030D-6E8A-4147-A177-3AD203B41FA5}">
                      <a16:colId xmlns:a16="http://schemas.microsoft.com/office/drawing/2014/main" val="3412614752"/>
                    </a:ext>
                  </a:extLst>
                </a:gridCol>
                <a:gridCol w="755700">
                  <a:extLst>
                    <a:ext uri="{9D8B030D-6E8A-4147-A177-3AD203B41FA5}">
                      <a16:colId xmlns:a16="http://schemas.microsoft.com/office/drawing/2014/main" val="1620573647"/>
                    </a:ext>
                  </a:extLst>
                </a:gridCol>
                <a:gridCol w="926341">
                  <a:extLst>
                    <a:ext uri="{9D8B030D-6E8A-4147-A177-3AD203B41FA5}">
                      <a16:colId xmlns:a16="http://schemas.microsoft.com/office/drawing/2014/main" val="1343377349"/>
                    </a:ext>
                  </a:extLst>
                </a:gridCol>
                <a:gridCol w="926341">
                  <a:extLst>
                    <a:ext uri="{9D8B030D-6E8A-4147-A177-3AD203B41FA5}">
                      <a16:colId xmlns:a16="http://schemas.microsoft.com/office/drawing/2014/main" val="373125106"/>
                    </a:ext>
                  </a:extLst>
                </a:gridCol>
                <a:gridCol w="256666">
                  <a:extLst>
                    <a:ext uri="{9D8B030D-6E8A-4147-A177-3AD203B41FA5}">
                      <a16:colId xmlns:a16="http://schemas.microsoft.com/office/drawing/2014/main" val="1516749944"/>
                    </a:ext>
                  </a:extLst>
                </a:gridCol>
                <a:gridCol w="151422">
                  <a:extLst>
                    <a:ext uri="{9D8B030D-6E8A-4147-A177-3AD203B41FA5}">
                      <a16:colId xmlns:a16="http://schemas.microsoft.com/office/drawing/2014/main" val="2476249858"/>
                    </a:ext>
                  </a:extLst>
                </a:gridCol>
                <a:gridCol w="518255">
                  <a:extLst>
                    <a:ext uri="{9D8B030D-6E8A-4147-A177-3AD203B41FA5}">
                      <a16:colId xmlns:a16="http://schemas.microsoft.com/office/drawing/2014/main" val="265874311"/>
                    </a:ext>
                  </a:extLst>
                </a:gridCol>
                <a:gridCol w="926341">
                  <a:extLst>
                    <a:ext uri="{9D8B030D-6E8A-4147-A177-3AD203B41FA5}">
                      <a16:colId xmlns:a16="http://schemas.microsoft.com/office/drawing/2014/main" val="199095175"/>
                    </a:ext>
                  </a:extLst>
                </a:gridCol>
                <a:gridCol w="675302">
                  <a:extLst>
                    <a:ext uri="{9D8B030D-6E8A-4147-A177-3AD203B41FA5}">
                      <a16:colId xmlns:a16="http://schemas.microsoft.com/office/drawing/2014/main" val="1713067041"/>
                    </a:ext>
                  </a:extLst>
                </a:gridCol>
                <a:gridCol w="141342">
                  <a:extLst>
                    <a:ext uri="{9D8B030D-6E8A-4147-A177-3AD203B41FA5}">
                      <a16:colId xmlns:a16="http://schemas.microsoft.com/office/drawing/2014/main" val="4153594333"/>
                    </a:ext>
                  </a:extLst>
                </a:gridCol>
                <a:gridCol w="572869">
                  <a:extLst>
                    <a:ext uri="{9D8B030D-6E8A-4147-A177-3AD203B41FA5}">
                      <a16:colId xmlns:a16="http://schemas.microsoft.com/office/drawing/2014/main" val="1294442019"/>
                    </a:ext>
                  </a:extLst>
                </a:gridCol>
                <a:gridCol w="572869">
                  <a:extLst>
                    <a:ext uri="{9D8B030D-6E8A-4147-A177-3AD203B41FA5}">
                      <a16:colId xmlns:a16="http://schemas.microsoft.com/office/drawing/2014/main" val="1755370034"/>
                    </a:ext>
                  </a:extLst>
                </a:gridCol>
              </a:tblGrid>
              <a:tr h="220638">
                <a:tc gridSpan="2">
                  <a:txBody>
                    <a:bodyPr/>
                    <a:lstStyle/>
                    <a:p>
                      <a:pPr algn="l" fontAlgn="b"/>
                      <a:r>
                        <a:rPr lang="en-US" sz="1400" b="1" i="0" u="none" strike="noStrike" dirty="0">
                          <a:solidFill>
                            <a:srgbClr val="000000"/>
                          </a:solidFill>
                          <a:effectLst/>
                          <a:latin typeface="Times New Roman" panose="02020603050405020304" pitchFamily="18" charset="0"/>
                          <a:ea typeface="游ゴシック" panose="020B0400000000000000" pitchFamily="50" charset="-128"/>
                        </a:rPr>
                        <a:t>Table 2: Actions</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b"/>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pPr algn="l" fontAlgn="b"/>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043026"/>
                  </a:ext>
                </a:extLst>
              </a:tr>
              <a:tr h="193848">
                <a:tc rowSpan="3">
                  <a:txBody>
                    <a:bodyPr/>
                    <a:lstStyle/>
                    <a:p>
                      <a:pPr algn="ctr" fontAlgn="b"/>
                      <a:r>
                        <a:rPr lang="fr-FR" sz="1200" b="1" i="1" u="none" strike="noStrike" dirty="0">
                          <a:solidFill>
                            <a:srgbClr val="000000"/>
                          </a:solidFill>
                          <a:effectLst/>
                          <a:latin typeface="Times New Roman" panose="02020603050405020304" pitchFamily="18" charset="0"/>
                          <a:ea typeface="游ゴシック" panose="020B0400000000000000" pitchFamily="50" charset="-128"/>
                        </a:rPr>
                        <a:t>Article 6 database record ID </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Cooperative approach</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1">
                  <a:txBody>
                    <a:bodyPr/>
                    <a:lstStyle/>
                    <a:p>
                      <a:pPr algn="ctr" fontAlgn="b"/>
                      <a:r>
                        <a:rPr lang="en-US" sz="1400" b="0" i="1" u="none" strike="noStrike" dirty="0">
                          <a:solidFill>
                            <a:srgbClr val="000000"/>
                          </a:solidFill>
                          <a:effectLst/>
                          <a:latin typeface="Times New Roman" panose="02020603050405020304" pitchFamily="18" charset="0"/>
                          <a:ea typeface="游ゴシック" panose="020B0400000000000000" pitchFamily="50" charset="-128"/>
                        </a:rPr>
                        <a:t>ITMO</a:t>
                      </a:r>
                    </a:p>
                  </a:txBody>
                  <a:tcPr marL="7188" marR="7188" marT="7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1001770"/>
                  </a:ext>
                </a:extLst>
              </a:tr>
              <a:tr h="220638">
                <a:tc vMerge="1">
                  <a:txBody>
                    <a:bodyPr/>
                    <a:lstStyle/>
                    <a:p>
                      <a:endParaRPr kumimoji="1" lang="ja-JP" altLang="en-US"/>
                    </a:p>
                  </a:txBody>
                  <a:tcPr/>
                </a:tc>
                <a:tc vMerge="1">
                  <a:txBody>
                    <a:bodyPr/>
                    <a:lstStyle/>
                    <a:p>
                      <a:endParaRPr kumimoji="1" lang="ja-JP" altLang="en-US"/>
                    </a:p>
                  </a:txBody>
                  <a:tcPr/>
                </a:tc>
                <a:tc gridSpan="7">
                  <a:txBody>
                    <a:bodyPr/>
                    <a:lstStyle/>
                    <a:p>
                      <a:pPr algn="ctr" fontAlgn="b"/>
                      <a:r>
                        <a:rPr lang="en-US" sz="1400" b="0" i="1" u="none" strike="noStrike" dirty="0">
                          <a:solidFill>
                            <a:srgbClr val="000000"/>
                          </a:solidFill>
                          <a:effectLst/>
                          <a:latin typeface="Times New Roman" panose="02020603050405020304" pitchFamily="18" charset="0"/>
                          <a:ea typeface="游ゴシック" panose="020B0400000000000000" pitchFamily="50" charset="-128"/>
                        </a:rPr>
                        <a:t>Unique identifier</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pPr algn="l" fontAlgn="b"/>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B>
                      <a:noFill/>
                    </a:lnB>
                    <a:solidFill>
                      <a:srgbClr val="FFFFFF"/>
                    </a:solidFill>
                  </a:tcPr>
                </a:tc>
                <a:tc gridSpan="2">
                  <a:txBody>
                    <a:bodyPr/>
                    <a:lstStyle/>
                    <a:p>
                      <a:pPr algn="l" fontAlgn="b"/>
                      <a:r>
                        <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fontAlgn="b"/>
                      <a:r>
                        <a:rPr lang="en-US" sz="1200" b="0" i="1" u="none" strike="noStrike">
                          <a:solidFill>
                            <a:srgbClr val="000000"/>
                          </a:solidFill>
                          <a:effectLst/>
                          <a:latin typeface="Times New Roman" panose="02020603050405020304" pitchFamily="18" charset="0"/>
                          <a:ea typeface="游ゴシック" panose="020B0400000000000000" pitchFamily="50" charset="-128"/>
                        </a:rPr>
                        <a:t>Metric and quantity</a:t>
                      </a:r>
                    </a:p>
                  </a:txBody>
                  <a:tcPr marL="7188" marR="7188" marT="7188" marB="0" anchor="b">
                    <a:lnL>
                      <a:noFill/>
                    </a:lnL>
                    <a:lnR>
                      <a:noFill/>
                    </a:lnR>
                    <a:lnB w="6350" cap="flat" cmpd="sng" algn="ctr">
                      <a:solidFill>
                        <a:srgbClr val="000000"/>
                      </a:solidFill>
                      <a:prstDash val="solid"/>
                      <a:round/>
                      <a:headEnd type="none" w="med" len="med"/>
                      <a:tailEnd type="none" w="med" len="med"/>
                    </a:lnB>
                    <a:solidFill>
                      <a:srgbClr val="FFFFFF"/>
                    </a:solidFill>
                  </a:tcPr>
                </a:tc>
                <a:tc gridSpan="5">
                  <a:txBody>
                    <a:bodyPr/>
                    <a:lstStyle/>
                    <a:p>
                      <a:pPr algn="ctr"/>
                      <a:r>
                        <a:rPr lang="en-US" sz="1400" b="0" i="1" u="none" strike="noStrike" dirty="0">
                          <a:solidFill>
                            <a:srgbClr val="000000"/>
                          </a:solidFill>
                          <a:effectLst/>
                          <a:latin typeface="Times New Roman" panose="02020603050405020304" pitchFamily="18" charset="0"/>
                          <a:ea typeface="游ゴシック" panose="020B0400000000000000" pitchFamily="50" charset="-128"/>
                        </a:rPr>
                        <a:t>Metric and quantity</a:t>
                      </a:r>
                      <a:endParaRPr kumimoji="1" lang="ja-JP" altLang="en-US" dirty="0"/>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6">
                  <a:txBody>
                    <a:bodyPr/>
                    <a:lstStyle/>
                    <a:p>
                      <a:pPr algn="ctr" fontAlgn="b"/>
                      <a:r>
                        <a:rPr lang="en-US" sz="1400" b="0" i="1" u="none" strike="noStrike" dirty="0">
                          <a:solidFill>
                            <a:srgbClr val="000000"/>
                          </a:solidFill>
                          <a:effectLst/>
                          <a:latin typeface="Times New Roman" panose="02020603050405020304" pitchFamily="18" charset="0"/>
                          <a:ea typeface="游ゴシック" panose="020B0400000000000000" pitchFamily="50" charset="-128"/>
                        </a:rPr>
                        <a:t>ITMO details</a:t>
                      </a:r>
                      <a:endPar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r>
                        <a:rPr lang="en-US" sz="1200" b="0" i="1" u="none" strike="noStrike">
                          <a:solidFill>
                            <a:srgbClr val="000000"/>
                          </a:solidFill>
                          <a:effectLst/>
                          <a:latin typeface="Times New Roman" panose="02020603050405020304" pitchFamily="18" charset="0"/>
                          <a:ea typeface="游ゴシック" panose="020B0400000000000000" pitchFamily="50" charset="-128"/>
                        </a:rPr>
                        <a:t>ITMO details</a:t>
                      </a:r>
                    </a:p>
                  </a:txBody>
                  <a:tcPr marL="7188" marR="7188" marT="7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95107223"/>
                  </a:ext>
                </a:extLst>
              </a:tr>
              <a:tr h="649277">
                <a:tc vMerge="1">
                  <a:txBody>
                    <a:bodyPr/>
                    <a:lstStyle/>
                    <a:p>
                      <a:endParaRPr kumimoji="1" lang="ja-JP" altLang="en-US"/>
                    </a:p>
                  </a:txBody>
                  <a:tcPr/>
                </a:tc>
                <a:tc vMerge="1">
                  <a:txBody>
                    <a:bodyPr/>
                    <a:lstStyle/>
                    <a:p>
                      <a:endParaRPr kumimoji="1" lang="ja-JP" altLang="en-US"/>
                    </a:p>
                  </a:txBody>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First unique identifier</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Last unique identifier</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200" b="0" i="1" u="none" strike="noStrike" dirty="0">
                          <a:solidFill>
                            <a:srgbClr val="000000"/>
                          </a:solidFill>
                          <a:effectLst/>
                          <a:latin typeface="Times New Roman" panose="02020603050405020304" pitchFamily="18" charset="0"/>
                          <a:ea typeface="游ゴシック" panose="020B0400000000000000" pitchFamily="50" charset="-128"/>
                        </a:rPr>
                        <a:t>Underlying unit block start ID</a:t>
                      </a:r>
                    </a:p>
                  </a:txBody>
                  <a:tcPr marL="7188" marR="7188" marT="718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1200" b="0" i="1" u="none" strike="noStrike">
                          <a:solidFill>
                            <a:srgbClr val="000000"/>
                          </a:solidFill>
                          <a:effectLst/>
                          <a:latin typeface="Times New Roman" panose="02020603050405020304" pitchFamily="18" charset="0"/>
                          <a:ea typeface="游ゴシック" panose="020B0400000000000000" pitchFamily="50" charset="-128"/>
                        </a:rPr>
                        <a:t>Underlying unit block start ID</a:t>
                      </a:r>
                      <a:endParaRPr kumimoji="1" lang="ja-JP" altLang="en-US"/>
                    </a:p>
                  </a:txBody>
                  <a:tcPr marL="7188" marR="7188" marT="7188"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200" b="0" i="1" u="none" strike="noStrike" dirty="0">
                          <a:solidFill>
                            <a:srgbClr val="000000"/>
                          </a:solidFill>
                          <a:effectLst/>
                          <a:latin typeface="Times New Roman" panose="02020603050405020304" pitchFamily="18" charset="0"/>
                          <a:ea typeface="游ゴシック" panose="020B0400000000000000" pitchFamily="50" charset="-128"/>
                        </a:rPr>
                        <a:t>Underlying unit last block end</a:t>
                      </a:r>
                    </a:p>
                  </a:txBody>
                  <a:tcPr marL="7188" marR="7188" marT="7188" marB="0" anchor="ctr">
                    <a:lnL>
                      <a:noFill/>
                    </a:lnL>
                    <a:lnR>
                      <a:noFill/>
                    </a:lnR>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1200" b="0" i="1" u="none" strike="noStrike" dirty="0">
                          <a:solidFill>
                            <a:srgbClr val="000000"/>
                          </a:solidFill>
                          <a:effectLst/>
                          <a:latin typeface="Times New Roman" panose="02020603050405020304" pitchFamily="18" charset="0"/>
                          <a:ea typeface="游ゴシック" panose="020B0400000000000000" pitchFamily="50" charset="-128"/>
                        </a:rPr>
                        <a:t>Underlying unit last block end</a:t>
                      </a:r>
                      <a:endParaRPr kumimoji="1" lang="ja-JP" altLang="en-US" dirty="0"/>
                    </a:p>
                  </a:txBody>
                  <a:tcPr marL="7188" marR="7188" marT="7188"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US" sz="1200" b="1" i="1" u="none" strike="noStrike">
                          <a:solidFill>
                            <a:srgbClr val="000000"/>
                          </a:solidFill>
                          <a:effectLst/>
                          <a:latin typeface="Times New Roman" panose="02020603050405020304" pitchFamily="18" charset="0"/>
                          <a:ea typeface="游ゴシック" panose="020B0400000000000000" pitchFamily="50" charset="-128"/>
                        </a:rPr>
                        <a:t>Metric</a:t>
                      </a:r>
                      <a:r>
                        <a:rPr lang="en-US" sz="1200" b="1" i="1" u="none" strike="noStrike" baseline="30000">
                          <a:solidFill>
                            <a:srgbClr val="000000"/>
                          </a:solidFill>
                          <a:effectLst/>
                          <a:latin typeface="Times New Roman" panose="02020603050405020304" pitchFamily="18" charset="0"/>
                          <a:ea typeface="游ゴシック" panose="020B0400000000000000" pitchFamily="50" charset="-128"/>
                        </a:rPr>
                        <a:t>f</a:t>
                      </a:r>
                      <a:endParaRPr lang="en-US" sz="1200" b="1" i="1" u="none" strike="noStrike">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Metric</a:t>
                      </a:r>
                      <a:endPar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1" u="none" strike="noStrike">
                          <a:solidFill>
                            <a:srgbClr val="000000"/>
                          </a:solidFill>
                          <a:effectLst/>
                          <a:latin typeface="Times New Roman" panose="02020603050405020304" pitchFamily="18" charset="0"/>
                          <a:ea typeface="游ゴシック" panose="020B0400000000000000" pitchFamily="50" charset="-128"/>
                        </a:rPr>
                        <a:t>Quantity (expressed in metric)</a:t>
                      </a:r>
                      <a:endParaRPr lang="en-US" sz="12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Quantity (t CO</a:t>
                      </a:r>
                      <a:r>
                        <a:rPr lang="en-US" sz="1200" b="1" i="1" u="none" strike="noStrike" baseline="-25000" dirty="0">
                          <a:solidFill>
                            <a:srgbClr val="000000"/>
                          </a:solidFill>
                          <a:effectLst/>
                          <a:latin typeface="Times New Roman" panose="02020603050405020304" pitchFamily="18" charset="0"/>
                          <a:ea typeface="游ゴシック" panose="020B0400000000000000" pitchFamily="50" charset="-128"/>
                        </a:rPr>
                        <a:t>2</a:t>
                      </a:r>
                      <a:r>
                        <a:rPr lang="en-US" sz="1200" b="1" i="1" u="none" strike="noStrike" dirty="0">
                          <a:solidFill>
                            <a:srgbClr val="000000"/>
                          </a:solidFill>
                          <a:effectLst/>
                          <a:latin typeface="Times New Roman" panose="02020603050405020304" pitchFamily="18" charset="0"/>
                          <a:ea typeface="游ゴシック" panose="020B0400000000000000" pitchFamily="50" charset="-128"/>
                        </a:rPr>
                        <a:t> eq)</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Conversion factor </a:t>
                      </a:r>
                      <a:r>
                        <a:rPr lang="en-US" sz="1200" b="0" i="0" u="none" strike="noStrike" dirty="0">
                          <a:solidFill>
                            <a:srgbClr val="000000"/>
                          </a:solidFill>
                          <a:effectLst/>
                          <a:latin typeface="Times New Roman" panose="02020603050405020304" pitchFamily="18" charset="0"/>
                          <a:ea typeface="游ゴシック" panose="020B0400000000000000" pitchFamily="50" charset="-128"/>
                        </a:rPr>
                        <a:t> </a:t>
                      </a:r>
                      <a:r>
                        <a:rPr lang="en-US" sz="1200" b="0" i="1" u="none" strike="noStrike" dirty="0">
                          <a:solidFill>
                            <a:srgbClr val="000000"/>
                          </a:solidFill>
                          <a:effectLst/>
                          <a:latin typeface="Times New Roman" panose="02020603050405020304" pitchFamily="18" charset="0"/>
                          <a:ea typeface="游ゴシック" panose="020B0400000000000000" pitchFamily="50" charset="-128"/>
                        </a:rPr>
                        <a:t>(reporting Party)</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First transferring participating Party</a:t>
                      </a:r>
                      <a:endPar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US" sz="1200" b="1" i="1" u="none" strike="noStrike">
                          <a:solidFill>
                            <a:srgbClr val="000000"/>
                          </a:solidFill>
                          <a:effectLst/>
                          <a:latin typeface="Times New Roman" panose="02020603050405020304" pitchFamily="18" charset="0"/>
                          <a:ea typeface="游ゴシック" panose="020B0400000000000000" pitchFamily="50" charset="-128"/>
                        </a:rPr>
                        <a:t>First transferring participating Party</a:t>
                      </a:r>
                      <a:r>
                        <a:rPr lang="en-US" sz="1200" b="1" i="1" u="none" strike="noStrike" baseline="30000">
                          <a:solidFill>
                            <a:srgbClr val="000000"/>
                          </a:solidFill>
                          <a:effectLst/>
                          <a:latin typeface="Times New Roman" panose="02020603050405020304" pitchFamily="18" charset="0"/>
                          <a:ea typeface="游ゴシック" panose="020B0400000000000000" pitchFamily="50" charset="-128"/>
                        </a:rPr>
                        <a:t>i</a:t>
                      </a:r>
                      <a:endParaRPr lang="en-US" sz="1200" b="1" i="1" u="none" strike="noStrike">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Vintage</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Sector(s)</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r>
                        <a:rPr lang="en-US" sz="1200" b="1" i="1" u="none" strike="noStrike">
                          <a:solidFill>
                            <a:srgbClr val="000000"/>
                          </a:solidFill>
                          <a:effectLst/>
                          <a:latin typeface="Times New Roman" panose="02020603050405020304" pitchFamily="18" charset="0"/>
                          <a:ea typeface="游ゴシック" panose="020B0400000000000000" pitchFamily="50" charset="-128"/>
                        </a:rPr>
                        <a:t>Sector(s)</a:t>
                      </a:r>
                      <a:r>
                        <a:rPr lang="en-US" sz="1200" b="1" i="1" u="none" strike="noStrike" baseline="30000">
                          <a:solidFill>
                            <a:srgbClr val="000000"/>
                          </a:solidFill>
                          <a:effectLst/>
                          <a:latin typeface="Times New Roman" panose="02020603050405020304" pitchFamily="18" charset="0"/>
                          <a:ea typeface="游ゴシック" panose="020B0400000000000000" pitchFamily="50" charset="-128"/>
                        </a:rPr>
                        <a:t>k</a:t>
                      </a:r>
                      <a:endParaRPr lang="en-US" sz="1200" b="1" i="1" u="none" strike="noStrike">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Activity type(s)</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7970186"/>
                  </a:ext>
                </a:extLst>
              </a:tr>
              <a:tr h="279227">
                <a:tc>
                  <a:txBody>
                    <a:bodyPr/>
                    <a:lstStyle/>
                    <a:p>
                      <a:pPr algn="l" fontAlgn="ctr"/>
                      <a:r>
                        <a:rPr lang="ja-JP" altLang="en-US" sz="1400" b="0" i="0" u="none" strike="noStrike">
                          <a:solidFill>
                            <a:srgbClr val="0E101A"/>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n-US" sz="1200" b="0" i="0" u="none" strike="noStrike" dirty="0">
                          <a:solidFill>
                            <a:srgbClr val="000000"/>
                          </a:solidFill>
                          <a:effectLst/>
                          <a:latin typeface="Times New Roman" panose="02020603050405020304" pitchFamily="18" charset="0"/>
                          <a:ea typeface="游ゴシック" panose="020B0400000000000000" pitchFamily="50" charset="-128"/>
                        </a:rPr>
                        <a:t>Cooperative approach</a:t>
                      </a:r>
                    </a:p>
                    <a:p>
                      <a:pPr algn="ctr" fontAlgn="ctr"/>
                      <a:r>
                        <a:rPr lang="en-US" sz="1200" b="0" i="0" u="none" strike="noStrike" dirty="0">
                          <a:solidFill>
                            <a:srgbClr val="000000"/>
                          </a:solidFill>
                          <a:effectLst/>
                          <a:latin typeface="Times New Roman" panose="02020603050405020304" pitchFamily="18" charset="0"/>
                          <a:ea typeface="游ゴシック" panose="020B0400000000000000" pitchFamily="50" charset="-128"/>
                        </a:rPr>
                        <a:t>Article 6.4 mechanism</a:t>
                      </a:r>
                    </a:p>
                  </a:txBody>
                  <a:tcPr marL="7188" marR="7188" marT="7188"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endParaRPr kumimoji="1" lang="ja-JP" altLang="en-US"/>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endParaRPr kumimoji="1" lang="ja-JP" altLang="en-US" dirty="0"/>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endPar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endPar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3" gridSpan="2">
                  <a:txBody>
                    <a:bodyPr/>
                    <a:lstStyle/>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Energy</a:t>
                      </a:r>
                    </a:p>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IPPU</a:t>
                      </a:r>
                    </a:p>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AFOLU</a:t>
                      </a:r>
                    </a:p>
                    <a:p>
                      <a:pPr algn="l" fontAlgn="b"/>
                      <a:r>
                        <a:rPr lang="en-US" sz="1400" b="0" i="0" u="none" strike="noStrike" dirty="0">
                          <a:solidFill>
                            <a:srgbClr val="000000"/>
                          </a:solidFill>
                          <a:effectLst/>
                          <a:latin typeface="Times New Roman" panose="02020603050405020304" pitchFamily="18" charset="0"/>
                          <a:ea typeface="游ゴシック" panose="020B0400000000000000" pitchFamily="50" charset="-128"/>
                        </a:rPr>
                        <a:t>Waste</a:t>
                      </a:r>
                    </a:p>
                  </a:txBody>
                  <a:tcPr marL="7188" marR="7188" marT="7188"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hMerge="1">
                  <a:txBody>
                    <a:bodyPr/>
                    <a:lstStyle/>
                    <a:p>
                      <a:pPr algn="ctr" fontAlgn="ctr"/>
                      <a:endParaRPr 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74334663"/>
                  </a:ext>
                </a:extLst>
              </a:tr>
              <a:tr h="363589">
                <a:tc rowSpan="3">
                  <a:txBody>
                    <a:bodyPr/>
                    <a:lstStyle/>
                    <a:p>
                      <a:pPr algn="l" fontAlgn="ctr"/>
                      <a:r>
                        <a:rPr lang="ja-JP" altLang="en-US" sz="1400" b="0" i="0" u="none" strike="noStrike" dirty="0">
                          <a:solidFill>
                            <a:srgbClr val="0E101A"/>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vMerge="1">
                  <a:txBody>
                    <a:bodyPr/>
                    <a:lstStyle/>
                    <a:p>
                      <a:pPr algn="ctr" fontAlgn="ctr"/>
                      <a:endParaRPr lang="en-US" sz="12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ctr">
                    <a:lnL>
                      <a:noFill/>
                    </a:lnL>
                    <a:lnR>
                      <a:noFill/>
                    </a:lnR>
                    <a:lnT>
                      <a:noFill/>
                    </a:lnT>
                    <a:lnB>
                      <a:noFill/>
                    </a:lnB>
                    <a:solidFill>
                      <a:srgbClr val="FFFFFF"/>
                    </a:solidFill>
                  </a:tcPr>
                </a:tc>
                <a:tc rowSpan="3">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gridSpan="2">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hMerge="1">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gridSpan="2">
                  <a:txBody>
                    <a:bodyPr/>
                    <a:lstStyle/>
                    <a:p>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endParaRPr kumimoji="1" lang="ja-JP" altLang="en-US" dirty="0"/>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hMerge="1">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gridSpan="2">
                  <a:txBody>
                    <a:bodyPr/>
                    <a:lstStyle/>
                    <a:p>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endParaRPr kumimoji="1" lang="ja-JP" altLang="en-US" dirty="0"/>
                    </a:p>
                  </a:txBody>
                  <a:tcPr marL="7188" marR="7188" marT="7188"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a:noFill/>
                    </a:lnB>
                    <a:solidFill>
                      <a:srgbClr val="FFFFFF"/>
                    </a:solidFill>
                  </a:tcPr>
                </a:tc>
                <a:tc rowSpan="3" gridSpan="2">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a:noFill/>
                    </a:lnB>
                    <a:solidFill>
                      <a:srgbClr val="FFFFFF"/>
                    </a:solidFill>
                  </a:tcPr>
                </a:tc>
                <a:tc rowSpan="3">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gridSpan="2">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hMerge="1">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a:noFill/>
                    </a:lnB>
                    <a:solidFill>
                      <a:srgbClr val="FFFFFF"/>
                    </a:solidFill>
                  </a:tcPr>
                </a:tc>
                <a:tc rowSpan="3">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gridSpan="2">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rowSpan="3"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a:noFill/>
                    </a:lnB>
                    <a:solidFill>
                      <a:srgbClr val="FFFFFF"/>
                    </a:solidFill>
                  </a:tcPr>
                </a:tc>
                <a:tc rowSpan="3">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gridSpan="2" vMerge="1">
                  <a:txBody>
                    <a:bodyPr/>
                    <a:lstStyle/>
                    <a:p>
                      <a:pPr algn="l" fontAlgn="ctr"/>
                      <a:endPar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ctr">
                    <a:lnL>
                      <a:noFill/>
                    </a:lnL>
                    <a:lnR>
                      <a:noFill/>
                    </a:lnR>
                    <a:lnT>
                      <a:noFill/>
                    </a:lnT>
                    <a:lnB>
                      <a:noFill/>
                    </a:lnB>
                    <a:solidFill>
                      <a:srgbClr val="FFFFFF"/>
                    </a:solidFill>
                  </a:tcPr>
                </a:tc>
                <a:tc hMerge="1" vMerge="1">
                  <a:txBody>
                    <a:bodyPr/>
                    <a:lstStyle/>
                    <a:p>
                      <a:pPr algn="ctr" fontAlgn="ctr"/>
                      <a:endParaRPr 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ctr">
                    <a:lnL>
                      <a:noFill/>
                    </a:lnL>
                    <a:lnR>
                      <a:noFill/>
                    </a:lnR>
                    <a:lnT>
                      <a:noFill/>
                    </a:lnT>
                    <a:lnB>
                      <a:noFill/>
                    </a:lnB>
                    <a:solidFill>
                      <a:srgbClr val="FFFFFF"/>
                    </a:solidFill>
                  </a:tcPr>
                </a:tc>
                <a:tc vMerge="1">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a:noFill/>
                    </a:lnT>
                    <a:lnB>
                      <a:noFill/>
                    </a:lnB>
                    <a:solidFill>
                      <a:srgbClr val="FFFFFF"/>
                    </a:solidFill>
                  </a:tcPr>
                </a:tc>
                <a:extLst>
                  <a:ext uri="{0D108BD9-81ED-4DB2-BD59-A6C34878D82A}">
                    <a16:rowId xmlns:a16="http://schemas.microsoft.com/office/drawing/2014/main" val="511650391"/>
                  </a:ext>
                </a:extLst>
              </a:tr>
              <a:tr h="1136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pPr algn="l" fontAlgn="b"/>
                      <a:endParaRPr 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vMerge="1">
                  <a:txBody>
                    <a:bodyPr/>
                    <a:lstStyle/>
                    <a:p>
                      <a:endParaRPr kumimoji="1" lang="ja-JP" altLang="en-US"/>
                    </a:p>
                  </a:txBody>
                  <a:tcPr/>
                </a:tc>
                <a:tc rowSpan="2">
                  <a:txBody>
                    <a:bodyPr/>
                    <a:lstStyle/>
                    <a:p>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endParaRPr kumimoji="1" lang="ja-JP" altLang="en-US" dirty="0"/>
                    </a:p>
                  </a:txBody>
                  <a:tcPr marL="7188" marR="7188" marT="7188"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37753179"/>
                  </a:ext>
                </a:extLst>
              </a:tr>
              <a:tr h="1938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a:txBody>
                    <a:bodyPr/>
                    <a:lstStyle/>
                    <a:p>
                      <a:pPr algn="l" fontAlgn="b"/>
                      <a:endParaRPr 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20048047"/>
                  </a:ext>
                </a:extLst>
              </a:tr>
            </a:tbl>
          </a:graphicData>
        </a:graphic>
      </p:graphicFrame>
      <p:sp>
        <p:nvSpPr>
          <p:cNvPr id="4" name="テキスト ボックス 2">
            <a:extLst>
              <a:ext uri="{FF2B5EF4-FFF2-40B4-BE49-F238E27FC236}">
                <a16:creationId xmlns:a16="http://schemas.microsoft.com/office/drawing/2014/main" id="{7507EB88-3199-4197-9E38-240AF41EC0B9}"/>
              </a:ext>
            </a:extLst>
          </p:cNvPr>
          <p:cNvSpPr txBox="1"/>
          <p:nvPr/>
        </p:nvSpPr>
        <p:spPr>
          <a:xfrm>
            <a:off x="2403301" y="6501309"/>
            <a:ext cx="9330966" cy="261610"/>
          </a:xfrm>
          <a:prstGeom prst="rect">
            <a:avLst/>
          </a:prstGeom>
          <a:noFill/>
        </p:spPr>
        <p:txBody>
          <a:bodyPr wrap="square" rtlCol="0">
            <a:spAutoFit/>
          </a:bodyPr>
          <a:lstStyle/>
          <a:p>
            <a:r>
              <a:rPr lang="en-US" altLang="ja-JP" sz="1050" dirty="0"/>
              <a:t>Reference: Draft version of the agreed electronic format is available digitally at </a:t>
            </a:r>
            <a:r>
              <a:rPr lang="en-US" altLang="ja-JP" sz="1050" dirty="0">
                <a:hlinkClick r:id="rId2"/>
              </a:rPr>
              <a:t>https://unfccc.int/documents/624366 </a:t>
            </a:r>
            <a:endParaRPr kumimoji="1" lang="ja-JP" altLang="en-US" sz="1050" dirty="0"/>
          </a:p>
        </p:txBody>
      </p:sp>
      <p:graphicFrame>
        <p:nvGraphicFramePr>
          <p:cNvPr id="5" name="表 12">
            <a:extLst>
              <a:ext uri="{FF2B5EF4-FFF2-40B4-BE49-F238E27FC236}">
                <a16:creationId xmlns:a16="http://schemas.microsoft.com/office/drawing/2014/main" id="{560CECD7-09FE-4871-ACB5-813FA2343F36}"/>
              </a:ext>
            </a:extLst>
          </p:cNvPr>
          <p:cNvGraphicFramePr>
            <a:graphicFrameLocks noGrp="1"/>
          </p:cNvGraphicFramePr>
          <p:nvPr>
            <p:extLst/>
          </p:nvPr>
        </p:nvGraphicFramePr>
        <p:xfrm>
          <a:off x="76200" y="3974274"/>
          <a:ext cx="11963400" cy="2319286"/>
        </p:xfrm>
        <a:graphic>
          <a:graphicData uri="http://schemas.openxmlformats.org/drawingml/2006/table">
            <a:tbl>
              <a:tblPr/>
              <a:tblGrid>
                <a:gridCol w="1004800">
                  <a:extLst>
                    <a:ext uri="{9D8B030D-6E8A-4147-A177-3AD203B41FA5}">
                      <a16:colId xmlns:a16="http://schemas.microsoft.com/office/drawing/2014/main" val="441154596"/>
                    </a:ext>
                  </a:extLst>
                </a:gridCol>
                <a:gridCol w="910600">
                  <a:extLst>
                    <a:ext uri="{9D8B030D-6E8A-4147-A177-3AD203B41FA5}">
                      <a16:colId xmlns:a16="http://schemas.microsoft.com/office/drawing/2014/main" val="865068461"/>
                    </a:ext>
                  </a:extLst>
                </a:gridCol>
                <a:gridCol w="942000">
                  <a:extLst>
                    <a:ext uri="{9D8B030D-6E8A-4147-A177-3AD203B41FA5}">
                      <a16:colId xmlns:a16="http://schemas.microsoft.com/office/drawing/2014/main" val="4070023411"/>
                    </a:ext>
                  </a:extLst>
                </a:gridCol>
                <a:gridCol w="910600">
                  <a:extLst>
                    <a:ext uri="{9D8B030D-6E8A-4147-A177-3AD203B41FA5}">
                      <a16:colId xmlns:a16="http://schemas.microsoft.com/office/drawing/2014/main" val="1726660318"/>
                    </a:ext>
                  </a:extLst>
                </a:gridCol>
                <a:gridCol w="1185000">
                  <a:extLst>
                    <a:ext uri="{9D8B030D-6E8A-4147-A177-3AD203B41FA5}">
                      <a16:colId xmlns:a16="http://schemas.microsoft.com/office/drawing/2014/main" val="2506818911"/>
                    </a:ext>
                  </a:extLst>
                </a:gridCol>
                <a:gridCol w="76200">
                  <a:extLst>
                    <a:ext uri="{9D8B030D-6E8A-4147-A177-3AD203B41FA5}">
                      <a16:colId xmlns:a16="http://schemas.microsoft.com/office/drawing/2014/main" val="2139763275"/>
                    </a:ext>
                  </a:extLst>
                </a:gridCol>
                <a:gridCol w="669900">
                  <a:extLst>
                    <a:ext uri="{9D8B030D-6E8A-4147-A177-3AD203B41FA5}">
                      <a16:colId xmlns:a16="http://schemas.microsoft.com/office/drawing/2014/main" val="3329893081"/>
                    </a:ext>
                  </a:extLst>
                </a:gridCol>
                <a:gridCol w="832100">
                  <a:extLst>
                    <a:ext uri="{9D8B030D-6E8A-4147-A177-3AD203B41FA5}">
                      <a16:colId xmlns:a16="http://schemas.microsoft.com/office/drawing/2014/main" val="2320084530"/>
                    </a:ext>
                  </a:extLst>
                </a:gridCol>
                <a:gridCol w="1256000">
                  <a:extLst>
                    <a:ext uri="{9D8B030D-6E8A-4147-A177-3AD203B41FA5}">
                      <a16:colId xmlns:a16="http://schemas.microsoft.com/office/drawing/2014/main" val="450922211"/>
                    </a:ext>
                  </a:extLst>
                </a:gridCol>
                <a:gridCol w="957700">
                  <a:extLst>
                    <a:ext uri="{9D8B030D-6E8A-4147-A177-3AD203B41FA5}">
                      <a16:colId xmlns:a16="http://schemas.microsoft.com/office/drawing/2014/main" val="4266618046"/>
                    </a:ext>
                  </a:extLst>
                </a:gridCol>
                <a:gridCol w="910600">
                  <a:extLst>
                    <a:ext uri="{9D8B030D-6E8A-4147-A177-3AD203B41FA5}">
                      <a16:colId xmlns:a16="http://schemas.microsoft.com/office/drawing/2014/main" val="1352067378"/>
                    </a:ext>
                  </a:extLst>
                </a:gridCol>
                <a:gridCol w="1350200">
                  <a:extLst>
                    <a:ext uri="{9D8B030D-6E8A-4147-A177-3AD203B41FA5}">
                      <a16:colId xmlns:a16="http://schemas.microsoft.com/office/drawing/2014/main" val="1724150702"/>
                    </a:ext>
                  </a:extLst>
                </a:gridCol>
                <a:gridCol w="957700">
                  <a:extLst>
                    <a:ext uri="{9D8B030D-6E8A-4147-A177-3AD203B41FA5}">
                      <a16:colId xmlns:a16="http://schemas.microsoft.com/office/drawing/2014/main" val="4243454238"/>
                    </a:ext>
                  </a:extLst>
                </a:gridCol>
              </a:tblGrid>
              <a:tr h="258037">
                <a:tc>
                  <a:txBody>
                    <a:bodyPr/>
                    <a:lstStyle/>
                    <a:p>
                      <a:pPr algn="ctr" fontAlgn="b"/>
                      <a:r>
                        <a:rPr lang="ja-JP" altLang="en-US" sz="1200" b="0" i="1"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2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2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2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rowSpan="3">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First transfer definition</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2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gridSpan="7">
                  <a:txBody>
                    <a:bodyPr/>
                    <a:lstStyle/>
                    <a:p>
                      <a:pPr algn="ctr" fontAlgn="b"/>
                      <a:r>
                        <a:rPr lang="en-US" sz="1400" b="0" i="1" u="none" strike="noStrike" dirty="0">
                          <a:solidFill>
                            <a:srgbClr val="000000"/>
                          </a:solidFill>
                          <a:effectLst/>
                          <a:latin typeface="Times New Roman" panose="02020603050405020304" pitchFamily="18" charset="0"/>
                          <a:ea typeface="游ゴシック" panose="020B0400000000000000" pitchFamily="50" charset="-128"/>
                        </a:rPr>
                        <a:t>Actions</a:t>
                      </a: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75607408"/>
                  </a:ext>
                </a:extLst>
              </a:tr>
              <a:tr h="206430">
                <a:tc gridSpan="4">
                  <a:txBody>
                    <a:bodyPr/>
                    <a:lstStyle/>
                    <a:p>
                      <a:pPr algn="ctr" fontAlgn="b"/>
                      <a:r>
                        <a:rPr lang="en-US" sz="1400" b="0" i="1" u="none" strike="noStrike" dirty="0">
                          <a:solidFill>
                            <a:srgbClr val="000000"/>
                          </a:solidFill>
                          <a:effectLst/>
                          <a:latin typeface="Times New Roman" panose="02020603050405020304" pitchFamily="18" charset="0"/>
                          <a:ea typeface="游ゴシック" panose="020B0400000000000000" pitchFamily="50" charset="-128"/>
                        </a:rPr>
                        <a:t>Authorization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lnL w="12700" cmpd="sng">
                      <a:noFill/>
                      <a:prstDash val="solid"/>
                    </a:lnL>
                    <a:lnT w="12700" cap="flat" cmpd="sng" algn="ctr">
                      <a:solidFill>
                        <a:srgbClr val="000000"/>
                      </a:solidFill>
                      <a:prstDash val="solid"/>
                      <a:round/>
                      <a:headEnd type="none" w="med" len="med"/>
                      <a:tailEnd type="none" w="med" len="med"/>
                    </a:lnT>
                  </a:tcPr>
                </a:tc>
                <a:tc>
                  <a:txBody>
                    <a:bodyPr/>
                    <a:lstStyle/>
                    <a:p>
                      <a:pPr algn="ctr" fontAlgn="b"/>
                      <a:r>
                        <a:rPr lang="ja-JP" altLang="en-US" sz="1200" b="0" i="1"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b">
                    <a:lnL w="12700" cmpd="sng">
                      <a:noFill/>
                      <a:prstDash val="solid"/>
                    </a:lnL>
                    <a:lnR>
                      <a:noFill/>
                    </a:lnR>
                    <a:lnT>
                      <a:noFill/>
                    </a:lnT>
                    <a:lnB>
                      <a:noFill/>
                    </a:lnB>
                    <a:lnTlToBr w="12700" cmpd="sng">
                      <a:noFill/>
                      <a:prstDash val="solid"/>
                    </a:lnTlToBr>
                    <a:lnBlToTr w="12700" cmpd="sng">
                      <a:noFill/>
                      <a:prstDash val="solid"/>
                    </a:lnBlToTr>
                    <a:solidFill>
                      <a:srgbClr val="FFFFFF"/>
                    </a:solidFill>
                  </a:tcPr>
                </a:tc>
                <a:tc gridSpan="6">
                  <a:txBody>
                    <a:bodyPr/>
                    <a:lstStyle/>
                    <a:p>
                      <a:pPr algn="ctr" fontAlgn="b"/>
                      <a:r>
                        <a:rPr lang="en-US" sz="1400" b="0" i="1" u="none" strike="noStrike" dirty="0">
                          <a:solidFill>
                            <a:srgbClr val="000000"/>
                          </a:solidFill>
                          <a:effectLst/>
                          <a:latin typeface="Times New Roman" panose="02020603050405020304" pitchFamily="18" charset="0"/>
                          <a:ea typeface="游ゴシック" panose="020B0400000000000000" pitchFamily="50" charset="-128"/>
                        </a:rPr>
                        <a:t>Action details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34405561"/>
                  </a:ext>
                </a:extLst>
              </a:tr>
              <a:tr h="559081">
                <a:tc>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Date of authorization</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Authorization ID</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Purposes for authorization</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a:solidFill>
                            <a:srgbClr val="000000"/>
                          </a:solidFill>
                          <a:effectLst/>
                          <a:latin typeface="Times New Roman" panose="02020603050405020304" pitchFamily="18" charset="0"/>
                          <a:ea typeface="游ゴシック" panose="020B0400000000000000" pitchFamily="50" charset="-128"/>
                        </a:rPr>
                        <a:t>OIMP authorized by the Party</a:t>
                      </a:r>
                      <a:r>
                        <a:rPr lang="en-US" sz="1200" b="1" i="1" u="none" strike="noStrike" baseline="30000">
                          <a:solidFill>
                            <a:srgbClr val="000000"/>
                          </a:solidFill>
                          <a:effectLst/>
                          <a:latin typeface="Times New Roman" panose="02020603050405020304" pitchFamily="18" charset="0"/>
                          <a:ea typeface="游ゴシック" panose="020B0400000000000000" pitchFamily="50" charset="-128"/>
                        </a:rPr>
                        <a:t>o</a:t>
                      </a:r>
                      <a:endParaRPr lang="en-US" sz="1200" b="1" i="1" u="none" strike="noStrike">
                        <a:solidFill>
                          <a:srgbClr val="000000"/>
                        </a:solidFill>
                        <a:effectLst/>
                        <a:latin typeface="Times New Roman" panose="02020603050405020304" pitchFamily="18" charset="0"/>
                        <a:ea typeface="游ゴシック" panose="020B0400000000000000" pitchFamily="50" charset="-128"/>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lnL w="12700" cmpd="sng">
                      <a:noFill/>
                      <a:prstDash val="solid"/>
                    </a:lnL>
                    <a:lnT w="12700" cap="flat" cmpd="sng" algn="ctr">
                      <a:solidFill>
                        <a:srgbClr val="000000"/>
                      </a:solidFill>
                      <a:prstDash val="solid"/>
                      <a:round/>
                      <a:headEnd type="none" w="med" len="med"/>
                      <a:tailEnd type="none" w="med" len="med"/>
                    </a:lnT>
                  </a:tcPr>
                </a:tc>
                <a:tc>
                  <a:txBody>
                    <a:bodyPr/>
                    <a:lstStyle/>
                    <a:p>
                      <a:pPr algn="ctr" fontAlgn="b"/>
                      <a:r>
                        <a:rPr lang="ja-JP" altLang="en-US" sz="1200" b="0" i="1"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b">
                    <a:lnL w="12700" cmpd="sng">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Action date</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Action type</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Transferring participating Party</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Acquiring participating Party</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Purposes for cancellation</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a:solidFill>
                            <a:srgbClr val="000000"/>
                          </a:solidFill>
                          <a:effectLst/>
                          <a:latin typeface="Times New Roman" panose="02020603050405020304" pitchFamily="18" charset="0"/>
                          <a:ea typeface="游ゴシック" panose="020B0400000000000000" pitchFamily="50" charset="-128"/>
                        </a:rPr>
                        <a:t>Using participating Party or authorized entity or entities</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First transfer</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3026535"/>
                  </a:ext>
                </a:extLst>
              </a:tr>
              <a:tr h="378455">
                <a:tc>
                  <a:txBody>
                    <a:bodyPr/>
                    <a:lstStyle/>
                    <a:p>
                      <a:pPr algn="l" fontAlgn="ctr"/>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ja-JP" altLang="en-US" sz="1200" b="0" i="1"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ea typeface="游ゴシック" panose="020B0400000000000000" pitchFamily="50" charset="-128"/>
                        </a:rPr>
                        <a:t>NDC</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dirty="0">
                          <a:solidFill>
                            <a:srgbClr val="000000"/>
                          </a:solidFill>
                          <a:effectLst/>
                          <a:latin typeface="Times New Roman" panose="02020603050405020304" pitchFamily="18" charset="0"/>
                          <a:ea typeface="游ゴシック" panose="020B0400000000000000" pitchFamily="50" charset="-128"/>
                        </a:rPr>
                        <a:t>Authorization</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t"/>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27249873"/>
                  </a:ext>
                </a:extLst>
              </a:tr>
              <a:tr h="378455">
                <a:tc>
                  <a:txBody>
                    <a:bodyPr/>
                    <a:lstStyle/>
                    <a:p>
                      <a:pPr algn="l" fontAlgn="ctr"/>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a:noFill/>
                    </a:lnB>
                    <a:solidFill>
                      <a:srgbClr val="FFFFFF"/>
                    </a:solidFill>
                  </a:tcPr>
                </a:tc>
                <a:tc>
                  <a:txBody>
                    <a:bodyPr/>
                    <a:lstStyle/>
                    <a:p>
                      <a:pPr algn="l" fontAlgn="ctr"/>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ea typeface="游ゴシック" panose="020B0400000000000000" pitchFamily="50" charset="-128"/>
                        </a:rPr>
                        <a:t>OIMP</a:t>
                      </a:r>
                    </a:p>
                  </a:txBody>
                  <a:tcPr marL="7620" marR="7620" marT="7620" marB="0" anchor="ctr">
                    <a:lnL>
                      <a:noFill/>
                    </a:lnL>
                    <a:lnR>
                      <a:noFill/>
                    </a:lnR>
                    <a:lnT>
                      <a:noFill/>
                    </a:lnT>
                    <a:lnB>
                      <a:noFill/>
                    </a:lnB>
                    <a:solidFill>
                      <a:srgbClr val="FFFFFF"/>
                    </a:solidFill>
                  </a:tcPr>
                </a:tc>
                <a:tc>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Times New Roman" panose="02020603050405020304" pitchFamily="18" charset="0"/>
                          <a:ea typeface="游ゴシック" panose="020B0400000000000000" pitchFamily="50" charset="-128"/>
                        </a:rPr>
                        <a:t>Issuance</a:t>
                      </a:r>
                    </a:p>
                  </a:txBody>
                  <a:tcPr marL="7620" marR="7620" marT="7620" marB="0" anchor="ctr">
                    <a:lnL>
                      <a:noFill/>
                    </a:lnL>
                    <a:lnR>
                      <a:noFill/>
                    </a:lnR>
                    <a:lnT>
                      <a:noFill/>
                    </a:lnT>
                    <a:lnB>
                      <a:noFill/>
                    </a:lnB>
                    <a:solidFill>
                      <a:srgbClr val="FFFFFF"/>
                    </a:solidFill>
                  </a:tcPr>
                </a:tc>
                <a:tc>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a:noFill/>
                    </a:lnB>
                    <a:solidFill>
                      <a:srgbClr val="FFFFFF"/>
                    </a:solidFill>
                  </a:tcPr>
                </a:tc>
                <a:tc>
                  <a:txBody>
                    <a:bodyPr/>
                    <a:lstStyle/>
                    <a:p>
                      <a:pPr algn="l" fontAlgn="t"/>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a:noFill/>
                    </a:lnB>
                    <a:solidFill>
                      <a:srgbClr val="FFFFFF"/>
                    </a:solidFill>
                  </a:tcPr>
                </a:tc>
                <a:tc>
                  <a:txBody>
                    <a:bodyPr/>
                    <a:lstStyle/>
                    <a:p>
                      <a:pPr algn="ctr" fontAlgn="ctr"/>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a:noFill/>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a:noFill/>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a:noFill/>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a:noFill/>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a:noFill/>
                    </a:lnB>
                    <a:solidFill>
                      <a:srgbClr val="FFFFFF"/>
                    </a:solidFill>
                  </a:tcPr>
                </a:tc>
                <a:tc>
                  <a:txBody>
                    <a:bodyPr/>
                    <a:lstStyle/>
                    <a:p>
                      <a:pPr algn="ctr" fontAlgn="b"/>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151507979"/>
                  </a:ext>
                </a:extLst>
              </a:tr>
              <a:tr h="378455">
                <a:tc>
                  <a:txBody>
                    <a:bodyPr/>
                    <a:lstStyle/>
                    <a:p>
                      <a:pPr algn="l" fontAlgn="ctr"/>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ea typeface="游ゴシック" panose="020B0400000000000000" pitchFamily="50" charset="-128"/>
                        </a:rPr>
                        <a:t>NDC and OIMP</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Times New Roman" panose="02020603050405020304" pitchFamily="18" charset="0"/>
                          <a:ea typeface="游ゴシック" panose="020B0400000000000000" pitchFamily="50" charset="-128"/>
                        </a:rPr>
                        <a:t>Use or cancellation</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2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2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16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200345"/>
                  </a:ext>
                </a:extLst>
              </a:tr>
            </a:tbl>
          </a:graphicData>
        </a:graphic>
      </p:graphicFrame>
      <p:sp>
        <p:nvSpPr>
          <p:cNvPr id="6" name="テキスト ボックス 13">
            <a:extLst>
              <a:ext uri="{FF2B5EF4-FFF2-40B4-BE49-F238E27FC236}">
                <a16:creationId xmlns:a16="http://schemas.microsoft.com/office/drawing/2014/main" id="{D0BA3DF0-5F6E-4C96-8582-3B452381BB72}"/>
              </a:ext>
            </a:extLst>
          </p:cNvPr>
          <p:cNvSpPr txBox="1"/>
          <p:nvPr/>
        </p:nvSpPr>
        <p:spPr>
          <a:xfrm>
            <a:off x="24414" y="3635720"/>
            <a:ext cx="3683986" cy="338554"/>
          </a:xfrm>
          <a:prstGeom prst="rect">
            <a:avLst/>
          </a:prstGeom>
          <a:noFill/>
        </p:spPr>
        <p:txBody>
          <a:bodyPr wrap="square" rtlCol="0">
            <a:spAutoFit/>
          </a:bodyPr>
          <a:lstStyle/>
          <a:p>
            <a:pPr fontAlgn="b"/>
            <a:r>
              <a:rPr lang="en-US" altLang="ja-JP" sz="1600" b="1" dirty="0">
                <a:solidFill>
                  <a:srgbClr val="000000"/>
                </a:solidFill>
                <a:latin typeface="Times New Roman" panose="02020603050405020304" pitchFamily="18" charset="0"/>
                <a:ea typeface="游ゴシック" panose="020B0400000000000000" pitchFamily="50" charset="-128"/>
              </a:rPr>
              <a:t>(Table 2: Actions continues)</a:t>
            </a:r>
          </a:p>
        </p:txBody>
      </p:sp>
    </p:spTree>
    <p:extLst>
      <p:ext uri="{BB962C8B-B14F-4D97-AF65-F5344CB8AC3E}">
        <p14:creationId xmlns:p14="http://schemas.microsoft.com/office/powerpoint/2010/main" val="422781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GB" altLang="ja-JP" dirty="0">
                <a:cs typeface="メイリオ" panose="020B0604030504040204" pitchFamily="50" charset="-128"/>
              </a:rPr>
              <a:t>Outline</a:t>
            </a:r>
            <a:endParaRPr kumimoji="1" lang="en-GB" dirty="0"/>
          </a:p>
        </p:txBody>
      </p:sp>
      <p:grpSp>
        <p:nvGrpSpPr>
          <p:cNvPr id="12" name="グループ化 11"/>
          <p:cNvGrpSpPr/>
          <p:nvPr/>
        </p:nvGrpSpPr>
        <p:grpSpPr>
          <a:xfrm>
            <a:off x="906919" y="1491916"/>
            <a:ext cx="10074390" cy="2302844"/>
            <a:chOff x="398351" y="1276539"/>
            <a:chExt cx="10464628" cy="733330"/>
          </a:xfrm>
        </p:grpSpPr>
        <p:sp>
          <p:nvSpPr>
            <p:cNvPr id="13" name="正方形/長方形 12"/>
            <p:cNvSpPr/>
            <p:nvPr/>
          </p:nvSpPr>
          <p:spPr>
            <a:xfrm>
              <a:off x="398351" y="1276539"/>
              <a:ext cx="980519" cy="73333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GB" sz="3600" dirty="0"/>
                <a:t>1</a:t>
              </a:r>
            </a:p>
          </p:txBody>
        </p:sp>
        <p:sp>
          <p:nvSpPr>
            <p:cNvPr id="14" name="正方形/長方形 13"/>
            <p:cNvSpPr/>
            <p:nvPr/>
          </p:nvSpPr>
          <p:spPr>
            <a:xfrm>
              <a:off x="1381146" y="1276539"/>
              <a:ext cx="9481833" cy="73333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3600" dirty="0">
                  <a:solidFill>
                    <a:schemeClr val="tx1"/>
                  </a:solidFill>
                </a:rPr>
                <a:t>Necessary arrangements for participating in Article 6.2 cooperative approaches </a:t>
              </a:r>
            </a:p>
            <a:p>
              <a:pPr marL="571500" indent="-571500">
                <a:buFontTx/>
                <a:buChar char="-"/>
              </a:pPr>
              <a:r>
                <a:rPr lang="en-US" altLang="ja-JP" sz="2400" dirty="0">
                  <a:solidFill>
                    <a:schemeClr val="tx1"/>
                  </a:solidFill>
                </a:rPr>
                <a:t>Domestic arrangements for authorization </a:t>
              </a:r>
            </a:p>
            <a:p>
              <a:pPr marL="571500" indent="-571500">
                <a:buFontTx/>
                <a:buChar char="-"/>
              </a:pPr>
              <a:r>
                <a:rPr lang="en-US" altLang="ja-JP" sz="2400" dirty="0">
                  <a:solidFill>
                    <a:schemeClr val="tx1"/>
                  </a:solidFill>
                </a:rPr>
                <a:t>Corresponding adjustments (CAs)</a:t>
              </a:r>
            </a:p>
            <a:p>
              <a:pPr marL="571500" indent="-571500">
                <a:buFontTx/>
                <a:buChar char="-"/>
              </a:pPr>
              <a:r>
                <a:rPr lang="en-US" altLang="ja-JP" sz="2400" dirty="0">
                  <a:solidFill>
                    <a:schemeClr val="tx1"/>
                  </a:solidFill>
                </a:rPr>
                <a:t>Reporting under Article 6.2 </a:t>
              </a:r>
            </a:p>
          </p:txBody>
        </p:sp>
      </p:grpSp>
      <p:grpSp>
        <p:nvGrpSpPr>
          <p:cNvPr id="15" name="グループ化 14"/>
          <p:cNvGrpSpPr/>
          <p:nvPr/>
        </p:nvGrpSpPr>
        <p:grpSpPr>
          <a:xfrm>
            <a:off x="906919" y="4136990"/>
            <a:ext cx="10131540" cy="1792172"/>
            <a:chOff x="398351" y="1276539"/>
            <a:chExt cx="10464628" cy="733330"/>
          </a:xfrm>
        </p:grpSpPr>
        <p:sp>
          <p:nvSpPr>
            <p:cNvPr id="16" name="正方形/長方形 15"/>
            <p:cNvSpPr/>
            <p:nvPr/>
          </p:nvSpPr>
          <p:spPr>
            <a:xfrm>
              <a:off x="398351" y="1276539"/>
              <a:ext cx="980519" cy="73333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GB" sz="3600" dirty="0"/>
                <a:t>2</a:t>
              </a:r>
            </a:p>
          </p:txBody>
        </p:sp>
        <p:sp>
          <p:nvSpPr>
            <p:cNvPr id="17" name="正方形/長方形 16"/>
            <p:cNvSpPr/>
            <p:nvPr/>
          </p:nvSpPr>
          <p:spPr>
            <a:xfrm>
              <a:off x="1381146" y="1276539"/>
              <a:ext cx="9481833" cy="73333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3600" dirty="0">
                  <a:solidFill>
                    <a:schemeClr val="tx1"/>
                  </a:solidFill>
                </a:rPr>
                <a:t>IGES activity related to Article 6.2 reporting</a:t>
              </a:r>
            </a:p>
            <a:p>
              <a:pPr marL="571500" indent="-571500">
                <a:buFontTx/>
                <a:buChar char="-"/>
              </a:pPr>
              <a:r>
                <a:rPr lang="en-US" altLang="ja-JP" sz="2400" dirty="0">
                  <a:solidFill>
                    <a:schemeClr val="tx1"/>
                  </a:solidFill>
                </a:rPr>
                <a:t>Mutual learning program for enhanced transparency (MLP)</a:t>
              </a:r>
            </a:p>
          </p:txBody>
        </p:sp>
      </p:grpSp>
    </p:spTree>
    <p:extLst>
      <p:ext uri="{BB962C8B-B14F-4D97-AF65-F5344CB8AC3E}">
        <p14:creationId xmlns:p14="http://schemas.microsoft.com/office/powerpoint/2010/main" val="174127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F929243D-29F1-4D26-8EA3-9F35BABFA2B9}"/>
              </a:ext>
            </a:extLst>
          </p:cNvPr>
          <p:cNvGraphicFramePr>
            <a:graphicFrameLocks noGrp="1"/>
          </p:cNvGraphicFramePr>
          <p:nvPr>
            <p:extLst/>
          </p:nvPr>
        </p:nvGraphicFramePr>
        <p:xfrm>
          <a:off x="252670" y="1062146"/>
          <a:ext cx="11686659" cy="2474340"/>
        </p:xfrm>
        <a:graphic>
          <a:graphicData uri="http://schemas.openxmlformats.org/drawingml/2006/table">
            <a:tbl>
              <a:tblPr/>
              <a:tblGrid>
                <a:gridCol w="800101">
                  <a:extLst>
                    <a:ext uri="{9D8B030D-6E8A-4147-A177-3AD203B41FA5}">
                      <a16:colId xmlns:a16="http://schemas.microsoft.com/office/drawing/2014/main" val="74601147"/>
                    </a:ext>
                  </a:extLst>
                </a:gridCol>
                <a:gridCol w="980571">
                  <a:extLst>
                    <a:ext uri="{9D8B030D-6E8A-4147-A177-3AD203B41FA5}">
                      <a16:colId xmlns:a16="http://schemas.microsoft.com/office/drawing/2014/main" val="2149635495"/>
                    </a:ext>
                  </a:extLst>
                </a:gridCol>
                <a:gridCol w="565459">
                  <a:extLst>
                    <a:ext uri="{9D8B030D-6E8A-4147-A177-3AD203B41FA5}">
                      <a16:colId xmlns:a16="http://schemas.microsoft.com/office/drawing/2014/main" val="2338098935"/>
                    </a:ext>
                  </a:extLst>
                </a:gridCol>
                <a:gridCol w="130343">
                  <a:extLst>
                    <a:ext uri="{9D8B030D-6E8A-4147-A177-3AD203B41FA5}">
                      <a16:colId xmlns:a16="http://schemas.microsoft.com/office/drawing/2014/main" val="3028380142"/>
                    </a:ext>
                  </a:extLst>
                </a:gridCol>
                <a:gridCol w="435136">
                  <a:extLst>
                    <a:ext uri="{9D8B030D-6E8A-4147-A177-3AD203B41FA5}">
                      <a16:colId xmlns:a16="http://schemas.microsoft.com/office/drawing/2014/main" val="2640528902"/>
                    </a:ext>
                  </a:extLst>
                </a:gridCol>
                <a:gridCol w="174457">
                  <a:extLst>
                    <a:ext uri="{9D8B030D-6E8A-4147-A177-3AD203B41FA5}">
                      <a16:colId xmlns:a16="http://schemas.microsoft.com/office/drawing/2014/main" val="3714179142"/>
                    </a:ext>
                  </a:extLst>
                </a:gridCol>
                <a:gridCol w="513080">
                  <a:extLst>
                    <a:ext uri="{9D8B030D-6E8A-4147-A177-3AD203B41FA5}">
                      <a16:colId xmlns:a16="http://schemas.microsoft.com/office/drawing/2014/main" val="2603121473"/>
                    </a:ext>
                  </a:extLst>
                </a:gridCol>
                <a:gridCol w="274721">
                  <a:extLst>
                    <a:ext uri="{9D8B030D-6E8A-4147-A177-3AD203B41FA5}">
                      <a16:colId xmlns:a16="http://schemas.microsoft.com/office/drawing/2014/main" val="2480987438"/>
                    </a:ext>
                  </a:extLst>
                </a:gridCol>
                <a:gridCol w="387015">
                  <a:extLst>
                    <a:ext uri="{9D8B030D-6E8A-4147-A177-3AD203B41FA5}">
                      <a16:colId xmlns:a16="http://schemas.microsoft.com/office/drawing/2014/main" val="2863617237"/>
                    </a:ext>
                  </a:extLst>
                </a:gridCol>
                <a:gridCol w="345233">
                  <a:extLst>
                    <a:ext uri="{9D8B030D-6E8A-4147-A177-3AD203B41FA5}">
                      <a16:colId xmlns:a16="http://schemas.microsoft.com/office/drawing/2014/main" val="4194504566"/>
                    </a:ext>
                  </a:extLst>
                </a:gridCol>
                <a:gridCol w="42152">
                  <a:extLst>
                    <a:ext uri="{9D8B030D-6E8A-4147-A177-3AD203B41FA5}">
                      <a16:colId xmlns:a16="http://schemas.microsoft.com/office/drawing/2014/main" val="653637782"/>
                    </a:ext>
                  </a:extLst>
                </a:gridCol>
                <a:gridCol w="697824">
                  <a:extLst>
                    <a:ext uri="{9D8B030D-6E8A-4147-A177-3AD203B41FA5}">
                      <a16:colId xmlns:a16="http://schemas.microsoft.com/office/drawing/2014/main" val="2292624474"/>
                    </a:ext>
                  </a:extLst>
                </a:gridCol>
                <a:gridCol w="745950">
                  <a:extLst>
                    <a:ext uri="{9D8B030D-6E8A-4147-A177-3AD203B41FA5}">
                      <a16:colId xmlns:a16="http://schemas.microsoft.com/office/drawing/2014/main" val="3423566549"/>
                    </a:ext>
                  </a:extLst>
                </a:gridCol>
                <a:gridCol w="914388">
                  <a:extLst>
                    <a:ext uri="{9D8B030D-6E8A-4147-A177-3AD203B41FA5}">
                      <a16:colId xmlns:a16="http://schemas.microsoft.com/office/drawing/2014/main" val="359221266"/>
                    </a:ext>
                  </a:extLst>
                </a:gridCol>
                <a:gridCol w="914388">
                  <a:extLst>
                    <a:ext uri="{9D8B030D-6E8A-4147-A177-3AD203B41FA5}">
                      <a16:colId xmlns:a16="http://schemas.microsoft.com/office/drawing/2014/main" val="4101650935"/>
                    </a:ext>
                  </a:extLst>
                </a:gridCol>
                <a:gridCol w="307642">
                  <a:extLst>
                    <a:ext uri="{9D8B030D-6E8A-4147-A177-3AD203B41FA5}">
                      <a16:colId xmlns:a16="http://schemas.microsoft.com/office/drawing/2014/main" val="3386611115"/>
                    </a:ext>
                  </a:extLst>
                </a:gridCol>
                <a:gridCol w="606747">
                  <a:extLst>
                    <a:ext uri="{9D8B030D-6E8A-4147-A177-3AD203B41FA5}">
                      <a16:colId xmlns:a16="http://schemas.microsoft.com/office/drawing/2014/main" val="3004921986"/>
                    </a:ext>
                  </a:extLst>
                </a:gridCol>
                <a:gridCol w="321585">
                  <a:extLst>
                    <a:ext uri="{9D8B030D-6E8A-4147-A177-3AD203B41FA5}">
                      <a16:colId xmlns:a16="http://schemas.microsoft.com/office/drawing/2014/main" val="3365381116"/>
                    </a:ext>
                  </a:extLst>
                </a:gridCol>
                <a:gridCol w="592803">
                  <a:extLst>
                    <a:ext uri="{9D8B030D-6E8A-4147-A177-3AD203B41FA5}">
                      <a16:colId xmlns:a16="http://schemas.microsoft.com/office/drawing/2014/main" val="894329223"/>
                    </a:ext>
                  </a:extLst>
                </a:gridCol>
                <a:gridCol w="298787">
                  <a:extLst>
                    <a:ext uri="{9D8B030D-6E8A-4147-A177-3AD203B41FA5}">
                      <a16:colId xmlns:a16="http://schemas.microsoft.com/office/drawing/2014/main" val="2143861510"/>
                    </a:ext>
                  </a:extLst>
                </a:gridCol>
                <a:gridCol w="507319">
                  <a:extLst>
                    <a:ext uri="{9D8B030D-6E8A-4147-A177-3AD203B41FA5}">
                      <a16:colId xmlns:a16="http://schemas.microsoft.com/office/drawing/2014/main" val="484365697"/>
                    </a:ext>
                  </a:extLst>
                </a:gridCol>
                <a:gridCol w="565479">
                  <a:extLst>
                    <a:ext uri="{9D8B030D-6E8A-4147-A177-3AD203B41FA5}">
                      <a16:colId xmlns:a16="http://schemas.microsoft.com/office/drawing/2014/main" val="237501128"/>
                    </a:ext>
                  </a:extLst>
                </a:gridCol>
                <a:gridCol w="565479">
                  <a:extLst>
                    <a:ext uri="{9D8B030D-6E8A-4147-A177-3AD203B41FA5}">
                      <a16:colId xmlns:a16="http://schemas.microsoft.com/office/drawing/2014/main" val="52358235"/>
                    </a:ext>
                  </a:extLst>
                </a:gridCol>
              </a:tblGrid>
              <a:tr h="193708">
                <a:tc gridSpan="2">
                  <a:txBody>
                    <a:bodyPr/>
                    <a:lstStyle/>
                    <a:p>
                      <a:pPr algn="l" fontAlgn="b"/>
                      <a:r>
                        <a:rPr lang="en-US" sz="1400" b="1" i="0" u="none" strike="noStrike" dirty="0">
                          <a:solidFill>
                            <a:srgbClr val="000000"/>
                          </a:solidFill>
                          <a:effectLst/>
                          <a:latin typeface="Times New Roman" panose="02020603050405020304" pitchFamily="18" charset="0"/>
                          <a:ea typeface="游ゴシック" panose="020B0400000000000000" pitchFamily="50" charset="-128"/>
                        </a:rPr>
                        <a:t>Table 3: Holdings</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188" marR="7188" marT="718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3299489"/>
                  </a:ext>
                </a:extLst>
              </a:tr>
              <a:tr h="146668">
                <a:tc rowSpan="3">
                  <a:txBody>
                    <a:bodyPr/>
                    <a:lstStyle/>
                    <a:p>
                      <a:pPr algn="ctr" fontAlgn="b"/>
                      <a:r>
                        <a:rPr lang="fr-FR" sz="1200" b="1" i="1" u="none" strike="noStrike" dirty="0">
                          <a:solidFill>
                            <a:srgbClr val="000000"/>
                          </a:solidFill>
                          <a:effectLst/>
                          <a:latin typeface="Times New Roman" panose="02020603050405020304" pitchFamily="18" charset="0"/>
                          <a:ea typeface="游ゴシック" panose="020B0400000000000000" pitchFamily="50" charset="-128"/>
                        </a:rPr>
                        <a:t>Article 6 database record ID </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Cooperative approach</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1">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ITMO</a:t>
                      </a:r>
                    </a:p>
                  </a:txBody>
                  <a:tcPr marL="7188" marR="7188" marT="7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85468236"/>
                  </a:ext>
                </a:extLst>
              </a:tr>
              <a:tr h="170188">
                <a:tc vMerge="1">
                  <a:txBody>
                    <a:bodyPr/>
                    <a:lstStyle/>
                    <a:p>
                      <a:endParaRPr kumimoji="1" lang="ja-JP" altLang="en-US"/>
                    </a:p>
                  </a:txBody>
                  <a:tcPr/>
                </a:tc>
                <a:tc vMerge="1">
                  <a:txBody>
                    <a:bodyPr/>
                    <a:lstStyle/>
                    <a:p>
                      <a:endParaRPr kumimoji="1" lang="ja-JP" altLang="en-US"/>
                    </a:p>
                  </a:txBody>
                  <a:tcPr/>
                </a:tc>
                <a:tc gridSpan="8">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Unique identifier</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R>
                      <a:noFill/>
                    </a:lnR>
                    <a:lnB>
                      <a:noFill/>
                    </a:lnB>
                    <a:solidFill>
                      <a:srgbClr val="FFFFFF"/>
                    </a:solidFill>
                  </a:tcPr>
                </a:tc>
                <a:tc>
                  <a:txBody>
                    <a:bodyPr/>
                    <a:lstStyle/>
                    <a:p>
                      <a:pPr algn="l" fontAlgn="b"/>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gridSpan="4">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Metric and quantity</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7">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ITMO details</a:t>
                      </a:r>
                      <a:endPar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US" sz="1000" b="0" i="1" u="none" strike="noStrike">
                          <a:solidFill>
                            <a:srgbClr val="000000"/>
                          </a:solidFill>
                          <a:effectLst/>
                          <a:latin typeface="Times New Roman" panose="02020603050405020304" pitchFamily="18" charset="0"/>
                          <a:ea typeface="游ゴシック" panose="020B0400000000000000" pitchFamily="50" charset="-128"/>
                        </a:rPr>
                        <a:t>ITMO details</a:t>
                      </a:r>
                    </a:p>
                  </a:txBody>
                  <a:tcPr marL="7188" marR="7188" marT="7188" marB="0" anchor="b">
                    <a:lnL>
                      <a:noFill/>
                    </a:lnL>
                    <a:lnR>
                      <a:noFill/>
                    </a:lnR>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71015159"/>
                  </a:ext>
                </a:extLst>
              </a:tr>
              <a:tr h="570031">
                <a:tc vMerge="1">
                  <a:txBody>
                    <a:bodyPr/>
                    <a:lstStyle/>
                    <a:p>
                      <a:endParaRPr kumimoji="1" lang="ja-JP" altLang="en-US"/>
                    </a:p>
                  </a:txBody>
                  <a:tcPr/>
                </a:tc>
                <a:tc vMerge="1">
                  <a:txBody>
                    <a:bodyPr/>
                    <a:lstStyle/>
                    <a:p>
                      <a:endParaRPr kumimoji="1" lang="ja-JP" altLang="en-US"/>
                    </a:p>
                  </a:txBody>
                  <a:tcPr/>
                </a:tc>
                <a:tc gridSpan="2">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First unique identifier</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Last unique identifier</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1200" b="1" i="1" u="none" strike="noStrike">
                          <a:solidFill>
                            <a:srgbClr val="000000"/>
                          </a:solidFill>
                          <a:effectLst/>
                          <a:latin typeface="Times New Roman" panose="02020603050405020304" pitchFamily="18" charset="0"/>
                          <a:ea typeface="游ゴシック" panose="020B0400000000000000" pitchFamily="50" charset="-128"/>
                        </a:rPr>
                        <a:t>Last unique identifier</a:t>
                      </a:r>
                      <a:endParaRPr kumimoji="1" lang="ja-JP" altLang="en-US"/>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200" b="0" i="1" u="none" strike="noStrike" dirty="0">
                          <a:solidFill>
                            <a:srgbClr val="000000"/>
                          </a:solidFill>
                          <a:effectLst/>
                          <a:latin typeface="Times New Roman" panose="02020603050405020304" pitchFamily="18" charset="0"/>
                          <a:ea typeface="游ゴシック" panose="020B0400000000000000" pitchFamily="50" charset="-128"/>
                        </a:rPr>
                        <a:t>Underlying unit block start ID</a:t>
                      </a:r>
                    </a:p>
                  </a:txBody>
                  <a:tcPr marL="7188" marR="7188" marT="718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1200" b="0" i="1" u="none" strike="noStrike" dirty="0">
                          <a:solidFill>
                            <a:srgbClr val="000000"/>
                          </a:solidFill>
                          <a:effectLst/>
                          <a:latin typeface="Times New Roman" panose="02020603050405020304" pitchFamily="18" charset="0"/>
                          <a:ea typeface="游ゴシック" panose="020B0400000000000000" pitchFamily="50" charset="-128"/>
                        </a:rPr>
                        <a:t>Underlying unit block start ID</a:t>
                      </a:r>
                      <a:endParaRPr kumimoji="1" lang="ja-JP" altLang="en-US" dirty="0"/>
                    </a:p>
                  </a:txBody>
                  <a:tcPr marL="7188" marR="7188" marT="7188"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200" b="0" i="1" u="none" strike="noStrike">
                          <a:solidFill>
                            <a:srgbClr val="000000"/>
                          </a:solidFill>
                          <a:effectLst/>
                          <a:latin typeface="Times New Roman" panose="02020603050405020304" pitchFamily="18" charset="0"/>
                          <a:ea typeface="游ゴシック" panose="020B0400000000000000" pitchFamily="50" charset="-128"/>
                        </a:rPr>
                        <a:t>Underlying unit last block end</a:t>
                      </a:r>
                      <a:r>
                        <a:rPr lang="en-US" sz="1200" b="0" i="1" u="none" strike="noStrike" baseline="30000">
                          <a:solidFill>
                            <a:srgbClr val="000000"/>
                          </a:solidFill>
                          <a:effectLst/>
                          <a:latin typeface="Times New Roman" panose="02020603050405020304" pitchFamily="18" charset="0"/>
                          <a:ea typeface="游ゴシック" panose="020B0400000000000000" pitchFamily="50" charset="-128"/>
                        </a:rPr>
                        <a:t>e</a:t>
                      </a:r>
                      <a:endParaRPr lang="en-US" sz="1200" b="0" i="1" u="none" strike="noStrike">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1200" b="0" i="1" u="none" strike="noStrike" dirty="0">
                          <a:solidFill>
                            <a:srgbClr val="000000"/>
                          </a:solidFill>
                          <a:effectLst/>
                          <a:latin typeface="Times New Roman" panose="02020603050405020304" pitchFamily="18" charset="0"/>
                          <a:ea typeface="游ゴシック" panose="020B0400000000000000" pitchFamily="50" charset="-128"/>
                        </a:rPr>
                        <a:t>Underlying unit last block end</a:t>
                      </a:r>
                      <a:endParaRPr kumimoji="1" lang="ja-JP" altLang="en-US" dirty="0"/>
                    </a:p>
                  </a:txBody>
                  <a:tcPr marL="7188" marR="7188" marT="7188"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Metric</a:t>
                      </a:r>
                    </a:p>
                  </a:txBody>
                  <a:tcPr marL="7188" marR="7188" marT="7188"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Quantity (expressed in metric)</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Quantity (t CO</a:t>
                      </a:r>
                      <a:r>
                        <a:rPr lang="en-US" sz="1200" b="1" i="1" u="none" strike="noStrike" baseline="-25000" dirty="0">
                          <a:solidFill>
                            <a:srgbClr val="000000"/>
                          </a:solidFill>
                          <a:effectLst/>
                          <a:latin typeface="Times New Roman" panose="02020603050405020304" pitchFamily="18" charset="0"/>
                          <a:ea typeface="游ゴシック" panose="020B0400000000000000" pitchFamily="50" charset="-128"/>
                        </a:rPr>
                        <a:t>2</a:t>
                      </a:r>
                      <a:r>
                        <a:rPr lang="en-US" sz="1200" b="1" i="1" u="none" strike="noStrike" dirty="0">
                          <a:solidFill>
                            <a:srgbClr val="000000"/>
                          </a:solidFill>
                          <a:effectLst/>
                          <a:latin typeface="Times New Roman" panose="02020603050405020304" pitchFamily="18" charset="0"/>
                          <a:ea typeface="游ゴシック" panose="020B0400000000000000" pitchFamily="50" charset="-128"/>
                        </a:rPr>
                        <a:t> eq)</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Conversion factor </a:t>
                      </a:r>
                      <a:r>
                        <a:rPr lang="en-US" sz="1200" b="0" i="0" u="none" strike="noStrike" dirty="0">
                          <a:solidFill>
                            <a:srgbClr val="000000"/>
                          </a:solidFill>
                          <a:effectLst/>
                          <a:latin typeface="Times New Roman" panose="02020603050405020304" pitchFamily="18" charset="0"/>
                          <a:ea typeface="游ゴシック" panose="020B0400000000000000" pitchFamily="50" charset="-128"/>
                        </a:rPr>
                        <a:t> </a:t>
                      </a:r>
                      <a:r>
                        <a:rPr lang="en-US" sz="1200" b="0" i="1" u="none" strike="noStrike" dirty="0">
                          <a:solidFill>
                            <a:srgbClr val="000000"/>
                          </a:solidFill>
                          <a:effectLst/>
                          <a:latin typeface="Times New Roman" panose="02020603050405020304" pitchFamily="18" charset="0"/>
                          <a:ea typeface="游ゴシック" panose="020B0400000000000000" pitchFamily="50" charset="-128"/>
                        </a:rPr>
                        <a:t>(reporting Party)</a:t>
                      </a:r>
                    </a:p>
                  </a:txBody>
                  <a:tcPr marL="7188" marR="7188" marT="718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First transferring participating Party</a:t>
                      </a:r>
                      <a:endPar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US" sz="1000" b="1" i="1" u="none" strike="noStrike">
                          <a:solidFill>
                            <a:srgbClr val="000000"/>
                          </a:solidFill>
                          <a:effectLst/>
                          <a:latin typeface="Times New Roman" panose="02020603050405020304" pitchFamily="18" charset="0"/>
                          <a:ea typeface="游ゴシック" panose="020B0400000000000000" pitchFamily="50" charset="-128"/>
                        </a:rPr>
                        <a:t>First transferring participating Party</a:t>
                      </a:r>
                      <a:r>
                        <a:rPr lang="en-US" sz="1000" b="1" i="1" u="none" strike="noStrike" baseline="30000">
                          <a:solidFill>
                            <a:srgbClr val="000000"/>
                          </a:solidFill>
                          <a:effectLst/>
                          <a:latin typeface="Times New Roman" panose="02020603050405020304" pitchFamily="18" charset="0"/>
                          <a:ea typeface="游ゴシック" panose="020B0400000000000000" pitchFamily="50" charset="-128"/>
                        </a:rPr>
                        <a:t>i</a:t>
                      </a:r>
                      <a:endParaRPr lang="en-US" sz="1000" b="1" i="1" u="none" strike="noStrike">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Vintage</a:t>
                      </a:r>
                      <a:endPar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US" sz="1000" b="1" i="1" u="none" strike="noStrike">
                          <a:solidFill>
                            <a:srgbClr val="000000"/>
                          </a:solidFill>
                          <a:effectLst/>
                          <a:latin typeface="Times New Roman" panose="02020603050405020304" pitchFamily="18" charset="0"/>
                          <a:ea typeface="游ゴシック" panose="020B0400000000000000" pitchFamily="50" charset="-128"/>
                        </a:rPr>
                        <a:t>Vintage</a:t>
                      </a:r>
                      <a:r>
                        <a:rPr lang="en-US" sz="1000" b="1" i="1" u="none" strike="noStrike" baseline="30000">
                          <a:solidFill>
                            <a:srgbClr val="000000"/>
                          </a:solidFill>
                          <a:effectLst/>
                          <a:latin typeface="Times New Roman" panose="02020603050405020304" pitchFamily="18" charset="0"/>
                          <a:ea typeface="游ゴシック" panose="020B0400000000000000" pitchFamily="50" charset="-128"/>
                        </a:rPr>
                        <a:t>j</a:t>
                      </a:r>
                      <a:endParaRPr lang="en-US" sz="1000" b="1" i="1" u="none" strike="noStrike">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Sector(s)</a:t>
                      </a:r>
                      <a:endPar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Sector(s)</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Activity type(s)</a:t>
                      </a:r>
                    </a:p>
                  </a:txBody>
                  <a:tcPr marL="7188" marR="7188" marT="718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4604551"/>
                  </a:ext>
                </a:extLst>
              </a:tr>
              <a:tr h="828753">
                <a:tc>
                  <a:txBody>
                    <a:bodyPr/>
                    <a:lstStyle/>
                    <a:p>
                      <a:pPr algn="l" fontAlgn="ctr"/>
                      <a:r>
                        <a:rPr lang="ja-JP" altLang="en-US" sz="1400" b="0" i="0" u="none" strike="noStrike">
                          <a:solidFill>
                            <a:srgbClr val="0E101A"/>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Cooperative approach</a:t>
                      </a:r>
                    </a:p>
                    <a:p>
                      <a:pPr marL="0" marR="0" lvl="0" indent="0" algn="ctr" defTabSz="91440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Article 6.4 mechanism</a:t>
                      </a:r>
                    </a:p>
                    <a:p>
                      <a:pPr algn="ctr" fontAlgn="ctr"/>
                      <a:endParaRPr 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endParaRPr kumimoji="1" lang="ja-JP" altLang="en-US"/>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endParaRPr kumimoji="1" lang="ja-JP" altLang="en-US" dirty="0"/>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endParaRPr kumimoji="1" lang="ja-JP" altLang="en-US" dirty="0"/>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05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ja-JP" altLang="en-US" sz="1050" b="0" i="0" u="none" strike="noStrike">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Energy</a:t>
                      </a:r>
                    </a:p>
                    <a:p>
                      <a:pPr algn="l"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IPPU</a:t>
                      </a:r>
                    </a:p>
                    <a:p>
                      <a:pPr algn="l"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AFOLU</a:t>
                      </a:r>
                    </a:p>
                    <a:p>
                      <a:pPr algn="l"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Waste</a:t>
                      </a:r>
                      <a:endPar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Energy</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188" marR="7188" marT="718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07128693"/>
                  </a:ext>
                </a:extLst>
              </a:tr>
            </a:tbl>
          </a:graphicData>
        </a:graphic>
      </p:graphicFrame>
      <p:graphicFrame>
        <p:nvGraphicFramePr>
          <p:cNvPr id="4" name="表 6">
            <a:extLst>
              <a:ext uri="{FF2B5EF4-FFF2-40B4-BE49-F238E27FC236}">
                <a16:creationId xmlns:a16="http://schemas.microsoft.com/office/drawing/2014/main" id="{AC3C5DDB-7F1B-4CAF-9916-6B5677F6237C}"/>
              </a:ext>
            </a:extLst>
          </p:cNvPr>
          <p:cNvGraphicFramePr>
            <a:graphicFrameLocks noGrp="1"/>
          </p:cNvGraphicFramePr>
          <p:nvPr>
            <p:extLst/>
          </p:nvPr>
        </p:nvGraphicFramePr>
        <p:xfrm>
          <a:off x="304800" y="4017631"/>
          <a:ext cx="6218068" cy="1790700"/>
        </p:xfrm>
        <a:graphic>
          <a:graphicData uri="http://schemas.openxmlformats.org/drawingml/2006/table">
            <a:tbl>
              <a:tblPr/>
              <a:tblGrid>
                <a:gridCol w="1292066">
                  <a:extLst>
                    <a:ext uri="{9D8B030D-6E8A-4147-A177-3AD203B41FA5}">
                      <a16:colId xmlns:a16="http://schemas.microsoft.com/office/drawing/2014/main" val="3915685676"/>
                    </a:ext>
                  </a:extLst>
                </a:gridCol>
                <a:gridCol w="1170935">
                  <a:extLst>
                    <a:ext uri="{9D8B030D-6E8A-4147-A177-3AD203B41FA5}">
                      <a16:colId xmlns:a16="http://schemas.microsoft.com/office/drawing/2014/main" val="4056185961"/>
                    </a:ext>
                  </a:extLst>
                </a:gridCol>
                <a:gridCol w="1211312">
                  <a:extLst>
                    <a:ext uri="{9D8B030D-6E8A-4147-A177-3AD203B41FA5}">
                      <a16:colId xmlns:a16="http://schemas.microsoft.com/office/drawing/2014/main" val="2007192271"/>
                    </a:ext>
                  </a:extLst>
                </a:gridCol>
                <a:gridCol w="1170935">
                  <a:extLst>
                    <a:ext uri="{9D8B030D-6E8A-4147-A177-3AD203B41FA5}">
                      <a16:colId xmlns:a16="http://schemas.microsoft.com/office/drawing/2014/main" val="1076373254"/>
                    </a:ext>
                  </a:extLst>
                </a:gridCol>
                <a:gridCol w="1372820">
                  <a:extLst>
                    <a:ext uri="{9D8B030D-6E8A-4147-A177-3AD203B41FA5}">
                      <a16:colId xmlns:a16="http://schemas.microsoft.com/office/drawing/2014/main" val="1871165861"/>
                    </a:ext>
                  </a:extLst>
                </a:gridCol>
              </a:tblGrid>
              <a:tr h="182880">
                <a:tc gridSpan="4">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Authorization</a:t>
                      </a: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endParaRPr kumimoji="1" lang="ja-JP" alt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0873117"/>
                  </a:ext>
                </a:extLst>
              </a:tr>
              <a:tr h="495300">
                <a:tc>
                  <a:txBody>
                    <a:bodyPr/>
                    <a:lstStyle/>
                    <a:p>
                      <a:pPr algn="ctr" fontAlgn="b"/>
                      <a:r>
                        <a:rPr lang="en-US" sz="1200" b="0" i="1" u="none" strike="noStrike" dirty="0">
                          <a:solidFill>
                            <a:srgbClr val="000000"/>
                          </a:solidFill>
                          <a:effectLst/>
                          <a:latin typeface="Times New Roman" panose="02020603050405020304" pitchFamily="18" charset="0"/>
                          <a:ea typeface="游ゴシック" panose="020B0400000000000000" pitchFamily="50" charset="-128"/>
                        </a:rPr>
                        <a:t>Date of authorization</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Authorization ID</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Purposes for authorization</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1" u="none" strike="noStrike" dirty="0">
                          <a:solidFill>
                            <a:srgbClr val="000000"/>
                          </a:solidFill>
                          <a:effectLst/>
                          <a:latin typeface="Times New Roman" panose="02020603050405020304" pitchFamily="18" charset="0"/>
                          <a:ea typeface="游ゴシック" panose="020B0400000000000000" pitchFamily="50" charset="-128"/>
                        </a:rPr>
                        <a:t>OIMP authorized by the Party</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extLst>
                  <a:ext uri="{0D108BD9-81ED-4DB2-BD59-A6C34878D82A}">
                    <a16:rowId xmlns:a16="http://schemas.microsoft.com/office/drawing/2014/main" val="2237332762"/>
                  </a:ext>
                </a:extLst>
              </a:tr>
              <a:tr h="335280">
                <a:tc>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ja-JP" altLang="en-US" sz="1100" b="0" i="1"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NDC</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Authorization</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50279673"/>
                  </a:ext>
                </a:extLst>
              </a:tr>
              <a:tr h="335280">
                <a:tc>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a:noFill/>
                    </a:lnB>
                    <a:solidFill>
                      <a:srgbClr val="FFFFFF"/>
                    </a:solidFill>
                  </a:tcPr>
                </a:tc>
                <a:tc>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a:noFill/>
                    </a:lnB>
                    <a:solidFill>
                      <a:srgbClr val="FFFFFF"/>
                    </a:solidFill>
                  </a:tcPr>
                </a:tc>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OIMP</a:t>
                      </a:r>
                    </a:p>
                  </a:txBody>
                  <a:tcPr marL="7620" marR="7620" marT="7620" marB="0" anchor="ctr">
                    <a:lnL>
                      <a:noFill/>
                    </a:lnL>
                    <a:lnR>
                      <a:noFill/>
                    </a:lnR>
                    <a:lnT>
                      <a:noFill/>
                    </a:lnT>
                    <a:lnB>
                      <a:noFill/>
                    </a:lnB>
                    <a:solidFill>
                      <a:srgbClr val="FFFFFF"/>
                    </a:solidFill>
                  </a:tcPr>
                </a:tc>
                <a:tc>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a:noFill/>
                    </a:lnB>
                    <a:solidFill>
                      <a:srgbClr val="FFFFFF"/>
                    </a:solidFill>
                  </a:tcPr>
                </a:tc>
                <a:tc>
                  <a:txBody>
                    <a:body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Issuance</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3837438183"/>
                  </a:ext>
                </a:extLst>
              </a:tr>
              <a:tr h="335280">
                <a:tc>
                  <a:txBody>
                    <a:bodyPr/>
                    <a:lstStyle/>
                    <a:p>
                      <a:pPr algn="l"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NDC and OIMP</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rPr>
                        <a:t>　</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Use or cancellation</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41597616"/>
                  </a:ext>
                </a:extLst>
              </a:tr>
            </a:tbl>
          </a:graphicData>
        </a:graphic>
      </p:graphicFrame>
      <p:sp>
        <p:nvSpPr>
          <p:cNvPr id="5" name="テキスト ボックス 8">
            <a:extLst>
              <a:ext uri="{FF2B5EF4-FFF2-40B4-BE49-F238E27FC236}">
                <a16:creationId xmlns:a16="http://schemas.microsoft.com/office/drawing/2014/main" id="{ACEF9240-49AF-479A-A96A-BA1B655C613D}"/>
              </a:ext>
            </a:extLst>
          </p:cNvPr>
          <p:cNvSpPr txBox="1"/>
          <p:nvPr/>
        </p:nvSpPr>
        <p:spPr>
          <a:xfrm>
            <a:off x="310718" y="3709854"/>
            <a:ext cx="2743200" cy="307777"/>
          </a:xfrm>
          <a:prstGeom prst="rect">
            <a:avLst/>
          </a:prstGeom>
          <a:noFill/>
        </p:spPr>
        <p:txBody>
          <a:bodyPr wrap="square" rtlCol="0">
            <a:spAutoFit/>
          </a:bodyPr>
          <a:lstStyle/>
          <a:p>
            <a:r>
              <a:rPr kumimoji="1" lang="en-US" altLang="ja-JP" sz="1400" b="1" dirty="0">
                <a:latin typeface="Times New Roman" panose="02020603050405020304" pitchFamily="18" charset="0"/>
                <a:cs typeface="Times New Roman" panose="02020603050405020304" pitchFamily="18" charset="0"/>
              </a:rPr>
              <a:t>(Table 3: Holdings continues)</a:t>
            </a:r>
          </a:p>
        </p:txBody>
      </p:sp>
      <p:sp>
        <p:nvSpPr>
          <p:cNvPr id="6" name="テキスト ボックス 2">
            <a:extLst>
              <a:ext uri="{FF2B5EF4-FFF2-40B4-BE49-F238E27FC236}">
                <a16:creationId xmlns:a16="http://schemas.microsoft.com/office/drawing/2014/main" id="{C982EFD2-D311-4C0F-9A9A-466CE52E3D48}"/>
              </a:ext>
            </a:extLst>
          </p:cNvPr>
          <p:cNvSpPr txBox="1"/>
          <p:nvPr/>
        </p:nvSpPr>
        <p:spPr>
          <a:xfrm>
            <a:off x="2608363" y="6467697"/>
            <a:ext cx="9330966" cy="261610"/>
          </a:xfrm>
          <a:prstGeom prst="rect">
            <a:avLst/>
          </a:prstGeom>
          <a:noFill/>
        </p:spPr>
        <p:txBody>
          <a:bodyPr wrap="square" rtlCol="0">
            <a:spAutoFit/>
          </a:bodyPr>
          <a:lstStyle/>
          <a:p>
            <a:r>
              <a:rPr lang="en-US" altLang="ja-JP" sz="1050" dirty="0"/>
              <a:t>Reference: Draft version of the agreed electronic format is available digitally at </a:t>
            </a:r>
            <a:r>
              <a:rPr lang="en-US" altLang="ja-JP" sz="1050" dirty="0">
                <a:hlinkClick r:id="rId2"/>
              </a:rPr>
              <a:t>https://unfccc.int/documents/624366 </a:t>
            </a:r>
            <a:endParaRPr kumimoji="1" lang="ja-JP" altLang="en-US" sz="1050" dirty="0"/>
          </a:p>
        </p:txBody>
      </p:sp>
      <p:sp>
        <p:nvSpPr>
          <p:cNvPr id="7" name="Title 1">
            <a:extLst>
              <a:ext uri="{FF2B5EF4-FFF2-40B4-BE49-F238E27FC236}">
                <a16:creationId xmlns:a16="http://schemas.microsoft.com/office/drawing/2014/main" id="{99E9346F-E1D9-47C0-9DFF-E4637806EE0E}"/>
              </a:ext>
            </a:extLst>
          </p:cNvPr>
          <p:cNvSpPr txBox="1">
            <a:spLocks/>
          </p:cNvSpPr>
          <p:nvPr/>
        </p:nvSpPr>
        <p:spPr>
          <a:xfrm>
            <a:off x="860459" y="259498"/>
            <a:ext cx="10972800" cy="56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3D8438"/>
                </a:solidFill>
                <a:latin typeface="Meiryo UI" panose="020B0604030504040204" pitchFamily="50" charset="-128"/>
                <a:ea typeface="Meiryo UI" panose="020B0604030504040204" pitchFamily="50" charset="-128"/>
                <a:cs typeface="+mj-cs"/>
              </a:defRPr>
            </a:lvl1pPr>
          </a:lstStyle>
          <a:p>
            <a:r>
              <a:rPr lang="en-US" altLang="ja-JP" sz="2800" dirty="0">
                <a:solidFill>
                  <a:srgbClr val="006600"/>
                </a:solidFill>
              </a:rPr>
              <a:t>Draft version of the A</a:t>
            </a:r>
            <a:r>
              <a:rPr lang="en-US" altLang="ja-JP" sz="2800" dirty="0"/>
              <a:t>greed Electronic Format (AEF) - 2</a:t>
            </a:r>
            <a:endParaRPr lang="en-GB" dirty="0"/>
          </a:p>
        </p:txBody>
      </p:sp>
    </p:spTree>
    <p:extLst>
      <p:ext uri="{BB962C8B-B14F-4D97-AF65-F5344CB8AC3E}">
        <p14:creationId xmlns:p14="http://schemas.microsoft.com/office/powerpoint/2010/main" val="274150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a:t>What are ITMOs?</a:t>
            </a:r>
            <a:endParaRPr kumimoji="1" lang="ja-JP" altLang="en-US" dirty="0"/>
          </a:p>
        </p:txBody>
      </p:sp>
      <p:sp>
        <p:nvSpPr>
          <p:cNvPr id="11" name="正方形/長方形 4"/>
          <p:cNvSpPr/>
          <p:nvPr/>
        </p:nvSpPr>
        <p:spPr>
          <a:xfrm>
            <a:off x="66487" y="5982931"/>
            <a:ext cx="11947461" cy="415498"/>
          </a:xfrm>
          <a:prstGeom prst="rect">
            <a:avLst/>
          </a:prstGeom>
        </p:spPr>
        <p:txBody>
          <a:bodyPr wrap="square">
            <a:spAutoFit/>
          </a:bodyPr>
          <a:lstStyle/>
          <a:p>
            <a:r>
              <a:rPr lang="en-US" altLang="ja-JP" sz="1050" dirty="0"/>
              <a:t>Reference: Decision 2/CMA.3 Guidance on cooperative approaches referred to in Article 6, paragraph 2, of the Paris Agreement, Annex I. Internationally transferred mitigation outcomes, paragraph 1</a:t>
            </a:r>
          </a:p>
          <a:p>
            <a:r>
              <a:rPr lang="en-US" altLang="ja-JP" sz="1050" dirty="0">
                <a:hlinkClick r:id="rId3"/>
              </a:rPr>
              <a:t>https://unfccc.int/sites/default/files/resource/cma2021_10_add1_adv.pdf#page=11</a:t>
            </a:r>
            <a:r>
              <a:rPr lang="en-US" altLang="ja-JP" sz="1050" dirty="0"/>
              <a:t> </a:t>
            </a:r>
            <a:endParaRPr lang="ja-JP" altLang="en-US" sz="1050" dirty="0"/>
          </a:p>
        </p:txBody>
      </p:sp>
      <p:sp>
        <p:nvSpPr>
          <p:cNvPr id="13" name="TextBox 5"/>
          <p:cNvSpPr txBox="1"/>
          <p:nvPr/>
        </p:nvSpPr>
        <p:spPr>
          <a:xfrm>
            <a:off x="237805" y="939375"/>
            <a:ext cx="11716390" cy="461665"/>
          </a:xfrm>
          <a:prstGeom prst="rect">
            <a:avLst/>
          </a:prstGeom>
          <a:noFill/>
        </p:spPr>
        <p:txBody>
          <a:bodyPr wrap="square" rtlCol="0">
            <a:spAutoFit/>
          </a:bodyPr>
          <a:lstStyle/>
          <a:p>
            <a:pPr lvl="0" algn="ctr"/>
            <a:r>
              <a:rPr lang="en-GB" sz="2400" u="sng" dirty="0">
                <a:latin typeface="Calibri" panose="020F0502020204030204" pitchFamily="34" charset="0"/>
                <a:cs typeface="Calibri" panose="020F0502020204030204" pitchFamily="34" charset="0"/>
              </a:rPr>
              <a:t>ITMOs: </a:t>
            </a:r>
            <a:r>
              <a:rPr lang="en-GB" sz="2400" b="1" u="sng" dirty="0">
                <a:solidFill>
                  <a:srgbClr val="993366"/>
                </a:solidFill>
                <a:latin typeface="Calibri" panose="020F0502020204030204" pitchFamily="34" charset="0"/>
                <a:cs typeface="Calibri" panose="020F0502020204030204" pitchFamily="34" charset="0"/>
              </a:rPr>
              <a:t>I</a:t>
            </a:r>
            <a:r>
              <a:rPr lang="en-GB" sz="2400" u="sng" dirty="0">
                <a:latin typeface="Calibri" panose="020F0502020204030204" pitchFamily="34" charset="0"/>
                <a:cs typeface="Calibri" panose="020F0502020204030204" pitchFamily="34" charset="0"/>
              </a:rPr>
              <a:t>nternationally </a:t>
            </a:r>
            <a:r>
              <a:rPr lang="en-GB" sz="2400" b="1" u="sng" dirty="0">
                <a:solidFill>
                  <a:srgbClr val="993366"/>
                </a:solidFill>
                <a:latin typeface="Calibri" panose="020F0502020204030204" pitchFamily="34" charset="0"/>
                <a:cs typeface="Calibri" panose="020F0502020204030204" pitchFamily="34" charset="0"/>
              </a:rPr>
              <a:t>T</a:t>
            </a:r>
            <a:r>
              <a:rPr lang="en-GB" sz="2400" u="sng" dirty="0">
                <a:latin typeface="Calibri" panose="020F0502020204030204" pitchFamily="34" charset="0"/>
                <a:cs typeface="Calibri" panose="020F0502020204030204" pitchFamily="34" charset="0"/>
              </a:rPr>
              <a:t>ransferred </a:t>
            </a:r>
            <a:r>
              <a:rPr lang="en-GB" sz="2400" b="1" u="sng" dirty="0">
                <a:solidFill>
                  <a:srgbClr val="993366"/>
                </a:solidFill>
                <a:latin typeface="Calibri" panose="020F0502020204030204" pitchFamily="34" charset="0"/>
                <a:cs typeface="Calibri" panose="020F0502020204030204" pitchFamily="34" charset="0"/>
              </a:rPr>
              <a:t>M</a:t>
            </a:r>
            <a:r>
              <a:rPr lang="en-GB" sz="2400" u="sng" dirty="0">
                <a:latin typeface="Calibri" panose="020F0502020204030204" pitchFamily="34" charset="0"/>
                <a:cs typeface="Calibri" panose="020F0502020204030204" pitchFamily="34" charset="0"/>
              </a:rPr>
              <a:t>itigation </a:t>
            </a:r>
            <a:r>
              <a:rPr lang="en-GB" sz="2400" b="1" u="sng" dirty="0">
                <a:solidFill>
                  <a:srgbClr val="993366"/>
                </a:solidFill>
                <a:latin typeface="Calibri" panose="020F0502020204030204" pitchFamily="34" charset="0"/>
                <a:cs typeface="Calibri" panose="020F0502020204030204" pitchFamily="34" charset="0"/>
              </a:rPr>
              <a:t>O</a:t>
            </a:r>
            <a:r>
              <a:rPr lang="en-GB" sz="2400" u="sng" dirty="0">
                <a:latin typeface="Calibri" panose="020F0502020204030204" pitchFamily="34" charset="0"/>
                <a:cs typeface="Calibri" panose="020F0502020204030204" pitchFamily="34" charset="0"/>
              </a:rPr>
              <a:t>utcome</a:t>
            </a:r>
            <a:r>
              <a:rPr lang="en-GB" sz="2400" b="1" u="sng" dirty="0">
                <a:solidFill>
                  <a:srgbClr val="993366"/>
                </a:solidFill>
                <a:latin typeface="Calibri" panose="020F0502020204030204" pitchFamily="34" charset="0"/>
                <a:cs typeface="Calibri" panose="020F0502020204030204" pitchFamily="34" charset="0"/>
              </a:rPr>
              <a:t>s</a:t>
            </a:r>
          </a:p>
        </p:txBody>
      </p:sp>
      <p:sp>
        <p:nvSpPr>
          <p:cNvPr id="14" name="正方形/長方形 13"/>
          <p:cNvSpPr/>
          <p:nvPr/>
        </p:nvSpPr>
        <p:spPr>
          <a:xfrm>
            <a:off x="1466663" y="1476051"/>
            <a:ext cx="1800000" cy="165600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000" dirty="0">
                <a:solidFill>
                  <a:schemeClr val="tx1"/>
                </a:solidFill>
                <a:latin typeface="Calibri" panose="020F0502020204030204" pitchFamily="34" charset="0"/>
                <a:cs typeface="Calibri" panose="020F0502020204030204" pitchFamily="34" charset="0"/>
              </a:rPr>
              <a:t>Real,</a:t>
            </a:r>
          </a:p>
          <a:p>
            <a:pPr algn="ctr"/>
            <a:r>
              <a:rPr lang="en-US" altLang="ja-JP" sz="2000" dirty="0">
                <a:solidFill>
                  <a:schemeClr val="tx1"/>
                </a:solidFill>
                <a:latin typeface="Calibri" panose="020F0502020204030204" pitchFamily="34" charset="0"/>
                <a:cs typeface="Calibri" panose="020F0502020204030204" pitchFamily="34" charset="0"/>
              </a:rPr>
              <a:t>v</a:t>
            </a:r>
            <a:r>
              <a:rPr kumimoji="1" lang="en-US" altLang="ja-JP" sz="2000" dirty="0">
                <a:solidFill>
                  <a:schemeClr val="tx1"/>
                </a:solidFill>
                <a:latin typeface="Calibri" panose="020F0502020204030204" pitchFamily="34" charset="0"/>
                <a:cs typeface="Calibri" panose="020F0502020204030204" pitchFamily="34" charset="0"/>
              </a:rPr>
              <a:t>erified,</a:t>
            </a:r>
          </a:p>
          <a:p>
            <a:pPr algn="ctr"/>
            <a:r>
              <a:rPr kumimoji="1" lang="en-US" altLang="ja-JP" sz="2000" dirty="0">
                <a:solidFill>
                  <a:schemeClr val="tx1"/>
                </a:solidFill>
                <a:latin typeface="Calibri" panose="020F0502020204030204" pitchFamily="34" charset="0"/>
                <a:cs typeface="Calibri" panose="020F0502020204030204" pitchFamily="34" charset="0"/>
              </a:rPr>
              <a:t>additional</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15" name="正方形/長方形 14"/>
          <p:cNvSpPr/>
          <p:nvPr/>
        </p:nvSpPr>
        <p:spPr>
          <a:xfrm>
            <a:off x="3993816" y="1476051"/>
            <a:ext cx="1800000" cy="165600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000" dirty="0">
                <a:solidFill>
                  <a:schemeClr val="tx1"/>
                </a:solidFill>
                <a:latin typeface="Calibri" panose="020F0502020204030204" pitchFamily="34" charset="0"/>
                <a:cs typeface="Calibri" panose="020F0502020204030204" pitchFamily="34" charset="0"/>
              </a:rPr>
              <a:t>Emission reductions and removals </a:t>
            </a:r>
            <a:r>
              <a:rPr kumimoji="1" lang="en-US" altLang="ja-JP" sz="2000" b="1" dirty="0">
                <a:solidFill>
                  <a:srgbClr val="93176F"/>
                </a:solidFill>
                <a:latin typeface="Calibri" panose="020F0502020204030204" pitchFamily="34" charset="0"/>
                <a:cs typeface="Calibri" panose="020F0502020204030204" pitchFamily="34" charset="0"/>
              </a:rPr>
              <a:t>when internationally transferred</a:t>
            </a:r>
            <a:endParaRPr kumimoji="1" lang="ja-JP" altLang="en-US" sz="2000" b="1" dirty="0">
              <a:solidFill>
                <a:srgbClr val="93176F"/>
              </a:solidFill>
              <a:latin typeface="Calibri" panose="020F0502020204030204" pitchFamily="34" charset="0"/>
              <a:cs typeface="Calibri" panose="020F0502020204030204" pitchFamily="34" charset="0"/>
            </a:endParaRPr>
          </a:p>
        </p:txBody>
      </p:sp>
      <p:sp>
        <p:nvSpPr>
          <p:cNvPr id="16" name="正方形/長方形 15"/>
          <p:cNvSpPr/>
          <p:nvPr/>
        </p:nvSpPr>
        <p:spPr>
          <a:xfrm>
            <a:off x="6520969" y="1476051"/>
            <a:ext cx="1800000" cy="165600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000" dirty="0">
                <a:solidFill>
                  <a:schemeClr val="tx1"/>
                </a:solidFill>
                <a:latin typeface="Calibri" panose="020F0502020204030204" pitchFamily="34" charset="0"/>
                <a:cs typeface="Calibri" panose="020F0502020204030204" pitchFamily="34" charset="0"/>
              </a:rPr>
              <a:t>Measured in </a:t>
            </a:r>
            <a:r>
              <a:rPr kumimoji="1" lang="en-US" altLang="ja-JP" sz="2000" b="1" dirty="0">
                <a:solidFill>
                  <a:srgbClr val="93176F"/>
                </a:solidFill>
                <a:latin typeface="Calibri" panose="020F0502020204030204" pitchFamily="34" charset="0"/>
                <a:cs typeface="Calibri" panose="020F0502020204030204" pitchFamily="34" charset="0"/>
              </a:rPr>
              <a:t>tCO</a:t>
            </a:r>
            <a:r>
              <a:rPr kumimoji="1" lang="en-US" altLang="ja-JP" sz="1600" b="1" dirty="0">
                <a:solidFill>
                  <a:srgbClr val="93176F"/>
                </a:solidFill>
                <a:latin typeface="Calibri" panose="020F0502020204030204" pitchFamily="34" charset="0"/>
                <a:cs typeface="Calibri" panose="020F0502020204030204" pitchFamily="34" charset="0"/>
              </a:rPr>
              <a:t>2</a:t>
            </a:r>
            <a:r>
              <a:rPr kumimoji="1" lang="en-US" altLang="ja-JP" sz="2000" b="1" dirty="0">
                <a:solidFill>
                  <a:srgbClr val="93176F"/>
                </a:solidFill>
                <a:latin typeface="Calibri" panose="020F0502020204030204" pitchFamily="34" charset="0"/>
                <a:cs typeface="Calibri" panose="020F0502020204030204" pitchFamily="34" charset="0"/>
              </a:rPr>
              <a:t> eq. </a:t>
            </a:r>
            <a:r>
              <a:rPr kumimoji="1" lang="en-US" altLang="ja-JP" sz="2000" dirty="0">
                <a:solidFill>
                  <a:schemeClr val="tx1"/>
                </a:solidFill>
                <a:latin typeface="Calibri" panose="020F0502020204030204" pitchFamily="34" charset="0"/>
                <a:cs typeface="Calibri" panose="020F0502020204030204" pitchFamily="34" charset="0"/>
              </a:rPr>
              <a:t>or non-GHG</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17" name="正方形/長方形 16"/>
          <p:cNvSpPr/>
          <p:nvPr/>
        </p:nvSpPr>
        <p:spPr>
          <a:xfrm>
            <a:off x="9048122" y="1476051"/>
            <a:ext cx="1800000" cy="165600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000" dirty="0">
                <a:solidFill>
                  <a:schemeClr val="tx1"/>
                </a:solidFill>
                <a:latin typeface="Calibri" panose="020F0502020204030204" pitchFamily="34" charset="0"/>
                <a:cs typeface="Calibri" panose="020F0502020204030204" pitchFamily="34" charset="0"/>
              </a:rPr>
              <a:t>Generated from </a:t>
            </a:r>
            <a:r>
              <a:rPr kumimoji="1" lang="en-US" altLang="ja-JP" sz="2000" b="1" dirty="0">
                <a:solidFill>
                  <a:srgbClr val="93176F"/>
                </a:solidFill>
                <a:latin typeface="Calibri" panose="020F0502020204030204" pitchFamily="34" charset="0"/>
                <a:cs typeface="Calibri" panose="020F0502020204030204" pitchFamily="34" charset="0"/>
              </a:rPr>
              <a:t>2021 onwards</a:t>
            </a:r>
            <a:endParaRPr kumimoji="1" lang="ja-JP" altLang="en-US" sz="2000" b="1" dirty="0">
              <a:solidFill>
                <a:srgbClr val="93176F"/>
              </a:solidFill>
              <a:latin typeface="Calibri" panose="020F0502020204030204" pitchFamily="34" charset="0"/>
              <a:cs typeface="Calibri" panose="020F0502020204030204" pitchFamily="34" charset="0"/>
            </a:endParaRPr>
          </a:p>
        </p:txBody>
      </p:sp>
      <p:sp>
        <p:nvSpPr>
          <p:cNvPr id="18" name="正方形/長方形 17"/>
          <p:cNvSpPr/>
          <p:nvPr/>
        </p:nvSpPr>
        <p:spPr>
          <a:xfrm>
            <a:off x="1466663" y="3308256"/>
            <a:ext cx="1800000" cy="165600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dirty="0">
                <a:solidFill>
                  <a:schemeClr val="tx1"/>
                </a:solidFill>
                <a:latin typeface="Calibri" panose="020F0502020204030204" pitchFamily="34" charset="0"/>
                <a:cs typeface="Calibri" panose="020F0502020204030204" pitchFamily="34" charset="0"/>
              </a:rPr>
              <a:t>Authorized for use towards </a:t>
            </a:r>
            <a:r>
              <a:rPr kumimoji="1" lang="en-US" altLang="ja-JP" b="1" dirty="0">
                <a:solidFill>
                  <a:srgbClr val="993366"/>
                </a:solidFill>
                <a:latin typeface="Calibri" panose="020F0502020204030204" pitchFamily="34" charset="0"/>
                <a:cs typeface="Calibri" panose="020F0502020204030204" pitchFamily="34" charset="0"/>
              </a:rPr>
              <a:t>nationally determined contribution (NDC)</a:t>
            </a:r>
            <a:endParaRPr kumimoji="1" lang="ja-JP" altLang="en-US" b="1" dirty="0">
              <a:solidFill>
                <a:srgbClr val="993366"/>
              </a:solidFill>
              <a:latin typeface="Calibri" panose="020F0502020204030204" pitchFamily="34" charset="0"/>
              <a:cs typeface="Calibri" panose="020F0502020204030204" pitchFamily="34" charset="0"/>
            </a:endParaRPr>
          </a:p>
        </p:txBody>
      </p:sp>
      <p:sp>
        <p:nvSpPr>
          <p:cNvPr id="19" name="正方形/長方形 18"/>
          <p:cNvSpPr/>
          <p:nvPr/>
        </p:nvSpPr>
        <p:spPr>
          <a:xfrm>
            <a:off x="3993816" y="3308256"/>
            <a:ext cx="1800000" cy="165600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2000" dirty="0">
                <a:solidFill>
                  <a:schemeClr val="tx1"/>
                </a:solidFill>
                <a:latin typeface="Calibri" panose="020F0502020204030204" pitchFamily="34" charset="0"/>
                <a:cs typeface="Calibri" panose="020F0502020204030204" pitchFamily="34" charset="0"/>
              </a:rPr>
              <a:t>Authorized for use</a:t>
            </a:r>
            <a:r>
              <a:rPr kumimoji="1" lang="en-US" altLang="ja-JP" sz="2000" dirty="0">
                <a:solidFill>
                  <a:schemeClr val="tx1"/>
                </a:solidFill>
                <a:latin typeface="Calibri" panose="020F0502020204030204" pitchFamily="34" charset="0"/>
                <a:cs typeface="Calibri" panose="020F0502020204030204" pitchFamily="34" charset="0"/>
              </a:rPr>
              <a:t> towards </a:t>
            </a:r>
            <a:r>
              <a:rPr kumimoji="1" lang="en-US" altLang="ja-JP" sz="2000" b="1" dirty="0">
                <a:solidFill>
                  <a:srgbClr val="A01464"/>
                </a:solidFill>
                <a:latin typeface="Calibri" panose="020F0502020204030204" pitchFamily="34" charset="0"/>
                <a:cs typeface="Calibri" panose="020F0502020204030204" pitchFamily="34" charset="0"/>
              </a:rPr>
              <a:t>international mitigation purposes</a:t>
            </a:r>
            <a:endParaRPr kumimoji="1" lang="ja-JP" altLang="en-US" sz="2000" b="1" dirty="0">
              <a:solidFill>
                <a:srgbClr val="A01464"/>
              </a:solidFill>
              <a:latin typeface="Calibri" panose="020F0502020204030204" pitchFamily="34" charset="0"/>
              <a:cs typeface="Calibri" panose="020F0502020204030204" pitchFamily="34" charset="0"/>
            </a:endParaRPr>
          </a:p>
        </p:txBody>
      </p:sp>
      <p:sp>
        <p:nvSpPr>
          <p:cNvPr id="20" name="正方形/長方形 19"/>
          <p:cNvSpPr/>
          <p:nvPr/>
        </p:nvSpPr>
        <p:spPr>
          <a:xfrm>
            <a:off x="6520969" y="3308256"/>
            <a:ext cx="1800000" cy="165600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2100" dirty="0">
                <a:solidFill>
                  <a:schemeClr val="tx1"/>
                </a:solidFill>
                <a:latin typeface="Calibri" panose="020F0502020204030204" pitchFamily="34" charset="0"/>
                <a:cs typeface="Calibri" panose="020F0502020204030204" pitchFamily="34" charset="0"/>
              </a:rPr>
              <a:t>Authorized for </a:t>
            </a:r>
            <a:r>
              <a:rPr lang="en-US" altLang="ja-JP" sz="2100" b="1" dirty="0">
                <a:solidFill>
                  <a:srgbClr val="A01464"/>
                </a:solidFill>
                <a:latin typeface="Calibri" panose="020F0502020204030204" pitchFamily="34" charset="0"/>
                <a:cs typeface="Calibri" panose="020F0502020204030204" pitchFamily="34" charset="0"/>
              </a:rPr>
              <a:t>other purposes</a:t>
            </a:r>
            <a:endParaRPr kumimoji="1" lang="ja-JP" altLang="en-US" sz="2100" b="1" dirty="0">
              <a:solidFill>
                <a:srgbClr val="A01464"/>
              </a:solidFill>
              <a:latin typeface="Calibri" panose="020F0502020204030204" pitchFamily="34" charset="0"/>
              <a:cs typeface="Calibri" panose="020F0502020204030204" pitchFamily="34" charset="0"/>
            </a:endParaRPr>
          </a:p>
        </p:txBody>
      </p:sp>
      <p:sp>
        <p:nvSpPr>
          <p:cNvPr id="22" name="正方形/長方形 21"/>
          <p:cNvSpPr/>
          <p:nvPr/>
        </p:nvSpPr>
        <p:spPr>
          <a:xfrm>
            <a:off x="9048122" y="3322726"/>
            <a:ext cx="1800000" cy="165600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400" b="1" dirty="0">
                <a:solidFill>
                  <a:srgbClr val="A01464"/>
                </a:solidFill>
                <a:latin typeface="Calibri" panose="020F0502020204030204" pitchFamily="34" charset="0"/>
                <a:cs typeface="Calibri" panose="020F0502020204030204" pitchFamily="34" charset="0"/>
              </a:rPr>
              <a:t>Article 6.4 emission reductions</a:t>
            </a:r>
            <a:r>
              <a:rPr kumimoji="1" lang="en-US" altLang="ja-JP" sz="1400" dirty="0">
                <a:solidFill>
                  <a:srgbClr val="A01464"/>
                </a:solidFill>
                <a:latin typeface="Calibri" panose="020F0502020204030204" pitchFamily="34" charset="0"/>
                <a:cs typeface="Calibri" panose="020F0502020204030204" pitchFamily="34" charset="0"/>
              </a:rPr>
              <a:t> </a:t>
            </a:r>
            <a:r>
              <a:rPr kumimoji="1" lang="en-US" altLang="ja-JP" sz="1400" dirty="0">
                <a:solidFill>
                  <a:schemeClr val="tx1"/>
                </a:solidFill>
                <a:latin typeface="Calibri" panose="020F0502020204030204" pitchFamily="34" charset="0"/>
                <a:cs typeface="Calibri" panose="020F0502020204030204" pitchFamily="34" charset="0"/>
              </a:rPr>
              <a:t>when </a:t>
            </a:r>
            <a:r>
              <a:rPr lang="en-US" altLang="ja-JP" sz="1400" dirty="0">
                <a:solidFill>
                  <a:schemeClr val="tx1"/>
                </a:solidFill>
                <a:latin typeface="Calibri" panose="020F0502020204030204" pitchFamily="34" charset="0"/>
                <a:cs typeface="Calibri" panose="020F0502020204030204" pitchFamily="34" charset="0"/>
              </a:rPr>
              <a:t>authorized for use towards NDC and/or other international mitigation purposes</a:t>
            </a:r>
            <a:endParaRPr kumimoji="1" lang="ja-JP" altLang="en-US" sz="1400" dirty="0">
              <a:solidFill>
                <a:schemeClr val="tx1"/>
              </a:solidFill>
              <a:latin typeface="Calibri" panose="020F0502020204030204" pitchFamily="34" charset="0"/>
              <a:cs typeface="Calibri" panose="020F0502020204030204" pitchFamily="34" charset="0"/>
            </a:endParaRPr>
          </a:p>
        </p:txBody>
      </p:sp>
      <p:sp>
        <p:nvSpPr>
          <p:cNvPr id="3" name="Speech Bubble: Rectangle with Corners Rounded 2">
            <a:extLst>
              <a:ext uri="{FF2B5EF4-FFF2-40B4-BE49-F238E27FC236}">
                <a16:creationId xmlns:a16="http://schemas.microsoft.com/office/drawing/2014/main" id="{D7F09690-2DE2-4CC2-A135-363F10DEF49D}"/>
              </a:ext>
            </a:extLst>
          </p:cNvPr>
          <p:cNvSpPr/>
          <p:nvPr/>
        </p:nvSpPr>
        <p:spPr>
          <a:xfrm>
            <a:off x="2780881" y="5207267"/>
            <a:ext cx="4516151" cy="625642"/>
          </a:xfrm>
          <a:prstGeom prst="wedgeRoundRectCallout">
            <a:avLst>
              <a:gd name="adj1" fmla="val -3242"/>
              <a:gd name="adj2" fmla="val -94832"/>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Calibri" panose="020F0502020204030204" pitchFamily="34" charset="0"/>
                <a:cs typeface="Calibri" panose="020F0502020204030204" pitchFamily="34" charset="0"/>
              </a:rPr>
              <a:t>e.g. CORSIA (Carbon Offsetting and Reduction Scheme for International Aviation) </a:t>
            </a:r>
            <a:endParaRPr kumimoji="1" lang="ja-JP" altLang="en-US" dirty="0">
              <a:solidFill>
                <a:schemeClr val="tx1"/>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259A2A37-0A1A-4C82-89C9-BCA509428BFE}"/>
              </a:ext>
            </a:extLst>
          </p:cNvPr>
          <p:cNvSpPr/>
          <p:nvPr/>
        </p:nvSpPr>
        <p:spPr>
          <a:xfrm>
            <a:off x="7420969" y="5207268"/>
            <a:ext cx="3678865" cy="625642"/>
          </a:xfrm>
          <a:prstGeom prst="wedgeRoundRectCallout">
            <a:avLst>
              <a:gd name="adj1" fmla="val -36756"/>
              <a:gd name="adj2" fmla="val -102801"/>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Calibri" panose="020F0502020204030204" pitchFamily="34" charset="0"/>
                <a:cs typeface="Calibri" panose="020F0502020204030204" pitchFamily="34" charset="0"/>
              </a:rPr>
              <a:t>e.g. private sector’s voluntary emission reduction target</a:t>
            </a:r>
            <a:endParaRPr kumimoji="1" lang="ja-JP"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407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A0A4-7328-497B-B4F8-F3912CB687A3}"/>
              </a:ext>
            </a:extLst>
          </p:cNvPr>
          <p:cNvSpPr>
            <a:spLocks noGrp="1"/>
          </p:cNvSpPr>
          <p:nvPr>
            <p:ph type="title"/>
          </p:nvPr>
        </p:nvSpPr>
        <p:spPr/>
        <p:txBody>
          <a:bodyPr/>
          <a:lstStyle/>
          <a:p>
            <a:pPr algn="ctr"/>
            <a:r>
              <a:rPr lang="en-GB" dirty="0"/>
              <a:t>Participation responsibilities</a:t>
            </a:r>
          </a:p>
        </p:txBody>
      </p:sp>
      <p:graphicFrame>
        <p:nvGraphicFramePr>
          <p:cNvPr id="3" name="表 10">
            <a:extLst>
              <a:ext uri="{FF2B5EF4-FFF2-40B4-BE49-F238E27FC236}">
                <a16:creationId xmlns:a16="http://schemas.microsoft.com/office/drawing/2014/main" id="{98018AE3-0693-41E6-B450-BF659EF2EF94}"/>
              </a:ext>
            </a:extLst>
          </p:cNvPr>
          <p:cNvGraphicFramePr>
            <a:graphicFrameLocks noGrp="1"/>
          </p:cNvGraphicFramePr>
          <p:nvPr>
            <p:extLst>
              <p:ext uri="{D42A27DB-BD31-4B8C-83A1-F6EECF244321}">
                <p14:modId xmlns:p14="http://schemas.microsoft.com/office/powerpoint/2010/main" val="4293253767"/>
              </p:ext>
            </p:extLst>
          </p:nvPr>
        </p:nvGraphicFramePr>
        <p:xfrm>
          <a:off x="764650" y="1137037"/>
          <a:ext cx="10662699" cy="4094921"/>
        </p:xfrm>
        <a:graphic>
          <a:graphicData uri="http://schemas.openxmlformats.org/drawingml/2006/table">
            <a:tbl>
              <a:tblPr firstRow="1" bandRow="1">
                <a:tableStyleId>{5C22544A-7EE6-4342-B048-85BDC9FD1C3A}</a:tableStyleId>
              </a:tblPr>
              <a:tblGrid>
                <a:gridCol w="10662699">
                  <a:extLst>
                    <a:ext uri="{9D8B030D-6E8A-4147-A177-3AD203B41FA5}">
                      <a16:colId xmlns:a16="http://schemas.microsoft.com/office/drawing/2014/main" val="800576407"/>
                    </a:ext>
                  </a:extLst>
                </a:gridCol>
              </a:tblGrid>
              <a:tr h="656436">
                <a:tc>
                  <a:txBody>
                    <a:bodyPr/>
                    <a:lstStyle/>
                    <a:p>
                      <a:pPr marL="0" indent="0" algn="l">
                        <a:buFont typeface="Arial" panose="020B0604020202020204" pitchFamily="34" charset="0"/>
                        <a:buNone/>
                      </a:pPr>
                      <a:r>
                        <a:rPr kumimoji="1" lang="en-US" altLang="ja-JP" sz="2100" b="0" dirty="0">
                          <a:solidFill>
                            <a:schemeClr val="tx1"/>
                          </a:solidFill>
                          <a:latin typeface="+mn-lt"/>
                          <a:cs typeface="Segoe UI" panose="020B0502040204020203" pitchFamily="34" charset="0"/>
                        </a:rPr>
                        <a:t>(a) To be a Party to the </a:t>
                      </a:r>
                      <a:r>
                        <a:rPr lang="en-GB" sz="2100" b="0" i="0" u="none" strike="noStrike" kern="1200" baseline="0" dirty="0">
                          <a:solidFill>
                            <a:schemeClr val="dk1"/>
                          </a:solidFill>
                          <a:latin typeface="+mn-lt"/>
                          <a:ea typeface="+mn-ea"/>
                          <a:cs typeface="+mn-cs"/>
                        </a:rPr>
                        <a:t>Paris Agreement (PA)</a:t>
                      </a:r>
                      <a:endParaRPr kumimoji="1" lang="en-US" altLang="ja-JP" sz="2100" b="0" dirty="0">
                        <a:solidFill>
                          <a:schemeClr val="tx1"/>
                        </a:solidFill>
                        <a:latin typeface="+mn-lt"/>
                        <a:cs typeface="Segoe UI" panose="020B0502040204020203" pitchFamily="34" charset="0"/>
                      </a:endParaRPr>
                    </a:p>
                  </a:txBody>
                  <a:tcPr marL="121920" marR="121920" marT="60960" marB="60960" anchor="ctr">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52970178"/>
                  </a:ext>
                </a:extLst>
              </a:tr>
              <a:tr h="656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100" b="0" dirty="0">
                          <a:solidFill>
                            <a:schemeClr val="tx1"/>
                          </a:solidFill>
                          <a:latin typeface="+mn-lt"/>
                          <a:cs typeface="Segoe UI" panose="020B0502040204020203" pitchFamily="34" charset="0"/>
                        </a:rPr>
                        <a:t>(b) To prepare, communicate and maintain a NDC as per Article 4.2</a:t>
                      </a:r>
                    </a:p>
                  </a:txBody>
                  <a:tcPr marL="121920" marR="121920" marT="60960" marB="60960"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39276998"/>
                  </a:ext>
                </a:extLst>
              </a:tr>
              <a:tr h="656436">
                <a:tc>
                  <a:txBody>
                    <a:bodyPr/>
                    <a:lstStyle/>
                    <a:p>
                      <a:r>
                        <a:rPr kumimoji="1" lang="en-US" altLang="ja-JP" sz="2100" b="0" dirty="0">
                          <a:solidFill>
                            <a:schemeClr val="tx1"/>
                          </a:solidFill>
                          <a:latin typeface="+mn-lt"/>
                          <a:cs typeface="Segoe UI" panose="020B0502040204020203" pitchFamily="34" charset="0"/>
                        </a:rPr>
                        <a:t>(c) To have </a:t>
                      </a:r>
                      <a:r>
                        <a:rPr kumimoji="1" lang="en-US" altLang="ja-JP" sz="2100" b="0" dirty="0">
                          <a:solidFill>
                            <a:srgbClr val="993366"/>
                          </a:solidFill>
                          <a:latin typeface="+mn-lt"/>
                          <a:cs typeface="Segoe UI" panose="020B0502040204020203" pitchFamily="34" charset="0"/>
                        </a:rPr>
                        <a:t>a</a:t>
                      </a:r>
                      <a:r>
                        <a:rPr kumimoji="1" lang="en-US" altLang="ja-JP" sz="2100" b="0" i="0" u="none" strike="noStrike" kern="1200" baseline="0" dirty="0">
                          <a:solidFill>
                            <a:srgbClr val="993366"/>
                          </a:solidFill>
                          <a:latin typeface="+mn-lt"/>
                          <a:ea typeface="+mn-ea"/>
                          <a:cs typeface="Segoe UI" panose="020B0502040204020203" pitchFamily="34" charset="0"/>
                        </a:rPr>
                        <a:t>rrangements for authorizing the use of ITMOs towards achievement of NDCs</a:t>
                      </a:r>
                      <a:r>
                        <a:rPr kumimoji="1" lang="en-US" altLang="ja-JP" sz="2100" b="0" dirty="0">
                          <a:solidFill>
                            <a:srgbClr val="993366"/>
                          </a:solidFill>
                          <a:latin typeface="+mn-lt"/>
                          <a:cs typeface="Segoe UI" panose="020B0502040204020203" pitchFamily="34" charset="0"/>
                        </a:rPr>
                        <a:t> </a:t>
                      </a:r>
                      <a:endParaRPr kumimoji="1" lang="ja-JP" altLang="en-US" sz="2100" b="0" dirty="0">
                        <a:solidFill>
                          <a:srgbClr val="993366"/>
                        </a:solidFill>
                        <a:latin typeface="+mn-lt"/>
                        <a:cs typeface="Segoe UI" panose="020B0502040204020203" pitchFamily="34" charset="0"/>
                      </a:endParaRPr>
                    </a:p>
                  </a:txBody>
                  <a:tcPr marL="121920" marR="121920" marT="60960" marB="60960"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9813258"/>
                  </a:ext>
                </a:extLst>
              </a:tr>
              <a:tr h="656436">
                <a:tc>
                  <a:txBody>
                    <a:bodyPr/>
                    <a:lstStyle/>
                    <a:p>
                      <a:r>
                        <a:rPr kumimoji="1" lang="en-US" altLang="ja-JP" sz="2100" b="0" dirty="0">
                          <a:solidFill>
                            <a:schemeClr val="tx1"/>
                          </a:solidFill>
                          <a:latin typeface="+mn-lt"/>
                          <a:cs typeface="Segoe UI" panose="020B0502040204020203" pitchFamily="34" charset="0"/>
                        </a:rPr>
                        <a:t>(d) To have </a:t>
                      </a:r>
                      <a:r>
                        <a:rPr kumimoji="1" lang="en-US" altLang="ja-JP" sz="2100" b="0" dirty="0">
                          <a:solidFill>
                            <a:srgbClr val="993366"/>
                          </a:solidFill>
                          <a:latin typeface="+mn-lt"/>
                          <a:cs typeface="Segoe UI" panose="020B0502040204020203" pitchFamily="34" charset="0"/>
                        </a:rPr>
                        <a:t>arrangements for tracking ITMOs</a:t>
                      </a:r>
                    </a:p>
                  </a:txBody>
                  <a:tcPr marL="121920" marR="121920" marT="60960" marB="60960"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6906746"/>
                  </a:ext>
                </a:extLst>
              </a:tr>
              <a:tr h="656436">
                <a:tc>
                  <a:txBody>
                    <a:bodyPr/>
                    <a:lstStyle/>
                    <a:p>
                      <a:r>
                        <a:rPr kumimoji="1" lang="en-US" altLang="ja-JP" sz="2100" b="0" dirty="0">
                          <a:solidFill>
                            <a:schemeClr val="tx1"/>
                          </a:solidFill>
                          <a:latin typeface="+mn-lt"/>
                          <a:cs typeface="Segoe UI" panose="020B0502040204020203" pitchFamily="34" charset="0"/>
                        </a:rPr>
                        <a:t>(e) To provide the most </a:t>
                      </a:r>
                      <a:r>
                        <a:rPr kumimoji="1" lang="en-US" altLang="ja-JP" sz="2100" b="0" dirty="0">
                          <a:solidFill>
                            <a:srgbClr val="993366"/>
                          </a:solidFill>
                          <a:latin typeface="+mn-lt"/>
                          <a:cs typeface="Segoe UI" panose="020B0502040204020203" pitchFamily="34" charset="0"/>
                        </a:rPr>
                        <a:t>recent national inventory report </a:t>
                      </a:r>
                      <a:r>
                        <a:rPr kumimoji="1" lang="en-US" altLang="ja-JP" sz="2100" b="0" dirty="0">
                          <a:solidFill>
                            <a:schemeClr val="tx1"/>
                          </a:solidFill>
                          <a:latin typeface="+mn-lt"/>
                          <a:cs typeface="Segoe UI" panose="020B0502040204020203" pitchFamily="34" charset="0"/>
                        </a:rPr>
                        <a:t>as per decision 18/CMA.1</a:t>
                      </a:r>
                    </a:p>
                  </a:txBody>
                  <a:tcPr marL="121920" marR="121920" marT="60960" marB="60960"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7580536"/>
                  </a:ext>
                </a:extLst>
              </a:tr>
              <a:tr h="812741">
                <a:tc>
                  <a:txBody>
                    <a:bodyPr/>
                    <a:lstStyle/>
                    <a:p>
                      <a:r>
                        <a:rPr kumimoji="1" lang="en-US" altLang="ja-JP" sz="2100" b="0" dirty="0">
                          <a:solidFill>
                            <a:schemeClr val="tx1"/>
                          </a:solidFill>
                          <a:latin typeface="+mn-lt"/>
                          <a:cs typeface="Segoe UI" panose="020B0502040204020203" pitchFamily="34" charset="0"/>
                        </a:rPr>
                        <a:t>(f) Its</a:t>
                      </a:r>
                      <a:r>
                        <a:rPr kumimoji="1" lang="en-US" altLang="ja-JP" sz="2100" b="0" baseline="0" dirty="0">
                          <a:solidFill>
                            <a:schemeClr val="tx1"/>
                          </a:solidFill>
                          <a:latin typeface="+mn-lt"/>
                          <a:cs typeface="Segoe UI" panose="020B0502040204020203" pitchFamily="34" charset="0"/>
                        </a:rPr>
                        <a:t> participation c</a:t>
                      </a:r>
                      <a:r>
                        <a:rPr kumimoji="1" lang="en-US" altLang="ja-JP" sz="2100" b="0" dirty="0">
                          <a:solidFill>
                            <a:schemeClr val="tx1"/>
                          </a:solidFill>
                          <a:latin typeface="+mn-lt"/>
                          <a:cs typeface="Segoe UI" panose="020B0502040204020203" pitchFamily="34" charset="0"/>
                        </a:rPr>
                        <a:t>ontributes to its </a:t>
                      </a:r>
                      <a:r>
                        <a:rPr kumimoji="1" lang="en-US" altLang="ja-JP" sz="2100" b="0" dirty="0">
                          <a:solidFill>
                            <a:srgbClr val="993366"/>
                          </a:solidFill>
                          <a:latin typeface="+mn-lt"/>
                          <a:cs typeface="Segoe UI" panose="020B0502040204020203" pitchFamily="34" charset="0"/>
                        </a:rPr>
                        <a:t>NDC, LT-LEDS (long-term low-emission development strategy) </a:t>
                      </a:r>
                      <a:r>
                        <a:rPr lang="en-GB" sz="2100" b="0" i="0" u="none" strike="noStrike" kern="1200" baseline="0" dirty="0">
                          <a:solidFill>
                            <a:schemeClr val="dk1"/>
                          </a:solidFill>
                          <a:latin typeface="+mn-lt"/>
                          <a:ea typeface="+mn-ea"/>
                          <a:cs typeface="+mn-cs"/>
                        </a:rPr>
                        <a:t>and the long-term goals of the PA</a:t>
                      </a:r>
                    </a:p>
                  </a:txBody>
                  <a:tcPr marL="121920" marR="121920" marT="60960" marB="60960"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79408417"/>
                  </a:ext>
                </a:extLst>
              </a:tr>
            </a:tbl>
          </a:graphicData>
        </a:graphic>
      </p:graphicFrame>
      <p:sp>
        <p:nvSpPr>
          <p:cNvPr id="6" name="正方形/長方形 4">
            <a:extLst>
              <a:ext uri="{FF2B5EF4-FFF2-40B4-BE49-F238E27FC236}">
                <a16:creationId xmlns:a16="http://schemas.microsoft.com/office/drawing/2014/main" id="{764C9C52-793A-4C50-95F6-8FE71A2D0C9D}"/>
              </a:ext>
            </a:extLst>
          </p:cNvPr>
          <p:cNvSpPr/>
          <p:nvPr/>
        </p:nvSpPr>
        <p:spPr>
          <a:xfrm>
            <a:off x="244539" y="5965444"/>
            <a:ext cx="11947461" cy="415498"/>
          </a:xfrm>
          <a:prstGeom prst="rect">
            <a:avLst/>
          </a:prstGeom>
        </p:spPr>
        <p:txBody>
          <a:bodyPr wrap="square">
            <a:spAutoFit/>
          </a:bodyPr>
          <a:lstStyle/>
          <a:p>
            <a:r>
              <a:rPr lang="en-US" altLang="ja-JP" sz="1050" dirty="0"/>
              <a:t>Reference: Decision 2/CMA.3 Guidance on cooperative approaches referred to in Article 6, paragraph 2, of the Paris Agreement, Annex II. Participation,</a:t>
            </a:r>
          </a:p>
          <a:p>
            <a:r>
              <a:rPr lang="en-US" altLang="ja-JP" sz="1050" dirty="0">
                <a:hlinkClick r:id="rId2"/>
              </a:rPr>
              <a:t>https://unfccc.int/sites/default/files/resource/cma2021_10_add1_adv.pdf#page=11</a:t>
            </a:r>
            <a:r>
              <a:rPr lang="en-US" altLang="ja-JP" sz="1050" dirty="0"/>
              <a:t> </a:t>
            </a:r>
            <a:endParaRPr lang="ja-JP" altLang="en-US" sz="1050" dirty="0"/>
          </a:p>
        </p:txBody>
      </p:sp>
      <p:sp>
        <p:nvSpPr>
          <p:cNvPr id="7" name="Rectangle 6">
            <a:extLst>
              <a:ext uri="{FF2B5EF4-FFF2-40B4-BE49-F238E27FC236}">
                <a16:creationId xmlns:a16="http://schemas.microsoft.com/office/drawing/2014/main" id="{5B532F83-484A-4945-8C77-C674663FB8DF}"/>
              </a:ext>
            </a:extLst>
          </p:cNvPr>
          <p:cNvSpPr/>
          <p:nvPr/>
        </p:nvSpPr>
        <p:spPr>
          <a:xfrm>
            <a:off x="692744" y="5414035"/>
            <a:ext cx="7725128" cy="369332"/>
          </a:xfrm>
          <a:prstGeom prst="rect">
            <a:avLst/>
          </a:prstGeom>
        </p:spPr>
        <p:txBody>
          <a:bodyPr wrap="none">
            <a:spAutoFit/>
          </a:bodyPr>
          <a:lstStyle/>
          <a:p>
            <a:r>
              <a:rPr lang="en-GB" dirty="0">
                <a:solidFill>
                  <a:schemeClr val="dk1"/>
                </a:solidFill>
              </a:rPr>
              <a:t>These participation responsibilities (a-f) </a:t>
            </a:r>
            <a:r>
              <a:rPr lang="en-GB" u="sng" dirty="0">
                <a:solidFill>
                  <a:schemeClr val="dk1"/>
                </a:solidFill>
              </a:rPr>
              <a:t>should be reported in the Initial Report</a:t>
            </a:r>
            <a:endParaRPr lang="en-GB" u="sng" dirty="0"/>
          </a:p>
        </p:txBody>
      </p:sp>
    </p:spTree>
    <p:extLst>
      <p:ext uri="{BB962C8B-B14F-4D97-AF65-F5344CB8AC3E}">
        <p14:creationId xmlns:p14="http://schemas.microsoft.com/office/powerpoint/2010/main" val="25910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1764" y="272021"/>
            <a:ext cx="10896256" cy="562075"/>
          </a:xfrm>
        </p:spPr>
        <p:txBody>
          <a:bodyPr/>
          <a:lstStyle/>
          <a:p>
            <a:pPr algn="ctr"/>
            <a:r>
              <a:rPr lang="en-GB" altLang="ja-JP" dirty="0">
                <a:latin typeface="Meiryo UI" panose="020B0604030504040204" pitchFamily="34" charset="-128"/>
                <a:ea typeface="Meiryo UI" panose="020B0604030504040204" pitchFamily="34" charset="-128"/>
                <a:cs typeface="メイリオ" panose="020B0604030504040204" pitchFamily="50" charset="-128"/>
              </a:rPr>
              <a:t>What to do? </a:t>
            </a:r>
            <a:endParaRPr lang="ja-JP" altLang="en-US" dirty="0">
              <a:latin typeface="Meiryo UI" panose="020B0604030504040204" pitchFamily="34" charset="-128"/>
              <a:ea typeface="Meiryo UI" panose="020B0604030504040204" pitchFamily="34" charset="-128"/>
              <a:cs typeface="メイリオ" panose="020B0604030504040204" pitchFamily="50" charset="-128"/>
            </a:endParaRPr>
          </a:p>
        </p:txBody>
      </p:sp>
      <p:sp>
        <p:nvSpPr>
          <p:cNvPr id="8" name="テキスト ボックス 8">
            <a:extLst>
              <a:ext uri="{FF2B5EF4-FFF2-40B4-BE49-F238E27FC236}">
                <a16:creationId xmlns:a16="http://schemas.microsoft.com/office/drawing/2014/main" id="{05C97C13-3C15-46CE-A639-D35F81AC5B79}"/>
              </a:ext>
            </a:extLst>
          </p:cNvPr>
          <p:cNvSpPr txBox="1"/>
          <p:nvPr/>
        </p:nvSpPr>
        <p:spPr>
          <a:xfrm>
            <a:off x="763697" y="1822141"/>
            <a:ext cx="10614323" cy="3785652"/>
          </a:xfrm>
          <a:prstGeom prst="rect">
            <a:avLst/>
          </a:prstGeom>
          <a:solidFill>
            <a:schemeClr val="accent6">
              <a:lumMod val="20000"/>
              <a:lumOff val="80000"/>
            </a:schemeClr>
          </a:solidFill>
          <a:ln>
            <a:solidFill>
              <a:schemeClr val="tx1">
                <a:lumMod val="50000"/>
                <a:lumOff val="50000"/>
              </a:schemeClr>
            </a:solidFill>
          </a:ln>
        </p:spPr>
        <p:txBody>
          <a:bodyPr wrap="square" rtlCol="0">
            <a:spAutoFit/>
          </a:bodyPr>
          <a:lstStyle/>
          <a:p>
            <a:pPr marL="285750" indent="-285750">
              <a:buFont typeface="Arial" panose="020B0604020202020204" pitchFamily="34" charset="0"/>
              <a:buChar char="•"/>
            </a:pPr>
            <a:r>
              <a:rPr kumimoji="1" lang="en-US" altLang="ja-JP" sz="2400" dirty="0">
                <a:cs typeface="Segoe UI" panose="020B0502040204020203" pitchFamily="34" charset="0"/>
              </a:rPr>
              <a:t>Establish </a:t>
            </a:r>
            <a:r>
              <a:rPr kumimoji="1" lang="en-US" altLang="ja-JP" sz="2400" u="sng" dirty="0">
                <a:solidFill>
                  <a:srgbClr val="993366"/>
                </a:solidFill>
                <a:cs typeface="Segoe UI" panose="020B0502040204020203" pitchFamily="34" charset="0"/>
              </a:rPr>
              <a:t>domestic arrangements for authorizing the use of ITMOs </a:t>
            </a:r>
          </a:p>
          <a:p>
            <a:endParaRPr kumimoji="1" lang="en-US" altLang="ja-JP" sz="2400" dirty="0">
              <a:cs typeface="Segoe UI" panose="020B0502040204020203" pitchFamily="34" charset="0"/>
            </a:endParaRPr>
          </a:p>
          <a:p>
            <a:pPr marL="285750" indent="-285750">
              <a:buFont typeface="Arial" panose="020B0604020202020204" pitchFamily="34" charset="0"/>
              <a:buChar char="•"/>
            </a:pPr>
            <a:r>
              <a:rPr lang="en-US" altLang="ja-JP" sz="2400" dirty="0"/>
              <a:t>Application of </a:t>
            </a:r>
            <a:r>
              <a:rPr lang="en-US" altLang="ja-JP" sz="2400" u="sng" dirty="0">
                <a:solidFill>
                  <a:srgbClr val="993366"/>
                </a:solidFill>
              </a:rPr>
              <a:t>corresponding adjustment (CAs)</a:t>
            </a:r>
          </a:p>
          <a:p>
            <a:endParaRPr lang="en-US" altLang="ja-JP" sz="2400" dirty="0"/>
          </a:p>
          <a:p>
            <a:pPr marL="285750" indent="-285750">
              <a:buFont typeface="Arial" panose="020B0604020202020204" pitchFamily="34" charset="0"/>
              <a:buChar char="•"/>
            </a:pPr>
            <a:r>
              <a:rPr lang="en-US" altLang="ja-JP" sz="2400" dirty="0"/>
              <a:t>Development of a registry system for ITMOs recording and tracking</a:t>
            </a:r>
          </a:p>
          <a:p>
            <a:endParaRPr lang="en-US" altLang="ja-JP" sz="2400" dirty="0"/>
          </a:p>
          <a:p>
            <a:pPr marL="285750" indent="-285750">
              <a:buFont typeface="Arial" panose="020B0604020202020204" pitchFamily="34" charset="0"/>
              <a:buChar char="•"/>
            </a:pPr>
            <a:r>
              <a:rPr lang="en-US" altLang="ja-JP" sz="2400" u="sng" dirty="0">
                <a:solidFill>
                  <a:srgbClr val="993366"/>
                </a:solidFill>
              </a:rPr>
              <a:t>Reporting under Article 6.2 (Initial Report, Annual Information and Regular information as a part of Biennial Transparency Report)</a:t>
            </a:r>
          </a:p>
          <a:p>
            <a:endParaRPr lang="en-US" altLang="ja-JP" sz="2400" dirty="0"/>
          </a:p>
          <a:p>
            <a:pPr marL="285750" indent="-285750">
              <a:buFont typeface="Arial" panose="020B0604020202020204" pitchFamily="34" charset="0"/>
              <a:buChar char="•"/>
            </a:pPr>
            <a:r>
              <a:rPr lang="en-US" altLang="ja-JP" sz="2400" dirty="0"/>
              <a:t>The review by Article 6 technical experts</a:t>
            </a:r>
            <a:r>
              <a:rPr lang="ja-JP" altLang="en-US" sz="2400" dirty="0"/>
              <a:t> </a:t>
            </a:r>
            <a:endParaRPr lang="en-US" altLang="ja-JP" sz="2400" dirty="0"/>
          </a:p>
        </p:txBody>
      </p:sp>
      <p:sp>
        <p:nvSpPr>
          <p:cNvPr id="9" name="正方形/長方形 4">
            <a:extLst>
              <a:ext uri="{FF2B5EF4-FFF2-40B4-BE49-F238E27FC236}">
                <a16:creationId xmlns:a16="http://schemas.microsoft.com/office/drawing/2014/main" id="{0B42EC5C-E703-46EB-8BFC-196280C45326}"/>
              </a:ext>
            </a:extLst>
          </p:cNvPr>
          <p:cNvSpPr/>
          <p:nvPr/>
        </p:nvSpPr>
        <p:spPr>
          <a:xfrm>
            <a:off x="244539" y="5885309"/>
            <a:ext cx="11947461" cy="415498"/>
          </a:xfrm>
          <a:prstGeom prst="rect">
            <a:avLst/>
          </a:prstGeom>
        </p:spPr>
        <p:txBody>
          <a:bodyPr wrap="square">
            <a:spAutoFit/>
          </a:bodyPr>
          <a:lstStyle/>
          <a:p>
            <a:r>
              <a:rPr lang="en-US" altLang="ja-JP" sz="1050" dirty="0"/>
              <a:t>Reference: Decision 2/CMA.3 Guidance on cooperative approaches referred to in Article 6, paragraph 2, of the Paris Agreement,</a:t>
            </a:r>
          </a:p>
          <a:p>
            <a:r>
              <a:rPr lang="en-US" altLang="ja-JP" sz="1050" dirty="0">
                <a:hlinkClick r:id="rId3"/>
              </a:rPr>
              <a:t>https://unfccc.int/sites/default/files/resource/cma2021_10_add1_adv.pdf#page=11</a:t>
            </a:r>
            <a:r>
              <a:rPr lang="en-US" altLang="ja-JP" sz="1050" dirty="0"/>
              <a:t> </a:t>
            </a:r>
            <a:endParaRPr lang="ja-JP" altLang="en-US" sz="1050" dirty="0"/>
          </a:p>
        </p:txBody>
      </p:sp>
      <p:sp>
        <p:nvSpPr>
          <p:cNvPr id="2" name="Rectangle 1">
            <a:extLst>
              <a:ext uri="{FF2B5EF4-FFF2-40B4-BE49-F238E27FC236}">
                <a16:creationId xmlns:a16="http://schemas.microsoft.com/office/drawing/2014/main" id="{DE32D280-A53D-4F10-82F8-4C478B24151D}"/>
              </a:ext>
            </a:extLst>
          </p:cNvPr>
          <p:cNvSpPr/>
          <p:nvPr/>
        </p:nvSpPr>
        <p:spPr>
          <a:xfrm>
            <a:off x="481763" y="1075987"/>
            <a:ext cx="11289933" cy="461665"/>
          </a:xfrm>
          <a:prstGeom prst="rect">
            <a:avLst/>
          </a:prstGeom>
        </p:spPr>
        <p:txBody>
          <a:bodyPr wrap="square">
            <a:spAutoFit/>
          </a:bodyPr>
          <a:lstStyle/>
          <a:p>
            <a:r>
              <a:rPr kumimoji="1" lang="en-US" altLang="ja-JP" sz="2400" b="1" u="sng" dirty="0"/>
              <a:t>Participating Parties have to do the following actions under Article 6.2:</a:t>
            </a:r>
            <a:endParaRPr lang="en-US" altLang="ja-JP" sz="2400" b="1" u="sng" dirty="0"/>
          </a:p>
        </p:txBody>
      </p:sp>
    </p:spTree>
    <p:extLst>
      <p:ext uri="{BB962C8B-B14F-4D97-AF65-F5344CB8AC3E}">
        <p14:creationId xmlns:p14="http://schemas.microsoft.com/office/powerpoint/2010/main" val="188053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88520F9C-B8F0-4EB7-A34D-E69D0A9FA46B}"/>
              </a:ext>
            </a:extLst>
          </p:cNvPr>
          <p:cNvSpPr/>
          <p:nvPr/>
        </p:nvSpPr>
        <p:spPr>
          <a:xfrm>
            <a:off x="6399646" y="3547339"/>
            <a:ext cx="3862664" cy="271424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Segoe UI" panose="020B0502040204020203" pitchFamily="34" charset="0"/>
              <a:cs typeface="Segoe UI" panose="020B0502040204020203" pitchFamily="34" charset="0"/>
            </a:endParaRPr>
          </a:p>
        </p:txBody>
      </p:sp>
      <p:sp>
        <p:nvSpPr>
          <p:cNvPr id="4" name="角丸四角形 3">
            <a:extLst>
              <a:ext uri="{FF2B5EF4-FFF2-40B4-BE49-F238E27FC236}">
                <a16:creationId xmlns:a16="http://schemas.microsoft.com/office/drawing/2014/main" id="{C404BA4D-923D-4C37-B6D9-4786709DD802}"/>
              </a:ext>
            </a:extLst>
          </p:cNvPr>
          <p:cNvSpPr/>
          <p:nvPr/>
        </p:nvSpPr>
        <p:spPr>
          <a:xfrm>
            <a:off x="2324582" y="3549086"/>
            <a:ext cx="4109879" cy="271424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Segoe UI" panose="020B0502040204020203" pitchFamily="34" charset="0"/>
              <a:cs typeface="Segoe UI" panose="020B0502040204020203" pitchFamily="34" charset="0"/>
            </a:endParaRPr>
          </a:p>
        </p:txBody>
      </p:sp>
      <p:grpSp>
        <p:nvGrpSpPr>
          <p:cNvPr id="6" name="グループ化 19">
            <a:extLst>
              <a:ext uri="{FF2B5EF4-FFF2-40B4-BE49-F238E27FC236}">
                <a16:creationId xmlns:a16="http://schemas.microsoft.com/office/drawing/2014/main" id="{2B4F843B-DB65-4066-90E5-EC8CC29D0E09}"/>
              </a:ext>
            </a:extLst>
          </p:cNvPr>
          <p:cNvGrpSpPr/>
          <p:nvPr/>
        </p:nvGrpSpPr>
        <p:grpSpPr>
          <a:xfrm>
            <a:off x="3423315" y="3644885"/>
            <a:ext cx="1662211" cy="1047491"/>
            <a:chOff x="1361934" y="2171743"/>
            <a:chExt cx="1989288" cy="1275606"/>
          </a:xfrm>
        </p:grpSpPr>
        <p:pic>
          <p:nvPicPr>
            <p:cNvPr id="7" name="図 1023">
              <a:extLst>
                <a:ext uri="{FF2B5EF4-FFF2-40B4-BE49-F238E27FC236}">
                  <a16:creationId xmlns:a16="http://schemas.microsoft.com/office/drawing/2014/main" id="{983BF6E0-6BA9-462D-83D6-345F6D5C79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253" y="2342505"/>
              <a:ext cx="923969" cy="923969"/>
            </a:xfrm>
            <a:prstGeom prst="rect">
              <a:avLst/>
            </a:prstGeom>
          </p:spPr>
        </p:pic>
        <p:sp>
          <p:nvSpPr>
            <p:cNvPr id="8" name="下矢印 1024">
              <a:extLst>
                <a:ext uri="{FF2B5EF4-FFF2-40B4-BE49-F238E27FC236}">
                  <a16:creationId xmlns:a16="http://schemas.microsoft.com/office/drawing/2014/main" id="{8E8B7585-6A00-4566-BC46-4B9746706F44}"/>
                </a:ext>
              </a:extLst>
            </p:cNvPr>
            <p:cNvSpPr/>
            <p:nvPr/>
          </p:nvSpPr>
          <p:spPr>
            <a:xfrm>
              <a:off x="2794892" y="2947812"/>
              <a:ext cx="188689" cy="402686"/>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240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p:txBody>
        </p:sp>
        <p:pic>
          <p:nvPicPr>
            <p:cNvPr id="9" name="図 1026">
              <a:extLst>
                <a:ext uri="{FF2B5EF4-FFF2-40B4-BE49-F238E27FC236}">
                  <a16:creationId xmlns:a16="http://schemas.microsoft.com/office/drawing/2014/main" id="{68137F9B-E4B9-4A8F-A5FB-EBB352151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934" y="2171743"/>
              <a:ext cx="1275606" cy="1275606"/>
            </a:xfrm>
            <a:prstGeom prst="rect">
              <a:avLst/>
            </a:prstGeom>
          </p:spPr>
        </p:pic>
      </p:grpSp>
      <p:sp>
        <p:nvSpPr>
          <p:cNvPr id="10" name="角丸四角形 45">
            <a:extLst>
              <a:ext uri="{FF2B5EF4-FFF2-40B4-BE49-F238E27FC236}">
                <a16:creationId xmlns:a16="http://schemas.microsoft.com/office/drawing/2014/main" id="{7DBA7F10-CEC6-4C90-8A74-8DBEF039776F}"/>
              </a:ext>
            </a:extLst>
          </p:cNvPr>
          <p:cNvSpPr/>
          <p:nvPr/>
        </p:nvSpPr>
        <p:spPr>
          <a:xfrm>
            <a:off x="5184252" y="3995390"/>
            <a:ext cx="2881301" cy="601187"/>
          </a:xfrm>
          <a:prstGeom prst="round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67" b="1" dirty="0">
                <a:solidFill>
                  <a:schemeClr val="tx1"/>
                </a:solidFill>
                <a:latin typeface="Segoe UI" panose="020B0502040204020203" pitchFamily="34" charset="0"/>
                <a:cs typeface="Segoe UI" panose="020B0502040204020203" pitchFamily="34" charset="0"/>
              </a:rPr>
              <a:t>1. Decision on credit issuance by the </a:t>
            </a:r>
            <a:r>
              <a:rPr lang="en-US" altLang="ja-JP" sz="1400" b="1" dirty="0">
                <a:solidFill>
                  <a:schemeClr val="tx1"/>
                </a:solidFill>
                <a:latin typeface="Segoe UI" panose="020B0502040204020203" pitchFamily="34" charset="0"/>
                <a:cs typeface="Segoe UI" panose="020B0502040204020203" pitchFamily="34" charset="0"/>
              </a:rPr>
              <a:t>Joint Committee</a:t>
            </a:r>
            <a:endParaRPr lang="ja-JP" altLang="en-US" sz="1400" b="1" dirty="0">
              <a:solidFill>
                <a:schemeClr val="tx1"/>
              </a:solidFill>
              <a:latin typeface="Segoe UI" panose="020B0502040204020203" pitchFamily="34" charset="0"/>
              <a:cs typeface="Segoe UI" panose="020B0502040204020203" pitchFamily="34" charset="0"/>
            </a:endParaRPr>
          </a:p>
        </p:txBody>
      </p:sp>
      <p:sp>
        <p:nvSpPr>
          <p:cNvPr id="26" name="角丸四角形 49">
            <a:extLst>
              <a:ext uri="{FF2B5EF4-FFF2-40B4-BE49-F238E27FC236}">
                <a16:creationId xmlns:a16="http://schemas.microsoft.com/office/drawing/2014/main" id="{A705CEE9-04D4-4886-A5E2-70FCD1C74F96}"/>
              </a:ext>
            </a:extLst>
          </p:cNvPr>
          <p:cNvSpPr/>
          <p:nvPr/>
        </p:nvSpPr>
        <p:spPr>
          <a:xfrm>
            <a:off x="2438401" y="4813499"/>
            <a:ext cx="7662332" cy="1304969"/>
          </a:xfrm>
          <a:prstGeom prst="roundRect">
            <a:avLst/>
          </a:prstGeom>
          <a:solidFill>
            <a:schemeClr val="accent6">
              <a:lumMod val="20000"/>
              <a:lumOff val="8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67" b="1" dirty="0">
                <a:solidFill>
                  <a:schemeClr val="accent6">
                    <a:lumMod val="75000"/>
                  </a:schemeClr>
                </a:solidFill>
                <a:latin typeface="Segoe UI" panose="020B0502040204020203" pitchFamily="34" charset="0"/>
                <a:cs typeface="Segoe UI" panose="020B0502040204020203" pitchFamily="34" charset="0"/>
              </a:rPr>
              <a:t>2. Authorization</a:t>
            </a:r>
            <a:r>
              <a:rPr lang="en-GB" altLang="ja-JP" sz="1467" b="1" dirty="0">
                <a:solidFill>
                  <a:schemeClr val="accent6">
                    <a:lumMod val="75000"/>
                  </a:schemeClr>
                </a:solidFill>
                <a:latin typeface="Segoe UI" panose="020B0502040204020203" pitchFamily="34" charset="0"/>
                <a:cs typeface="Segoe UI" panose="020B0502040204020203" pitchFamily="34" charset="0"/>
              </a:rPr>
              <a:t> of the use of internationally transferred mitigation outcomes by each government (JCM credits issued in the JCM registry of Japan)</a:t>
            </a:r>
          </a:p>
        </p:txBody>
      </p:sp>
      <p:grpSp>
        <p:nvGrpSpPr>
          <p:cNvPr id="29" name="グループ化 71">
            <a:extLst>
              <a:ext uri="{FF2B5EF4-FFF2-40B4-BE49-F238E27FC236}">
                <a16:creationId xmlns:a16="http://schemas.microsoft.com/office/drawing/2014/main" id="{7C3924EA-28B2-4C4C-9312-925BCAB52199}"/>
              </a:ext>
            </a:extLst>
          </p:cNvPr>
          <p:cNvGrpSpPr/>
          <p:nvPr/>
        </p:nvGrpSpPr>
        <p:grpSpPr>
          <a:xfrm>
            <a:off x="5213162" y="5424243"/>
            <a:ext cx="903861" cy="558812"/>
            <a:chOff x="9515147" y="5429975"/>
            <a:chExt cx="1183046" cy="637917"/>
          </a:xfrm>
        </p:grpSpPr>
        <p:sp>
          <p:nvSpPr>
            <p:cNvPr id="30" name="右矢印 39">
              <a:extLst>
                <a:ext uri="{FF2B5EF4-FFF2-40B4-BE49-F238E27FC236}">
                  <a16:creationId xmlns:a16="http://schemas.microsoft.com/office/drawing/2014/main" id="{10DE734F-522B-4F89-94B1-45BB5F1DD3B0}"/>
                </a:ext>
              </a:extLst>
            </p:cNvPr>
            <p:cNvSpPr/>
            <p:nvPr/>
          </p:nvSpPr>
          <p:spPr>
            <a:xfrm>
              <a:off x="9515147" y="5650545"/>
              <a:ext cx="1183046" cy="13565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Segoe UI" panose="020B0502040204020203" pitchFamily="34" charset="0"/>
                <a:cs typeface="Segoe UI" panose="020B0502040204020203" pitchFamily="34" charset="0"/>
              </a:endParaRPr>
            </a:p>
          </p:txBody>
        </p:sp>
        <p:pic>
          <p:nvPicPr>
            <p:cNvPr id="31" name="図 40" descr="チェック 目盛り ボックス · Pixabayの無料ベクター素材">
              <a:extLst>
                <a:ext uri="{FF2B5EF4-FFF2-40B4-BE49-F238E27FC236}">
                  <a16:creationId xmlns:a16="http://schemas.microsoft.com/office/drawing/2014/main" id="{017C03CC-CD79-48C5-AEEE-E638E5F26E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9289" y="5429975"/>
              <a:ext cx="835024" cy="637917"/>
            </a:xfrm>
            <a:prstGeom prst="rect">
              <a:avLst/>
            </a:prstGeom>
          </p:spPr>
        </p:pic>
      </p:grpSp>
      <p:sp>
        <p:nvSpPr>
          <p:cNvPr id="32" name="正方形/長方形 55">
            <a:extLst>
              <a:ext uri="{FF2B5EF4-FFF2-40B4-BE49-F238E27FC236}">
                <a16:creationId xmlns:a16="http://schemas.microsoft.com/office/drawing/2014/main" id="{B5D58035-427E-4CE6-8583-4EE68F5CEEF5}"/>
              </a:ext>
            </a:extLst>
          </p:cNvPr>
          <p:cNvSpPr/>
          <p:nvPr/>
        </p:nvSpPr>
        <p:spPr>
          <a:xfrm>
            <a:off x="2280462" y="3461183"/>
            <a:ext cx="1515110" cy="719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867" b="1" dirty="0">
                <a:solidFill>
                  <a:schemeClr val="tx1"/>
                </a:solidFill>
                <a:latin typeface="Segoe UI" panose="020B0502040204020203" pitchFamily="34" charset="0"/>
                <a:cs typeface="Segoe UI" panose="020B0502040204020203" pitchFamily="34" charset="0"/>
              </a:rPr>
              <a:t>Mongolia</a:t>
            </a:r>
            <a:endParaRPr lang="ja-JP" altLang="en-US" sz="1867" b="1" dirty="0">
              <a:solidFill>
                <a:schemeClr val="tx1"/>
              </a:solidFill>
              <a:latin typeface="Segoe UI" panose="020B0502040204020203" pitchFamily="34" charset="0"/>
              <a:cs typeface="Segoe UI" panose="020B0502040204020203" pitchFamily="34" charset="0"/>
            </a:endParaRPr>
          </a:p>
        </p:txBody>
      </p:sp>
      <p:grpSp>
        <p:nvGrpSpPr>
          <p:cNvPr id="33" name="グループ化 58">
            <a:extLst>
              <a:ext uri="{FF2B5EF4-FFF2-40B4-BE49-F238E27FC236}">
                <a16:creationId xmlns:a16="http://schemas.microsoft.com/office/drawing/2014/main" id="{1E6CC329-1C3D-4ED8-B392-37D40088D239}"/>
              </a:ext>
            </a:extLst>
          </p:cNvPr>
          <p:cNvGrpSpPr/>
          <p:nvPr/>
        </p:nvGrpSpPr>
        <p:grpSpPr>
          <a:xfrm>
            <a:off x="6703445" y="5424243"/>
            <a:ext cx="903861" cy="558812"/>
            <a:chOff x="9515147" y="5429975"/>
            <a:chExt cx="1183046" cy="637917"/>
          </a:xfrm>
        </p:grpSpPr>
        <p:sp>
          <p:nvSpPr>
            <p:cNvPr id="34" name="右矢印 39">
              <a:extLst>
                <a:ext uri="{FF2B5EF4-FFF2-40B4-BE49-F238E27FC236}">
                  <a16:creationId xmlns:a16="http://schemas.microsoft.com/office/drawing/2014/main" id="{A8E6CF90-D6A3-42FD-A2AE-A14B618F401E}"/>
                </a:ext>
              </a:extLst>
            </p:cNvPr>
            <p:cNvSpPr/>
            <p:nvPr/>
          </p:nvSpPr>
          <p:spPr>
            <a:xfrm>
              <a:off x="9515147" y="5650545"/>
              <a:ext cx="1183046" cy="13565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Segoe UI" panose="020B0502040204020203" pitchFamily="34" charset="0"/>
                <a:cs typeface="Segoe UI" panose="020B0502040204020203" pitchFamily="34" charset="0"/>
              </a:endParaRPr>
            </a:p>
          </p:txBody>
        </p:sp>
        <p:pic>
          <p:nvPicPr>
            <p:cNvPr id="35" name="図 40" descr="チェック 目盛り ボックス · Pixabayの無料ベクター素材">
              <a:extLst>
                <a:ext uri="{FF2B5EF4-FFF2-40B4-BE49-F238E27FC236}">
                  <a16:creationId xmlns:a16="http://schemas.microsoft.com/office/drawing/2014/main" id="{D205B25D-489B-4A55-B579-36524712E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9289" y="5429975"/>
              <a:ext cx="835024" cy="637917"/>
            </a:xfrm>
            <a:prstGeom prst="rect">
              <a:avLst/>
            </a:prstGeom>
          </p:spPr>
        </p:pic>
      </p:grpSp>
      <p:sp>
        <p:nvSpPr>
          <p:cNvPr id="36" name="テキスト ボックス 12">
            <a:extLst>
              <a:ext uri="{FF2B5EF4-FFF2-40B4-BE49-F238E27FC236}">
                <a16:creationId xmlns:a16="http://schemas.microsoft.com/office/drawing/2014/main" id="{BF4ADC88-E8AE-44DD-ACD5-EDB64D9748F5}"/>
              </a:ext>
            </a:extLst>
          </p:cNvPr>
          <p:cNvSpPr txBox="1"/>
          <p:nvPr/>
        </p:nvSpPr>
        <p:spPr>
          <a:xfrm>
            <a:off x="371364" y="1030555"/>
            <a:ext cx="11449272" cy="2390911"/>
          </a:xfrm>
          <a:prstGeom prst="rect">
            <a:avLst/>
          </a:prstGeom>
          <a:solidFill>
            <a:schemeClr val="accent4">
              <a:lumMod val="20000"/>
              <a:lumOff val="80000"/>
            </a:schemeClr>
          </a:solidFill>
        </p:spPr>
        <p:txBody>
          <a:bodyPr wrap="square" rtlCol="0">
            <a:spAutoFit/>
          </a:bodyPr>
          <a:lstStyle/>
          <a:p>
            <a:r>
              <a:rPr lang="en-GB" altLang="ja-JP" sz="1867" dirty="0">
                <a:cs typeface="Segoe UI" panose="020B0502040204020203" pitchFamily="34" charset="0"/>
              </a:rPr>
              <a:t>Decision 2/CMA.3 Para 18 (g): Provide, for each cooperative approach, </a:t>
            </a:r>
            <a:r>
              <a:rPr lang="en-GB" altLang="ja-JP" sz="1867" dirty="0">
                <a:solidFill>
                  <a:srgbClr val="993366"/>
                </a:solidFill>
                <a:cs typeface="Segoe UI" panose="020B0502040204020203" pitchFamily="34" charset="0"/>
              </a:rPr>
              <a:t>a copy of the authorization </a:t>
            </a:r>
            <a:r>
              <a:rPr lang="en-GB" altLang="ja-JP" sz="1867" dirty="0">
                <a:cs typeface="Segoe UI" panose="020B0502040204020203" pitchFamily="34" charset="0"/>
              </a:rPr>
              <a:t>by the participating Party,</a:t>
            </a:r>
            <a:r>
              <a:rPr lang="en-GB" altLang="ja-JP" sz="1867" dirty="0">
                <a:solidFill>
                  <a:srgbClr val="7030A0"/>
                </a:solidFill>
                <a:cs typeface="Segoe UI" panose="020B0502040204020203" pitchFamily="34" charset="0"/>
              </a:rPr>
              <a:t> </a:t>
            </a:r>
            <a:r>
              <a:rPr lang="en-GB" altLang="ja-JP" sz="1867" dirty="0">
                <a:solidFill>
                  <a:srgbClr val="993366"/>
                </a:solidFill>
                <a:cs typeface="Segoe UI" panose="020B0502040204020203" pitchFamily="34" charset="0"/>
              </a:rPr>
              <a:t>a description of the approach</a:t>
            </a:r>
            <a:r>
              <a:rPr lang="en-GB" altLang="ja-JP" sz="1867" dirty="0">
                <a:cs typeface="Segoe UI" panose="020B0502040204020203" pitchFamily="34" charset="0"/>
              </a:rPr>
              <a:t>, </a:t>
            </a:r>
            <a:r>
              <a:rPr lang="en-GB" altLang="ja-JP" sz="1867" dirty="0">
                <a:solidFill>
                  <a:srgbClr val="993366"/>
                </a:solidFill>
                <a:cs typeface="Segoe UI" panose="020B0502040204020203" pitchFamily="34" charset="0"/>
              </a:rPr>
              <a:t>its duration</a:t>
            </a:r>
            <a:r>
              <a:rPr lang="en-GB" altLang="ja-JP" sz="1867" dirty="0">
                <a:cs typeface="Segoe UI" panose="020B0502040204020203" pitchFamily="34" charset="0"/>
              </a:rPr>
              <a:t>, </a:t>
            </a:r>
            <a:r>
              <a:rPr lang="en-GB" altLang="ja-JP" sz="1867" dirty="0">
                <a:solidFill>
                  <a:srgbClr val="993366"/>
                </a:solidFill>
                <a:cs typeface="Segoe UI" panose="020B0502040204020203" pitchFamily="34" charset="0"/>
              </a:rPr>
              <a:t>the expected mitigation for each year </a:t>
            </a:r>
            <a:r>
              <a:rPr lang="en-GB" altLang="ja-JP" sz="1867" dirty="0">
                <a:cs typeface="Segoe UI" panose="020B0502040204020203" pitchFamily="34" charset="0"/>
              </a:rPr>
              <a:t>of its duration, and </a:t>
            </a:r>
            <a:r>
              <a:rPr lang="en-GB" altLang="ja-JP" sz="1867" dirty="0">
                <a:solidFill>
                  <a:srgbClr val="993366"/>
                </a:solidFill>
                <a:cs typeface="Segoe UI" panose="020B0502040204020203" pitchFamily="34" charset="0"/>
              </a:rPr>
              <a:t>the participating Parties involved and authorized entities</a:t>
            </a:r>
            <a:r>
              <a:rPr lang="en-GB" altLang="ja-JP" sz="1867" dirty="0">
                <a:cs typeface="Segoe UI" panose="020B0502040204020203" pitchFamily="34" charset="0"/>
              </a:rPr>
              <a:t>; (in the Initial report)</a:t>
            </a:r>
          </a:p>
          <a:p>
            <a:endParaRPr lang="en-GB" altLang="ja-JP" sz="1867" dirty="0">
              <a:cs typeface="Segoe UI" panose="020B0502040204020203" pitchFamily="34" charset="0"/>
            </a:endParaRPr>
          </a:p>
          <a:p>
            <a:pPr marL="380990" indent="-380990">
              <a:buFont typeface="Arial" panose="020B0604020202020204" pitchFamily="34" charset="0"/>
              <a:buChar char="•"/>
            </a:pPr>
            <a:r>
              <a:rPr lang="en-US" altLang="ja-JP" sz="1867" dirty="0">
                <a:cs typeface="Segoe UI" panose="020B0502040204020203" pitchFamily="34" charset="0"/>
              </a:rPr>
              <a:t>Authorization for the use of ITMOs means that participating Parties will apply CAs to avoid double counting and report the information of ITMOs </a:t>
            </a:r>
          </a:p>
          <a:p>
            <a:pPr marL="380990" indent="-380990">
              <a:buFont typeface="Arial" panose="020B0604020202020204" pitchFamily="34" charset="0"/>
              <a:buChar char="•"/>
            </a:pPr>
            <a:r>
              <a:rPr kumimoji="1" lang="en-US" altLang="ja-JP" sz="1867" dirty="0">
                <a:cs typeface="Segoe UI" panose="020B0502040204020203" pitchFamily="34" charset="0"/>
              </a:rPr>
              <a:t>Each Party </a:t>
            </a:r>
            <a:r>
              <a:rPr lang="en-US" altLang="ja-JP" sz="1867" dirty="0">
                <a:cs typeface="Segoe UI" panose="020B0502040204020203" pitchFamily="34" charset="0"/>
              </a:rPr>
              <a:t>should prepare domestic a</a:t>
            </a:r>
            <a:r>
              <a:rPr kumimoji="1" lang="en-US" altLang="ja-JP" sz="1867" dirty="0">
                <a:cs typeface="Segoe UI" panose="020B0502040204020203" pitchFamily="34" charset="0"/>
              </a:rPr>
              <a:t>rrangements for authorization the use of ITMOs </a:t>
            </a:r>
          </a:p>
          <a:p>
            <a:pPr marL="380990" indent="-380990">
              <a:buFont typeface="Arial" panose="020B0604020202020204" pitchFamily="34" charset="0"/>
              <a:buChar char="•"/>
            </a:pPr>
            <a:r>
              <a:rPr kumimoji="1" lang="en-GB" altLang="ja-JP" sz="1867" dirty="0">
                <a:solidFill>
                  <a:srgbClr val="993366"/>
                </a:solidFill>
                <a:cs typeface="Segoe UI" panose="020B0502040204020203" pitchFamily="34" charset="0"/>
              </a:rPr>
              <a:t>How to arrange </a:t>
            </a:r>
            <a:r>
              <a:rPr kumimoji="1" lang="en-GB" altLang="ja-JP" sz="1867" dirty="0">
                <a:cs typeface="Segoe UI" panose="020B0502040204020203" pitchFamily="34" charset="0"/>
              </a:rPr>
              <a:t>the authorization in the countries? </a:t>
            </a:r>
            <a:r>
              <a:rPr kumimoji="1" lang="en-GB" altLang="ja-JP" sz="1867" dirty="0">
                <a:solidFill>
                  <a:srgbClr val="993366"/>
                </a:solidFill>
                <a:cs typeface="Segoe UI" panose="020B0502040204020203" pitchFamily="34" charset="0"/>
              </a:rPr>
              <a:t>How to govern </a:t>
            </a:r>
            <a:r>
              <a:rPr kumimoji="1" lang="en-GB" altLang="ja-JP" sz="1867" dirty="0">
                <a:cs typeface="Segoe UI" panose="020B0502040204020203" pitchFamily="34" charset="0"/>
              </a:rPr>
              <a:t>it?</a:t>
            </a:r>
          </a:p>
        </p:txBody>
      </p:sp>
      <p:sp>
        <p:nvSpPr>
          <p:cNvPr id="37" name="正方形/長方形 44">
            <a:extLst>
              <a:ext uri="{FF2B5EF4-FFF2-40B4-BE49-F238E27FC236}">
                <a16:creationId xmlns:a16="http://schemas.microsoft.com/office/drawing/2014/main" id="{3FD0D890-4224-4F77-86D6-C47F0D3AE165}"/>
              </a:ext>
            </a:extLst>
          </p:cNvPr>
          <p:cNvSpPr/>
          <p:nvPr/>
        </p:nvSpPr>
        <p:spPr>
          <a:xfrm>
            <a:off x="8643979" y="3478132"/>
            <a:ext cx="1432211" cy="766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67" b="1" dirty="0">
                <a:solidFill>
                  <a:schemeClr val="tx1"/>
                </a:solidFill>
                <a:latin typeface="Segoe UI" panose="020B0502040204020203" pitchFamily="34" charset="0"/>
                <a:cs typeface="Segoe UI" panose="020B0502040204020203" pitchFamily="34" charset="0"/>
              </a:rPr>
              <a:t>Japan</a:t>
            </a:r>
            <a:endParaRPr lang="ja-JP" altLang="en-US" sz="1867" b="1" dirty="0">
              <a:solidFill>
                <a:schemeClr val="tx1"/>
              </a:solidFill>
              <a:latin typeface="Segoe UI" panose="020B0502040204020203" pitchFamily="34" charset="0"/>
              <a:cs typeface="Segoe UI" panose="020B0502040204020203" pitchFamily="34" charset="0"/>
            </a:endParaRPr>
          </a:p>
        </p:txBody>
      </p:sp>
      <p:pic>
        <p:nvPicPr>
          <p:cNvPr id="38" name="図 27">
            <a:extLst>
              <a:ext uri="{FF2B5EF4-FFF2-40B4-BE49-F238E27FC236}">
                <a16:creationId xmlns:a16="http://schemas.microsoft.com/office/drawing/2014/main" id="{5A1B3495-2611-40F4-9460-52ED048CF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7556" y="5442182"/>
            <a:ext cx="1133387" cy="609690"/>
          </a:xfrm>
          <a:prstGeom prst="rect">
            <a:avLst/>
          </a:prstGeom>
          <a:ln>
            <a:solidFill>
              <a:schemeClr val="bg1">
                <a:lumMod val="50000"/>
              </a:schemeClr>
            </a:solidFill>
          </a:ln>
        </p:spPr>
      </p:pic>
      <p:pic>
        <p:nvPicPr>
          <p:cNvPr id="39" name="Picture 38">
            <a:extLst>
              <a:ext uri="{FF2B5EF4-FFF2-40B4-BE49-F238E27FC236}">
                <a16:creationId xmlns:a16="http://schemas.microsoft.com/office/drawing/2014/main" id="{9E7D28C4-2D8E-496A-ACE5-8AB81755FF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3194" y="5424243"/>
            <a:ext cx="1133386" cy="627629"/>
          </a:xfrm>
          <a:prstGeom prst="rect">
            <a:avLst/>
          </a:prstGeom>
        </p:spPr>
      </p:pic>
      <p:sp>
        <p:nvSpPr>
          <p:cNvPr id="40" name="Title 1">
            <a:extLst>
              <a:ext uri="{FF2B5EF4-FFF2-40B4-BE49-F238E27FC236}">
                <a16:creationId xmlns:a16="http://schemas.microsoft.com/office/drawing/2014/main" id="{E120B21E-C464-4605-A325-168C815D533B}"/>
              </a:ext>
            </a:extLst>
          </p:cNvPr>
          <p:cNvSpPr>
            <a:spLocks noGrp="1"/>
          </p:cNvSpPr>
          <p:nvPr>
            <p:ph type="title"/>
          </p:nvPr>
        </p:nvSpPr>
        <p:spPr>
          <a:xfrm>
            <a:off x="623392" y="260648"/>
            <a:ext cx="11369686" cy="562075"/>
          </a:xfrm>
        </p:spPr>
        <p:txBody>
          <a:bodyPr/>
          <a:lstStyle/>
          <a:p>
            <a:pPr algn="ctr"/>
            <a:r>
              <a:rPr lang="en-US" sz="2800" dirty="0"/>
              <a:t>1.</a:t>
            </a:r>
            <a:r>
              <a:rPr lang="ja-JP" altLang="en-US" sz="2800" dirty="0"/>
              <a:t>　</a:t>
            </a:r>
            <a:r>
              <a:rPr lang="en-GB" altLang="ja-JP" sz="2800" dirty="0"/>
              <a:t>Domestic arrangements for </a:t>
            </a:r>
            <a:r>
              <a:rPr lang="en-US" altLang="ja-JP" sz="2800" dirty="0"/>
              <a:t>authorization</a:t>
            </a:r>
            <a:endParaRPr lang="en-GB" sz="2800" dirty="0"/>
          </a:p>
        </p:txBody>
      </p:sp>
      <p:sp>
        <p:nvSpPr>
          <p:cNvPr id="41" name="正方形/長方形 4">
            <a:extLst>
              <a:ext uri="{FF2B5EF4-FFF2-40B4-BE49-F238E27FC236}">
                <a16:creationId xmlns:a16="http://schemas.microsoft.com/office/drawing/2014/main" id="{F731ED8A-2BC3-4119-8780-5A610BB2E93A}"/>
              </a:ext>
            </a:extLst>
          </p:cNvPr>
          <p:cNvSpPr/>
          <p:nvPr/>
        </p:nvSpPr>
        <p:spPr>
          <a:xfrm>
            <a:off x="1796235" y="6414701"/>
            <a:ext cx="9206787" cy="415498"/>
          </a:xfrm>
          <a:prstGeom prst="rect">
            <a:avLst/>
          </a:prstGeom>
        </p:spPr>
        <p:txBody>
          <a:bodyPr wrap="square">
            <a:spAutoFit/>
          </a:bodyPr>
          <a:lstStyle/>
          <a:p>
            <a:r>
              <a:rPr lang="en-US" altLang="ja-JP" sz="1050" dirty="0"/>
              <a:t>Reference: Decision 2/CMA.3 Guidance on cooperative approaches referred to in Article 6, paragraph 2, of the Paris Agreement, </a:t>
            </a:r>
            <a:r>
              <a:rPr lang="en-US" altLang="ja-JP" sz="1050" dirty="0">
                <a:hlinkClick r:id="rId7"/>
              </a:rPr>
              <a:t>https://unfccc.int/sites/default/files/resource/cma2021_10_add1_adv.pdf#page=11</a:t>
            </a:r>
            <a:r>
              <a:rPr lang="en-US" altLang="ja-JP" sz="1050" dirty="0"/>
              <a:t> </a:t>
            </a:r>
            <a:endParaRPr lang="ja-JP" altLang="en-US" sz="1050" dirty="0"/>
          </a:p>
        </p:txBody>
      </p:sp>
    </p:spTree>
    <p:extLst>
      <p:ext uri="{BB962C8B-B14F-4D97-AF65-F5344CB8AC3E}">
        <p14:creationId xmlns:p14="http://schemas.microsoft.com/office/powerpoint/2010/main" val="28682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104"/>
          <p:cNvSpPr/>
          <p:nvPr/>
        </p:nvSpPr>
        <p:spPr>
          <a:xfrm>
            <a:off x="4095866" y="3004815"/>
            <a:ext cx="291604" cy="2960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dirty="0"/>
          </a:p>
        </p:txBody>
      </p:sp>
      <p:sp>
        <p:nvSpPr>
          <p:cNvPr id="6" name="テキスト ボックス 8"/>
          <p:cNvSpPr txBox="1"/>
          <p:nvPr/>
        </p:nvSpPr>
        <p:spPr>
          <a:xfrm>
            <a:off x="2298601" y="2731404"/>
            <a:ext cx="3649055" cy="379656"/>
          </a:xfrm>
          <a:prstGeom prst="rect">
            <a:avLst/>
          </a:prstGeom>
          <a:noFill/>
        </p:spPr>
        <p:txBody>
          <a:bodyPr wrap="square" rtlCol="0">
            <a:spAutoFit/>
          </a:bodyPr>
          <a:lstStyle/>
          <a:p>
            <a:r>
              <a:rPr kumimoji="1" lang="en-US" altLang="ja-JP" sz="1867" dirty="0">
                <a:solidFill>
                  <a:srgbClr val="FF0000"/>
                </a:solidFill>
              </a:rPr>
              <a:t>2021</a:t>
            </a:r>
            <a:r>
              <a:rPr kumimoji="1" lang="en-US" altLang="ja-JP" sz="1867" dirty="0"/>
              <a:t>                                          2030</a:t>
            </a:r>
            <a:endParaRPr kumimoji="1" lang="ja-JP" altLang="en-US" sz="1867" dirty="0"/>
          </a:p>
        </p:txBody>
      </p:sp>
      <p:sp>
        <p:nvSpPr>
          <p:cNvPr id="7" name="テキスト ボックス 17"/>
          <p:cNvSpPr txBox="1"/>
          <p:nvPr/>
        </p:nvSpPr>
        <p:spPr>
          <a:xfrm>
            <a:off x="2341309" y="5568078"/>
            <a:ext cx="3745065" cy="379656"/>
          </a:xfrm>
          <a:prstGeom prst="rect">
            <a:avLst/>
          </a:prstGeom>
          <a:noFill/>
        </p:spPr>
        <p:txBody>
          <a:bodyPr wrap="square" rtlCol="0">
            <a:spAutoFit/>
          </a:bodyPr>
          <a:lstStyle/>
          <a:p>
            <a:r>
              <a:rPr kumimoji="1" lang="en-US" altLang="ja-JP" sz="1867" dirty="0">
                <a:solidFill>
                  <a:srgbClr val="FF0000"/>
                </a:solidFill>
              </a:rPr>
              <a:t>2021</a:t>
            </a:r>
            <a:r>
              <a:rPr kumimoji="1" lang="en-US" altLang="ja-JP" sz="1867" dirty="0"/>
              <a:t>                                            2030</a:t>
            </a:r>
            <a:endParaRPr kumimoji="1" lang="ja-JP" altLang="en-US" sz="1867" dirty="0"/>
          </a:p>
        </p:txBody>
      </p:sp>
      <p:grpSp>
        <p:nvGrpSpPr>
          <p:cNvPr id="9" name="グループ化 65"/>
          <p:cNvGrpSpPr/>
          <p:nvPr/>
        </p:nvGrpSpPr>
        <p:grpSpPr>
          <a:xfrm>
            <a:off x="9150117" y="4113809"/>
            <a:ext cx="2095595" cy="1716970"/>
            <a:chOff x="5724129" y="3190237"/>
            <a:chExt cx="1571696" cy="1287728"/>
          </a:xfrm>
        </p:grpSpPr>
        <p:grpSp>
          <p:nvGrpSpPr>
            <p:cNvPr id="10" name="グループ化 21"/>
            <p:cNvGrpSpPr/>
            <p:nvPr/>
          </p:nvGrpSpPr>
          <p:grpSpPr>
            <a:xfrm>
              <a:off x="6839812" y="3214995"/>
              <a:ext cx="225085" cy="940328"/>
              <a:chOff x="8641013" y="284301"/>
              <a:chExt cx="286476" cy="883521"/>
            </a:xfrm>
          </p:grpSpPr>
          <p:sp>
            <p:nvSpPr>
              <p:cNvPr id="13" name="正方形/長方形 22"/>
              <p:cNvSpPr/>
              <p:nvPr/>
            </p:nvSpPr>
            <p:spPr>
              <a:xfrm>
                <a:off x="8649093" y="490257"/>
                <a:ext cx="268647" cy="6775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sp>
            <p:nvSpPr>
              <p:cNvPr id="14" name="正方形/長方形 23"/>
              <p:cNvSpPr/>
              <p:nvPr/>
            </p:nvSpPr>
            <p:spPr>
              <a:xfrm>
                <a:off x="8641013" y="284301"/>
                <a:ext cx="286476" cy="198392"/>
              </a:xfrm>
              <a:prstGeom prst="rect">
                <a:avLst/>
              </a:prstGeom>
              <a:solidFill>
                <a:schemeClr val="bg1">
                  <a:lumMod val="75000"/>
                </a:schemeClr>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dirty="0"/>
              </a:p>
            </p:txBody>
          </p:sp>
          <p:sp>
            <p:nvSpPr>
              <p:cNvPr id="15" name="下矢印 24"/>
              <p:cNvSpPr/>
              <p:nvPr/>
            </p:nvSpPr>
            <p:spPr>
              <a:xfrm>
                <a:off x="8673264" y="307830"/>
                <a:ext cx="244476" cy="149765"/>
              </a:xfrm>
              <a:prstGeom prst="down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dirty="0"/>
              </a:p>
            </p:txBody>
          </p:sp>
        </p:grpSp>
        <p:sp>
          <p:nvSpPr>
            <p:cNvPr id="11" name="フリーフォーム 25"/>
            <p:cNvSpPr/>
            <p:nvPr/>
          </p:nvSpPr>
          <p:spPr bwMode="auto">
            <a:xfrm>
              <a:off x="5724129" y="3190237"/>
              <a:ext cx="1427680" cy="988585"/>
            </a:xfrm>
            <a:custGeom>
              <a:avLst/>
              <a:gdLst>
                <a:gd name="connsiteX0" fmla="*/ 9427 w 4232635"/>
                <a:gd name="connsiteY0" fmla="*/ 0 h 1904214"/>
                <a:gd name="connsiteX1" fmla="*/ 0 w 4232635"/>
                <a:gd name="connsiteY1" fmla="*/ 1904214 h 1904214"/>
                <a:gd name="connsiteX2" fmla="*/ 4232635 w 4232635"/>
                <a:gd name="connsiteY2" fmla="*/ 1885360 h 1904214"/>
              </a:gdLst>
              <a:ahLst/>
              <a:cxnLst>
                <a:cxn ang="0">
                  <a:pos x="connsiteX0" y="connsiteY0"/>
                </a:cxn>
                <a:cxn ang="0">
                  <a:pos x="connsiteX1" y="connsiteY1"/>
                </a:cxn>
                <a:cxn ang="0">
                  <a:pos x="connsiteX2" y="connsiteY2"/>
                </a:cxn>
              </a:cxnLst>
              <a:rect l="l" t="t" r="r" b="b"/>
              <a:pathLst>
                <a:path w="4232635" h="1904214">
                  <a:moveTo>
                    <a:pt x="9427" y="0"/>
                  </a:moveTo>
                  <a:cubicBezTo>
                    <a:pt x="6285" y="634738"/>
                    <a:pt x="3142" y="1269476"/>
                    <a:pt x="0" y="1904214"/>
                  </a:cubicBezTo>
                  <a:lnTo>
                    <a:pt x="4232635" y="1885360"/>
                  </a:lnTo>
                </a:path>
              </a:pathLst>
            </a:custGeom>
            <a:noFill/>
            <a:ln w="28575" cap="flat" cmpd="sng" algn="ctr">
              <a:solidFill>
                <a:srgbClr val="000000"/>
              </a:solidFill>
              <a:prstDash val="solid"/>
              <a:round/>
              <a:headEnd type="none" w="med" len="med"/>
              <a:tailEnd type="none" w="med" len="sm"/>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defRPr/>
              </a:pPr>
              <a:endParaRPr lang="ja-JP" altLang="en-US" sz="1600" b="1" kern="0" dirty="0">
                <a:solidFill>
                  <a:srgbClr val="000000"/>
                </a:solidFill>
                <a:latin typeface="Arial" charset="0"/>
                <a:ea typeface="ＭＳ Ｐゴシック" pitchFamily="50" charset="-128"/>
              </a:endParaRPr>
            </a:p>
          </p:txBody>
        </p:sp>
        <p:sp>
          <p:nvSpPr>
            <p:cNvPr id="12" name="テキスト ボックス 26"/>
            <p:cNvSpPr txBox="1"/>
            <p:nvPr/>
          </p:nvSpPr>
          <p:spPr>
            <a:xfrm>
              <a:off x="5796136" y="4193223"/>
              <a:ext cx="1499689" cy="284742"/>
            </a:xfrm>
            <a:prstGeom prst="rect">
              <a:avLst/>
            </a:prstGeom>
            <a:noFill/>
          </p:spPr>
          <p:txBody>
            <a:bodyPr wrap="square" rtlCol="0">
              <a:spAutoFit/>
            </a:bodyPr>
            <a:lstStyle/>
            <a:p>
              <a:r>
                <a:rPr kumimoji="1" lang="en-US" altLang="ja-JP" sz="1867" dirty="0"/>
                <a:t>2021  …….   2030</a:t>
              </a:r>
              <a:endParaRPr kumimoji="1" lang="ja-JP" altLang="en-US" sz="1867" dirty="0"/>
            </a:p>
          </p:txBody>
        </p:sp>
      </p:grpSp>
      <p:grpSp>
        <p:nvGrpSpPr>
          <p:cNvPr id="17" name="グループ化 61"/>
          <p:cNvGrpSpPr/>
          <p:nvPr/>
        </p:nvGrpSpPr>
        <p:grpSpPr>
          <a:xfrm>
            <a:off x="9199675" y="1664281"/>
            <a:ext cx="2107103" cy="1613072"/>
            <a:chOff x="5715498" y="1076234"/>
            <a:chExt cx="1580327" cy="1215214"/>
          </a:xfrm>
        </p:grpSpPr>
        <p:sp>
          <p:nvSpPr>
            <p:cNvPr id="18" name="フリーフォーム 19"/>
            <p:cNvSpPr/>
            <p:nvPr/>
          </p:nvSpPr>
          <p:spPr bwMode="auto">
            <a:xfrm>
              <a:off x="5715498" y="1076234"/>
              <a:ext cx="1436312" cy="914798"/>
            </a:xfrm>
            <a:custGeom>
              <a:avLst/>
              <a:gdLst>
                <a:gd name="connsiteX0" fmla="*/ 9427 w 4232635"/>
                <a:gd name="connsiteY0" fmla="*/ 0 h 1904214"/>
                <a:gd name="connsiteX1" fmla="*/ 0 w 4232635"/>
                <a:gd name="connsiteY1" fmla="*/ 1904214 h 1904214"/>
                <a:gd name="connsiteX2" fmla="*/ 4232635 w 4232635"/>
                <a:gd name="connsiteY2" fmla="*/ 1885360 h 1904214"/>
              </a:gdLst>
              <a:ahLst/>
              <a:cxnLst>
                <a:cxn ang="0">
                  <a:pos x="connsiteX0" y="connsiteY0"/>
                </a:cxn>
                <a:cxn ang="0">
                  <a:pos x="connsiteX1" y="connsiteY1"/>
                </a:cxn>
                <a:cxn ang="0">
                  <a:pos x="connsiteX2" y="connsiteY2"/>
                </a:cxn>
              </a:cxnLst>
              <a:rect l="l" t="t" r="r" b="b"/>
              <a:pathLst>
                <a:path w="4232635" h="1904214">
                  <a:moveTo>
                    <a:pt x="9427" y="0"/>
                  </a:moveTo>
                  <a:cubicBezTo>
                    <a:pt x="6285" y="634738"/>
                    <a:pt x="3142" y="1269476"/>
                    <a:pt x="0" y="1904214"/>
                  </a:cubicBezTo>
                  <a:lnTo>
                    <a:pt x="4232635" y="1885360"/>
                  </a:lnTo>
                </a:path>
              </a:pathLst>
            </a:custGeom>
            <a:noFill/>
            <a:ln w="28575" cap="flat" cmpd="sng" algn="ctr">
              <a:solidFill>
                <a:srgbClr val="000000"/>
              </a:solidFill>
              <a:prstDash val="solid"/>
              <a:round/>
              <a:headEnd type="none" w="med" len="med"/>
              <a:tailEnd type="none" w="med" len="sm"/>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defRPr/>
              </a:pPr>
              <a:endParaRPr lang="ja-JP" altLang="en-US" sz="1600" b="1" kern="0" dirty="0">
                <a:solidFill>
                  <a:srgbClr val="000000"/>
                </a:solidFill>
                <a:latin typeface="Arial" charset="0"/>
                <a:ea typeface="ＭＳ Ｐゴシック" pitchFamily="50" charset="-128"/>
              </a:endParaRPr>
            </a:p>
          </p:txBody>
        </p:sp>
        <p:sp>
          <p:nvSpPr>
            <p:cNvPr id="19" name="テキスト ボックス 20"/>
            <p:cNvSpPr txBox="1"/>
            <p:nvPr/>
          </p:nvSpPr>
          <p:spPr>
            <a:xfrm>
              <a:off x="5796136" y="2005433"/>
              <a:ext cx="1499689" cy="286015"/>
            </a:xfrm>
            <a:prstGeom prst="rect">
              <a:avLst/>
            </a:prstGeom>
            <a:noFill/>
          </p:spPr>
          <p:txBody>
            <a:bodyPr wrap="square" rtlCol="0">
              <a:spAutoFit/>
            </a:bodyPr>
            <a:lstStyle/>
            <a:p>
              <a:r>
                <a:rPr kumimoji="1" lang="en-US" altLang="ja-JP" sz="1867" dirty="0"/>
                <a:t>2021  …….   2030</a:t>
              </a:r>
              <a:endParaRPr kumimoji="1" lang="ja-JP" altLang="en-US" sz="1867" dirty="0"/>
            </a:p>
          </p:txBody>
        </p:sp>
        <p:grpSp>
          <p:nvGrpSpPr>
            <p:cNvPr id="20" name="グループ化 28"/>
            <p:cNvGrpSpPr/>
            <p:nvPr/>
          </p:nvGrpSpPr>
          <p:grpSpPr>
            <a:xfrm>
              <a:off x="6837310" y="1219369"/>
              <a:ext cx="220557" cy="742357"/>
              <a:chOff x="1148678" y="3680661"/>
              <a:chExt cx="220557" cy="742357"/>
            </a:xfrm>
          </p:grpSpPr>
          <p:sp>
            <p:nvSpPr>
              <p:cNvPr id="21" name="正方形/長方形 29"/>
              <p:cNvSpPr/>
              <p:nvPr/>
            </p:nvSpPr>
            <p:spPr>
              <a:xfrm>
                <a:off x="1148678" y="3905101"/>
                <a:ext cx="220557" cy="5179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22" name="正方形/長方形 30"/>
              <p:cNvSpPr/>
              <p:nvPr/>
            </p:nvSpPr>
            <p:spPr>
              <a:xfrm>
                <a:off x="1148678" y="3680661"/>
                <a:ext cx="220557" cy="219618"/>
              </a:xfrm>
              <a:prstGeom prst="rect">
                <a:avLst/>
              </a:prstGeom>
              <a:solidFill>
                <a:schemeClr val="bg2">
                  <a:lumMod val="75000"/>
                </a:schemeClr>
              </a:solidFill>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23" name="上矢印 31"/>
              <p:cNvSpPr/>
              <p:nvPr/>
            </p:nvSpPr>
            <p:spPr>
              <a:xfrm>
                <a:off x="1187660" y="3724819"/>
                <a:ext cx="128078" cy="144435"/>
              </a:xfrm>
              <a:prstGeom prst="up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dirty="0"/>
              </a:p>
            </p:txBody>
          </p:sp>
        </p:grpSp>
      </p:grpSp>
      <p:sp>
        <p:nvSpPr>
          <p:cNvPr id="25" name="正方形/長方形 64"/>
          <p:cNvSpPr/>
          <p:nvPr/>
        </p:nvSpPr>
        <p:spPr>
          <a:xfrm>
            <a:off x="8400310" y="982842"/>
            <a:ext cx="3513811" cy="61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67" dirty="0"/>
              <a:t>Emissions balance </a:t>
            </a:r>
            <a:r>
              <a:rPr kumimoji="1" lang="en-US" altLang="ja-JP" sz="1867" dirty="0">
                <a:solidFill>
                  <a:schemeClr val="bg1"/>
                </a:solidFill>
              </a:rPr>
              <a:t>for assessment of NDC achievement</a:t>
            </a:r>
            <a:endParaRPr kumimoji="1" lang="ja-JP" altLang="en-US" sz="1867" dirty="0">
              <a:solidFill>
                <a:schemeClr val="bg1"/>
              </a:solidFill>
            </a:endParaRPr>
          </a:p>
        </p:txBody>
      </p:sp>
      <p:grpSp>
        <p:nvGrpSpPr>
          <p:cNvPr id="26" name="グループ化 76"/>
          <p:cNvGrpSpPr/>
          <p:nvPr/>
        </p:nvGrpSpPr>
        <p:grpSpPr>
          <a:xfrm>
            <a:off x="2576426" y="4300683"/>
            <a:ext cx="3083380" cy="1276641"/>
            <a:chOff x="1603097" y="3315419"/>
            <a:chExt cx="2273863" cy="866636"/>
          </a:xfrm>
        </p:grpSpPr>
        <p:grpSp>
          <p:nvGrpSpPr>
            <p:cNvPr id="27" name="グループ化 75"/>
            <p:cNvGrpSpPr/>
            <p:nvPr/>
          </p:nvGrpSpPr>
          <p:grpSpPr>
            <a:xfrm>
              <a:off x="1603097" y="3315419"/>
              <a:ext cx="2032800" cy="866635"/>
              <a:chOff x="2157713" y="3290809"/>
              <a:chExt cx="2311327" cy="866635"/>
            </a:xfrm>
          </p:grpSpPr>
          <p:sp>
            <p:nvSpPr>
              <p:cNvPr id="29" name="正方形/長方形 63"/>
              <p:cNvSpPr/>
              <p:nvPr/>
            </p:nvSpPr>
            <p:spPr>
              <a:xfrm>
                <a:off x="3444569" y="3293627"/>
                <a:ext cx="239748" cy="85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sp>
            <p:nvSpPr>
              <p:cNvPr id="30" name="正方形/長方形 66"/>
              <p:cNvSpPr/>
              <p:nvPr/>
            </p:nvSpPr>
            <p:spPr>
              <a:xfrm>
                <a:off x="3705270" y="3297796"/>
                <a:ext cx="239748" cy="85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sp>
            <p:nvSpPr>
              <p:cNvPr id="31" name="正方形/長方形 67"/>
              <p:cNvSpPr/>
              <p:nvPr/>
            </p:nvSpPr>
            <p:spPr>
              <a:xfrm>
                <a:off x="2927628" y="3297796"/>
                <a:ext cx="239748" cy="85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sp>
            <p:nvSpPr>
              <p:cNvPr id="32" name="正方形/長方形 68"/>
              <p:cNvSpPr/>
              <p:nvPr/>
            </p:nvSpPr>
            <p:spPr>
              <a:xfrm>
                <a:off x="2677893" y="3296721"/>
                <a:ext cx="239748" cy="85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sp>
            <p:nvSpPr>
              <p:cNvPr id="33" name="正方形/長方形 69"/>
              <p:cNvSpPr/>
              <p:nvPr/>
            </p:nvSpPr>
            <p:spPr>
              <a:xfrm>
                <a:off x="2422053" y="3296467"/>
                <a:ext cx="239748" cy="85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sp>
            <p:nvSpPr>
              <p:cNvPr id="34" name="正方形/長方形 70"/>
              <p:cNvSpPr/>
              <p:nvPr/>
            </p:nvSpPr>
            <p:spPr>
              <a:xfrm>
                <a:off x="2157713" y="3293627"/>
                <a:ext cx="239748" cy="85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sp>
            <p:nvSpPr>
              <p:cNvPr id="35" name="正方形/長方形 71"/>
              <p:cNvSpPr/>
              <p:nvPr/>
            </p:nvSpPr>
            <p:spPr>
              <a:xfrm>
                <a:off x="3181248" y="3296756"/>
                <a:ext cx="239748" cy="85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sp>
            <p:nvSpPr>
              <p:cNvPr id="36" name="正方形/長方形 72"/>
              <p:cNvSpPr/>
              <p:nvPr/>
            </p:nvSpPr>
            <p:spPr>
              <a:xfrm>
                <a:off x="3965971" y="3290809"/>
                <a:ext cx="239748" cy="85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sp>
            <p:nvSpPr>
              <p:cNvPr id="37" name="正方形/長方形 73"/>
              <p:cNvSpPr/>
              <p:nvPr/>
            </p:nvSpPr>
            <p:spPr>
              <a:xfrm>
                <a:off x="4229292" y="3304105"/>
                <a:ext cx="239748" cy="85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grpSp>
        <p:sp>
          <p:nvSpPr>
            <p:cNvPr id="28" name="正方形/長方形 74"/>
            <p:cNvSpPr/>
            <p:nvPr/>
          </p:nvSpPr>
          <p:spPr>
            <a:xfrm>
              <a:off x="3653961" y="3322407"/>
              <a:ext cx="222999" cy="8596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400" dirty="0"/>
            </a:p>
          </p:txBody>
        </p:sp>
      </p:grpSp>
      <p:sp>
        <p:nvSpPr>
          <p:cNvPr id="38" name="フリーフォーム 16"/>
          <p:cNvSpPr/>
          <p:nvPr/>
        </p:nvSpPr>
        <p:spPr bwMode="auto">
          <a:xfrm>
            <a:off x="2555758" y="4147376"/>
            <a:ext cx="3178037" cy="1439719"/>
          </a:xfrm>
          <a:custGeom>
            <a:avLst/>
            <a:gdLst>
              <a:gd name="connsiteX0" fmla="*/ 9427 w 4232635"/>
              <a:gd name="connsiteY0" fmla="*/ 0 h 1904214"/>
              <a:gd name="connsiteX1" fmla="*/ 0 w 4232635"/>
              <a:gd name="connsiteY1" fmla="*/ 1904214 h 1904214"/>
              <a:gd name="connsiteX2" fmla="*/ 4232635 w 4232635"/>
              <a:gd name="connsiteY2" fmla="*/ 1885360 h 1904214"/>
            </a:gdLst>
            <a:ahLst/>
            <a:cxnLst>
              <a:cxn ang="0">
                <a:pos x="connsiteX0" y="connsiteY0"/>
              </a:cxn>
              <a:cxn ang="0">
                <a:pos x="connsiteX1" y="connsiteY1"/>
              </a:cxn>
              <a:cxn ang="0">
                <a:pos x="connsiteX2" y="connsiteY2"/>
              </a:cxn>
            </a:cxnLst>
            <a:rect l="l" t="t" r="r" b="b"/>
            <a:pathLst>
              <a:path w="4232635" h="1904214">
                <a:moveTo>
                  <a:pt x="9427" y="0"/>
                </a:moveTo>
                <a:cubicBezTo>
                  <a:pt x="6285" y="634738"/>
                  <a:pt x="3142" y="1269476"/>
                  <a:pt x="0" y="1904214"/>
                </a:cubicBezTo>
                <a:lnTo>
                  <a:pt x="4232635" y="1885360"/>
                </a:lnTo>
              </a:path>
            </a:pathLst>
          </a:custGeom>
          <a:noFill/>
          <a:ln w="28575" cap="flat" cmpd="sng" algn="ctr">
            <a:solidFill>
              <a:srgbClr val="000000"/>
            </a:solidFill>
            <a:prstDash val="solid"/>
            <a:round/>
            <a:headEnd type="none" w="med" len="med"/>
            <a:tailEnd type="none" w="med" len="sm"/>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defRPr/>
            </a:pPr>
            <a:endParaRPr lang="ja-JP" altLang="en-US" sz="1600" b="1" kern="0" dirty="0">
              <a:solidFill>
                <a:srgbClr val="000000"/>
              </a:solidFill>
              <a:latin typeface="Arial" charset="0"/>
              <a:ea typeface="ＭＳ Ｐゴシック" pitchFamily="50" charset="-128"/>
            </a:endParaRPr>
          </a:p>
        </p:txBody>
      </p:sp>
      <p:grpSp>
        <p:nvGrpSpPr>
          <p:cNvPr id="39" name="グループ化 87"/>
          <p:cNvGrpSpPr/>
          <p:nvPr/>
        </p:nvGrpSpPr>
        <p:grpSpPr>
          <a:xfrm>
            <a:off x="2600734" y="1985811"/>
            <a:ext cx="3071124" cy="711233"/>
            <a:chOff x="1601913" y="1487540"/>
            <a:chExt cx="2581021" cy="533425"/>
          </a:xfrm>
        </p:grpSpPr>
        <p:sp>
          <p:nvSpPr>
            <p:cNvPr id="40" name="正方形/長方形 10"/>
            <p:cNvSpPr/>
            <p:nvPr/>
          </p:nvSpPr>
          <p:spPr>
            <a:xfrm>
              <a:off x="3678463" y="1489978"/>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41" name="正方形/長方形 78"/>
            <p:cNvSpPr/>
            <p:nvPr/>
          </p:nvSpPr>
          <p:spPr>
            <a:xfrm>
              <a:off x="3940345" y="1498623"/>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42" name="正方形/長方形 79"/>
            <p:cNvSpPr/>
            <p:nvPr/>
          </p:nvSpPr>
          <p:spPr>
            <a:xfrm>
              <a:off x="3457930" y="1488617"/>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43" name="正方形/長方形 80"/>
            <p:cNvSpPr/>
            <p:nvPr/>
          </p:nvSpPr>
          <p:spPr>
            <a:xfrm>
              <a:off x="3196048" y="1489978"/>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44" name="正方形/長方形 81"/>
            <p:cNvSpPr/>
            <p:nvPr/>
          </p:nvSpPr>
          <p:spPr>
            <a:xfrm>
              <a:off x="2929728" y="1487540"/>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45" name="正方形/長方形 82"/>
            <p:cNvSpPr/>
            <p:nvPr/>
          </p:nvSpPr>
          <p:spPr>
            <a:xfrm>
              <a:off x="2660665" y="1495224"/>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46" name="正方形/長方形 83"/>
            <p:cNvSpPr/>
            <p:nvPr/>
          </p:nvSpPr>
          <p:spPr>
            <a:xfrm>
              <a:off x="2393306" y="1489618"/>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47" name="正方形/長方形 84"/>
            <p:cNvSpPr/>
            <p:nvPr/>
          </p:nvSpPr>
          <p:spPr>
            <a:xfrm>
              <a:off x="2126840" y="1495224"/>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48" name="正方形/長方形 85"/>
            <p:cNvSpPr/>
            <p:nvPr/>
          </p:nvSpPr>
          <p:spPr>
            <a:xfrm>
              <a:off x="1872957" y="1495224"/>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sp>
          <p:nvSpPr>
            <p:cNvPr id="49" name="正方形/長方形 86"/>
            <p:cNvSpPr/>
            <p:nvPr/>
          </p:nvSpPr>
          <p:spPr>
            <a:xfrm>
              <a:off x="1601913" y="1495224"/>
              <a:ext cx="242589" cy="5223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p>
          </p:txBody>
        </p:sp>
      </p:grpSp>
      <p:grpSp>
        <p:nvGrpSpPr>
          <p:cNvPr id="50" name="グループ化 90"/>
          <p:cNvGrpSpPr/>
          <p:nvPr/>
        </p:nvGrpSpPr>
        <p:grpSpPr>
          <a:xfrm>
            <a:off x="2556699" y="3486028"/>
            <a:ext cx="3046443" cy="252744"/>
            <a:chOff x="1601913" y="1481008"/>
            <a:chExt cx="2581021" cy="539957"/>
          </a:xfrm>
          <a:solidFill>
            <a:srgbClr val="00B050"/>
          </a:solidFill>
        </p:grpSpPr>
        <p:sp>
          <p:nvSpPr>
            <p:cNvPr id="51" name="正方形/長方形 91"/>
            <p:cNvSpPr/>
            <p:nvPr/>
          </p:nvSpPr>
          <p:spPr>
            <a:xfrm>
              <a:off x="3678463" y="1483446"/>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52" name="正方形/長方形 92"/>
            <p:cNvSpPr/>
            <p:nvPr/>
          </p:nvSpPr>
          <p:spPr>
            <a:xfrm>
              <a:off x="3940345" y="1498623"/>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53" name="正方形/長方形 93"/>
            <p:cNvSpPr/>
            <p:nvPr/>
          </p:nvSpPr>
          <p:spPr>
            <a:xfrm>
              <a:off x="3457930" y="1482085"/>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54" name="正方形/長方形 94"/>
            <p:cNvSpPr/>
            <p:nvPr/>
          </p:nvSpPr>
          <p:spPr>
            <a:xfrm>
              <a:off x="3196048" y="1483446"/>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55" name="正方形/長方形 95"/>
            <p:cNvSpPr/>
            <p:nvPr/>
          </p:nvSpPr>
          <p:spPr>
            <a:xfrm>
              <a:off x="2929728" y="1481008"/>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56" name="正方形/長方形 96"/>
            <p:cNvSpPr/>
            <p:nvPr/>
          </p:nvSpPr>
          <p:spPr>
            <a:xfrm>
              <a:off x="2660665" y="1495224"/>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57" name="正方形/長方形 97"/>
            <p:cNvSpPr/>
            <p:nvPr/>
          </p:nvSpPr>
          <p:spPr>
            <a:xfrm>
              <a:off x="2393306" y="1489618"/>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58" name="正方形/長方形 98"/>
            <p:cNvSpPr/>
            <p:nvPr/>
          </p:nvSpPr>
          <p:spPr>
            <a:xfrm>
              <a:off x="2126840" y="1495224"/>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59" name="正方形/長方形 99"/>
            <p:cNvSpPr/>
            <p:nvPr/>
          </p:nvSpPr>
          <p:spPr>
            <a:xfrm>
              <a:off x="1872957" y="1495224"/>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60" name="正方形/長方形 100"/>
            <p:cNvSpPr/>
            <p:nvPr/>
          </p:nvSpPr>
          <p:spPr>
            <a:xfrm>
              <a:off x="1601913" y="1495224"/>
              <a:ext cx="242589" cy="52234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grpSp>
      <p:sp>
        <p:nvSpPr>
          <p:cNvPr id="61" name="下矢印 105"/>
          <p:cNvSpPr/>
          <p:nvPr/>
        </p:nvSpPr>
        <p:spPr>
          <a:xfrm>
            <a:off x="4073330" y="3879633"/>
            <a:ext cx="291604" cy="2960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dirty="0"/>
          </a:p>
        </p:txBody>
      </p:sp>
      <p:sp>
        <p:nvSpPr>
          <p:cNvPr id="62" name="角丸四角形吹き出し 106"/>
          <p:cNvSpPr/>
          <p:nvPr/>
        </p:nvSpPr>
        <p:spPr>
          <a:xfrm>
            <a:off x="1421483" y="3429000"/>
            <a:ext cx="839127" cy="374285"/>
          </a:xfrm>
          <a:prstGeom prst="wedgeRoundRectCallout">
            <a:avLst>
              <a:gd name="adj1" fmla="val 74101"/>
              <a:gd name="adj2" fmla="val 1443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FF0000"/>
                </a:solidFill>
              </a:rPr>
              <a:t>ITMOs</a:t>
            </a:r>
            <a:endParaRPr kumimoji="1" lang="ja-JP" altLang="en-US" sz="1600" dirty="0">
              <a:solidFill>
                <a:srgbClr val="FF0000"/>
              </a:solidFill>
            </a:endParaRPr>
          </a:p>
        </p:txBody>
      </p:sp>
      <p:sp>
        <p:nvSpPr>
          <p:cNvPr id="64" name="正方形/長方形 110"/>
          <p:cNvSpPr/>
          <p:nvPr/>
        </p:nvSpPr>
        <p:spPr>
          <a:xfrm>
            <a:off x="7160269" y="3171149"/>
            <a:ext cx="245452" cy="2444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dirty="0"/>
          </a:p>
        </p:txBody>
      </p:sp>
      <p:sp>
        <p:nvSpPr>
          <p:cNvPr id="65" name="角丸四角形吹き出し 112"/>
          <p:cNvSpPr/>
          <p:nvPr/>
        </p:nvSpPr>
        <p:spPr>
          <a:xfrm>
            <a:off x="5915150" y="3776259"/>
            <a:ext cx="2520056" cy="841235"/>
          </a:xfrm>
          <a:prstGeom prst="wedgeRoundRectCallout">
            <a:avLst>
              <a:gd name="adj1" fmla="val -3067"/>
              <a:gd name="adj2" fmla="val -8801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67" dirty="0">
                <a:solidFill>
                  <a:schemeClr val="tx1"/>
                </a:solidFill>
              </a:rPr>
              <a:t>Average method of CAs: Amount of ITMOs/</a:t>
            </a:r>
            <a:r>
              <a:rPr kumimoji="1" lang="en-GB" altLang="ja-JP" sz="1467" dirty="0">
                <a:solidFill>
                  <a:schemeClr val="tx1"/>
                </a:solidFill>
              </a:rPr>
              <a:t>elapsed years in NDC implementation</a:t>
            </a:r>
            <a:endParaRPr kumimoji="1" lang="en-US" altLang="ja-JP" sz="1467" dirty="0">
              <a:solidFill>
                <a:schemeClr val="tx1"/>
              </a:solidFill>
            </a:endParaRPr>
          </a:p>
        </p:txBody>
      </p:sp>
      <p:cxnSp>
        <p:nvCxnSpPr>
          <p:cNvPr id="66" name="直線矢印コネクタ 114"/>
          <p:cNvCxnSpPr>
            <a:stCxn id="52" idx="3"/>
            <a:endCxn id="64" idx="1"/>
          </p:cNvCxnSpPr>
          <p:nvPr/>
        </p:nvCxnSpPr>
        <p:spPr>
          <a:xfrm flipV="1">
            <a:off x="5603142" y="3293399"/>
            <a:ext cx="1557127" cy="323124"/>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119"/>
          <p:cNvCxnSpPr>
            <a:stCxn id="64" idx="3"/>
            <a:endCxn id="22" idx="1"/>
          </p:cNvCxnSpPr>
          <p:nvPr/>
        </p:nvCxnSpPr>
        <p:spPr>
          <a:xfrm flipV="1">
            <a:off x="7405721" y="2000038"/>
            <a:ext cx="3289704" cy="1293361"/>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122"/>
          <p:cNvCxnSpPr>
            <a:cxnSpLocks/>
            <a:stCxn id="64" idx="2"/>
            <a:endCxn id="14" idx="1"/>
          </p:cNvCxnSpPr>
          <p:nvPr/>
        </p:nvCxnSpPr>
        <p:spPr>
          <a:xfrm>
            <a:off x="7282995" y="3415648"/>
            <a:ext cx="3354700" cy="871937"/>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125"/>
          <p:cNvSpPr txBox="1"/>
          <p:nvPr/>
        </p:nvSpPr>
        <p:spPr>
          <a:xfrm>
            <a:off x="404601" y="5764074"/>
            <a:ext cx="11151176" cy="523220"/>
          </a:xfrm>
          <a:prstGeom prst="rect">
            <a:avLst/>
          </a:prstGeom>
          <a:noFill/>
        </p:spPr>
        <p:txBody>
          <a:bodyPr wrap="square" rtlCol="0">
            <a:spAutoFit/>
          </a:bodyPr>
          <a:lstStyle/>
          <a:p>
            <a:r>
              <a:rPr kumimoji="1" lang="en-US" altLang="ja-JP" sz="1400" b="1" dirty="0"/>
              <a:t>Assumption:</a:t>
            </a:r>
          </a:p>
          <a:p>
            <a:r>
              <a:rPr kumimoji="1" lang="en-US" altLang="ja-JP" sz="1400" dirty="0"/>
              <a:t>Both Parties have single year NDC target in 2030 with implementation period between 2021-2030 and use average method for CAs.</a:t>
            </a:r>
            <a:endParaRPr kumimoji="1" lang="ja-JP" altLang="en-US" sz="1400" dirty="0"/>
          </a:p>
        </p:txBody>
      </p:sp>
      <p:sp>
        <p:nvSpPr>
          <p:cNvPr id="70" name="フリーフォーム 6"/>
          <p:cNvSpPr/>
          <p:nvPr/>
        </p:nvSpPr>
        <p:spPr bwMode="auto">
          <a:xfrm>
            <a:off x="2580205" y="1579849"/>
            <a:ext cx="3111771" cy="1131051"/>
          </a:xfrm>
          <a:custGeom>
            <a:avLst/>
            <a:gdLst>
              <a:gd name="connsiteX0" fmla="*/ 9427 w 4232635"/>
              <a:gd name="connsiteY0" fmla="*/ 0 h 1904214"/>
              <a:gd name="connsiteX1" fmla="*/ 0 w 4232635"/>
              <a:gd name="connsiteY1" fmla="*/ 1904214 h 1904214"/>
              <a:gd name="connsiteX2" fmla="*/ 4232635 w 4232635"/>
              <a:gd name="connsiteY2" fmla="*/ 1885360 h 1904214"/>
            </a:gdLst>
            <a:ahLst/>
            <a:cxnLst>
              <a:cxn ang="0">
                <a:pos x="connsiteX0" y="connsiteY0"/>
              </a:cxn>
              <a:cxn ang="0">
                <a:pos x="connsiteX1" y="connsiteY1"/>
              </a:cxn>
              <a:cxn ang="0">
                <a:pos x="connsiteX2" y="connsiteY2"/>
              </a:cxn>
            </a:cxnLst>
            <a:rect l="l" t="t" r="r" b="b"/>
            <a:pathLst>
              <a:path w="4232635" h="1904214">
                <a:moveTo>
                  <a:pt x="9427" y="0"/>
                </a:moveTo>
                <a:cubicBezTo>
                  <a:pt x="6285" y="634738"/>
                  <a:pt x="3142" y="1269476"/>
                  <a:pt x="0" y="1904214"/>
                </a:cubicBezTo>
                <a:lnTo>
                  <a:pt x="4232635" y="1885360"/>
                </a:lnTo>
              </a:path>
            </a:pathLst>
          </a:custGeom>
          <a:noFill/>
          <a:ln w="28575" cap="flat" cmpd="sng" algn="ctr">
            <a:solidFill>
              <a:srgbClr val="000000"/>
            </a:solidFill>
            <a:prstDash val="solid"/>
            <a:round/>
            <a:headEnd type="none" w="med" len="med"/>
            <a:tailEnd type="none" w="med" len="sm"/>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defRPr/>
            </a:pPr>
            <a:endParaRPr lang="ja-JP" altLang="en-US" sz="1600" b="1" kern="0" dirty="0">
              <a:solidFill>
                <a:srgbClr val="000000"/>
              </a:solidFill>
              <a:latin typeface="Arial" charset="0"/>
              <a:ea typeface="ＭＳ Ｐゴシック" pitchFamily="50" charset="-128"/>
            </a:endParaRPr>
          </a:p>
        </p:txBody>
      </p:sp>
      <p:sp>
        <p:nvSpPr>
          <p:cNvPr id="71" name="テキスト ボックス 2"/>
          <p:cNvSpPr txBox="1"/>
          <p:nvPr/>
        </p:nvSpPr>
        <p:spPr>
          <a:xfrm>
            <a:off x="4361865" y="2967544"/>
            <a:ext cx="1371932" cy="318100"/>
          </a:xfrm>
          <a:prstGeom prst="rect">
            <a:avLst/>
          </a:prstGeom>
          <a:noFill/>
        </p:spPr>
        <p:txBody>
          <a:bodyPr wrap="square" rtlCol="0">
            <a:spAutoFit/>
          </a:bodyPr>
          <a:lstStyle/>
          <a:p>
            <a:r>
              <a:rPr kumimoji="1" lang="en-US" altLang="ja-JP" sz="1467" dirty="0"/>
              <a:t>Transfer</a:t>
            </a:r>
            <a:endParaRPr kumimoji="1" lang="ja-JP" altLang="en-US" sz="1467" dirty="0"/>
          </a:p>
        </p:txBody>
      </p:sp>
      <p:sp>
        <p:nvSpPr>
          <p:cNvPr id="72" name="テキスト ボックス 89"/>
          <p:cNvSpPr txBox="1"/>
          <p:nvPr/>
        </p:nvSpPr>
        <p:spPr>
          <a:xfrm>
            <a:off x="4361863" y="3900585"/>
            <a:ext cx="1371932" cy="318100"/>
          </a:xfrm>
          <a:prstGeom prst="rect">
            <a:avLst/>
          </a:prstGeom>
          <a:noFill/>
        </p:spPr>
        <p:txBody>
          <a:bodyPr wrap="square" rtlCol="0">
            <a:spAutoFit/>
          </a:bodyPr>
          <a:lstStyle/>
          <a:p>
            <a:r>
              <a:rPr lang="en-US" altLang="ja-JP" sz="1467" dirty="0"/>
              <a:t>Acquire</a:t>
            </a:r>
            <a:endParaRPr lang="ja-JP" altLang="en-US" sz="1467" dirty="0"/>
          </a:p>
        </p:txBody>
      </p:sp>
      <p:sp>
        <p:nvSpPr>
          <p:cNvPr id="79" name="正方形/長方形 64"/>
          <p:cNvSpPr/>
          <p:nvPr/>
        </p:nvSpPr>
        <p:spPr>
          <a:xfrm>
            <a:off x="3077844" y="1022870"/>
            <a:ext cx="1981836" cy="61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67" dirty="0">
                <a:solidFill>
                  <a:schemeClr val="bg1"/>
                </a:solidFill>
              </a:rPr>
              <a:t>Actual emissions and removals</a:t>
            </a:r>
            <a:endParaRPr lang="ja-JP" altLang="en-US" sz="1867" dirty="0">
              <a:solidFill>
                <a:schemeClr val="bg1"/>
              </a:solidFill>
            </a:endParaRPr>
          </a:p>
        </p:txBody>
      </p:sp>
      <p:sp>
        <p:nvSpPr>
          <p:cNvPr id="80" name="Right Arrow 79"/>
          <p:cNvSpPr/>
          <p:nvPr/>
        </p:nvSpPr>
        <p:spPr>
          <a:xfrm>
            <a:off x="6502986" y="1782613"/>
            <a:ext cx="1233651" cy="94879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b="1" dirty="0">
                <a:solidFill>
                  <a:srgbClr val="FF0000"/>
                </a:solidFill>
              </a:rPr>
              <a:t>CAs</a:t>
            </a:r>
            <a:endParaRPr lang="ja-JP" altLang="en-US" b="1" dirty="0">
              <a:solidFill>
                <a:srgbClr val="FF0000"/>
              </a:solidFill>
            </a:endParaRPr>
          </a:p>
        </p:txBody>
      </p:sp>
      <p:sp>
        <p:nvSpPr>
          <p:cNvPr id="81" name="Right Arrow 80"/>
          <p:cNvSpPr/>
          <p:nvPr/>
        </p:nvSpPr>
        <p:spPr>
          <a:xfrm>
            <a:off x="6502986" y="4739743"/>
            <a:ext cx="1105862" cy="92676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b="1" dirty="0">
                <a:solidFill>
                  <a:srgbClr val="FF0000"/>
                </a:solidFill>
              </a:rPr>
              <a:t>CAs</a:t>
            </a:r>
            <a:endParaRPr lang="ja-JP" altLang="en-US" b="1" dirty="0">
              <a:solidFill>
                <a:srgbClr val="FF0000"/>
              </a:solidFill>
            </a:endParaRPr>
          </a:p>
        </p:txBody>
      </p:sp>
      <p:sp>
        <p:nvSpPr>
          <p:cNvPr id="82" name="Title 1">
            <a:extLst>
              <a:ext uri="{FF2B5EF4-FFF2-40B4-BE49-F238E27FC236}">
                <a16:creationId xmlns:a16="http://schemas.microsoft.com/office/drawing/2014/main" id="{4F33C194-F932-45C6-AF56-97B4413CBF18}"/>
              </a:ext>
            </a:extLst>
          </p:cNvPr>
          <p:cNvSpPr>
            <a:spLocks noGrp="1"/>
          </p:cNvSpPr>
          <p:nvPr>
            <p:ph type="title"/>
          </p:nvPr>
        </p:nvSpPr>
        <p:spPr>
          <a:xfrm>
            <a:off x="623392" y="260648"/>
            <a:ext cx="11369686" cy="562075"/>
          </a:xfrm>
        </p:spPr>
        <p:txBody>
          <a:bodyPr/>
          <a:lstStyle/>
          <a:p>
            <a:pPr algn="ctr"/>
            <a:r>
              <a:rPr lang="en-US" sz="2800" dirty="0"/>
              <a:t>2.</a:t>
            </a:r>
            <a:r>
              <a:rPr lang="ja-JP" altLang="en-US" sz="2800" dirty="0"/>
              <a:t>　</a:t>
            </a:r>
            <a:r>
              <a:rPr lang="en-GB" altLang="ja-JP" sz="2800" dirty="0"/>
              <a:t>Methods of corresponding adjustments (CAs)</a:t>
            </a:r>
            <a:endParaRPr lang="en-GB" sz="2800" dirty="0"/>
          </a:p>
        </p:txBody>
      </p:sp>
      <p:pic>
        <p:nvPicPr>
          <p:cNvPr id="84" name="図 27">
            <a:extLst>
              <a:ext uri="{FF2B5EF4-FFF2-40B4-BE49-F238E27FC236}">
                <a16:creationId xmlns:a16="http://schemas.microsoft.com/office/drawing/2014/main" id="{783C1DD4-F51E-496B-B00C-BB46A7D87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72" y="4643789"/>
            <a:ext cx="1133387" cy="672494"/>
          </a:xfrm>
          <a:prstGeom prst="rect">
            <a:avLst/>
          </a:prstGeom>
          <a:ln>
            <a:solidFill>
              <a:schemeClr val="bg1">
                <a:lumMod val="50000"/>
              </a:schemeClr>
            </a:solidFill>
          </a:ln>
        </p:spPr>
      </p:pic>
      <p:pic>
        <p:nvPicPr>
          <p:cNvPr id="85" name="Picture 84">
            <a:extLst>
              <a:ext uri="{FF2B5EF4-FFF2-40B4-BE49-F238E27FC236}">
                <a16:creationId xmlns:a16="http://schemas.microsoft.com/office/drawing/2014/main" id="{BF1F76A1-C74D-4F9C-9FC7-5394757F4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90" y="2075472"/>
            <a:ext cx="1133386" cy="627629"/>
          </a:xfrm>
          <a:prstGeom prst="rect">
            <a:avLst/>
          </a:prstGeom>
        </p:spPr>
      </p:pic>
      <p:sp>
        <p:nvSpPr>
          <p:cNvPr id="86" name="正方形/長方形 4">
            <a:extLst>
              <a:ext uri="{FF2B5EF4-FFF2-40B4-BE49-F238E27FC236}">
                <a16:creationId xmlns:a16="http://schemas.microsoft.com/office/drawing/2014/main" id="{7E106DE6-B6A1-4009-A85D-0F69FA381544}"/>
              </a:ext>
            </a:extLst>
          </p:cNvPr>
          <p:cNvSpPr/>
          <p:nvPr/>
        </p:nvSpPr>
        <p:spPr>
          <a:xfrm>
            <a:off x="1796235" y="6414701"/>
            <a:ext cx="9206787" cy="415498"/>
          </a:xfrm>
          <a:prstGeom prst="rect">
            <a:avLst/>
          </a:prstGeom>
        </p:spPr>
        <p:txBody>
          <a:bodyPr wrap="square">
            <a:spAutoFit/>
          </a:bodyPr>
          <a:lstStyle/>
          <a:p>
            <a:r>
              <a:rPr lang="en-US" altLang="ja-JP" sz="1050" dirty="0"/>
              <a:t>Reference: Decision 2/CMA.3 Guidance on cooperative approaches referred to in Article 6, paragraph 2, of the Paris Agreement, </a:t>
            </a:r>
            <a:r>
              <a:rPr lang="en-US" altLang="ja-JP" sz="1050" dirty="0">
                <a:hlinkClick r:id="rId5"/>
              </a:rPr>
              <a:t>https://unfccc.int/sites/default/files/resource/cma2021_10_add1_adv.pdf#page=11</a:t>
            </a:r>
            <a:r>
              <a:rPr lang="en-US" altLang="ja-JP" sz="1050" dirty="0"/>
              <a:t> </a:t>
            </a:r>
            <a:endParaRPr lang="ja-JP" altLang="en-US" sz="1050" dirty="0"/>
          </a:p>
        </p:txBody>
      </p:sp>
    </p:spTree>
    <p:extLst>
      <p:ext uri="{BB962C8B-B14F-4D97-AF65-F5344CB8AC3E}">
        <p14:creationId xmlns:p14="http://schemas.microsoft.com/office/powerpoint/2010/main" val="143109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1000"/>
                                        <p:tgtEl>
                                          <p:spTgt spid="64"/>
                                        </p:tgtEl>
                                      </p:cBhvr>
                                    </p:animEffect>
                                    <p:anim calcmode="lin" valueType="num">
                                      <p:cBhvr>
                                        <p:cTn id="20" dur="1000" fill="hold"/>
                                        <p:tgtEl>
                                          <p:spTgt spid="64"/>
                                        </p:tgtEl>
                                        <p:attrNameLst>
                                          <p:attrName>ppt_x</p:attrName>
                                        </p:attrNameLst>
                                      </p:cBhvr>
                                      <p:tavLst>
                                        <p:tav tm="0">
                                          <p:val>
                                            <p:strVal val="#ppt_x"/>
                                          </p:val>
                                        </p:tav>
                                        <p:tav tm="100000">
                                          <p:val>
                                            <p:strVal val="#ppt_x"/>
                                          </p:val>
                                        </p:tav>
                                      </p:tavLst>
                                    </p:anim>
                                    <p:anim calcmode="lin" valueType="num">
                                      <p:cBhvr>
                                        <p:cTn id="21" dur="1000" fill="hold"/>
                                        <p:tgtEl>
                                          <p:spTgt spid="6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0"/>
                                        <p:tgtEl>
                                          <p:spTgt spid="65"/>
                                        </p:tgtEl>
                                      </p:cBhvr>
                                    </p:animEffect>
                                    <p:anim calcmode="lin" valueType="num">
                                      <p:cBhvr>
                                        <p:cTn id="30" dur="1000" fill="hold"/>
                                        <p:tgtEl>
                                          <p:spTgt spid="65"/>
                                        </p:tgtEl>
                                        <p:attrNameLst>
                                          <p:attrName>ppt_x</p:attrName>
                                        </p:attrNameLst>
                                      </p:cBhvr>
                                      <p:tavLst>
                                        <p:tav tm="0">
                                          <p:val>
                                            <p:strVal val="#ppt_x"/>
                                          </p:val>
                                        </p:tav>
                                        <p:tav tm="100000">
                                          <p:val>
                                            <p:strVal val="#ppt_x"/>
                                          </p:val>
                                        </p:tav>
                                      </p:tavLst>
                                    </p:anim>
                                    <p:anim calcmode="lin" valueType="num">
                                      <p:cBhvr>
                                        <p:cTn id="3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1000"/>
                                        <p:tgtEl>
                                          <p:spTgt spid="67"/>
                                        </p:tgtEl>
                                      </p:cBhvr>
                                    </p:animEffect>
                                    <p:anim calcmode="lin" valueType="num">
                                      <p:cBhvr>
                                        <p:cTn id="47" dur="1000" fill="hold"/>
                                        <p:tgtEl>
                                          <p:spTgt spid="67"/>
                                        </p:tgtEl>
                                        <p:attrNameLst>
                                          <p:attrName>ppt_x</p:attrName>
                                        </p:attrNameLst>
                                      </p:cBhvr>
                                      <p:tavLst>
                                        <p:tav tm="0">
                                          <p:val>
                                            <p:strVal val="#ppt_x"/>
                                          </p:val>
                                        </p:tav>
                                        <p:tav tm="100000">
                                          <p:val>
                                            <p:strVal val="#ppt_x"/>
                                          </p:val>
                                        </p:tav>
                                      </p:tavLst>
                                    </p:anim>
                                    <p:anim calcmode="lin" valueType="num">
                                      <p:cBhvr>
                                        <p:cTn id="48"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1000"/>
                                        <p:tgtEl>
                                          <p:spTgt spid="68"/>
                                        </p:tgtEl>
                                      </p:cBhvr>
                                    </p:animEffect>
                                    <p:anim calcmode="lin" valueType="num">
                                      <p:cBhvr>
                                        <p:cTn id="54" dur="1000" fill="hold"/>
                                        <p:tgtEl>
                                          <p:spTgt spid="68"/>
                                        </p:tgtEl>
                                        <p:attrNameLst>
                                          <p:attrName>ppt_x</p:attrName>
                                        </p:attrNameLst>
                                      </p:cBhvr>
                                      <p:tavLst>
                                        <p:tav tm="0">
                                          <p:val>
                                            <p:strVal val="#ppt_x"/>
                                          </p:val>
                                        </p:tav>
                                        <p:tav tm="100000">
                                          <p:val>
                                            <p:strVal val="#ppt_x"/>
                                          </p:val>
                                        </p:tav>
                                      </p:tavLst>
                                    </p:anim>
                                    <p:anim calcmode="lin" valueType="num">
                                      <p:cBhvr>
                                        <p:cTn id="55" dur="1000" fill="hold"/>
                                        <p:tgtEl>
                                          <p:spTgt spid="6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4" grpId="0" animBg="1"/>
      <p:bldP spid="65" grpId="0"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14" y="252587"/>
            <a:ext cx="11710375" cy="562075"/>
          </a:xfrm>
        </p:spPr>
        <p:txBody>
          <a:bodyPr/>
          <a:lstStyle/>
          <a:p>
            <a:pPr algn="ctr"/>
            <a:r>
              <a:rPr lang="en-GB" sz="2800" dirty="0"/>
              <a:t>3. Reporting under Article 6</a:t>
            </a:r>
          </a:p>
        </p:txBody>
      </p:sp>
      <p:sp>
        <p:nvSpPr>
          <p:cNvPr id="6" name="正方形/長方形 2"/>
          <p:cNvSpPr/>
          <p:nvPr/>
        </p:nvSpPr>
        <p:spPr>
          <a:xfrm>
            <a:off x="2124063" y="2085331"/>
            <a:ext cx="2473345" cy="336037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フローチャート: 書類 20"/>
          <p:cNvSpPr/>
          <p:nvPr/>
        </p:nvSpPr>
        <p:spPr>
          <a:xfrm>
            <a:off x="2405914" y="1641316"/>
            <a:ext cx="1879149" cy="825651"/>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33" dirty="0"/>
              <a:t>Initial Report (IR)</a:t>
            </a:r>
            <a:endParaRPr lang="ja-JP" altLang="en-US" sz="2133" dirty="0"/>
          </a:p>
        </p:txBody>
      </p:sp>
      <p:sp>
        <p:nvSpPr>
          <p:cNvPr id="8" name="正方形/長方形 21"/>
          <p:cNvSpPr/>
          <p:nvPr/>
        </p:nvSpPr>
        <p:spPr>
          <a:xfrm>
            <a:off x="4752669" y="1847397"/>
            <a:ext cx="5048224" cy="3598307"/>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フローチャート: 書類 22"/>
          <p:cNvSpPr/>
          <p:nvPr/>
        </p:nvSpPr>
        <p:spPr>
          <a:xfrm>
            <a:off x="6505139" y="1452214"/>
            <a:ext cx="2597839" cy="1105204"/>
          </a:xfrm>
          <a:prstGeom prst="flowChartDocumen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33" dirty="0"/>
              <a:t>Annual Information (AI) Agreed Electronic format (AEF)</a:t>
            </a:r>
            <a:endParaRPr lang="ja-JP" altLang="en-US" sz="2133" dirty="0"/>
          </a:p>
        </p:txBody>
      </p:sp>
      <p:sp>
        <p:nvSpPr>
          <p:cNvPr id="10" name="正方形/長方形 23"/>
          <p:cNvSpPr/>
          <p:nvPr/>
        </p:nvSpPr>
        <p:spPr>
          <a:xfrm>
            <a:off x="4714643" y="1250561"/>
            <a:ext cx="7331328" cy="4291152"/>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フローチャート: 書類 24"/>
          <p:cNvSpPr/>
          <p:nvPr/>
        </p:nvSpPr>
        <p:spPr>
          <a:xfrm>
            <a:off x="9963960" y="978172"/>
            <a:ext cx="1930429" cy="1043709"/>
          </a:xfrm>
          <a:prstGeom prst="flowChartDocumen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33" dirty="0"/>
              <a:t>Regular</a:t>
            </a:r>
          </a:p>
          <a:p>
            <a:pPr algn="ctr"/>
            <a:r>
              <a:rPr lang="en-US" altLang="ja-JP" sz="2133" dirty="0"/>
              <a:t>Information (RI)</a:t>
            </a:r>
            <a:endParaRPr lang="ja-JP" altLang="en-US" sz="2133" dirty="0"/>
          </a:p>
        </p:txBody>
      </p:sp>
      <p:sp>
        <p:nvSpPr>
          <p:cNvPr id="12" name="正方形/長方形 30"/>
          <p:cNvSpPr/>
          <p:nvPr/>
        </p:nvSpPr>
        <p:spPr>
          <a:xfrm>
            <a:off x="2313457" y="2676870"/>
            <a:ext cx="2168999" cy="2539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67" dirty="0"/>
              <a:t>- Participation responsibilities </a:t>
            </a:r>
          </a:p>
          <a:p>
            <a:pPr algn="ctr"/>
            <a:r>
              <a:rPr lang="en-US" altLang="ja-JP" sz="1867" dirty="0"/>
              <a:t>- Description of NDC</a:t>
            </a:r>
          </a:p>
          <a:p>
            <a:pPr algn="ctr"/>
            <a:r>
              <a:rPr lang="en-GB" altLang="ja-JP" sz="1867" dirty="0"/>
              <a:t>- Methods for applying CAs</a:t>
            </a:r>
          </a:p>
          <a:p>
            <a:pPr algn="ctr"/>
            <a:r>
              <a:rPr lang="en-GB" altLang="ja-JP" sz="1867" dirty="0"/>
              <a:t>- Cooperative approaches</a:t>
            </a:r>
            <a:r>
              <a:rPr lang="en-US" altLang="ja-JP" sz="1867" dirty="0"/>
              <a:t> </a:t>
            </a:r>
          </a:p>
        </p:txBody>
      </p:sp>
      <p:sp>
        <p:nvSpPr>
          <p:cNvPr id="14" name="右矢印吹き出し 33"/>
          <p:cNvSpPr/>
          <p:nvPr/>
        </p:nvSpPr>
        <p:spPr>
          <a:xfrm>
            <a:off x="4994426" y="4487209"/>
            <a:ext cx="2288052" cy="770729"/>
          </a:xfrm>
          <a:prstGeom prst="rightArrowCallout">
            <a:avLst>
              <a:gd name="adj1" fmla="val 25000"/>
              <a:gd name="adj2" fmla="val 25000"/>
              <a:gd name="adj3" fmla="val 25000"/>
              <a:gd name="adj4" fmla="val 77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67" dirty="0"/>
              <a:t>Acquisition</a:t>
            </a:r>
            <a:endParaRPr lang="ja-JP" altLang="en-US" sz="1867" dirty="0"/>
          </a:p>
        </p:txBody>
      </p:sp>
      <p:sp>
        <p:nvSpPr>
          <p:cNvPr id="15" name="右矢印吹き出し 38"/>
          <p:cNvSpPr/>
          <p:nvPr/>
        </p:nvSpPr>
        <p:spPr>
          <a:xfrm>
            <a:off x="7446033" y="4495152"/>
            <a:ext cx="2444556" cy="804493"/>
          </a:xfrm>
          <a:prstGeom prst="rightArrowCallout">
            <a:avLst>
              <a:gd name="adj1" fmla="val 25000"/>
              <a:gd name="adj2" fmla="val 25000"/>
              <a:gd name="adj3" fmla="val 25000"/>
              <a:gd name="adj4" fmla="val 77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67" dirty="0"/>
              <a:t>Use of ITMOs</a:t>
            </a:r>
            <a:endParaRPr lang="ja-JP" altLang="en-US" sz="1867" dirty="0"/>
          </a:p>
        </p:txBody>
      </p:sp>
      <p:sp>
        <p:nvSpPr>
          <p:cNvPr id="16" name="正方形/長方形 51"/>
          <p:cNvSpPr/>
          <p:nvPr/>
        </p:nvSpPr>
        <p:spPr>
          <a:xfrm>
            <a:off x="10042649" y="3100070"/>
            <a:ext cx="1814408" cy="788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67" dirty="0"/>
              <a:t>Corresponding Adjustments</a:t>
            </a:r>
            <a:endParaRPr lang="ja-JP" altLang="en-US" sz="1867" dirty="0"/>
          </a:p>
        </p:txBody>
      </p:sp>
      <p:sp>
        <p:nvSpPr>
          <p:cNvPr id="17" name="角丸四角形吹き出し 55"/>
          <p:cNvSpPr/>
          <p:nvPr/>
        </p:nvSpPr>
        <p:spPr>
          <a:xfrm>
            <a:off x="4805263" y="1684134"/>
            <a:ext cx="1527129" cy="539936"/>
          </a:xfrm>
          <a:prstGeom prst="wedgeRoundRectCallout">
            <a:avLst>
              <a:gd name="adj1" fmla="val 67155"/>
              <a:gd name="adj2" fmla="val -1586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1867" dirty="0">
                <a:solidFill>
                  <a:schemeClr val="bg1"/>
                </a:solidFill>
              </a:rPr>
              <a:t>Every year</a:t>
            </a:r>
            <a:endParaRPr kumimoji="1" lang="ja-JP" altLang="en-US" sz="1867" dirty="0">
              <a:solidFill>
                <a:schemeClr val="bg1"/>
              </a:solidFill>
            </a:endParaRPr>
          </a:p>
        </p:txBody>
      </p:sp>
      <p:sp>
        <p:nvSpPr>
          <p:cNvPr id="18" name="角丸四角形吹き出し 56"/>
          <p:cNvSpPr/>
          <p:nvPr/>
        </p:nvSpPr>
        <p:spPr>
          <a:xfrm>
            <a:off x="7804058" y="875837"/>
            <a:ext cx="1814408" cy="471425"/>
          </a:xfrm>
          <a:prstGeom prst="wedgeRoundRectCallout">
            <a:avLst>
              <a:gd name="adj1" fmla="val 76394"/>
              <a:gd name="adj2" fmla="val 6288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1867" dirty="0">
                <a:solidFill>
                  <a:schemeClr val="bg1"/>
                </a:solidFill>
              </a:rPr>
              <a:t>As part of BTR*</a:t>
            </a:r>
            <a:endParaRPr kumimoji="1" lang="ja-JP" altLang="en-US" sz="1867" dirty="0">
              <a:solidFill>
                <a:schemeClr val="bg1"/>
              </a:solidFill>
            </a:endParaRPr>
          </a:p>
        </p:txBody>
      </p:sp>
      <p:sp>
        <p:nvSpPr>
          <p:cNvPr id="19" name="下矢印吹き出し 26"/>
          <p:cNvSpPr/>
          <p:nvPr/>
        </p:nvSpPr>
        <p:spPr>
          <a:xfrm>
            <a:off x="4994426" y="3109092"/>
            <a:ext cx="1902436" cy="1300363"/>
          </a:xfrm>
          <a:prstGeom prst="downArrowCallout">
            <a:avLst>
              <a:gd name="adj1" fmla="val 19642"/>
              <a:gd name="adj2" fmla="val 25000"/>
              <a:gd name="adj3" fmla="val 25000"/>
              <a:gd name="adj4" fmla="val 54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67" dirty="0"/>
              <a:t>First transfer</a:t>
            </a:r>
            <a:endParaRPr kumimoji="1" lang="ja-JP" altLang="en-US" sz="1867" dirty="0"/>
          </a:p>
        </p:txBody>
      </p:sp>
      <p:sp>
        <p:nvSpPr>
          <p:cNvPr id="20" name="上矢印吹き出し 27"/>
          <p:cNvSpPr/>
          <p:nvPr/>
        </p:nvSpPr>
        <p:spPr>
          <a:xfrm>
            <a:off x="10071105" y="3941221"/>
            <a:ext cx="1785952" cy="1358425"/>
          </a:xfrm>
          <a:prstGeom prst="upArrowCallout">
            <a:avLst>
              <a:gd name="adj1" fmla="val 25000"/>
              <a:gd name="adj2" fmla="val 25000"/>
              <a:gd name="adj3" fmla="val 25000"/>
              <a:gd name="adj4" fmla="val 53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67" dirty="0"/>
              <a:t>Corresponding Adjustments</a:t>
            </a:r>
            <a:endParaRPr lang="ja-JP" altLang="en-US" sz="1867" dirty="0"/>
          </a:p>
        </p:txBody>
      </p:sp>
      <p:sp>
        <p:nvSpPr>
          <p:cNvPr id="26" name="テキスト ボックス 3"/>
          <p:cNvSpPr txBox="1"/>
          <p:nvPr/>
        </p:nvSpPr>
        <p:spPr>
          <a:xfrm>
            <a:off x="174238" y="5509548"/>
            <a:ext cx="11087320" cy="553998"/>
          </a:xfrm>
          <a:prstGeom prst="rect">
            <a:avLst/>
          </a:prstGeom>
          <a:noFill/>
        </p:spPr>
        <p:txBody>
          <a:bodyPr wrap="square" rtlCol="0">
            <a:spAutoFit/>
          </a:bodyPr>
          <a:lstStyle/>
          <a:p>
            <a:r>
              <a:rPr kumimoji="1" lang="en-US" altLang="ja-JP" sz="1400" dirty="0"/>
              <a:t>*BTR: Biennial Transparency Report</a:t>
            </a:r>
          </a:p>
          <a:p>
            <a:r>
              <a:rPr kumimoji="1" lang="en-GB" altLang="ja-JP" sz="1600" dirty="0"/>
              <a:t>Initial report: No later than authorization of ITMOs (i.e. 2023) or In conjunction with next the BTR (i.e. 2024)</a:t>
            </a:r>
          </a:p>
        </p:txBody>
      </p:sp>
      <p:pic>
        <p:nvPicPr>
          <p:cNvPr id="27" name="図 27">
            <a:extLst>
              <a:ext uri="{FF2B5EF4-FFF2-40B4-BE49-F238E27FC236}">
                <a16:creationId xmlns:a16="http://schemas.microsoft.com/office/drawing/2014/main" id="{6DCD052C-02ED-4632-90BB-3F1D394BF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755" y="4415547"/>
            <a:ext cx="1133387" cy="672494"/>
          </a:xfrm>
          <a:prstGeom prst="rect">
            <a:avLst/>
          </a:prstGeom>
          <a:ln>
            <a:solidFill>
              <a:schemeClr val="bg1">
                <a:lumMod val="50000"/>
              </a:schemeClr>
            </a:solidFill>
          </a:ln>
        </p:spPr>
      </p:pic>
      <p:pic>
        <p:nvPicPr>
          <p:cNvPr id="4" name="Picture 3">
            <a:extLst>
              <a:ext uri="{FF2B5EF4-FFF2-40B4-BE49-F238E27FC236}">
                <a16:creationId xmlns:a16="http://schemas.microsoft.com/office/drawing/2014/main" id="{9058700E-0D06-4189-846C-F31E63AC07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56" y="3186731"/>
            <a:ext cx="1133386" cy="627629"/>
          </a:xfrm>
          <a:prstGeom prst="rect">
            <a:avLst/>
          </a:prstGeom>
        </p:spPr>
      </p:pic>
      <p:sp>
        <p:nvSpPr>
          <p:cNvPr id="30" name="正方形/長方形 4">
            <a:extLst>
              <a:ext uri="{FF2B5EF4-FFF2-40B4-BE49-F238E27FC236}">
                <a16:creationId xmlns:a16="http://schemas.microsoft.com/office/drawing/2014/main" id="{00625187-676F-446C-83F2-CBA22FECC119}"/>
              </a:ext>
            </a:extLst>
          </p:cNvPr>
          <p:cNvSpPr/>
          <p:nvPr/>
        </p:nvSpPr>
        <p:spPr>
          <a:xfrm>
            <a:off x="2293468" y="6354772"/>
            <a:ext cx="9206787" cy="415498"/>
          </a:xfrm>
          <a:prstGeom prst="rect">
            <a:avLst/>
          </a:prstGeom>
        </p:spPr>
        <p:txBody>
          <a:bodyPr wrap="square">
            <a:spAutoFit/>
          </a:bodyPr>
          <a:lstStyle/>
          <a:p>
            <a:r>
              <a:rPr lang="en-US" altLang="ja-JP" sz="1050" dirty="0"/>
              <a:t>Reference: Decision 2/CMA.3 Guidance on cooperative approaches referred to in Article 6, paragraph 2, of the Paris Agreement, </a:t>
            </a:r>
            <a:r>
              <a:rPr lang="en-US" altLang="ja-JP" sz="1050" dirty="0">
                <a:hlinkClick r:id="rId5"/>
              </a:rPr>
              <a:t>https://unfccc.int/sites/default/files/resource/cma2021_10_add1_adv.pdf#page=11</a:t>
            </a:r>
            <a:r>
              <a:rPr lang="en-US" altLang="ja-JP" sz="1050" dirty="0"/>
              <a:t> </a:t>
            </a:r>
            <a:endParaRPr lang="ja-JP" altLang="en-US" sz="1050" dirty="0"/>
          </a:p>
        </p:txBody>
      </p:sp>
    </p:spTree>
    <p:extLst>
      <p:ext uri="{BB962C8B-B14F-4D97-AF65-F5344CB8AC3E}">
        <p14:creationId xmlns:p14="http://schemas.microsoft.com/office/powerpoint/2010/main" val="186715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Possible reporting schedule</a:t>
            </a:r>
          </a:p>
        </p:txBody>
      </p:sp>
      <p:graphicFrame>
        <p:nvGraphicFramePr>
          <p:cNvPr id="3" name="表 3"/>
          <p:cNvGraphicFramePr>
            <a:graphicFrameLocks noGrp="1"/>
          </p:cNvGraphicFramePr>
          <p:nvPr>
            <p:extLst>
              <p:ext uri="{D42A27DB-BD31-4B8C-83A1-F6EECF244321}">
                <p14:modId xmlns:p14="http://schemas.microsoft.com/office/powerpoint/2010/main" val="745574235"/>
              </p:ext>
            </p:extLst>
          </p:nvPr>
        </p:nvGraphicFramePr>
        <p:xfrm>
          <a:off x="350571" y="1316765"/>
          <a:ext cx="11723760" cy="2949821"/>
        </p:xfrm>
        <a:graphic>
          <a:graphicData uri="http://schemas.openxmlformats.org/drawingml/2006/table">
            <a:tbl>
              <a:tblPr firstRow="1" bandRow="1">
                <a:tableStyleId>{5C22544A-7EE6-4342-B048-85BDC9FD1C3A}</a:tableStyleId>
              </a:tblPr>
              <a:tblGrid>
                <a:gridCol w="2372000">
                  <a:extLst>
                    <a:ext uri="{9D8B030D-6E8A-4147-A177-3AD203B41FA5}">
                      <a16:colId xmlns:a16="http://schemas.microsoft.com/office/drawing/2014/main" val="1089605542"/>
                    </a:ext>
                  </a:extLst>
                </a:gridCol>
                <a:gridCol w="935176">
                  <a:extLst>
                    <a:ext uri="{9D8B030D-6E8A-4147-A177-3AD203B41FA5}">
                      <a16:colId xmlns:a16="http://schemas.microsoft.com/office/drawing/2014/main" val="2308817383"/>
                    </a:ext>
                  </a:extLst>
                </a:gridCol>
                <a:gridCol w="935176">
                  <a:extLst>
                    <a:ext uri="{9D8B030D-6E8A-4147-A177-3AD203B41FA5}">
                      <a16:colId xmlns:a16="http://schemas.microsoft.com/office/drawing/2014/main" val="53028855"/>
                    </a:ext>
                  </a:extLst>
                </a:gridCol>
                <a:gridCol w="935176">
                  <a:extLst>
                    <a:ext uri="{9D8B030D-6E8A-4147-A177-3AD203B41FA5}">
                      <a16:colId xmlns:a16="http://schemas.microsoft.com/office/drawing/2014/main" val="2334996357"/>
                    </a:ext>
                  </a:extLst>
                </a:gridCol>
                <a:gridCol w="935176">
                  <a:extLst>
                    <a:ext uri="{9D8B030D-6E8A-4147-A177-3AD203B41FA5}">
                      <a16:colId xmlns:a16="http://schemas.microsoft.com/office/drawing/2014/main" val="1008697296"/>
                    </a:ext>
                  </a:extLst>
                </a:gridCol>
                <a:gridCol w="935176">
                  <a:extLst>
                    <a:ext uri="{9D8B030D-6E8A-4147-A177-3AD203B41FA5}">
                      <a16:colId xmlns:a16="http://schemas.microsoft.com/office/drawing/2014/main" val="635474988"/>
                    </a:ext>
                  </a:extLst>
                </a:gridCol>
                <a:gridCol w="935176">
                  <a:extLst>
                    <a:ext uri="{9D8B030D-6E8A-4147-A177-3AD203B41FA5}">
                      <a16:colId xmlns:a16="http://schemas.microsoft.com/office/drawing/2014/main" val="2009165609"/>
                    </a:ext>
                  </a:extLst>
                </a:gridCol>
                <a:gridCol w="935176">
                  <a:extLst>
                    <a:ext uri="{9D8B030D-6E8A-4147-A177-3AD203B41FA5}">
                      <a16:colId xmlns:a16="http://schemas.microsoft.com/office/drawing/2014/main" val="2216745595"/>
                    </a:ext>
                  </a:extLst>
                </a:gridCol>
                <a:gridCol w="935176">
                  <a:extLst>
                    <a:ext uri="{9D8B030D-6E8A-4147-A177-3AD203B41FA5}">
                      <a16:colId xmlns:a16="http://schemas.microsoft.com/office/drawing/2014/main" val="711247586"/>
                    </a:ext>
                  </a:extLst>
                </a:gridCol>
                <a:gridCol w="935176">
                  <a:extLst>
                    <a:ext uri="{9D8B030D-6E8A-4147-A177-3AD203B41FA5}">
                      <a16:colId xmlns:a16="http://schemas.microsoft.com/office/drawing/2014/main" val="1073798472"/>
                    </a:ext>
                  </a:extLst>
                </a:gridCol>
                <a:gridCol w="935176">
                  <a:extLst>
                    <a:ext uri="{9D8B030D-6E8A-4147-A177-3AD203B41FA5}">
                      <a16:colId xmlns:a16="http://schemas.microsoft.com/office/drawing/2014/main" val="1450721263"/>
                    </a:ext>
                  </a:extLst>
                </a:gridCol>
              </a:tblGrid>
              <a:tr h="690880">
                <a:tc>
                  <a:txBody>
                    <a:bodyPr/>
                    <a:lstStyle/>
                    <a:p>
                      <a:pPr algn="ctr"/>
                      <a:r>
                        <a:rPr kumimoji="1" lang="en-US" altLang="ja-JP" sz="1900" dirty="0"/>
                        <a:t>Submission year</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2023</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2024</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2025</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2026</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2027</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2028</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2029</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2030</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2031</a:t>
                      </a:r>
                      <a:endParaRPr kumimoji="1" lang="ja-JP" altLang="en-US" sz="1900" dirty="0"/>
                    </a:p>
                  </a:txBody>
                  <a:tcPr marL="121920" marR="121920" marT="60960" marB="60960">
                    <a:lnB w="12700" cap="flat" cmpd="sng" algn="ctr">
                      <a:noFill/>
                      <a:prstDash val="solid"/>
                      <a:round/>
                      <a:headEnd type="none" w="med" len="med"/>
                      <a:tailEnd type="none" w="med" len="med"/>
                    </a:lnB>
                  </a:tcPr>
                </a:tc>
                <a:tc>
                  <a:txBody>
                    <a:bodyPr/>
                    <a:lstStyle/>
                    <a:p>
                      <a:pPr algn="ctr"/>
                      <a:r>
                        <a:rPr kumimoji="1" lang="en-US" altLang="ja-JP" sz="1900" dirty="0"/>
                        <a:t>2032</a:t>
                      </a:r>
                      <a:endParaRPr kumimoji="1" lang="ja-JP" altLang="en-US" sz="1900" dirty="0"/>
                    </a:p>
                  </a:txBody>
                  <a:tcPr marL="121920" marR="121920" marT="60960" marB="60960">
                    <a:lnB w="12700" cap="flat" cmpd="sng" algn="ctr">
                      <a:noFill/>
                      <a:prstDash val="solid"/>
                      <a:round/>
                      <a:headEnd type="none" w="med" len="med"/>
                      <a:tailEnd type="none" w="med" len="med"/>
                    </a:lnB>
                  </a:tcPr>
                </a:tc>
                <a:extLst>
                  <a:ext uri="{0D108BD9-81ED-4DB2-BD59-A6C34878D82A}">
                    <a16:rowId xmlns:a16="http://schemas.microsoft.com/office/drawing/2014/main" val="1171354309"/>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bg1"/>
                          </a:solidFill>
                        </a:rPr>
                        <a:t>IR (Initial report)</a:t>
                      </a:r>
                      <a:endParaRPr kumimoji="1" lang="ja-JP" altLang="en-US" sz="2400" dirty="0">
                        <a:solidFill>
                          <a:schemeClr val="bg1"/>
                        </a:solidFill>
                      </a:endParaRPr>
                    </a:p>
                  </a:txBody>
                  <a:tcPr marL="121920" marR="121920" marT="60960" marB="6096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2400" dirty="0"/>
                        <a:t>?</a:t>
                      </a:r>
                      <a:endParaRPr kumimoji="1" lang="ja-JP" altLang="en-US" sz="2400" dirty="0"/>
                    </a:p>
                  </a:txBody>
                  <a:tcPr marL="121920" marR="121920" marT="60960" marB="609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2400" dirty="0"/>
                    </a:p>
                  </a:txBody>
                  <a:tcPr marL="121920" marR="121920" marT="60960" marB="6096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84904997"/>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bg1"/>
                          </a:solidFill>
                        </a:rPr>
                        <a:t>AI (</a:t>
                      </a:r>
                      <a:r>
                        <a:rPr lang="en-US" altLang="ja-JP" sz="2400" dirty="0">
                          <a:solidFill>
                            <a:schemeClr val="bg1"/>
                          </a:solidFill>
                        </a:rPr>
                        <a:t>Annual information</a:t>
                      </a:r>
                      <a:r>
                        <a:rPr kumimoji="1" lang="en-US" altLang="ja-JP" sz="2400" dirty="0">
                          <a:solidFill>
                            <a:schemeClr val="bg1"/>
                          </a:solidFill>
                        </a:rPr>
                        <a:t>)</a:t>
                      </a:r>
                      <a:endParaRPr kumimoji="1" lang="ja-JP" altLang="en-US" sz="2400" dirty="0">
                        <a:solidFill>
                          <a:schemeClr val="bg1"/>
                        </a:solidFill>
                      </a:endParaRPr>
                    </a:p>
                  </a:txBody>
                  <a:tcPr marL="121920" marR="121920" marT="60960" marB="60960">
                    <a:lnT w="12700" cap="flat" cmpd="sng" algn="ctr">
                      <a:noFill/>
                      <a:prstDash val="solid"/>
                      <a:round/>
                      <a:headEnd type="none" w="med" len="med"/>
                      <a:tailEnd type="none" w="med" len="med"/>
                    </a:lnT>
                    <a:solidFill>
                      <a:srgbClr val="00B050"/>
                    </a:solidFill>
                  </a:tcPr>
                </a:tc>
                <a:tc>
                  <a:txBody>
                    <a:bodyPr/>
                    <a:lstStyle/>
                    <a:p>
                      <a:pPr algn="ctr"/>
                      <a:endParaRPr kumimoji="1" lang="ja-JP" altLang="en-US" sz="2400" dirty="0"/>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dirty="0"/>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lnT w="12700" cap="flat" cmpd="sng" algn="ctr">
                      <a:no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3069321368"/>
                  </a:ext>
                </a:extLst>
              </a:tr>
              <a:tr h="552061">
                <a:tc>
                  <a:txBody>
                    <a:bodyPr/>
                    <a:lstStyle/>
                    <a:p>
                      <a:pPr algn="ctr"/>
                      <a:r>
                        <a:rPr kumimoji="1" lang="en-US" altLang="ja-JP" sz="2400" dirty="0">
                          <a:solidFill>
                            <a:schemeClr val="bg1"/>
                          </a:solidFill>
                        </a:rPr>
                        <a:t>RI (Regular information )</a:t>
                      </a:r>
                      <a:endParaRPr kumimoji="1" lang="ja-JP" altLang="en-US" sz="2400" dirty="0">
                        <a:solidFill>
                          <a:schemeClr val="bg1"/>
                        </a:solidFill>
                      </a:endParaRPr>
                    </a:p>
                  </a:txBody>
                  <a:tcPr marL="121920" marR="121920" marT="60960" marB="60960">
                    <a:solidFill>
                      <a:srgbClr val="7030A0"/>
                    </a:solidFill>
                  </a:tcPr>
                </a:tc>
                <a:tc>
                  <a:txBody>
                    <a:bodyPr/>
                    <a:lstStyle/>
                    <a:p>
                      <a:pPr algn="ctr"/>
                      <a:endParaRPr kumimoji="1" lang="ja-JP" altLang="en-US" sz="2400" dirty="0"/>
                    </a:p>
                  </a:txBody>
                  <a:tcPr marL="121920" marR="121920" marT="60960" marB="60960">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a:t>
                      </a:r>
                    </a:p>
                  </a:txBody>
                  <a:tcPr marL="121920" marR="121920" marT="60960" marB="60960">
                    <a:solidFill>
                      <a:srgbClr val="FFCCFF"/>
                    </a:solidFill>
                  </a:tcPr>
                </a:tc>
                <a:tc>
                  <a:txBody>
                    <a:bodyPr/>
                    <a:lstStyle/>
                    <a:p>
                      <a:pPr algn="ctr"/>
                      <a:endParaRPr kumimoji="1" lang="ja-JP" altLang="en-US" sz="2400" dirty="0"/>
                    </a:p>
                  </a:txBody>
                  <a:tcPr marL="121920" marR="121920" marT="60960" marB="60960">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solidFill>
                      <a:srgbClr val="FFCCFF"/>
                    </a:solidFill>
                  </a:tcPr>
                </a:tc>
                <a:tc>
                  <a:txBody>
                    <a:bodyPr/>
                    <a:lstStyle/>
                    <a:p>
                      <a:pPr algn="ctr"/>
                      <a:endParaRPr kumimoji="1" lang="ja-JP" altLang="en-US" sz="2400" dirty="0"/>
                    </a:p>
                  </a:txBody>
                  <a:tcPr marL="121920" marR="121920" marT="60960" marB="60960">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solidFill>
                      <a:srgbClr val="FFCCFF"/>
                    </a:solidFill>
                  </a:tcPr>
                </a:tc>
                <a:tc>
                  <a:txBody>
                    <a:bodyPr/>
                    <a:lstStyle/>
                    <a:p>
                      <a:pPr algn="ctr"/>
                      <a:endParaRPr kumimoji="1" lang="ja-JP" altLang="en-US" sz="2400" dirty="0"/>
                    </a:p>
                  </a:txBody>
                  <a:tcPr marL="121920" marR="121920" marT="60960" marB="60960">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solidFill>
                      <a:srgbClr val="FFCCFF"/>
                    </a:solidFill>
                  </a:tcPr>
                </a:tc>
                <a:tc>
                  <a:txBody>
                    <a:bodyPr/>
                    <a:lstStyle/>
                    <a:p>
                      <a:pPr algn="ctr"/>
                      <a:endParaRPr kumimoji="1" lang="ja-JP" altLang="en-US" sz="2400" dirty="0"/>
                    </a:p>
                  </a:txBody>
                  <a:tcPr marL="121920" marR="121920" marT="60960" marB="60960">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a:t>
                      </a:r>
                    </a:p>
                  </a:txBody>
                  <a:tcPr marL="121920" marR="121920" marT="60960" marB="60960">
                    <a:solidFill>
                      <a:srgbClr val="FFCCFF"/>
                    </a:solidFill>
                  </a:tcPr>
                </a:tc>
                <a:extLst>
                  <a:ext uri="{0D108BD9-81ED-4DB2-BD59-A6C34878D82A}">
                    <a16:rowId xmlns:a16="http://schemas.microsoft.com/office/drawing/2014/main" val="929423663"/>
                  </a:ext>
                </a:extLst>
              </a:tr>
            </a:tbl>
          </a:graphicData>
        </a:graphic>
      </p:graphicFrame>
      <p:sp>
        <p:nvSpPr>
          <p:cNvPr id="4" name="テキスト ボックス 6"/>
          <p:cNvSpPr txBox="1"/>
          <p:nvPr/>
        </p:nvSpPr>
        <p:spPr>
          <a:xfrm>
            <a:off x="338696" y="4672868"/>
            <a:ext cx="11016876" cy="1477328"/>
          </a:xfrm>
          <a:prstGeom prst="rect">
            <a:avLst/>
          </a:prstGeom>
          <a:noFill/>
          <a:ln>
            <a:noFill/>
          </a:ln>
        </p:spPr>
        <p:txBody>
          <a:bodyPr wrap="square" rtlCol="0">
            <a:spAutoFit/>
          </a:bodyPr>
          <a:lstStyle/>
          <a:p>
            <a:r>
              <a:rPr lang="en-US" altLang="ja-JP" dirty="0"/>
              <a:t>Assumptions:</a:t>
            </a:r>
          </a:p>
          <a:p>
            <a:pPr marL="228594" indent="-228594">
              <a:buFontTx/>
              <a:buChar char="-"/>
            </a:pPr>
            <a:r>
              <a:rPr lang="en-US" altLang="ja-JP" dirty="0"/>
              <a:t>Initial first transfer is made in 2023.</a:t>
            </a:r>
          </a:p>
          <a:p>
            <a:pPr marL="228594" indent="-228594">
              <a:buFontTx/>
              <a:buChar char="-"/>
            </a:pPr>
            <a:r>
              <a:rPr lang="en-US" altLang="ja-JP" dirty="0"/>
              <a:t>When submission year is X, information on ITMOs from X-2 years are reported in AI and RI.</a:t>
            </a:r>
          </a:p>
          <a:p>
            <a:pPr marL="228594" indent="-228594">
              <a:buFontTx/>
              <a:buChar char="-"/>
            </a:pPr>
            <a:r>
              <a:rPr kumimoji="1" lang="en-US" altLang="ja-JP" dirty="0"/>
              <a:t>Information on ITMOs can be included only from the second BTR.</a:t>
            </a:r>
          </a:p>
          <a:p>
            <a:pPr marL="228594" indent="-228594">
              <a:buFontTx/>
              <a:buChar char="-"/>
            </a:pPr>
            <a:r>
              <a:rPr lang="en-US" altLang="ja-JP" dirty="0"/>
              <a:t>The fifth BTR is used for assessing the achievement of its NDC.</a:t>
            </a:r>
            <a:endParaRPr kumimoji="1" lang="en-US" altLang="ja-JP" dirty="0"/>
          </a:p>
        </p:txBody>
      </p:sp>
      <p:sp>
        <p:nvSpPr>
          <p:cNvPr id="5" name="右矢印 4"/>
          <p:cNvSpPr/>
          <p:nvPr/>
        </p:nvSpPr>
        <p:spPr>
          <a:xfrm>
            <a:off x="3423567" y="2138102"/>
            <a:ext cx="536459" cy="26213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a:p>
        </p:txBody>
      </p:sp>
      <p:sp>
        <p:nvSpPr>
          <p:cNvPr id="7" name="角丸四角形吹き出し 5"/>
          <p:cNvSpPr/>
          <p:nvPr/>
        </p:nvSpPr>
        <p:spPr>
          <a:xfrm>
            <a:off x="3789776" y="4280387"/>
            <a:ext cx="864096" cy="480053"/>
          </a:xfrm>
          <a:prstGeom prst="wedgeRoundRectCallout">
            <a:avLst>
              <a:gd name="adj1" fmla="val -4828"/>
              <a:gd name="adj2" fmla="val -6639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67" dirty="0"/>
              <a:t>BTR1</a:t>
            </a:r>
            <a:endParaRPr kumimoji="1" lang="ja-JP" altLang="en-US" sz="1867" dirty="0"/>
          </a:p>
        </p:txBody>
      </p:sp>
      <p:sp>
        <p:nvSpPr>
          <p:cNvPr id="8" name="角丸四角形吹き出し 9"/>
          <p:cNvSpPr/>
          <p:nvPr/>
        </p:nvSpPr>
        <p:spPr>
          <a:xfrm>
            <a:off x="5615947" y="4278341"/>
            <a:ext cx="864096" cy="480053"/>
          </a:xfrm>
          <a:prstGeom prst="wedgeRoundRectCallout">
            <a:avLst>
              <a:gd name="adj1" fmla="val -4828"/>
              <a:gd name="adj2" fmla="val -6639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67" dirty="0"/>
              <a:t>BTR2</a:t>
            </a:r>
            <a:endParaRPr kumimoji="1" lang="ja-JP" altLang="en-US" sz="1867" dirty="0"/>
          </a:p>
        </p:txBody>
      </p:sp>
      <p:sp>
        <p:nvSpPr>
          <p:cNvPr id="9" name="角丸四角形吹き出し 10"/>
          <p:cNvSpPr/>
          <p:nvPr/>
        </p:nvSpPr>
        <p:spPr>
          <a:xfrm>
            <a:off x="7540097" y="4279851"/>
            <a:ext cx="864096" cy="480053"/>
          </a:xfrm>
          <a:prstGeom prst="wedgeRoundRectCallout">
            <a:avLst>
              <a:gd name="adj1" fmla="val -4828"/>
              <a:gd name="adj2" fmla="val -6639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67" dirty="0"/>
              <a:t>BTR3</a:t>
            </a:r>
            <a:endParaRPr kumimoji="1" lang="ja-JP" altLang="en-US" sz="1867" dirty="0"/>
          </a:p>
        </p:txBody>
      </p:sp>
      <p:sp>
        <p:nvSpPr>
          <p:cNvPr id="10" name="角丸四角形吹き出し 11"/>
          <p:cNvSpPr/>
          <p:nvPr/>
        </p:nvSpPr>
        <p:spPr>
          <a:xfrm>
            <a:off x="9453844" y="4279851"/>
            <a:ext cx="864096" cy="480053"/>
          </a:xfrm>
          <a:prstGeom prst="wedgeRoundRectCallout">
            <a:avLst>
              <a:gd name="adj1" fmla="val -4828"/>
              <a:gd name="adj2" fmla="val -6639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67" dirty="0"/>
              <a:t>BTR4</a:t>
            </a:r>
            <a:endParaRPr kumimoji="1" lang="ja-JP" altLang="en-US" sz="1867" dirty="0"/>
          </a:p>
        </p:txBody>
      </p:sp>
      <p:sp>
        <p:nvSpPr>
          <p:cNvPr id="11" name="角丸四角形吹き出し 12"/>
          <p:cNvSpPr/>
          <p:nvPr/>
        </p:nvSpPr>
        <p:spPr>
          <a:xfrm>
            <a:off x="11276775" y="4299248"/>
            <a:ext cx="864096" cy="480053"/>
          </a:xfrm>
          <a:prstGeom prst="wedgeRoundRectCallout">
            <a:avLst>
              <a:gd name="adj1" fmla="val -4828"/>
              <a:gd name="adj2" fmla="val -6639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67" dirty="0"/>
              <a:t>BTR5</a:t>
            </a:r>
            <a:endParaRPr kumimoji="1" lang="ja-JP" altLang="en-US" sz="1867" dirty="0"/>
          </a:p>
        </p:txBody>
      </p:sp>
      <p:sp>
        <p:nvSpPr>
          <p:cNvPr id="13" name="テキスト ボックス 15"/>
          <p:cNvSpPr txBox="1"/>
          <p:nvPr/>
        </p:nvSpPr>
        <p:spPr>
          <a:xfrm>
            <a:off x="1953127" y="6523816"/>
            <a:ext cx="8595467" cy="276999"/>
          </a:xfrm>
          <a:prstGeom prst="rect">
            <a:avLst/>
          </a:prstGeom>
          <a:noFill/>
        </p:spPr>
        <p:txBody>
          <a:bodyPr wrap="square" rtlCol="0">
            <a:spAutoFit/>
          </a:bodyPr>
          <a:lstStyle/>
          <a:p>
            <a:r>
              <a:rPr lang="en-US" altLang="ja-JP" sz="1200" i="1" dirty="0"/>
              <a:t>A</a:t>
            </a:r>
            <a:r>
              <a:rPr kumimoji="1" lang="en-US" altLang="ja-JP" sz="1200" i="1" dirty="0"/>
              <a:t>uthor’s understanding based on the discussions from the Mutual Learning for Enhanced Transparency using the JCM as an example</a:t>
            </a:r>
            <a:endParaRPr kumimoji="1" lang="ja-JP" altLang="en-US" sz="1200" i="1" dirty="0"/>
          </a:p>
        </p:txBody>
      </p:sp>
    </p:spTree>
    <p:extLst>
      <p:ext uri="{BB962C8B-B14F-4D97-AF65-F5344CB8AC3E}">
        <p14:creationId xmlns:p14="http://schemas.microsoft.com/office/powerpoint/2010/main" val="2878338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3890</TotalTime>
  <Words>2706</Words>
  <Application>Microsoft Office PowerPoint</Application>
  <PresentationFormat>Widescreen</PresentationFormat>
  <Paragraphs>507</Paragraphs>
  <Slides>20</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HGPｺﾞｼｯｸM</vt:lpstr>
      <vt:lpstr>Lato</vt:lpstr>
      <vt:lpstr>Lato Light</vt:lpstr>
      <vt:lpstr>メイリオ</vt:lpstr>
      <vt:lpstr>Meiryo UI</vt:lpstr>
      <vt:lpstr>ＭＳ Ｐゴシック</vt:lpstr>
      <vt:lpstr>游ゴシック</vt:lpstr>
      <vt:lpstr>游ゴシック Light</vt:lpstr>
      <vt:lpstr>Arial</vt:lpstr>
      <vt:lpstr>Calibri</vt:lpstr>
      <vt:lpstr>Calibri Light</vt:lpstr>
      <vt:lpstr>Segoe UI</vt:lpstr>
      <vt:lpstr>Times New Roman</vt:lpstr>
      <vt:lpstr>Wingdings</vt:lpstr>
      <vt:lpstr>Office Theme</vt:lpstr>
      <vt:lpstr>Necessary arrangements for participating in Article 6.2 cooperative approaches </vt:lpstr>
      <vt:lpstr>Outline</vt:lpstr>
      <vt:lpstr>What are ITMOs?</vt:lpstr>
      <vt:lpstr>Participation responsibilities</vt:lpstr>
      <vt:lpstr>What to do? </vt:lpstr>
      <vt:lpstr>1.　Domestic arrangements for authorization</vt:lpstr>
      <vt:lpstr>2.　Methods of corresponding adjustments (CAs)</vt:lpstr>
      <vt:lpstr>3. Reporting under Article 6</vt:lpstr>
      <vt:lpstr>Possible reporting schedule</vt:lpstr>
      <vt:lpstr>Outline</vt:lpstr>
      <vt:lpstr>Mutual Learning Program for Enhanced Transparency (MLP)</vt:lpstr>
      <vt:lpstr>MLP overview</vt:lpstr>
      <vt:lpstr>MLP exercise and discussion</vt:lpstr>
      <vt:lpstr>PowerPoint Presentation</vt:lpstr>
      <vt:lpstr>PowerPoint Presentation</vt:lpstr>
      <vt:lpstr>What is first transfer?</vt:lpstr>
      <vt:lpstr>Reporting items </vt:lpstr>
      <vt:lpstr>Reporting items (continues)</vt:lpstr>
      <vt:lpstr>Draft version of the Agreed Electronic Format (AEF) - 1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murun</dc:creator>
  <cp:lastModifiedBy>murun</cp:lastModifiedBy>
  <cp:revision>335</cp:revision>
  <dcterms:created xsi:type="dcterms:W3CDTF">2021-02-19T09:12:47Z</dcterms:created>
  <dcterms:modified xsi:type="dcterms:W3CDTF">2022-12-26T06:00:34Z</dcterms:modified>
</cp:coreProperties>
</file>