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0" r:id="rId2"/>
    <p:sldId id="301" r:id="rId3"/>
    <p:sldId id="292" r:id="rId4"/>
    <p:sldId id="302" r:id="rId5"/>
    <p:sldId id="308" r:id="rId6"/>
    <p:sldId id="307" r:id="rId7"/>
    <p:sldId id="293" r:id="rId8"/>
    <p:sldId id="295" r:id="rId9"/>
    <p:sldId id="296" r:id="rId10"/>
    <p:sldId id="304" r:id="rId11"/>
    <p:sldId id="30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ukui" initials="t" lastIdx="6" clrIdx="0">
    <p:extLst>
      <p:ext uri="{19B8F6BF-5375-455C-9EA6-DF929625EA0E}">
        <p15:presenceInfo xmlns:p15="http://schemas.microsoft.com/office/powerpoint/2012/main" userId="S-1-5-21-2125205520-1435969219-619646970-6216" providerId="AD"/>
      </p:ext>
    </p:extLst>
  </p:cmAuthor>
  <p:cmAuthor id="2" name="murun" initials="m" lastIdx="6" clrIdx="1">
    <p:extLst>
      <p:ext uri="{19B8F6BF-5375-455C-9EA6-DF929625EA0E}">
        <p15:presenceInfo xmlns:p15="http://schemas.microsoft.com/office/powerpoint/2012/main" userId="S-1-5-21-2125205520-1435969219-619646970-96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66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86" autoAdjust="0"/>
    <p:restoredTop sz="94563" autoAdjust="0"/>
  </p:normalViewPr>
  <p:slideViewPr>
    <p:cSldViewPr snapToGrid="0">
      <p:cViewPr varScale="1">
        <p:scale>
          <a:sx n="58" d="100"/>
          <a:sy n="58" d="100"/>
        </p:scale>
        <p:origin x="8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80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9F95B-71C7-4A07-BB89-5A35D3BCCFE7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76974-7861-4FED-8523-404F7DF50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8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5E22-7B80-46D8-AA8B-1027AA37493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01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5E22-7B80-46D8-AA8B-1027AA37493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35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5E22-7B80-46D8-AA8B-1027AA37493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7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ja-JP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5E22-7B80-46D8-AA8B-1027AA37493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497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5E22-7B80-46D8-AA8B-1027AA37493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965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5E22-7B80-46D8-AA8B-1027AA37493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7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A26-555A-488A-AA4D-F7DF7CA909A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3802-488F-4BA3-99A3-BC4636C6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2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A26-555A-488A-AA4D-F7DF7CA909A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3802-488F-4BA3-99A3-BC4636C6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3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A26-555A-488A-AA4D-F7DF7CA909A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3802-488F-4BA3-99A3-BC4636C6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51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3616"/>
          </a:xfrm>
          <a:prstGeom prst="rect">
            <a:avLst/>
          </a:prstGeom>
        </p:spPr>
      </p:pic>
      <p:cxnSp>
        <p:nvCxnSpPr>
          <p:cNvPr id="8" name="直線コネクタ 7"/>
          <p:cNvCxnSpPr/>
          <p:nvPr userDrawn="1"/>
        </p:nvCxnSpPr>
        <p:spPr>
          <a:xfrm>
            <a:off x="0" y="2372883"/>
            <a:ext cx="12192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258" y="5253203"/>
            <a:ext cx="2266951" cy="127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040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3448"/>
            <a:ext cx="12192000" cy="483616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1472597" y="6442694"/>
            <a:ext cx="589856" cy="365125"/>
          </a:xfrm>
          <a:prstGeom prst="rect">
            <a:avLst/>
          </a:prstGeom>
        </p:spPr>
        <p:txBody>
          <a:bodyPr anchor="t"/>
          <a:lstStyle>
            <a:lvl1pPr algn="ctr">
              <a:defRPr sz="1600">
                <a:solidFill>
                  <a:schemeClr val="bg1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1pPr>
          </a:lstStyle>
          <a:p>
            <a:fld id="{1E12D505-A33E-4C6C-8BE1-D5F3423A3E0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4" name="直線コネクタ 7">
            <a:extLst>
              <a:ext uri="{FF2B5EF4-FFF2-40B4-BE49-F238E27FC236}">
                <a16:creationId xmlns:a16="http://schemas.microsoft.com/office/drawing/2014/main" id="{1CDE3498-40E7-40BB-8498-EC9ED66E4E2C}"/>
              </a:ext>
            </a:extLst>
          </p:cNvPr>
          <p:cNvCxnSpPr/>
          <p:nvPr userDrawn="1"/>
        </p:nvCxnSpPr>
        <p:spPr>
          <a:xfrm>
            <a:off x="0" y="669216"/>
            <a:ext cx="12192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74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A26-555A-488A-AA4D-F7DF7CA909A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3802-488F-4BA3-99A3-BC4636C6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A26-555A-488A-AA4D-F7DF7CA909A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3802-488F-4BA3-99A3-BC4636C6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A26-555A-488A-AA4D-F7DF7CA909A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3802-488F-4BA3-99A3-BC4636C6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4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A26-555A-488A-AA4D-F7DF7CA909A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3802-488F-4BA3-99A3-BC4636C6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5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A26-555A-488A-AA4D-F7DF7CA909A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3802-488F-4BA3-99A3-BC4636C6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8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A26-555A-488A-AA4D-F7DF7CA909A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3802-488F-4BA3-99A3-BC4636C6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8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A26-555A-488A-AA4D-F7DF7CA909A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3802-488F-4BA3-99A3-BC4636C6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7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FA26-555A-488A-AA4D-F7DF7CA909A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23802-488F-4BA3-99A3-BC4636C6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7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0FA26-555A-488A-AA4D-F7DF7CA909A5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23802-488F-4BA3-99A3-BC4636C64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9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urun@iges.or.jp" TargetMode="External"/><Relationship Id="rId2" Type="http://schemas.openxmlformats.org/officeDocument/2006/relationships/hyperlink" Target="https://www.iges.or.jp/en/projects/transparency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599758" y="578331"/>
            <a:ext cx="10363200" cy="2509509"/>
          </a:xfrm>
        </p:spPr>
        <p:txBody>
          <a:bodyPr anchor="b">
            <a:normAutofit/>
          </a:bodyPr>
          <a:lstStyle/>
          <a:p>
            <a:r>
              <a:rPr lang="en-US" altLang="ja-JP" sz="3600" b="1" dirty="0">
                <a:latin typeface="+mn-lt"/>
                <a:cs typeface="Segoe UI Bold" panose="020B0802040204020203" pitchFamily="34" charset="0"/>
              </a:rPr>
              <a:t>Sharing experiences from Mutual Learning Program for Enhanced Transparency (MLP)</a:t>
            </a:r>
            <a:br>
              <a:rPr lang="en-US" altLang="ja-JP" sz="3600" b="1" dirty="0">
                <a:latin typeface="+mn-lt"/>
                <a:cs typeface="Segoe UI Bold" panose="020B0802040204020203" pitchFamily="34" charset="0"/>
              </a:rPr>
            </a:br>
            <a:br>
              <a:rPr lang="en-US" altLang="ja-JP" sz="3600" b="1" dirty="0">
                <a:latin typeface="+mn-lt"/>
                <a:cs typeface="Segoe UI Bold" panose="020B0802040204020203" pitchFamily="34" charset="0"/>
              </a:rPr>
            </a:br>
            <a:r>
              <a:rPr lang="en-US" altLang="ja-JP" sz="3600" b="1" dirty="0">
                <a:latin typeface="+mn-lt"/>
                <a:cs typeface="Segoe UI Bold" panose="020B0802040204020203" pitchFamily="34" charset="0"/>
              </a:rPr>
              <a:t>Capacity building activity for Article 6.2 reporting</a:t>
            </a:r>
          </a:p>
        </p:txBody>
      </p:sp>
      <p:sp>
        <p:nvSpPr>
          <p:cNvPr id="4" name="タイトル プレースホルダー 1"/>
          <p:cNvSpPr txBox="1">
            <a:spLocks/>
          </p:cNvSpPr>
          <p:nvPr/>
        </p:nvSpPr>
        <p:spPr>
          <a:xfrm>
            <a:off x="7690586" y="3796095"/>
            <a:ext cx="4081111" cy="66433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r>
              <a:rPr lang="en-US" altLang="ja-JP" sz="2000" b="1" dirty="0">
                <a:latin typeface="+mn-lt"/>
              </a:rPr>
              <a:t>Temuulen Murun, Researcher, IGES</a:t>
            </a:r>
          </a:p>
        </p:txBody>
      </p:sp>
      <p:sp>
        <p:nvSpPr>
          <p:cNvPr id="5" name="タイトル プレースホルダー 1">
            <a:extLst>
              <a:ext uri="{FF2B5EF4-FFF2-40B4-BE49-F238E27FC236}">
                <a16:creationId xmlns:a16="http://schemas.microsoft.com/office/drawing/2014/main" id="{B8B6983E-63FB-42D0-8ECB-39331D5D1725}"/>
              </a:ext>
            </a:extLst>
          </p:cNvPr>
          <p:cNvSpPr txBox="1">
            <a:spLocks/>
          </p:cNvSpPr>
          <p:nvPr/>
        </p:nvSpPr>
        <p:spPr>
          <a:xfrm>
            <a:off x="1713297" y="5006028"/>
            <a:ext cx="6853187" cy="149502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000" b="1" dirty="0">
                <a:solidFill>
                  <a:srgbClr val="006600"/>
                </a:solidFill>
                <a:latin typeface="+mn-lt"/>
              </a:rPr>
              <a:t>COP 27 side event: </a:t>
            </a:r>
            <a:r>
              <a:rPr lang="en-GB" altLang="ja-JP" sz="2000" b="1" dirty="0">
                <a:solidFill>
                  <a:srgbClr val="006600"/>
                </a:solidFill>
                <a:latin typeface="+mn-lt"/>
              </a:rPr>
              <a:t>Sharing best practices and lessons learned from capacity building for implementation of Article 6</a:t>
            </a:r>
          </a:p>
          <a:p>
            <a:pPr algn="ctr"/>
            <a:r>
              <a:rPr lang="en-US" altLang="ja-JP" sz="2000" b="1" dirty="0">
                <a:solidFill>
                  <a:srgbClr val="006600"/>
                </a:solidFill>
                <a:latin typeface="+mn-lt"/>
              </a:rPr>
              <a:t>November 15, 2022 </a:t>
            </a:r>
          </a:p>
        </p:txBody>
      </p:sp>
    </p:spTree>
    <p:extLst>
      <p:ext uri="{BB962C8B-B14F-4D97-AF65-F5344CB8AC3E}">
        <p14:creationId xmlns:p14="http://schemas.microsoft.com/office/powerpoint/2010/main" val="321745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1546365" y="6530992"/>
            <a:ext cx="589856" cy="365125"/>
          </a:xfrm>
        </p:spPr>
        <p:txBody>
          <a:bodyPr/>
          <a:lstStyle/>
          <a:p>
            <a:fld id="{1E12D505-A33E-4C6C-8BE1-D5F3423A3E0A}" type="slidenum">
              <a:rPr lang="ja-JP" altLang="en-US" smtClean="0">
                <a:latin typeface="+mn-lt"/>
              </a:rPr>
              <a:pPr/>
              <a:t>10</a:t>
            </a:fld>
            <a:endParaRPr lang="ja-JP" altLang="en-US" dirty="0">
              <a:latin typeface="+mn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3339" y="56049"/>
            <a:ext cx="1199288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933" b="1" dirty="0">
                <a:cs typeface="Arial" panose="020B0604020202020204" pitchFamily="34" charset="0"/>
              </a:rPr>
              <a:t>3. Hypothetical reporting exercise on ITMOs (Annual information)</a:t>
            </a:r>
            <a:endParaRPr kumimoji="1" lang="ja-JP" altLang="en-US" sz="2933" b="1" dirty="0">
              <a:cs typeface="Arial" panose="020B0604020202020204" pitchFamily="34" charset="0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330539"/>
              </p:ext>
            </p:extLst>
          </p:nvPr>
        </p:nvGraphicFramePr>
        <p:xfrm>
          <a:off x="562822" y="2336951"/>
          <a:ext cx="11233246" cy="2503922"/>
        </p:xfrm>
        <a:graphic>
          <a:graphicData uri="http://schemas.openxmlformats.org/drawingml/2006/table">
            <a:tbl>
              <a:tblPr bandRow="1"/>
              <a:tblGrid>
                <a:gridCol w="923947">
                  <a:extLst>
                    <a:ext uri="{9D8B030D-6E8A-4147-A177-3AD203B41FA5}">
                      <a16:colId xmlns:a16="http://schemas.microsoft.com/office/drawing/2014/main" val="997962037"/>
                    </a:ext>
                  </a:extLst>
                </a:gridCol>
                <a:gridCol w="1069833">
                  <a:extLst>
                    <a:ext uri="{9D8B030D-6E8A-4147-A177-3AD203B41FA5}">
                      <a16:colId xmlns:a16="http://schemas.microsoft.com/office/drawing/2014/main" val="2396459207"/>
                    </a:ext>
                  </a:extLst>
                </a:gridCol>
                <a:gridCol w="1069833">
                  <a:extLst>
                    <a:ext uri="{9D8B030D-6E8A-4147-A177-3AD203B41FA5}">
                      <a16:colId xmlns:a16="http://schemas.microsoft.com/office/drawing/2014/main" val="1992431544"/>
                    </a:ext>
                  </a:extLst>
                </a:gridCol>
                <a:gridCol w="1167091">
                  <a:extLst>
                    <a:ext uri="{9D8B030D-6E8A-4147-A177-3AD203B41FA5}">
                      <a16:colId xmlns:a16="http://schemas.microsoft.com/office/drawing/2014/main" val="994651885"/>
                    </a:ext>
                  </a:extLst>
                </a:gridCol>
                <a:gridCol w="1069833">
                  <a:extLst>
                    <a:ext uri="{9D8B030D-6E8A-4147-A177-3AD203B41FA5}">
                      <a16:colId xmlns:a16="http://schemas.microsoft.com/office/drawing/2014/main" val="179516441"/>
                    </a:ext>
                  </a:extLst>
                </a:gridCol>
                <a:gridCol w="1361605">
                  <a:extLst>
                    <a:ext uri="{9D8B030D-6E8A-4147-A177-3AD203B41FA5}">
                      <a16:colId xmlns:a16="http://schemas.microsoft.com/office/drawing/2014/main" val="402486345"/>
                    </a:ext>
                  </a:extLst>
                </a:gridCol>
                <a:gridCol w="972576">
                  <a:extLst>
                    <a:ext uri="{9D8B030D-6E8A-4147-A177-3AD203B41FA5}">
                      <a16:colId xmlns:a16="http://schemas.microsoft.com/office/drawing/2014/main" val="2499765914"/>
                    </a:ext>
                  </a:extLst>
                </a:gridCol>
                <a:gridCol w="1167091">
                  <a:extLst>
                    <a:ext uri="{9D8B030D-6E8A-4147-A177-3AD203B41FA5}">
                      <a16:colId xmlns:a16="http://schemas.microsoft.com/office/drawing/2014/main" val="515145545"/>
                    </a:ext>
                  </a:extLst>
                </a:gridCol>
                <a:gridCol w="2431437">
                  <a:extLst>
                    <a:ext uri="{9D8B030D-6E8A-4147-A177-3AD203B41FA5}">
                      <a16:colId xmlns:a16="http://schemas.microsoft.com/office/drawing/2014/main" val="1658821134"/>
                    </a:ext>
                  </a:extLst>
                </a:gridCol>
              </a:tblGrid>
              <a:tr h="63206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Year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ITMO authorization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First transfer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Subsequent transfer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Acquisition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Holdings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Cancellation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Use towards the NDC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Authorization for other international mitigation purposes</a:t>
                      </a:r>
                      <a:endParaRPr lang="ja-JP" sz="12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322688"/>
                  </a:ext>
                </a:extLst>
              </a:tr>
              <a:tr h="17475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2016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2017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2018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2019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157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8947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9206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125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7158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7364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32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1789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1842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32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1789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1842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1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048250"/>
                  </a:ext>
                </a:extLst>
              </a:tr>
              <a:tr h="12434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5955" marR="5595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932893"/>
                  </a:ext>
                </a:extLst>
              </a:tr>
            </a:tbl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562822" y="1160742"/>
            <a:ext cx="631906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67" dirty="0">
                <a:cs typeface="Arial" panose="020B0604020202020204" pitchFamily="34" charset="0"/>
              </a:rPr>
              <a:t>&lt;</a:t>
            </a:r>
            <a:r>
              <a:rPr lang="en-US" altLang="ja-JP" sz="2667" dirty="0">
                <a:cs typeface="Arial" panose="020B0604020202020204" pitchFamily="34" charset="0"/>
              </a:rPr>
              <a:t>Participant A from </a:t>
            </a:r>
            <a:r>
              <a:rPr lang="en-US" altLang="ja-JP" sz="2667" u="sng" dirty="0">
                <a:cs typeface="Arial" panose="020B0604020202020204" pitchFamily="34" charset="0"/>
              </a:rPr>
              <a:t>a Transferring Party</a:t>
            </a:r>
            <a:r>
              <a:rPr kumimoji="1" lang="en-US" altLang="ja-JP" sz="2667" dirty="0">
                <a:cs typeface="Arial" panose="020B0604020202020204" pitchFamily="34" charset="0"/>
              </a:rPr>
              <a:t>&gt;</a:t>
            </a:r>
            <a:endParaRPr kumimoji="1" lang="ja-JP" altLang="en-US" sz="2667" dirty="0"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5364" y="5821265"/>
            <a:ext cx="537659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67" dirty="0"/>
              <a:t>ITMOs: Internationally transferred mitigation outcomes</a:t>
            </a: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5B44100-D372-4598-BC4B-7176710B2DC1}"/>
              </a:ext>
            </a:extLst>
          </p:cNvPr>
          <p:cNvSpPr/>
          <p:nvPr/>
        </p:nvSpPr>
        <p:spPr>
          <a:xfrm>
            <a:off x="335364" y="2380028"/>
            <a:ext cx="1231219" cy="781985"/>
          </a:xfrm>
          <a:custGeom>
            <a:avLst/>
            <a:gdLst>
              <a:gd name="connsiteX0" fmla="*/ 514038 w 1336259"/>
              <a:gd name="connsiteY0" fmla="*/ 908308 h 1044759"/>
              <a:gd name="connsiteX1" fmla="*/ 41734 w 1336259"/>
              <a:gd name="connsiteY1" fmla="*/ 761360 h 1044759"/>
              <a:gd name="connsiteX2" fmla="*/ 62726 w 1336259"/>
              <a:gd name="connsiteY2" fmla="*/ 498953 h 1044759"/>
              <a:gd name="connsiteX3" fmla="*/ 388091 w 1336259"/>
              <a:gd name="connsiteY3" fmla="*/ 194561 h 1044759"/>
              <a:gd name="connsiteX4" fmla="*/ 870890 w 1336259"/>
              <a:gd name="connsiteY4" fmla="*/ 16125 h 1044759"/>
              <a:gd name="connsiteX5" fmla="*/ 1217246 w 1336259"/>
              <a:gd name="connsiteY5" fmla="*/ 47613 h 1044759"/>
              <a:gd name="connsiteX6" fmla="*/ 1238238 w 1336259"/>
              <a:gd name="connsiteY6" fmla="*/ 362502 h 1044759"/>
              <a:gd name="connsiteX7" fmla="*/ 10248 w 1336259"/>
              <a:gd name="connsiteY7" fmla="*/ 1044759 h 104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259" h="1044759">
                <a:moveTo>
                  <a:pt x="514038" y="908308"/>
                </a:moveTo>
                <a:cubicBezTo>
                  <a:pt x="315495" y="868947"/>
                  <a:pt x="116953" y="829586"/>
                  <a:pt x="41734" y="761360"/>
                </a:cubicBezTo>
                <a:cubicBezTo>
                  <a:pt x="-33485" y="693134"/>
                  <a:pt x="5000" y="593419"/>
                  <a:pt x="62726" y="498953"/>
                </a:cubicBezTo>
                <a:cubicBezTo>
                  <a:pt x="120452" y="404487"/>
                  <a:pt x="253397" y="275032"/>
                  <a:pt x="388091" y="194561"/>
                </a:cubicBezTo>
                <a:cubicBezTo>
                  <a:pt x="522785" y="114090"/>
                  <a:pt x="732698" y="40616"/>
                  <a:pt x="870890" y="16125"/>
                </a:cubicBezTo>
                <a:cubicBezTo>
                  <a:pt x="1009082" y="-8366"/>
                  <a:pt x="1156021" y="-10116"/>
                  <a:pt x="1217246" y="47613"/>
                </a:cubicBezTo>
                <a:cubicBezTo>
                  <a:pt x="1278471" y="105342"/>
                  <a:pt x="1439404" y="196311"/>
                  <a:pt x="1238238" y="362502"/>
                </a:cubicBezTo>
                <a:cubicBezTo>
                  <a:pt x="1037072" y="528693"/>
                  <a:pt x="10248" y="1044759"/>
                  <a:pt x="10248" y="1044759"/>
                </a:cubicBezTo>
              </a:path>
            </a:pathLst>
          </a:custGeom>
          <a:ln w="101600">
            <a:solidFill>
              <a:srgbClr val="80008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accent3">
                  <a:lumMod val="7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13" name="フリーフォーム 10">
            <a:extLst>
              <a:ext uri="{FF2B5EF4-FFF2-40B4-BE49-F238E27FC236}">
                <a16:creationId xmlns:a16="http://schemas.microsoft.com/office/drawing/2014/main" id="{C5B44100-D372-4598-BC4B-7176710B2DC1}"/>
              </a:ext>
            </a:extLst>
          </p:cNvPr>
          <p:cNvSpPr/>
          <p:nvPr/>
        </p:nvSpPr>
        <p:spPr>
          <a:xfrm>
            <a:off x="8147660" y="2335450"/>
            <a:ext cx="1231219" cy="781985"/>
          </a:xfrm>
          <a:custGeom>
            <a:avLst/>
            <a:gdLst>
              <a:gd name="connsiteX0" fmla="*/ 514038 w 1336259"/>
              <a:gd name="connsiteY0" fmla="*/ 908308 h 1044759"/>
              <a:gd name="connsiteX1" fmla="*/ 41734 w 1336259"/>
              <a:gd name="connsiteY1" fmla="*/ 761360 h 1044759"/>
              <a:gd name="connsiteX2" fmla="*/ 62726 w 1336259"/>
              <a:gd name="connsiteY2" fmla="*/ 498953 h 1044759"/>
              <a:gd name="connsiteX3" fmla="*/ 388091 w 1336259"/>
              <a:gd name="connsiteY3" fmla="*/ 194561 h 1044759"/>
              <a:gd name="connsiteX4" fmla="*/ 870890 w 1336259"/>
              <a:gd name="connsiteY4" fmla="*/ 16125 h 1044759"/>
              <a:gd name="connsiteX5" fmla="*/ 1217246 w 1336259"/>
              <a:gd name="connsiteY5" fmla="*/ 47613 h 1044759"/>
              <a:gd name="connsiteX6" fmla="*/ 1238238 w 1336259"/>
              <a:gd name="connsiteY6" fmla="*/ 362502 h 1044759"/>
              <a:gd name="connsiteX7" fmla="*/ 10248 w 1336259"/>
              <a:gd name="connsiteY7" fmla="*/ 1044759 h 104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259" h="1044759">
                <a:moveTo>
                  <a:pt x="514038" y="908308"/>
                </a:moveTo>
                <a:cubicBezTo>
                  <a:pt x="315495" y="868947"/>
                  <a:pt x="116953" y="829586"/>
                  <a:pt x="41734" y="761360"/>
                </a:cubicBezTo>
                <a:cubicBezTo>
                  <a:pt x="-33485" y="693134"/>
                  <a:pt x="5000" y="593419"/>
                  <a:pt x="62726" y="498953"/>
                </a:cubicBezTo>
                <a:cubicBezTo>
                  <a:pt x="120452" y="404487"/>
                  <a:pt x="253397" y="275032"/>
                  <a:pt x="388091" y="194561"/>
                </a:cubicBezTo>
                <a:cubicBezTo>
                  <a:pt x="522785" y="114090"/>
                  <a:pt x="732698" y="40616"/>
                  <a:pt x="870890" y="16125"/>
                </a:cubicBezTo>
                <a:cubicBezTo>
                  <a:pt x="1009082" y="-8366"/>
                  <a:pt x="1156021" y="-10116"/>
                  <a:pt x="1217246" y="47613"/>
                </a:cubicBezTo>
                <a:cubicBezTo>
                  <a:pt x="1278471" y="105342"/>
                  <a:pt x="1439404" y="196311"/>
                  <a:pt x="1238238" y="362502"/>
                </a:cubicBezTo>
                <a:cubicBezTo>
                  <a:pt x="1037072" y="528693"/>
                  <a:pt x="10248" y="1044759"/>
                  <a:pt x="10248" y="1044759"/>
                </a:cubicBezTo>
              </a:path>
            </a:pathLst>
          </a:custGeom>
          <a:ln w="101600">
            <a:solidFill>
              <a:srgbClr val="80008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accent3">
                  <a:lumMod val="7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14" name="フリーフォーム 10">
            <a:extLst>
              <a:ext uri="{FF2B5EF4-FFF2-40B4-BE49-F238E27FC236}">
                <a16:creationId xmlns:a16="http://schemas.microsoft.com/office/drawing/2014/main" id="{C5B44100-D372-4598-BC4B-7176710B2DC1}"/>
              </a:ext>
            </a:extLst>
          </p:cNvPr>
          <p:cNvSpPr/>
          <p:nvPr/>
        </p:nvSpPr>
        <p:spPr>
          <a:xfrm>
            <a:off x="5983968" y="2335450"/>
            <a:ext cx="1231219" cy="781985"/>
          </a:xfrm>
          <a:custGeom>
            <a:avLst/>
            <a:gdLst>
              <a:gd name="connsiteX0" fmla="*/ 514038 w 1336259"/>
              <a:gd name="connsiteY0" fmla="*/ 908308 h 1044759"/>
              <a:gd name="connsiteX1" fmla="*/ 41734 w 1336259"/>
              <a:gd name="connsiteY1" fmla="*/ 761360 h 1044759"/>
              <a:gd name="connsiteX2" fmla="*/ 62726 w 1336259"/>
              <a:gd name="connsiteY2" fmla="*/ 498953 h 1044759"/>
              <a:gd name="connsiteX3" fmla="*/ 388091 w 1336259"/>
              <a:gd name="connsiteY3" fmla="*/ 194561 h 1044759"/>
              <a:gd name="connsiteX4" fmla="*/ 870890 w 1336259"/>
              <a:gd name="connsiteY4" fmla="*/ 16125 h 1044759"/>
              <a:gd name="connsiteX5" fmla="*/ 1217246 w 1336259"/>
              <a:gd name="connsiteY5" fmla="*/ 47613 h 1044759"/>
              <a:gd name="connsiteX6" fmla="*/ 1238238 w 1336259"/>
              <a:gd name="connsiteY6" fmla="*/ 362502 h 1044759"/>
              <a:gd name="connsiteX7" fmla="*/ 10248 w 1336259"/>
              <a:gd name="connsiteY7" fmla="*/ 1044759 h 104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259" h="1044759">
                <a:moveTo>
                  <a:pt x="514038" y="908308"/>
                </a:moveTo>
                <a:cubicBezTo>
                  <a:pt x="315495" y="868947"/>
                  <a:pt x="116953" y="829586"/>
                  <a:pt x="41734" y="761360"/>
                </a:cubicBezTo>
                <a:cubicBezTo>
                  <a:pt x="-33485" y="693134"/>
                  <a:pt x="5000" y="593419"/>
                  <a:pt x="62726" y="498953"/>
                </a:cubicBezTo>
                <a:cubicBezTo>
                  <a:pt x="120452" y="404487"/>
                  <a:pt x="253397" y="275032"/>
                  <a:pt x="388091" y="194561"/>
                </a:cubicBezTo>
                <a:cubicBezTo>
                  <a:pt x="522785" y="114090"/>
                  <a:pt x="732698" y="40616"/>
                  <a:pt x="870890" y="16125"/>
                </a:cubicBezTo>
                <a:cubicBezTo>
                  <a:pt x="1009082" y="-8366"/>
                  <a:pt x="1156021" y="-10116"/>
                  <a:pt x="1217246" y="47613"/>
                </a:cubicBezTo>
                <a:cubicBezTo>
                  <a:pt x="1278471" y="105342"/>
                  <a:pt x="1439404" y="196311"/>
                  <a:pt x="1238238" y="362502"/>
                </a:cubicBezTo>
                <a:cubicBezTo>
                  <a:pt x="1037072" y="528693"/>
                  <a:pt x="10248" y="1044759"/>
                  <a:pt x="10248" y="1044759"/>
                </a:cubicBezTo>
              </a:path>
            </a:pathLst>
          </a:custGeom>
          <a:ln w="101600">
            <a:solidFill>
              <a:srgbClr val="80008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accent3">
                  <a:lumMod val="7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15" name="フリーフォーム 10">
            <a:extLst>
              <a:ext uri="{FF2B5EF4-FFF2-40B4-BE49-F238E27FC236}">
                <a16:creationId xmlns:a16="http://schemas.microsoft.com/office/drawing/2014/main" id="{C5B44100-D372-4598-BC4B-7176710B2DC1}"/>
              </a:ext>
            </a:extLst>
          </p:cNvPr>
          <p:cNvSpPr/>
          <p:nvPr/>
        </p:nvSpPr>
        <p:spPr>
          <a:xfrm>
            <a:off x="1360300" y="2335450"/>
            <a:ext cx="1345040" cy="953328"/>
          </a:xfrm>
          <a:custGeom>
            <a:avLst/>
            <a:gdLst>
              <a:gd name="connsiteX0" fmla="*/ 514038 w 1336259"/>
              <a:gd name="connsiteY0" fmla="*/ 908308 h 1044759"/>
              <a:gd name="connsiteX1" fmla="*/ 41734 w 1336259"/>
              <a:gd name="connsiteY1" fmla="*/ 761360 h 1044759"/>
              <a:gd name="connsiteX2" fmla="*/ 62726 w 1336259"/>
              <a:gd name="connsiteY2" fmla="*/ 498953 h 1044759"/>
              <a:gd name="connsiteX3" fmla="*/ 388091 w 1336259"/>
              <a:gd name="connsiteY3" fmla="*/ 194561 h 1044759"/>
              <a:gd name="connsiteX4" fmla="*/ 870890 w 1336259"/>
              <a:gd name="connsiteY4" fmla="*/ 16125 h 1044759"/>
              <a:gd name="connsiteX5" fmla="*/ 1217246 w 1336259"/>
              <a:gd name="connsiteY5" fmla="*/ 47613 h 1044759"/>
              <a:gd name="connsiteX6" fmla="*/ 1238238 w 1336259"/>
              <a:gd name="connsiteY6" fmla="*/ 362502 h 1044759"/>
              <a:gd name="connsiteX7" fmla="*/ 10248 w 1336259"/>
              <a:gd name="connsiteY7" fmla="*/ 1044759 h 104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259" h="1044759">
                <a:moveTo>
                  <a:pt x="514038" y="908308"/>
                </a:moveTo>
                <a:cubicBezTo>
                  <a:pt x="315495" y="868947"/>
                  <a:pt x="116953" y="829586"/>
                  <a:pt x="41734" y="761360"/>
                </a:cubicBezTo>
                <a:cubicBezTo>
                  <a:pt x="-33485" y="693134"/>
                  <a:pt x="5000" y="593419"/>
                  <a:pt x="62726" y="498953"/>
                </a:cubicBezTo>
                <a:cubicBezTo>
                  <a:pt x="120452" y="404487"/>
                  <a:pt x="253397" y="275032"/>
                  <a:pt x="388091" y="194561"/>
                </a:cubicBezTo>
                <a:cubicBezTo>
                  <a:pt x="522785" y="114090"/>
                  <a:pt x="732698" y="40616"/>
                  <a:pt x="870890" y="16125"/>
                </a:cubicBezTo>
                <a:cubicBezTo>
                  <a:pt x="1009082" y="-8366"/>
                  <a:pt x="1156021" y="-10116"/>
                  <a:pt x="1217246" y="47613"/>
                </a:cubicBezTo>
                <a:cubicBezTo>
                  <a:pt x="1278471" y="105342"/>
                  <a:pt x="1439404" y="196311"/>
                  <a:pt x="1238238" y="362502"/>
                </a:cubicBezTo>
                <a:cubicBezTo>
                  <a:pt x="1037072" y="528693"/>
                  <a:pt x="10248" y="1044759"/>
                  <a:pt x="10248" y="1044759"/>
                </a:cubicBezTo>
              </a:path>
            </a:pathLst>
          </a:custGeom>
          <a:ln w="101600">
            <a:solidFill>
              <a:srgbClr val="80008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accent3">
                  <a:lumMod val="7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465" y="4840873"/>
            <a:ext cx="1529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cs typeface="Arial" panose="020B0604020202020204" pitchFamily="34" charset="0"/>
              </a:rPr>
              <a:t>(Unit: tCO</a:t>
            </a:r>
            <a:r>
              <a:rPr lang="en-US" altLang="ja-JP" b="1" baseline="-25000" dirty="0">
                <a:cs typeface="Arial" panose="020B0604020202020204" pitchFamily="34" charset="0"/>
              </a:rPr>
              <a:t>2</a:t>
            </a:r>
            <a:r>
              <a:rPr lang="en-US" altLang="ja-JP" b="1" dirty="0">
                <a:cs typeface="Arial" panose="020B0604020202020204" pitchFamily="34" charset="0"/>
              </a:rPr>
              <a:t>eq)</a:t>
            </a:r>
            <a:endParaRPr kumimoji="1" lang="ja-JP" alt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2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>
                <a:latin typeface="+mn-lt"/>
              </a:rPr>
              <a:pPr/>
              <a:t>11</a:t>
            </a:fld>
            <a:endParaRPr lang="ja-JP" altLang="en-US" dirty="0">
              <a:latin typeface="+mn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3339" y="850941"/>
            <a:ext cx="587455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67" dirty="0">
                <a:uFill>
                  <a:solidFill>
                    <a:schemeClr val="tx1"/>
                  </a:solidFill>
                </a:uFill>
                <a:cs typeface="Arial" panose="020B0604020202020204" pitchFamily="34" charset="0"/>
              </a:rPr>
              <a:t>&lt;Participant C</a:t>
            </a:r>
            <a:r>
              <a:rPr lang="en-US" altLang="ja-JP" sz="2667" dirty="0">
                <a:cs typeface="Arial" panose="020B0604020202020204" pitchFamily="34" charset="0"/>
              </a:rPr>
              <a:t> from </a:t>
            </a:r>
            <a:r>
              <a:rPr lang="en-US" altLang="ja-JP" sz="2667" u="sng" dirty="0">
                <a:cs typeface="Arial" panose="020B0604020202020204" pitchFamily="34" charset="0"/>
              </a:rPr>
              <a:t>a Transferring Party </a:t>
            </a:r>
            <a:r>
              <a:rPr kumimoji="1" lang="en-US" altLang="ja-JP" sz="2667" dirty="0">
                <a:uFill>
                  <a:solidFill>
                    <a:schemeClr val="tx1"/>
                  </a:solidFill>
                </a:uFill>
                <a:cs typeface="Arial" panose="020B0604020202020204" pitchFamily="34" charset="0"/>
              </a:rPr>
              <a:t>&gt;</a:t>
            </a:r>
            <a:endParaRPr kumimoji="1" lang="ja-JP" altLang="en-US" sz="2667" dirty="0">
              <a:uFill>
                <a:solidFill>
                  <a:schemeClr val="tx1"/>
                </a:solidFill>
              </a:uFill>
              <a:cs typeface="Arial" panose="020B0604020202020204" pitchFamily="34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95463"/>
              </p:ext>
            </p:extLst>
          </p:nvPr>
        </p:nvGraphicFramePr>
        <p:xfrm>
          <a:off x="164379" y="1424161"/>
          <a:ext cx="11950802" cy="4539174"/>
        </p:xfrm>
        <a:graphic>
          <a:graphicData uri="http://schemas.openxmlformats.org/drawingml/2006/table">
            <a:tbl>
              <a:tblPr bandRow="1"/>
              <a:tblGrid>
                <a:gridCol w="4896544">
                  <a:extLst>
                    <a:ext uri="{9D8B030D-6E8A-4147-A177-3AD203B41FA5}">
                      <a16:colId xmlns:a16="http://schemas.microsoft.com/office/drawing/2014/main" val="3034586374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382215165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527685532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179035304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908443924"/>
                    </a:ext>
                  </a:extLst>
                </a:gridCol>
                <a:gridCol w="1389628">
                  <a:extLst>
                    <a:ext uri="{9D8B030D-6E8A-4147-A177-3AD203B41FA5}">
                      <a16:colId xmlns:a16="http://schemas.microsoft.com/office/drawing/2014/main" val="3636950024"/>
                    </a:ext>
                  </a:extLst>
                </a:gridCol>
              </a:tblGrid>
              <a:tr h="293723"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 </a:t>
                      </a:r>
                      <a:endParaRPr lang="ja-JP" sz="20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Unit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Reporting year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Cumulative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635500"/>
                  </a:ext>
                </a:extLst>
              </a:tr>
              <a:tr h="29372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2016</a:t>
                      </a:r>
                      <a:endParaRPr lang="ja-JP" sz="20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2018</a:t>
                      </a:r>
                      <a:endParaRPr lang="ja-JP" sz="20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2020 </a:t>
                      </a:r>
                      <a:endParaRPr lang="ja-JP" sz="20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83489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A) Emissions and removals from sectors and GHGs covered by the NDC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{e.g., use past data from GHG inventories}</a:t>
                      </a:r>
                      <a:endParaRPr lang="ja-JP" sz="2000" b="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tCO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eq</a:t>
                      </a:r>
                      <a:endParaRPr lang="ja-JP" sz="20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XXX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XXX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XXX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 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469630"/>
                  </a:ext>
                </a:extLst>
              </a:tr>
              <a:tr h="62217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B) ITMOs first transferred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{e.g., credits issued for Japan}</a:t>
                      </a:r>
                      <a:endParaRPr lang="ja-JP" sz="2000" b="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tCO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eq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73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141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24,468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24,682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474719"/>
                  </a:ext>
                </a:extLst>
              </a:tr>
              <a:tr h="62217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C) Mitigation outcomes authorized for other international mitigation purposes</a:t>
                      </a:r>
                      <a:endParaRPr lang="ja-JP" sz="2000" b="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tCO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eq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-</a:t>
                      </a:r>
                      <a:endParaRPr lang="ja-JP" sz="19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-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-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 </a:t>
                      </a:r>
                      <a:endParaRPr lang="ja-JP" sz="19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726622"/>
                  </a:ext>
                </a:extLst>
              </a:tr>
              <a:tr h="62217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D) ITMOs used towards the NDC</a:t>
                      </a:r>
                      <a:endParaRPr lang="ja-JP" sz="2000" b="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tCO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eq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-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-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-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 </a:t>
                      </a:r>
                      <a:endParaRPr lang="ja-JP" sz="19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52379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E) Corresponding adjustments as per the method referred to in paragraph 8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{to choose 8.(a)(</a:t>
                      </a:r>
                      <a:r>
                        <a:rPr lang="en-US" sz="16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i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), (ii) or 8.(b)}</a:t>
                      </a: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tCO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eq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8,227.33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8,227.33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8,227.33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24,682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496085"/>
                  </a:ext>
                </a:extLst>
              </a:tr>
              <a:tr h="62217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F) Annual emissions balance</a:t>
                      </a:r>
                      <a:endParaRPr lang="ja-JP" sz="20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tCO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eq</a:t>
                      </a:r>
                      <a:endParaRPr lang="ja-JP" sz="20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XXX + 73</a:t>
                      </a:r>
                      <a:endParaRPr lang="ja-JP" sz="19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XXX + 141</a:t>
                      </a:r>
                      <a:endParaRPr lang="ja-JP" sz="19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38761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XXX + 24,468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游明朝" panose="02020400000000000000" pitchFamily="18" charset="-128"/>
                        </a:rPr>
                        <a:t> </a:t>
                      </a:r>
                      <a:endParaRPr lang="ja-JP" sz="19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游明朝" panose="02020400000000000000" pitchFamily="18" charset="-128"/>
                      </a:endParaRPr>
                    </a:p>
                  </a:txBody>
                  <a:tcPr marL="121697" marR="121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549300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43339" y="56049"/>
            <a:ext cx="1199288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933" b="1" dirty="0">
                <a:latin typeface="Arial" panose="020B0604020202020204" pitchFamily="34" charset="0"/>
                <a:cs typeface="Arial" panose="020B0604020202020204" pitchFamily="34" charset="0"/>
              </a:rPr>
              <a:t>3. Hypothetical reporting exercise on CAs (Regular information)</a:t>
            </a:r>
            <a:endParaRPr kumimoji="1" lang="ja-JP" altLang="en-US" sz="29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3339" y="6068204"/>
            <a:ext cx="537659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67" dirty="0"/>
              <a:t>ITMOs: Internationally transferred mitigation outcomes</a:t>
            </a: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5B44100-D372-4598-BC4B-7176710B2DC1}"/>
              </a:ext>
            </a:extLst>
          </p:cNvPr>
          <p:cNvSpPr/>
          <p:nvPr/>
        </p:nvSpPr>
        <p:spPr>
          <a:xfrm>
            <a:off x="6207885" y="4574959"/>
            <a:ext cx="1231219" cy="781985"/>
          </a:xfrm>
          <a:custGeom>
            <a:avLst/>
            <a:gdLst>
              <a:gd name="connsiteX0" fmla="*/ 514038 w 1336259"/>
              <a:gd name="connsiteY0" fmla="*/ 908308 h 1044759"/>
              <a:gd name="connsiteX1" fmla="*/ 41734 w 1336259"/>
              <a:gd name="connsiteY1" fmla="*/ 761360 h 1044759"/>
              <a:gd name="connsiteX2" fmla="*/ 62726 w 1336259"/>
              <a:gd name="connsiteY2" fmla="*/ 498953 h 1044759"/>
              <a:gd name="connsiteX3" fmla="*/ 388091 w 1336259"/>
              <a:gd name="connsiteY3" fmla="*/ 194561 h 1044759"/>
              <a:gd name="connsiteX4" fmla="*/ 870890 w 1336259"/>
              <a:gd name="connsiteY4" fmla="*/ 16125 h 1044759"/>
              <a:gd name="connsiteX5" fmla="*/ 1217246 w 1336259"/>
              <a:gd name="connsiteY5" fmla="*/ 47613 h 1044759"/>
              <a:gd name="connsiteX6" fmla="*/ 1238238 w 1336259"/>
              <a:gd name="connsiteY6" fmla="*/ 362502 h 1044759"/>
              <a:gd name="connsiteX7" fmla="*/ 10248 w 1336259"/>
              <a:gd name="connsiteY7" fmla="*/ 1044759 h 104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259" h="1044759">
                <a:moveTo>
                  <a:pt x="514038" y="908308"/>
                </a:moveTo>
                <a:cubicBezTo>
                  <a:pt x="315495" y="868947"/>
                  <a:pt x="116953" y="829586"/>
                  <a:pt x="41734" y="761360"/>
                </a:cubicBezTo>
                <a:cubicBezTo>
                  <a:pt x="-33485" y="693134"/>
                  <a:pt x="5000" y="593419"/>
                  <a:pt x="62726" y="498953"/>
                </a:cubicBezTo>
                <a:cubicBezTo>
                  <a:pt x="120452" y="404487"/>
                  <a:pt x="253397" y="275032"/>
                  <a:pt x="388091" y="194561"/>
                </a:cubicBezTo>
                <a:cubicBezTo>
                  <a:pt x="522785" y="114090"/>
                  <a:pt x="732698" y="40616"/>
                  <a:pt x="870890" y="16125"/>
                </a:cubicBezTo>
                <a:cubicBezTo>
                  <a:pt x="1009082" y="-8366"/>
                  <a:pt x="1156021" y="-10116"/>
                  <a:pt x="1217246" y="47613"/>
                </a:cubicBezTo>
                <a:cubicBezTo>
                  <a:pt x="1278471" y="105342"/>
                  <a:pt x="1439404" y="196311"/>
                  <a:pt x="1238238" y="362502"/>
                </a:cubicBezTo>
                <a:cubicBezTo>
                  <a:pt x="1037072" y="528693"/>
                  <a:pt x="10248" y="1044759"/>
                  <a:pt x="10248" y="1044759"/>
                </a:cubicBezTo>
              </a:path>
            </a:pathLst>
          </a:custGeom>
          <a:ln w="101600">
            <a:solidFill>
              <a:srgbClr val="80008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accent3">
                  <a:lumMod val="7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13" name="フリーフォーム 10">
            <a:extLst>
              <a:ext uri="{FF2B5EF4-FFF2-40B4-BE49-F238E27FC236}">
                <a16:creationId xmlns:a16="http://schemas.microsoft.com/office/drawing/2014/main" id="{C5B44100-D372-4598-BC4B-7176710B2DC1}"/>
              </a:ext>
            </a:extLst>
          </p:cNvPr>
          <p:cNvSpPr/>
          <p:nvPr/>
        </p:nvSpPr>
        <p:spPr>
          <a:xfrm>
            <a:off x="6182682" y="2719058"/>
            <a:ext cx="1231219" cy="781985"/>
          </a:xfrm>
          <a:custGeom>
            <a:avLst/>
            <a:gdLst>
              <a:gd name="connsiteX0" fmla="*/ 514038 w 1336259"/>
              <a:gd name="connsiteY0" fmla="*/ 908308 h 1044759"/>
              <a:gd name="connsiteX1" fmla="*/ 41734 w 1336259"/>
              <a:gd name="connsiteY1" fmla="*/ 761360 h 1044759"/>
              <a:gd name="connsiteX2" fmla="*/ 62726 w 1336259"/>
              <a:gd name="connsiteY2" fmla="*/ 498953 h 1044759"/>
              <a:gd name="connsiteX3" fmla="*/ 388091 w 1336259"/>
              <a:gd name="connsiteY3" fmla="*/ 194561 h 1044759"/>
              <a:gd name="connsiteX4" fmla="*/ 870890 w 1336259"/>
              <a:gd name="connsiteY4" fmla="*/ 16125 h 1044759"/>
              <a:gd name="connsiteX5" fmla="*/ 1217246 w 1336259"/>
              <a:gd name="connsiteY5" fmla="*/ 47613 h 1044759"/>
              <a:gd name="connsiteX6" fmla="*/ 1238238 w 1336259"/>
              <a:gd name="connsiteY6" fmla="*/ 362502 h 1044759"/>
              <a:gd name="connsiteX7" fmla="*/ 10248 w 1336259"/>
              <a:gd name="connsiteY7" fmla="*/ 1044759 h 104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259" h="1044759">
                <a:moveTo>
                  <a:pt x="514038" y="908308"/>
                </a:moveTo>
                <a:cubicBezTo>
                  <a:pt x="315495" y="868947"/>
                  <a:pt x="116953" y="829586"/>
                  <a:pt x="41734" y="761360"/>
                </a:cubicBezTo>
                <a:cubicBezTo>
                  <a:pt x="-33485" y="693134"/>
                  <a:pt x="5000" y="593419"/>
                  <a:pt x="62726" y="498953"/>
                </a:cubicBezTo>
                <a:cubicBezTo>
                  <a:pt x="120452" y="404487"/>
                  <a:pt x="253397" y="275032"/>
                  <a:pt x="388091" y="194561"/>
                </a:cubicBezTo>
                <a:cubicBezTo>
                  <a:pt x="522785" y="114090"/>
                  <a:pt x="732698" y="40616"/>
                  <a:pt x="870890" y="16125"/>
                </a:cubicBezTo>
                <a:cubicBezTo>
                  <a:pt x="1009082" y="-8366"/>
                  <a:pt x="1156021" y="-10116"/>
                  <a:pt x="1217246" y="47613"/>
                </a:cubicBezTo>
                <a:cubicBezTo>
                  <a:pt x="1278471" y="105342"/>
                  <a:pt x="1439404" y="196311"/>
                  <a:pt x="1238238" y="362502"/>
                </a:cubicBezTo>
                <a:cubicBezTo>
                  <a:pt x="1037072" y="528693"/>
                  <a:pt x="10248" y="1044759"/>
                  <a:pt x="10248" y="1044759"/>
                </a:cubicBezTo>
              </a:path>
            </a:pathLst>
          </a:custGeom>
          <a:ln w="101600">
            <a:solidFill>
              <a:srgbClr val="80008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accent3">
                  <a:lumMod val="7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14" name="フリーフォーム 10">
            <a:extLst>
              <a:ext uri="{FF2B5EF4-FFF2-40B4-BE49-F238E27FC236}">
                <a16:creationId xmlns:a16="http://schemas.microsoft.com/office/drawing/2014/main" id="{C5B44100-D372-4598-BC4B-7176710B2DC1}"/>
              </a:ext>
            </a:extLst>
          </p:cNvPr>
          <p:cNvSpPr/>
          <p:nvPr/>
        </p:nvSpPr>
        <p:spPr>
          <a:xfrm>
            <a:off x="6478529" y="5328831"/>
            <a:ext cx="1250189" cy="787781"/>
          </a:xfrm>
          <a:custGeom>
            <a:avLst/>
            <a:gdLst>
              <a:gd name="connsiteX0" fmla="*/ 514038 w 1336259"/>
              <a:gd name="connsiteY0" fmla="*/ 908308 h 1044759"/>
              <a:gd name="connsiteX1" fmla="*/ 41734 w 1336259"/>
              <a:gd name="connsiteY1" fmla="*/ 761360 h 1044759"/>
              <a:gd name="connsiteX2" fmla="*/ 62726 w 1336259"/>
              <a:gd name="connsiteY2" fmla="*/ 498953 h 1044759"/>
              <a:gd name="connsiteX3" fmla="*/ 388091 w 1336259"/>
              <a:gd name="connsiteY3" fmla="*/ 194561 h 1044759"/>
              <a:gd name="connsiteX4" fmla="*/ 870890 w 1336259"/>
              <a:gd name="connsiteY4" fmla="*/ 16125 h 1044759"/>
              <a:gd name="connsiteX5" fmla="*/ 1217246 w 1336259"/>
              <a:gd name="connsiteY5" fmla="*/ 47613 h 1044759"/>
              <a:gd name="connsiteX6" fmla="*/ 1238238 w 1336259"/>
              <a:gd name="connsiteY6" fmla="*/ 362502 h 1044759"/>
              <a:gd name="connsiteX7" fmla="*/ 10248 w 1336259"/>
              <a:gd name="connsiteY7" fmla="*/ 1044759 h 104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6259" h="1044759">
                <a:moveTo>
                  <a:pt x="514038" y="908308"/>
                </a:moveTo>
                <a:cubicBezTo>
                  <a:pt x="315495" y="868947"/>
                  <a:pt x="116953" y="829586"/>
                  <a:pt x="41734" y="761360"/>
                </a:cubicBezTo>
                <a:cubicBezTo>
                  <a:pt x="-33485" y="693134"/>
                  <a:pt x="5000" y="593419"/>
                  <a:pt x="62726" y="498953"/>
                </a:cubicBezTo>
                <a:cubicBezTo>
                  <a:pt x="120452" y="404487"/>
                  <a:pt x="253397" y="275032"/>
                  <a:pt x="388091" y="194561"/>
                </a:cubicBezTo>
                <a:cubicBezTo>
                  <a:pt x="522785" y="114090"/>
                  <a:pt x="732698" y="40616"/>
                  <a:pt x="870890" y="16125"/>
                </a:cubicBezTo>
                <a:cubicBezTo>
                  <a:pt x="1009082" y="-8366"/>
                  <a:pt x="1156021" y="-10116"/>
                  <a:pt x="1217246" y="47613"/>
                </a:cubicBezTo>
                <a:cubicBezTo>
                  <a:pt x="1278471" y="105342"/>
                  <a:pt x="1439404" y="196311"/>
                  <a:pt x="1238238" y="362502"/>
                </a:cubicBezTo>
                <a:cubicBezTo>
                  <a:pt x="1037072" y="528693"/>
                  <a:pt x="10248" y="1044759"/>
                  <a:pt x="10248" y="1044759"/>
                </a:cubicBezTo>
              </a:path>
            </a:pathLst>
          </a:custGeom>
          <a:ln w="101600">
            <a:solidFill>
              <a:srgbClr val="80008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accent3">
                  <a:lumMod val="75000"/>
                </a:scheme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9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"/>
          <p:cNvSpPr/>
          <p:nvPr/>
        </p:nvSpPr>
        <p:spPr>
          <a:xfrm>
            <a:off x="1310397" y="72135"/>
            <a:ext cx="9060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b="1" dirty="0">
                <a:cs typeface="Segoe UI" panose="020B0502040204020203" pitchFamily="34" charset="0"/>
              </a:rPr>
              <a:t>Mutual Learning Program for Enhanced Transparency (MLP)</a:t>
            </a:r>
            <a:endParaRPr lang="ja-JP" altLang="en-US" sz="2800" b="1" dirty="0"/>
          </a:p>
        </p:txBody>
      </p:sp>
      <p:sp>
        <p:nvSpPr>
          <p:cNvPr id="3" name="正方形/長方形 3">
            <a:extLst>
              <a:ext uri="{FF2B5EF4-FFF2-40B4-BE49-F238E27FC236}">
                <a16:creationId xmlns:a16="http://schemas.microsoft.com/office/drawing/2014/main" id="{F909230C-7AF4-49E6-8B28-210E4DD704FC}"/>
              </a:ext>
            </a:extLst>
          </p:cNvPr>
          <p:cNvSpPr/>
          <p:nvPr/>
        </p:nvSpPr>
        <p:spPr>
          <a:xfrm>
            <a:off x="431371" y="1028734"/>
            <a:ext cx="156966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cs typeface="Segoe UI" panose="020B0502040204020203" pitchFamily="34" charset="0"/>
              </a:rPr>
              <a:t>Purpose:</a:t>
            </a:r>
            <a:endParaRPr lang="ja-JP" altLang="en-US" sz="2400" b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4" name="テキスト ボックス 4"/>
          <p:cNvSpPr txBox="1"/>
          <p:nvPr/>
        </p:nvSpPr>
        <p:spPr>
          <a:xfrm>
            <a:off x="396523" y="1565691"/>
            <a:ext cx="5376597" cy="206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ja-JP" sz="2133" dirty="0"/>
              <a:t>Understand how to apply the reporting guidance under Art. 6 and 13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ja-JP" sz="2133" dirty="0"/>
              <a:t>Explore improvement areas of next reporting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ja-JP" sz="2133" dirty="0"/>
              <a:t>Strengthen a network working on Art. 6 and 13 reporting</a:t>
            </a:r>
          </a:p>
        </p:txBody>
      </p:sp>
      <p:sp>
        <p:nvSpPr>
          <p:cNvPr id="5" name="正方形/長方形 5">
            <a:extLst>
              <a:ext uri="{FF2B5EF4-FFF2-40B4-BE49-F238E27FC236}">
                <a16:creationId xmlns:a16="http://schemas.microsoft.com/office/drawing/2014/main" id="{F909230C-7AF4-49E6-8B28-210E4DD704FC}"/>
              </a:ext>
            </a:extLst>
          </p:cNvPr>
          <p:cNvSpPr/>
          <p:nvPr/>
        </p:nvSpPr>
        <p:spPr>
          <a:xfrm>
            <a:off x="454357" y="5157438"/>
            <a:ext cx="156966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cs typeface="Segoe UI" panose="020B0502040204020203" pitchFamily="34" charset="0"/>
              </a:rPr>
              <a:t>Output:</a:t>
            </a:r>
            <a:endParaRPr lang="ja-JP" altLang="en-US" sz="2400" b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6" name="テキスト ボックス 6"/>
          <p:cNvSpPr txBox="1"/>
          <p:nvPr/>
        </p:nvSpPr>
        <p:spPr>
          <a:xfrm>
            <a:off x="464079" y="5653485"/>
            <a:ext cx="53765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ja-JP" sz="2133" dirty="0"/>
              <a:t>Draft reporting on Art. 6 and 13 </a:t>
            </a:r>
          </a:p>
        </p:txBody>
      </p:sp>
      <p:sp>
        <p:nvSpPr>
          <p:cNvPr id="7" name="正方形/長方形 7">
            <a:extLst>
              <a:ext uri="{FF2B5EF4-FFF2-40B4-BE49-F238E27FC236}">
                <a16:creationId xmlns:a16="http://schemas.microsoft.com/office/drawing/2014/main" id="{F909230C-7AF4-49E6-8B28-210E4DD704FC}"/>
              </a:ext>
            </a:extLst>
          </p:cNvPr>
          <p:cNvSpPr/>
          <p:nvPr/>
        </p:nvSpPr>
        <p:spPr>
          <a:xfrm>
            <a:off x="6162427" y="1028734"/>
            <a:ext cx="556861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cs typeface="Segoe UI" panose="020B0502040204020203" pitchFamily="34" charset="0"/>
              </a:rPr>
              <a:t>Participants and topics in 2020-2022:</a:t>
            </a:r>
            <a:endParaRPr lang="ja-JP" altLang="en-US" sz="2400" b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8" name="正方形/長方形 8"/>
          <p:cNvSpPr/>
          <p:nvPr/>
        </p:nvSpPr>
        <p:spPr>
          <a:xfrm>
            <a:off x="6198483" y="3293620"/>
            <a:ext cx="2445331" cy="13209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2. Chile – Thailand (TGO) – IGES </a:t>
            </a:r>
          </a:p>
        </p:txBody>
      </p:sp>
      <p:sp>
        <p:nvSpPr>
          <p:cNvPr id="9" name="正方形/長方形 9"/>
          <p:cNvSpPr/>
          <p:nvPr/>
        </p:nvSpPr>
        <p:spPr>
          <a:xfrm>
            <a:off x="8946736" y="2179942"/>
            <a:ext cx="2592288" cy="12464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ja-JP" sz="2400" dirty="0"/>
              <a:t>3. Indonesia (CMEA, MOEF) –  Mongolia (MET)</a:t>
            </a:r>
          </a:p>
        </p:txBody>
      </p:sp>
      <p:sp>
        <p:nvSpPr>
          <p:cNvPr id="11" name="角丸四角形 11"/>
          <p:cNvSpPr/>
          <p:nvPr/>
        </p:nvSpPr>
        <p:spPr>
          <a:xfrm>
            <a:off x="5922400" y="1564731"/>
            <a:ext cx="6048672" cy="4595633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2" name="テキスト ボックス 12"/>
          <p:cNvSpPr txBox="1"/>
          <p:nvPr/>
        </p:nvSpPr>
        <p:spPr>
          <a:xfrm>
            <a:off x="7512944" y="1604011"/>
            <a:ext cx="3385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Article 6.2 reporting pair </a:t>
            </a:r>
            <a:endParaRPr kumimoji="1" lang="ja-JP" altLang="en-US" sz="2400" b="1" dirty="0"/>
          </a:p>
        </p:txBody>
      </p:sp>
      <p:sp>
        <p:nvSpPr>
          <p:cNvPr id="15" name="テキスト ボックス 15">
            <a:extLst>
              <a:ext uri="{FF2B5EF4-FFF2-40B4-BE49-F238E27FC236}">
                <a16:creationId xmlns:a16="http://schemas.microsoft.com/office/drawing/2014/main" id="{3DEDF1BB-ED03-444D-B1B1-120232824D50}"/>
              </a:ext>
            </a:extLst>
          </p:cNvPr>
          <p:cNvSpPr txBox="1"/>
          <p:nvPr/>
        </p:nvSpPr>
        <p:spPr>
          <a:xfrm>
            <a:off x="6198483" y="4836862"/>
            <a:ext cx="5598203" cy="11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33" dirty="0">
                <a:cs typeface="Calibri" panose="020F0502020204030204" pitchFamily="34" charset="0"/>
              </a:rPr>
              <a:t>TGO: Thailand Greenhouse Gas Management Organization</a:t>
            </a:r>
          </a:p>
          <a:p>
            <a:r>
              <a:rPr lang="en-US" altLang="ja-JP" sz="1333" dirty="0">
                <a:cs typeface="Calibri" panose="020F0502020204030204" pitchFamily="34" charset="0"/>
              </a:rPr>
              <a:t>CMEA: Coordinating Ministry for Economic Affairs of Indonesia </a:t>
            </a:r>
          </a:p>
          <a:p>
            <a:r>
              <a:rPr lang="en-US" altLang="ja-JP" sz="1333" dirty="0">
                <a:cs typeface="Calibri" panose="020F0502020204030204" pitchFamily="34" charset="0"/>
              </a:rPr>
              <a:t>MET: Ministry of Environment and Tourism of Mongolia</a:t>
            </a:r>
          </a:p>
          <a:p>
            <a:r>
              <a:rPr lang="en-US" altLang="ja-JP" sz="1333" dirty="0">
                <a:cs typeface="Calibri" panose="020F0502020204030204" pitchFamily="34" charset="0"/>
              </a:rPr>
              <a:t>MOEF: Ministry of Environment and Forestry of Indonesia</a:t>
            </a:r>
          </a:p>
          <a:p>
            <a:r>
              <a:rPr lang="en-US" altLang="ja-JP" sz="1333" dirty="0">
                <a:cs typeface="Calibri" panose="020F0502020204030204" pitchFamily="34" charset="0"/>
              </a:rPr>
              <a:t>DOE: Department of Environment of Bangladesh</a:t>
            </a:r>
          </a:p>
        </p:txBody>
      </p:sp>
      <p:sp>
        <p:nvSpPr>
          <p:cNvPr id="16" name="正方形/長方形 16">
            <a:extLst>
              <a:ext uri="{FF2B5EF4-FFF2-40B4-BE49-F238E27FC236}">
                <a16:creationId xmlns:a16="http://schemas.microsoft.com/office/drawing/2014/main" id="{F909230C-7AF4-49E6-8B28-210E4DD704FC}"/>
              </a:ext>
            </a:extLst>
          </p:cNvPr>
          <p:cNvSpPr/>
          <p:nvPr/>
        </p:nvSpPr>
        <p:spPr>
          <a:xfrm>
            <a:off x="457002" y="3802715"/>
            <a:ext cx="1569660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cs typeface="Segoe UI" panose="020B0502040204020203" pitchFamily="34" charset="0"/>
              </a:rPr>
              <a:t>Activity:</a:t>
            </a:r>
            <a:endParaRPr lang="ja-JP" altLang="en-US" sz="2400" b="1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17" name="テキスト ボックス 17"/>
          <p:cNvSpPr txBox="1"/>
          <p:nvPr/>
        </p:nvSpPr>
        <p:spPr>
          <a:xfrm>
            <a:off x="431370" y="4339801"/>
            <a:ext cx="537659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ja-JP" sz="2133" dirty="0"/>
              <a:t>7 months duration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ja-JP" sz="2133" dirty="0"/>
              <a:t>3 meetings and 2 reporting exercises</a:t>
            </a:r>
          </a:p>
        </p:txBody>
      </p:sp>
      <p:sp>
        <p:nvSpPr>
          <p:cNvPr id="18" name="正方形/長方形 8">
            <a:extLst>
              <a:ext uri="{FF2B5EF4-FFF2-40B4-BE49-F238E27FC236}">
                <a16:creationId xmlns:a16="http://schemas.microsoft.com/office/drawing/2014/main" id="{AFD31D48-6819-4360-91EA-53C9453DA203}"/>
              </a:ext>
            </a:extLst>
          </p:cNvPr>
          <p:cNvSpPr/>
          <p:nvPr/>
        </p:nvSpPr>
        <p:spPr>
          <a:xfrm>
            <a:off x="6198483" y="2179942"/>
            <a:ext cx="2445331" cy="830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 1. Thailand (TGO) – IGES </a:t>
            </a:r>
          </a:p>
        </p:txBody>
      </p:sp>
      <p:sp>
        <p:nvSpPr>
          <p:cNvPr id="19" name="正方形/長方形 9">
            <a:extLst>
              <a:ext uri="{FF2B5EF4-FFF2-40B4-BE49-F238E27FC236}">
                <a16:creationId xmlns:a16="http://schemas.microsoft.com/office/drawing/2014/main" id="{C88FB1DC-0D5A-4A7C-A2F3-7153CB2EE4D2}"/>
              </a:ext>
            </a:extLst>
          </p:cNvPr>
          <p:cNvSpPr/>
          <p:nvPr/>
        </p:nvSpPr>
        <p:spPr>
          <a:xfrm>
            <a:off x="8961001" y="3701742"/>
            <a:ext cx="2592288" cy="9128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ja-JP" sz="2400" dirty="0"/>
              <a:t>4. Bangladesh (DOE) – IGES </a:t>
            </a:r>
          </a:p>
        </p:txBody>
      </p:sp>
    </p:spTree>
    <p:extLst>
      <p:ext uri="{BB962C8B-B14F-4D97-AF65-F5344CB8AC3E}">
        <p14:creationId xmlns:p14="http://schemas.microsoft.com/office/powerpoint/2010/main" val="26422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EF7518C-6A74-45E4-9E06-CAE4C2195A4F}"/>
              </a:ext>
            </a:extLst>
          </p:cNvPr>
          <p:cNvGrpSpPr/>
          <p:nvPr/>
        </p:nvGrpSpPr>
        <p:grpSpPr>
          <a:xfrm>
            <a:off x="1163752" y="1095999"/>
            <a:ext cx="10173615" cy="4399828"/>
            <a:chOff x="1163752" y="1095999"/>
            <a:chExt cx="10173615" cy="4399828"/>
          </a:xfrm>
        </p:grpSpPr>
        <p:sp>
          <p:nvSpPr>
            <p:cNvPr id="62" name="Arrow: Chevron 5">
              <a:extLst>
                <a:ext uri="{FF2B5EF4-FFF2-40B4-BE49-F238E27FC236}">
                  <a16:creationId xmlns:a16="http://schemas.microsoft.com/office/drawing/2014/main" id="{7DE43315-D562-4C5D-A745-D8FA3CC8899B}"/>
                </a:ext>
              </a:extLst>
            </p:cNvPr>
            <p:cNvSpPr/>
            <p:nvPr/>
          </p:nvSpPr>
          <p:spPr>
            <a:xfrm rot="5400000">
              <a:off x="1297280" y="962473"/>
              <a:ext cx="635830" cy="902883"/>
            </a:xfrm>
            <a:prstGeom prst="chevron">
              <a:avLst>
                <a:gd name="adj" fmla="val 19857"/>
              </a:avLst>
            </a:prstGeom>
            <a:solidFill>
              <a:srgbClr val="50A9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687827">
                <a:defRPr/>
              </a:pPr>
              <a:endParaRPr kumimoji="0" lang="en-US" sz="3323" kern="0">
                <a:solidFill>
                  <a:srgbClr val="999999"/>
                </a:solidFill>
              </a:endParaRPr>
            </a:p>
          </p:txBody>
        </p:sp>
        <p:sp>
          <p:nvSpPr>
            <p:cNvPr id="63" name="Arrow: Chevron 60">
              <a:extLst>
                <a:ext uri="{FF2B5EF4-FFF2-40B4-BE49-F238E27FC236}">
                  <a16:creationId xmlns:a16="http://schemas.microsoft.com/office/drawing/2014/main" id="{E6907B51-3FD4-4B39-9212-DE5DFB097F24}"/>
                </a:ext>
              </a:extLst>
            </p:cNvPr>
            <p:cNvSpPr/>
            <p:nvPr/>
          </p:nvSpPr>
          <p:spPr>
            <a:xfrm rot="5400000">
              <a:off x="1297279" y="1604626"/>
              <a:ext cx="635832" cy="902886"/>
            </a:xfrm>
            <a:prstGeom prst="chevron">
              <a:avLst>
                <a:gd name="adj" fmla="val 19857"/>
              </a:avLst>
            </a:prstGeom>
            <a:solidFill>
              <a:srgbClr val="1841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687827">
                <a:defRPr/>
              </a:pPr>
              <a:endParaRPr kumimoji="0" lang="en-US" sz="3323" kern="0">
                <a:solidFill>
                  <a:srgbClr val="999999"/>
                </a:solidFill>
              </a:endParaRPr>
            </a:p>
          </p:txBody>
        </p:sp>
        <p:sp>
          <p:nvSpPr>
            <p:cNvPr id="64" name="Arrow: Chevron 61">
              <a:extLst>
                <a:ext uri="{FF2B5EF4-FFF2-40B4-BE49-F238E27FC236}">
                  <a16:creationId xmlns:a16="http://schemas.microsoft.com/office/drawing/2014/main" id="{6D654FB8-9FB5-4F79-A08B-6937AF5AFB49}"/>
                </a:ext>
              </a:extLst>
            </p:cNvPr>
            <p:cNvSpPr/>
            <p:nvPr/>
          </p:nvSpPr>
          <p:spPr>
            <a:xfrm rot="5400000">
              <a:off x="1297280" y="3103124"/>
              <a:ext cx="635831" cy="902885"/>
            </a:xfrm>
            <a:prstGeom prst="chevron">
              <a:avLst>
                <a:gd name="adj" fmla="val 19857"/>
              </a:avLst>
            </a:prstGeom>
            <a:solidFill>
              <a:srgbClr val="843A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687827">
                <a:defRPr/>
              </a:pPr>
              <a:endParaRPr kumimoji="0" lang="en-US" sz="3323" kern="0">
                <a:solidFill>
                  <a:srgbClr val="999999"/>
                </a:solidFill>
              </a:endParaRPr>
            </a:p>
          </p:txBody>
        </p:sp>
        <p:sp>
          <p:nvSpPr>
            <p:cNvPr id="65" name="Arrow: Chevron 115">
              <a:extLst>
                <a:ext uri="{FF2B5EF4-FFF2-40B4-BE49-F238E27FC236}">
                  <a16:creationId xmlns:a16="http://schemas.microsoft.com/office/drawing/2014/main" id="{90DA1296-41FA-4BB2-8E67-4CA86324D004}"/>
                </a:ext>
              </a:extLst>
            </p:cNvPr>
            <p:cNvSpPr/>
            <p:nvPr/>
          </p:nvSpPr>
          <p:spPr>
            <a:xfrm rot="5400000">
              <a:off x="1297281" y="4594527"/>
              <a:ext cx="635829" cy="902882"/>
            </a:xfrm>
            <a:prstGeom prst="chevron">
              <a:avLst>
                <a:gd name="adj" fmla="val 19857"/>
              </a:avLst>
            </a:prstGeom>
            <a:solidFill>
              <a:srgbClr val="9AC3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687827">
                <a:defRPr/>
              </a:pPr>
              <a:endParaRPr kumimoji="0" lang="en-US" sz="3323" kern="0">
                <a:solidFill>
                  <a:srgbClr val="999999"/>
                </a:solidFill>
              </a:endParaRPr>
            </a:p>
          </p:txBody>
        </p:sp>
        <p:sp>
          <p:nvSpPr>
            <p:cNvPr id="66" name="Rectangle 9">
              <a:extLst>
                <a:ext uri="{FF2B5EF4-FFF2-40B4-BE49-F238E27FC236}">
                  <a16:creationId xmlns:a16="http://schemas.microsoft.com/office/drawing/2014/main" id="{5AA52F59-06E8-4C4C-8A6A-FF2F880B4F56}"/>
                </a:ext>
              </a:extLst>
            </p:cNvPr>
            <p:cNvSpPr/>
            <p:nvPr/>
          </p:nvSpPr>
          <p:spPr>
            <a:xfrm>
              <a:off x="1914371" y="1121483"/>
              <a:ext cx="9400098" cy="517734"/>
            </a:xfrm>
            <a:prstGeom prst="rect">
              <a:avLst/>
            </a:prstGeom>
            <a:solidFill>
              <a:srgbClr val="FFFFFF">
                <a:lumMod val="50000"/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687827">
                <a:buClr>
                  <a:srgbClr val="50A99B"/>
                </a:buClr>
                <a:defRPr/>
              </a:pPr>
              <a:endParaRPr kumimoji="0" lang="en-US" sz="1292" kern="0" dirty="0">
                <a:solidFill>
                  <a:srgbClr val="99999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67" name="CuadroTexto 395">
              <a:extLst>
                <a:ext uri="{FF2B5EF4-FFF2-40B4-BE49-F238E27FC236}">
                  <a16:creationId xmlns:a16="http://schemas.microsoft.com/office/drawing/2014/main" id="{00B0C7AC-9B2D-4816-8DB8-45C0DD117555}"/>
                </a:ext>
              </a:extLst>
            </p:cNvPr>
            <p:cNvSpPr txBox="1"/>
            <p:nvPr/>
          </p:nvSpPr>
          <p:spPr>
            <a:xfrm flipH="1">
              <a:off x="2366118" y="1149518"/>
              <a:ext cx="359896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687827">
                <a:defRPr/>
              </a:pPr>
              <a:r>
                <a:rPr kumimoji="0" lang="en-US" sz="2000" b="1" dirty="0">
                  <a:solidFill>
                    <a:srgbClr val="374556"/>
                  </a:solidFill>
                  <a:ea typeface="Lato" charset="0"/>
                  <a:cs typeface="Lato" charset="0"/>
                </a:rPr>
                <a:t>Invitation</a:t>
              </a:r>
              <a:r>
                <a:rPr kumimoji="0" lang="en-US" sz="2400" b="1" dirty="0">
                  <a:solidFill>
                    <a:srgbClr val="374556"/>
                  </a:solidFill>
                  <a:ea typeface="Lato" charset="0"/>
                  <a:cs typeface="Lato" charset="0"/>
                </a:rPr>
                <a:t> </a:t>
              </a:r>
            </a:p>
          </p:txBody>
        </p:sp>
        <p:sp>
          <p:nvSpPr>
            <p:cNvPr id="68" name="CuadroTexto 395">
              <a:extLst>
                <a:ext uri="{FF2B5EF4-FFF2-40B4-BE49-F238E27FC236}">
                  <a16:creationId xmlns:a16="http://schemas.microsoft.com/office/drawing/2014/main" id="{723BB410-DBF5-4174-8041-EC6397C25BC6}"/>
                </a:ext>
              </a:extLst>
            </p:cNvPr>
            <p:cNvSpPr txBox="1"/>
            <p:nvPr/>
          </p:nvSpPr>
          <p:spPr>
            <a:xfrm flipH="1">
              <a:off x="1808748" y="1192158"/>
              <a:ext cx="802749" cy="3763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687827">
                <a:defRPr/>
              </a:pPr>
              <a:r>
                <a:rPr kumimoji="0" lang="en-US" sz="1846" b="1" dirty="0">
                  <a:solidFill>
                    <a:srgbClr val="50A99B"/>
                  </a:solidFill>
                  <a:ea typeface="Lato" charset="0"/>
                  <a:cs typeface="Lato" charset="0"/>
                </a:rPr>
                <a:t>01</a:t>
              </a:r>
            </a:p>
          </p:txBody>
        </p:sp>
        <p:grpSp>
          <p:nvGrpSpPr>
            <p:cNvPr id="69" name="Group 58">
              <a:extLst>
                <a:ext uri="{FF2B5EF4-FFF2-40B4-BE49-F238E27FC236}">
                  <a16:creationId xmlns:a16="http://schemas.microsoft.com/office/drawing/2014/main" id="{A487C4B5-4224-47C6-A9A3-4F03CFC581FE}"/>
                </a:ext>
              </a:extLst>
            </p:cNvPr>
            <p:cNvGrpSpPr/>
            <p:nvPr/>
          </p:nvGrpSpPr>
          <p:grpSpPr>
            <a:xfrm>
              <a:off x="1345696" y="1918246"/>
              <a:ext cx="388199" cy="275640"/>
              <a:chOff x="9161432" y="1803401"/>
              <a:chExt cx="360394" cy="361949"/>
            </a:xfrm>
            <a:solidFill>
              <a:srgbClr val="FFFFFF"/>
            </a:solidFill>
          </p:grpSpPr>
          <p:sp>
            <p:nvSpPr>
              <p:cNvPr id="70" name="Freeform 101">
                <a:extLst>
                  <a:ext uri="{FF2B5EF4-FFF2-40B4-BE49-F238E27FC236}">
                    <a16:creationId xmlns:a16="http://schemas.microsoft.com/office/drawing/2014/main" id="{E21EB47E-17BC-443D-AFF0-53FB72667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438" y="1965329"/>
                <a:ext cx="168274" cy="93664"/>
              </a:xfrm>
              <a:custGeom>
                <a:avLst/>
                <a:gdLst>
                  <a:gd name="T0" fmla="*/ 40 w 45"/>
                  <a:gd name="T1" fmla="*/ 25 h 25"/>
                  <a:gd name="T2" fmla="*/ 40 w 45"/>
                  <a:gd name="T3" fmla="*/ 25 h 25"/>
                  <a:gd name="T4" fmla="*/ 45 w 45"/>
                  <a:gd name="T5" fmla="*/ 11 h 25"/>
                  <a:gd name="T6" fmla="*/ 40 w 45"/>
                  <a:gd name="T7" fmla="*/ 11 h 25"/>
                  <a:gd name="T8" fmla="*/ 0 w 45"/>
                  <a:gd name="T9" fmla="*/ 0 h 25"/>
                  <a:gd name="T10" fmla="*/ 0 w 45"/>
                  <a:gd name="T11" fmla="*/ 11 h 25"/>
                  <a:gd name="T12" fmla="*/ 40 w 45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5">
                    <a:moveTo>
                      <a:pt x="40" y="25"/>
                    </a:move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0"/>
                      <a:pt x="42" y="15"/>
                      <a:pt x="45" y="11"/>
                    </a:cubicBezTo>
                    <a:cubicBezTo>
                      <a:pt x="43" y="11"/>
                      <a:pt x="42" y="11"/>
                      <a:pt x="40" y="11"/>
                    </a:cubicBezTo>
                    <a:cubicBezTo>
                      <a:pt x="24" y="11"/>
                      <a:pt x="7" y="7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7"/>
                      <a:pt x="18" y="25"/>
                      <a:pt x="4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1687827">
                  <a:defRPr/>
                </a:pPr>
                <a:endParaRPr kumimoji="0" lang="id-ID" sz="3323" kern="0">
                  <a:solidFill>
                    <a:srgbClr val="999999"/>
                  </a:solidFill>
                </a:endParaRPr>
              </a:p>
            </p:txBody>
          </p:sp>
          <p:sp>
            <p:nvSpPr>
              <p:cNvPr id="71" name="Freeform 102">
                <a:extLst>
                  <a:ext uri="{FF2B5EF4-FFF2-40B4-BE49-F238E27FC236}">
                    <a16:creationId xmlns:a16="http://schemas.microsoft.com/office/drawing/2014/main" id="{A4C5D9D6-DFFC-4864-AF75-658B673E0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438" y="1897066"/>
                <a:ext cx="300038" cy="95250"/>
              </a:xfrm>
              <a:custGeom>
                <a:avLst/>
                <a:gdLst>
                  <a:gd name="T0" fmla="*/ 40 w 80"/>
                  <a:gd name="T1" fmla="*/ 25 h 25"/>
                  <a:gd name="T2" fmla="*/ 48 w 80"/>
                  <a:gd name="T3" fmla="*/ 25 h 25"/>
                  <a:gd name="T4" fmla="*/ 70 w 80"/>
                  <a:gd name="T5" fmla="*/ 15 h 25"/>
                  <a:gd name="T6" fmla="*/ 78 w 80"/>
                  <a:gd name="T7" fmla="*/ 16 h 25"/>
                  <a:gd name="T8" fmla="*/ 80 w 80"/>
                  <a:gd name="T9" fmla="*/ 15 h 25"/>
                  <a:gd name="T10" fmla="*/ 80 w 80"/>
                  <a:gd name="T11" fmla="*/ 2 h 25"/>
                  <a:gd name="T12" fmla="*/ 40 w 80"/>
                  <a:gd name="T13" fmla="*/ 11 h 25"/>
                  <a:gd name="T14" fmla="*/ 0 w 80"/>
                  <a:gd name="T15" fmla="*/ 0 h 25"/>
                  <a:gd name="T16" fmla="*/ 0 w 80"/>
                  <a:gd name="T17" fmla="*/ 11 h 25"/>
                  <a:gd name="T18" fmla="*/ 40 w 80"/>
                  <a:gd name="T1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25">
                    <a:moveTo>
                      <a:pt x="40" y="25"/>
                    </a:moveTo>
                    <a:cubicBezTo>
                      <a:pt x="43" y="25"/>
                      <a:pt x="45" y="25"/>
                      <a:pt x="48" y="25"/>
                    </a:cubicBezTo>
                    <a:cubicBezTo>
                      <a:pt x="53" y="19"/>
                      <a:pt x="61" y="15"/>
                      <a:pt x="70" y="15"/>
                    </a:cubicBezTo>
                    <a:cubicBezTo>
                      <a:pt x="73" y="15"/>
                      <a:pt x="76" y="15"/>
                      <a:pt x="78" y="16"/>
                    </a:cubicBezTo>
                    <a:cubicBezTo>
                      <a:pt x="79" y="16"/>
                      <a:pt x="79" y="15"/>
                      <a:pt x="80" y="15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71" y="7"/>
                      <a:pt x="55" y="11"/>
                      <a:pt x="40" y="11"/>
                    </a:cubicBezTo>
                    <a:cubicBezTo>
                      <a:pt x="24" y="11"/>
                      <a:pt x="7" y="7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7"/>
                      <a:pt x="18" y="25"/>
                      <a:pt x="4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1687827">
                  <a:defRPr/>
                </a:pPr>
                <a:endParaRPr kumimoji="0" lang="id-ID" sz="3323" kern="0">
                  <a:solidFill>
                    <a:srgbClr val="999999"/>
                  </a:solidFill>
                </a:endParaRPr>
              </a:p>
            </p:txBody>
          </p:sp>
          <p:sp>
            <p:nvSpPr>
              <p:cNvPr id="72" name="Freeform 103">
                <a:extLst>
                  <a:ext uri="{FF2B5EF4-FFF2-40B4-BE49-F238E27FC236}">
                    <a16:creationId xmlns:a16="http://schemas.microsoft.com/office/drawing/2014/main" id="{1DA72200-1DB2-4EED-BD73-E30AE1893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432" y="1803401"/>
                <a:ext cx="300037" cy="120650"/>
              </a:xfrm>
              <a:custGeom>
                <a:avLst/>
                <a:gdLst>
                  <a:gd name="T0" fmla="*/ 40 w 80"/>
                  <a:gd name="T1" fmla="*/ 32 h 32"/>
                  <a:gd name="T2" fmla="*/ 80 w 80"/>
                  <a:gd name="T3" fmla="*/ 22 h 32"/>
                  <a:gd name="T4" fmla="*/ 80 w 80"/>
                  <a:gd name="T5" fmla="*/ 18 h 32"/>
                  <a:gd name="T6" fmla="*/ 40 w 80"/>
                  <a:gd name="T7" fmla="*/ 0 h 32"/>
                  <a:gd name="T8" fmla="*/ 0 w 80"/>
                  <a:gd name="T9" fmla="*/ 18 h 32"/>
                  <a:gd name="T10" fmla="*/ 40 w 80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32">
                    <a:moveTo>
                      <a:pt x="40" y="32"/>
                    </a:moveTo>
                    <a:cubicBezTo>
                      <a:pt x="58" y="32"/>
                      <a:pt x="74" y="27"/>
                      <a:pt x="80" y="22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8"/>
                      <a:pt x="62" y="0"/>
                      <a:pt x="40" y="0"/>
                    </a:cubicBezTo>
                    <a:cubicBezTo>
                      <a:pt x="18" y="0"/>
                      <a:pt x="0" y="8"/>
                      <a:pt x="0" y="18"/>
                    </a:cubicBezTo>
                    <a:cubicBezTo>
                      <a:pt x="0" y="24"/>
                      <a:pt x="18" y="32"/>
                      <a:pt x="4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1687827">
                  <a:defRPr/>
                </a:pPr>
                <a:endParaRPr kumimoji="0" lang="id-ID" sz="3323" kern="0">
                  <a:solidFill>
                    <a:srgbClr val="999999"/>
                  </a:solidFill>
                </a:endParaRPr>
              </a:p>
            </p:txBody>
          </p:sp>
          <p:sp>
            <p:nvSpPr>
              <p:cNvPr id="73" name="Freeform 104">
                <a:extLst>
                  <a:ext uri="{FF2B5EF4-FFF2-40B4-BE49-F238E27FC236}">
                    <a16:creationId xmlns:a16="http://schemas.microsoft.com/office/drawing/2014/main" id="{F977F623-9295-42E0-8F6B-9854BBFC7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435" y="2033589"/>
                <a:ext cx="173038" cy="101600"/>
              </a:xfrm>
              <a:custGeom>
                <a:avLst/>
                <a:gdLst>
                  <a:gd name="T0" fmla="*/ 40 w 46"/>
                  <a:gd name="T1" fmla="*/ 11 h 27"/>
                  <a:gd name="T2" fmla="*/ 0 w 46"/>
                  <a:gd name="T3" fmla="*/ 0 h 27"/>
                  <a:gd name="T4" fmla="*/ 0 w 46"/>
                  <a:gd name="T5" fmla="*/ 9 h 27"/>
                  <a:gd name="T6" fmla="*/ 40 w 46"/>
                  <a:gd name="T7" fmla="*/ 27 h 27"/>
                  <a:gd name="T8" fmla="*/ 46 w 46"/>
                  <a:gd name="T9" fmla="*/ 27 h 27"/>
                  <a:gd name="T10" fmla="*/ 40 w 46"/>
                  <a:gd name="T11" fmla="*/ 11 h 27"/>
                  <a:gd name="T12" fmla="*/ 40 w 46"/>
                  <a:gd name="T1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7">
                    <a:moveTo>
                      <a:pt x="40" y="11"/>
                    </a:moveTo>
                    <a:cubicBezTo>
                      <a:pt x="24" y="11"/>
                      <a:pt x="7" y="7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9"/>
                      <a:pt x="18" y="27"/>
                      <a:pt x="40" y="27"/>
                    </a:cubicBezTo>
                    <a:cubicBezTo>
                      <a:pt x="42" y="27"/>
                      <a:pt x="44" y="27"/>
                      <a:pt x="46" y="27"/>
                    </a:cubicBezTo>
                    <a:cubicBezTo>
                      <a:pt x="43" y="22"/>
                      <a:pt x="40" y="17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1687827">
                  <a:defRPr/>
                </a:pPr>
                <a:endParaRPr kumimoji="0" lang="id-ID" sz="3323" kern="0">
                  <a:solidFill>
                    <a:srgbClr val="999999"/>
                  </a:solidFill>
                </a:endParaRPr>
              </a:p>
            </p:txBody>
          </p:sp>
          <p:sp>
            <p:nvSpPr>
              <p:cNvPr id="74" name="Freeform 105">
                <a:extLst>
                  <a:ext uri="{FF2B5EF4-FFF2-40B4-BE49-F238E27FC236}">
                    <a16:creationId xmlns:a16="http://schemas.microsoft.com/office/drawing/2014/main" id="{5D4AA550-A716-443C-9D06-0091208EA6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26563" y="1968500"/>
                <a:ext cx="195263" cy="196850"/>
              </a:xfrm>
              <a:custGeom>
                <a:avLst/>
                <a:gdLst>
                  <a:gd name="T0" fmla="*/ 26 w 52"/>
                  <a:gd name="T1" fmla="*/ 0 h 52"/>
                  <a:gd name="T2" fmla="*/ 0 w 52"/>
                  <a:gd name="T3" fmla="*/ 26 h 52"/>
                  <a:gd name="T4" fmla="*/ 26 w 52"/>
                  <a:gd name="T5" fmla="*/ 52 h 52"/>
                  <a:gd name="T6" fmla="*/ 52 w 52"/>
                  <a:gd name="T7" fmla="*/ 26 h 52"/>
                  <a:gd name="T8" fmla="*/ 26 w 52"/>
                  <a:gd name="T9" fmla="*/ 0 h 52"/>
                  <a:gd name="T10" fmla="*/ 32 w 52"/>
                  <a:gd name="T11" fmla="*/ 30 h 52"/>
                  <a:gd name="T12" fmla="*/ 22 w 52"/>
                  <a:gd name="T13" fmla="*/ 30 h 52"/>
                  <a:gd name="T14" fmla="*/ 22 w 52"/>
                  <a:gd name="T15" fmla="*/ 13 h 52"/>
                  <a:gd name="T16" fmla="*/ 24 w 52"/>
                  <a:gd name="T17" fmla="*/ 11 h 52"/>
                  <a:gd name="T18" fmla="*/ 26 w 52"/>
                  <a:gd name="T19" fmla="*/ 13 h 52"/>
                  <a:gd name="T20" fmla="*/ 26 w 52"/>
                  <a:gd name="T21" fmla="*/ 26 h 52"/>
                  <a:gd name="T22" fmla="*/ 32 w 52"/>
                  <a:gd name="T23" fmla="*/ 26 h 52"/>
                  <a:gd name="T24" fmla="*/ 35 w 52"/>
                  <a:gd name="T25" fmla="*/ 28 h 52"/>
                  <a:gd name="T26" fmla="*/ 32 w 52"/>
                  <a:gd name="T27" fmla="*/ 3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ubicBezTo>
                      <a:pt x="52" y="12"/>
                      <a:pt x="40" y="0"/>
                      <a:pt x="26" y="0"/>
                    </a:cubicBezTo>
                    <a:close/>
                    <a:moveTo>
                      <a:pt x="32" y="30"/>
                    </a:move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2"/>
                      <a:pt x="23" y="11"/>
                      <a:pt x="24" y="11"/>
                    </a:cubicBezTo>
                    <a:cubicBezTo>
                      <a:pt x="25" y="11"/>
                      <a:pt x="26" y="12"/>
                      <a:pt x="26" y="1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4" y="26"/>
                      <a:pt x="35" y="27"/>
                      <a:pt x="35" y="28"/>
                    </a:cubicBezTo>
                    <a:cubicBezTo>
                      <a:pt x="35" y="29"/>
                      <a:pt x="34" y="30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1687827">
                  <a:defRPr/>
                </a:pPr>
                <a:endParaRPr kumimoji="0" lang="id-ID" sz="3323" kern="0">
                  <a:solidFill>
                    <a:srgbClr val="999999"/>
                  </a:solidFill>
                </a:endParaRPr>
              </a:p>
            </p:txBody>
          </p:sp>
        </p:grpSp>
        <p:grpSp>
          <p:nvGrpSpPr>
            <p:cNvPr id="75" name="Group 64">
              <a:extLst>
                <a:ext uri="{FF2B5EF4-FFF2-40B4-BE49-F238E27FC236}">
                  <a16:creationId xmlns:a16="http://schemas.microsoft.com/office/drawing/2014/main" id="{81B9EE33-5B9E-43E0-99A8-8F0BF97A8782}"/>
                </a:ext>
              </a:extLst>
            </p:cNvPr>
            <p:cNvGrpSpPr/>
            <p:nvPr/>
          </p:nvGrpSpPr>
          <p:grpSpPr>
            <a:xfrm>
              <a:off x="1328780" y="1284896"/>
              <a:ext cx="436059" cy="258037"/>
              <a:chOff x="2670175" y="2916245"/>
              <a:chExt cx="360362" cy="301619"/>
            </a:xfrm>
            <a:solidFill>
              <a:srgbClr val="FFFFFF"/>
            </a:solidFill>
          </p:grpSpPr>
          <p:sp>
            <p:nvSpPr>
              <p:cNvPr id="76" name="Freeform 65">
                <a:extLst>
                  <a:ext uri="{FF2B5EF4-FFF2-40B4-BE49-F238E27FC236}">
                    <a16:creationId xmlns:a16="http://schemas.microsoft.com/office/drawing/2014/main" id="{4D3B2DA2-6BBF-497D-8C34-B3F467826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212" y="3067052"/>
                <a:ext cx="60325" cy="136525"/>
              </a:xfrm>
              <a:custGeom>
                <a:avLst/>
                <a:gdLst>
                  <a:gd name="T0" fmla="*/ 14 w 16"/>
                  <a:gd name="T1" fmla="*/ 0 h 36"/>
                  <a:gd name="T2" fmla="*/ 2 w 16"/>
                  <a:gd name="T3" fmla="*/ 0 h 36"/>
                  <a:gd name="T4" fmla="*/ 0 w 16"/>
                  <a:gd name="T5" fmla="*/ 2 h 36"/>
                  <a:gd name="T6" fmla="*/ 0 w 16"/>
                  <a:gd name="T7" fmla="*/ 34 h 36"/>
                  <a:gd name="T8" fmla="*/ 2 w 16"/>
                  <a:gd name="T9" fmla="*/ 36 h 36"/>
                  <a:gd name="T10" fmla="*/ 14 w 16"/>
                  <a:gd name="T11" fmla="*/ 36 h 36"/>
                  <a:gd name="T12" fmla="*/ 16 w 16"/>
                  <a:gd name="T13" fmla="*/ 34 h 36"/>
                  <a:gd name="T14" fmla="*/ 16 w 16"/>
                  <a:gd name="T15" fmla="*/ 2 h 36"/>
                  <a:gd name="T16" fmla="*/ 14 w 16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6">
                    <a:moveTo>
                      <a:pt x="1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1" y="36"/>
                      <a:pt x="2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6"/>
                      <a:pt x="16" y="35"/>
                      <a:pt x="16" y="3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1687827">
                  <a:defRPr/>
                </a:pPr>
                <a:endParaRPr kumimoji="0" lang="id-ID" sz="3323" kern="0">
                  <a:solidFill>
                    <a:srgbClr val="999999"/>
                  </a:solidFill>
                </a:endParaRPr>
              </a:p>
            </p:txBody>
          </p:sp>
          <p:sp>
            <p:nvSpPr>
              <p:cNvPr id="77" name="Freeform 66">
                <a:extLst>
                  <a:ext uri="{FF2B5EF4-FFF2-40B4-BE49-F238E27FC236}">
                    <a16:creationId xmlns:a16="http://schemas.microsoft.com/office/drawing/2014/main" id="{6B3F8A64-169B-4D6B-AE88-55A57640C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624" y="2916245"/>
                <a:ext cx="225425" cy="196851"/>
              </a:xfrm>
              <a:custGeom>
                <a:avLst/>
                <a:gdLst>
                  <a:gd name="T0" fmla="*/ 58 w 60"/>
                  <a:gd name="T1" fmla="*/ 0 h 52"/>
                  <a:gd name="T2" fmla="*/ 42 w 60"/>
                  <a:gd name="T3" fmla="*/ 0 h 52"/>
                  <a:gd name="T4" fmla="*/ 42 w 60"/>
                  <a:gd name="T5" fmla="*/ 34 h 52"/>
                  <a:gd name="T6" fmla="*/ 30 w 60"/>
                  <a:gd name="T7" fmla="*/ 24 h 52"/>
                  <a:gd name="T8" fmla="*/ 18 w 60"/>
                  <a:gd name="T9" fmla="*/ 34 h 52"/>
                  <a:gd name="T10" fmla="*/ 18 w 60"/>
                  <a:gd name="T11" fmla="*/ 0 h 52"/>
                  <a:gd name="T12" fmla="*/ 2 w 60"/>
                  <a:gd name="T13" fmla="*/ 0 h 52"/>
                  <a:gd name="T14" fmla="*/ 0 w 60"/>
                  <a:gd name="T15" fmla="*/ 2 h 52"/>
                  <a:gd name="T16" fmla="*/ 0 w 60"/>
                  <a:gd name="T17" fmla="*/ 48 h 52"/>
                  <a:gd name="T18" fmla="*/ 4 w 60"/>
                  <a:gd name="T19" fmla="*/ 48 h 52"/>
                  <a:gd name="T20" fmla="*/ 15 w 60"/>
                  <a:gd name="T21" fmla="*/ 52 h 52"/>
                  <a:gd name="T22" fmla="*/ 22 w 60"/>
                  <a:gd name="T23" fmla="*/ 48 h 52"/>
                  <a:gd name="T24" fmla="*/ 35 w 60"/>
                  <a:gd name="T25" fmla="*/ 48 h 52"/>
                  <a:gd name="T26" fmla="*/ 36 w 60"/>
                  <a:gd name="T27" fmla="*/ 47 h 52"/>
                  <a:gd name="T28" fmla="*/ 54 w 60"/>
                  <a:gd name="T29" fmla="*/ 40 h 52"/>
                  <a:gd name="T30" fmla="*/ 60 w 60"/>
                  <a:gd name="T31" fmla="*/ 40 h 52"/>
                  <a:gd name="T32" fmla="*/ 60 w 60"/>
                  <a:gd name="T33" fmla="*/ 2 h 52"/>
                  <a:gd name="T34" fmla="*/ 58 w 60"/>
                  <a:gd name="T3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52">
                    <a:moveTo>
                      <a:pt x="58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" y="48"/>
                      <a:pt x="2" y="48"/>
                      <a:pt x="4" y="48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6" y="50"/>
                      <a:pt x="19" y="48"/>
                      <a:pt x="22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6" y="47"/>
                    </a:cubicBezTo>
                    <a:cubicBezTo>
                      <a:pt x="39" y="45"/>
                      <a:pt x="46" y="40"/>
                      <a:pt x="54" y="40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59" y="0"/>
                      <a:pt x="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1687827">
                  <a:defRPr/>
                </a:pPr>
                <a:endParaRPr kumimoji="0" lang="id-ID" sz="3323" kern="0">
                  <a:solidFill>
                    <a:srgbClr val="999999"/>
                  </a:solidFill>
                </a:endParaRPr>
              </a:p>
            </p:txBody>
          </p:sp>
          <p:sp>
            <p:nvSpPr>
              <p:cNvPr id="78" name="Freeform 67">
                <a:extLst>
                  <a:ext uri="{FF2B5EF4-FFF2-40B4-BE49-F238E27FC236}">
                    <a16:creationId xmlns:a16="http://schemas.microsoft.com/office/drawing/2014/main" id="{BF6B6C0F-EBB2-482C-AB74-62F144A37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175" y="3082925"/>
                <a:ext cx="285750" cy="134939"/>
              </a:xfrm>
              <a:custGeom>
                <a:avLst/>
                <a:gdLst>
                  <a:gd name="T0" fmla="*/ 76 w 76"/>
                  <a:gd name="T1" fmla="*/ 0 h 36"/>
                  <a:gd name="T2" fmla="*/ 66 w 76"/>
                  <a:gd name="T3" fmla="*/ 0 h 36"/>
                  <a:gd name="T4" fmla="*/ 50 w 76"/>
                  <a:gd name="T5" fmla="*/ 6 h 36"/>
                  <a:gd name="T6" fmla="*/ 48 w 76"/>
                  <a:gd name="T7" fmla="*/ 8 h 36"/>
                  <a:gd name="T8" fmla="*/ 46 w 76"/>
                  <a:gd name="T9" fmla="*/ 8 h 36"/>
                  <a:gd name="T10" fmla="*/ 34 w 76"/>
                  <a:gd name="T11" fmla="*/ 8 h 36"/>
                  <a:gd name="T12" fmla="*/ 32 w 76"/>
                  <a:gd name="T13" fmla="*/ 8 h 36"/>
                  <a:gd name="T14" fmla="*/ 32 w 76"/>
                  <a:gd name="T15" fmla="*/ 8 h 36"/>
                  <a:gd name="T16" fmla="*/ 31 w 76"/>
                  <a:gd name="T17" fmla="*/ 9 h 36"/>
                  <a:gd name="T18" fmla="*/ 30 w 76"/>
                  <a:gd name="T19" fmla="*/ 12 h 36"/>
                  <a:gd name="T20" fmla="*/ 34 w 76"/>
                  <a:gd name="T21" fmla="*/ 16 h 36"/>
                  <a:gd name="T22" fmla="*/ 56 w 76"/>
                  <a:gd name="T23" fmla="*/ 16 h 36"/>
                  <a:gd name="T24" fmla="*/ 58 w 76"/>
                  <a:gd name="T25" fmla="*/ 18 h 36"/>
                  <a:gd name="T26" fmla="*/ 56 w 76"/>
                  <a:gd name="T27" fmla="*/ 20 h 36"/>
                  <a:gd name="T28" fmla="*/ 34 w 76"/>
                  <a:gd name="T29" fmla="*/ 20 h 36"/>
                  <a:gd name="T30" fmla="*/ 26 w 76"/>
                  <a:gd name="T31" fmla="*/ 12 h 36"/>
                  <a:gd name="T32" fmla="*/ 26 w 76"/>
                  <a:gd name="T33" fmla="*/ 12 h 36"/>
                  <a:gd name="T34" fmla="*/ 15 w 76"/>
                  <a:gd name="T35" fmla="*/ 8 h 36"/>
                  <a:gd name="T36" fmla="*/ 1 w 76"/>
                  <a:gd name="T37" fmla="*/ 13 h 36"/>
                  <a:gd name="T38" fmla="*/ 0 w 76"/>
                  <a:gd name="T39" fmla="*/ 15 h 36"/>
                  <a:gd name="T40" fmla="*/ 1 w 76"/>
                  <a:gd name="T41" fmla="*/ 16 h 36"/>
                  <a:gd name="T42" fmla="*/ 21 w 76"/>
                  <a:gd name="T43" fmla="*/ 26 h 36"/>
                  <a:gd name="T44" fmla="*/ 45 w 76"/>
                  <a:gd name="T45" fmla="*/ 36 h 36"/>
                  <a:gd name="T46" fmla="*/ 67 w 76"/>
                  <a:gd name="T47" fmla="*/ 30 h 36"/>
                  <a:gd name="T48" fmla="*/ 76 w 76"/>
                  <a:gd name="T49" fmla="*/ 27 h 36"/>
                  <a:gd name="T50" fmla="*/ 76 w 76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" h="36">
                    <a:moveTo>
                      <a:pt x="76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59" y="0"/>
                      <a:pt x="53" y="4"/>
                      <a:pt x="50" y="6"/>
                    </a:cubicBezTo>
                    <a:cubicBezTo>
                      <a:pt x="49" y="7"/>
                      <a:pt x="48" y="8"/>
                      <a:pt x="48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8"/>
                      <a:pt x="33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9"/>
                      <a:pt x="31" y="9"/>
                      <a:pt x="31" y="9"/>
                    </a:cubicBezTo>
                    <a:cubicBezTo>
                      <a:pt x="30" y="10"/>
                      <a:pt x="30" y="11"/>
                      <a:pt x="30" y="12"/>
                    </a:cubicBezTo>
                    <a:cubicBezTo>
                      <a:pt x="30" y="14"/>
                      <a:pt x="31" y="16"/>
                      <a:pt x="34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7" y="16"/>
                      <a:pt x="58" y="17"/>
                      <a:pt x="58" y="18"/>
                    </a:cubicBezTo>
                    <a:cubicBezTo>
                      <a:pt x="58" y="19"/>
                      <a:pt x="57" y="20"/>
                      <a:pt x="56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29" y="20"/>
                      <a:pt x="26" y="16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9" y="7"/>
                      <a:pt x="5" y="8"/>
                      <a:pt x="1" y="13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5"/>
                      <a:pt x="1" y="16"/>
                      <a:pt x="1" y="16"/>
                    </a:cubicBezTo>
                    <a:cubicBezTo>
                      <a:pt x="9" y="20"/>
                      <a:pt x="16" y="24"/>
                      <a:pt x="21" y="26"/>
                    </a:cubicBezTo>
                    <a:cubicBezTo>
                      <a:pt x="33" y="33"/>
                      <a:pt x="39" y="36"/>
                      <a:pt x="45" y="36"/>
                    </a:cubicBezTo>
                    <a:cubicBezTo>
                      <a:pt x="51" y="36"/>
                      <a:pt x="56" y="34"/>
                      <a:pt x="67" y="30"/>
                    </a:cubicBezTo>
                    <a:cubicBezTo>
                      <a:pt x="70" y="29"/>
                      <a:pt x="73" y="28"/>
                      <a:pt x="76" y="27"/>
                    </a:cubicBez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1687827">
                  <a:defRPr/>
                </a:pPr>
                <a:endParaRPr kumimoji="0" lang="id-ID" sz="3323" kern="0">
                  <a:solidFill>
                    <a:srgbClr val="999999"/>
                  </a:solidFill>
                </a:endParaRPr>
              </a:p>
            </p:txBody>
          </p:sp>
        </p:grpSp>
        <p:grpSp>
          <p:nvGrpSpPr>
            <p:cNvPr id="79" name="Group 68">
              <a:extLst>
                <a:ext uri="{FF2B5EF4-FFF2-40B4-BE49-F238E27FC236}">
                  <a16:creationId xmlns:a16="http://schemas.microsoft.com/office/drawing/2014/main" id="{B6F141A9-8529-4B7F-8FC1-7E159C965821}"/>
                </a:ext>
              </a:extLst>
            </p:cNvPr>
            <p:cNvGrpSpPr/>
            <p:nvPr/>
          </p:nvGrpSpPr>
          <p:grpSpPr>
            <a:xfrm>
              <a:off x="1321139" y="3399897"/>
              <a:ext cx="457673" cy="309329"/>
              <a:chOff x="4833919" y="3983060"/>
              <a:chExt cx="360354" cy="344494"/>
            </a:xfrm>
            <a:solidFill>
              <a:srgbClr val="FFFFFF"/>
            </a:solidFill>
          </p:grpSpPr>
          <p:sp>
            <p:nvSpPr>
              <p:cNvPr id="80" name="Freeform 69">
                <a:extLst>
                  <a:ext uri="{FF2B5EF4-FFF2-40B4-BE49-F238E27FC236}">
                    <a16:creationId xmlns:a16="http://schemas.microsoft.com/office/drawing/2014/main" id="{4887BA44-257D-4702-B7DE-023A28759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3919" y="4179921"/>
                <a:ext cx="74613" cy="128589"/>
              </a:xfrm>
              <a:custGeom>
                <a:avLst/>
                <a:gdLst>
                  <a:gd name="T0" fmla="*/ 18 w 20"/>
                  <a:gd name="T1" fmla="*/ 0 h 34"/>
                  <a:gd name="T2" fmla="*/ 2 w 20"/>
                  <a:gd name="T3" fmla="*/ 0 h 34"/>
                  <a:gd name="T4" fmla="*/ 0 w 20"/>
                  <a:gd name="T5" fmla="*/ 2 h 34"/>
                  <a:gd name="T6" fmla="*/ 0 w 20"/>
                  <a:gd name="T7" fmla="*/ 32 h 34"/>
                  <a:gd name="T8" fmla="*/ 2 w 20"/>
                  <a:gd name="T9" fmla="*/ 34 h 34"/>
                  <a:gd name="T10" fmla="*/ 18 w 20"/>
                  <a:gd name="T11" fmla="*/ 34 h 34"/>
                  <a:gd name="T12" fmla="*/ 20 w 20"/>
                  <a:gd name="T13" fmla="*/ 32 h 34"/>
                  <a:gd name="T14" fmla="*/ 20 w 20"/>
                  <a:gd name="T15" fmla="*/ 2 h 34"/>
                  <a:gd name="T16" fmla="*/ 18 w 2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4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9" y="34"/>
                      <a:pt x="20" y="33"/>
                      <a:pt x="20" y="3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1687827">
                  <a:defRPr/>
                </a:pPr>
                <a:endParaRPr kumimoji="0" lang="id-ID" sz="3323" kern="0">
                  <a:solidFill>
                    <a:srgbClr val="999999"/>
                  </a:solidFill>
                </a:endParaRPr>
              </a:p>
            </p:txBody>
          </p:sp>
          <p:sp>
            <p:nvSpPr>
              <p:cNvPr id="81" name="Freeform 70">
                <a:extLst>
                  <a:ext uri="{FF2B5EF4-FFF2-40B4-BE49-F238E27FC236}">
                    <a16:creationId xmlns:a16="http://schemas.microsoft.com/office/drawing/2014/main" id="{E11FE03B-A3DC-45D5-9D29-CDAD6C5D6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61" y="4194203"/>
                <a:ext cx="277812" cy="133351"/>
              </a:xfrm>
              <a:custGeom>
                <a:avLst/>
                <a:gdLst>
                  <a:gd name="T0" fmla="*/ 73 w 74"/>
                  <a:gd name="T1" fmla="*/ 13 h 35"/>
                  <a:gd name="T2" fmla="*/ 59 w 74"/>
                  <a:gd name="T3" fmla="*/ 8 h 35"/>
                  <a:gd name="T4" fmla="*/ 47 w 74"/>
                  <a:gd name="T5" fmla="*/ 12 h 35"/>
                  <a:gd name="T6" fmla="*/ 47 w 74"/>
                  <a:gd name="T7" fmla="*/ 14 h 35"/>
                  <a:gd name="T8" fmla="*/ 45 w 74"/>
                  <a:gd name="T9" fmla="*/ 21 h 35"/>
                  <a:gd name="T10" fmla="*/ 38 w 74"/>
                  <a:gd name="T11" fmla="*/ 24 h 35"/>
                  <a:gd name="T12" fmla="*/ 18 w 74"/>
                  <a:gd name="T13" fmla="*/ 24 h 35"/>
                  <a:gd name="T14" fmla="*/ 16 w 74"/>
                  <a:gd name="T15" fmla="*/ 22 h 35"/>
                  <a:gd name="T16" fmla="*/ 18 w 74"/>
                  <a:gd name="T17" fmla="*/ 20 h 35"/>
                  <a:gd name="T18" fmla="*/ 38 w 74"/>
                  <a:gd name="T19" fmla="*/ 20 h 35"/>
                  <a:gd name="T20" fmla="*/ 42 w 74"/>
                  <a:gd name="T21" fmla="*/ 18 h 35"/>
                  <a:gd name="T22" fmla="*/ 43 w 74"/>
                  <a:gd name="T23" fmla="*/ 14 h 35"/>
                  <a:gd name="T24" fmla="*/ 38 w 74"/>
                  <a:gd name="T25" fmla="*/ 8 h 35"/>
                  <a:gd name="T26" fmla="*/ 27 w 74"/>
                  <a:gd name="T27" fmla="*/ 8 h 35"/>
                  <a:gd name="T28" fmla="*/ 26 w 74"/>
                  <a:gd name="T29" fmla="*/ 8 h 35"/>
                  <a:gd name="T30" fmla="*/ 25 w 74"/>
                  <a:gd name="T31" fmla="*/ 7 h 35"/>
                  <a:gd name="T32" fmla="*/ 8 w 74"/>
                  <a:gd name="T33" fmla="*/ 0 h 35"/>
                  <a:gd name="T34" fmla="*/ 2 w 74"/>
                  <a:gd name="T35" fmla="*/ 0 h 35"/>
                  <a:gd name="T36" fmla="*/ 0 w 74"/>
                  <a:gd name="T37" fmla="*/ 2 h 35"/>
                  <a:gd name="T38" fmla="*/ 0 w 74"/>
                  <a:gd name="T39" fmla="*/ 24 h 35"/>
                  <a:gd name="T40" fmla="*/ 1 w 74"/>
                  <a:gd name="T41" fmla="*/ 26 h 35"/>
                  <a:gd name="T42" fmla="*/ 16 w 74"/>
                  <a:gd name="T43" fmla="*/ 31 h 35"/>
                  <a:gd name="T44" fmla="*/ 32 w 74"/>
                  <a:gd name="T45" fmla="*/ 35 h 35"/>
                  <a:gd name="T46" fmla="*/ 49 w 74"/>
                  <a:gd name="T47" fmla="*/ 29 h 35"/>
                  <a:gd name="T48" fmla="*/ 73 w 74"/>
                  <a:gd name="T49" fmla="*/ 16 h 35"/>
                  <a:gd name="T50" fmla="*/ 74 w 74"/>
                  <a:gd name="T51" fmla="*/ 14 h 35"/>
                  <a:gd name="T52" fmla="*/ 73 w 74"/>
                  <a:gd name="T53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4" h="35">
                    <a:moveTo>
                      <a:pt x="73" y="13"/>
                    </a:moveTo>
                    <a:cubicBezTo>
                      <a:pt x="69" y="8"/>
                      <a:pt x="65" y="7"/>
                      <a:pt x="59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3"/>
                      <a:pt x="47" y="13"/>
                      <a:pt x="47" y="14"/>
                    </a:cubicBezTo>
                    <a:cubicBezTo>
                      <a:pt x="47" y="17"/>
                      <a:pt x="47" y="19"/>
                      <a:pt x="45" y="21"/>
                    </a:cubicBezTo>
                    <a:cubicBezTo>
                      <a:pt x="43" y="23"/>
                      <a:pt x="41" y="24"/>
                      <a:pt x="3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4"/>
                      <a:pt x="16" y="23"/>
                      <a:pt x="16" y="22"/>
                    </a:cubicBezTo>
                    <a:cubicBezTo>
                      <a:pt x="16" y="21"/>
                      <a:pt x="17" y="20"/>
                      <a:pt x="1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40" y="20"/>
                      <a:pt x="41" y="19"/>
                      <a:pt x="42" y="18"/>
                    </a:cubicBezTo>
                    <a:cubicBezTo>
                      <a:pt x="43" y="17"/>
                      <a:pt x="43" y="16"/>
                      <a:pt x="43" y="14"/>
                    </a:cubicBezTo>
                    <a:cubicBezTo>
                      <a:pt x="43" y="12"/>
                      <a:pt x="42" y="8"/>
                      <a:pt x="3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7"/>
                    </a:cubicBezTo>
                    <a:cubicBezTo>
                      <a:pt x="23" y="6"/>
                      <a:pt x="17" y="0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8" y="28"/>
                      <a:pt x="12" y="30"/>
                      <a:pt x="16" y="31"/>
                    </a:cubicBezTo>
                    <a:cubicBezTo>
                      <a:pt x="24" y="34"/>
                      <a:pt x="28" y="35"/>
                      <a:pt x="32" y="35"/>
                    </a:cubicBezTo>
                    <a:cubicBezTo>
                      <a:pt x="37" y="35"/>
                      <a:pt x="41" y="33"/>
                      <a:pt x="49" y="29"/>
                    </a:cubicBezTo>
                    <a:cubicBezTo>
                      <a:pt x="54" y="26"/>
                      <a:pt x="62" y="21"/>
                      <a:pt x="73" y="16"/>
                    </a:cubicBezTo>
                    <a:cubicBezTo>
                      <a:pt x="73" y="15"/>
                      <a:pt x="74" y="15"/>
                      <a:pt x="74" y="14"/>
                    </a:cubicBezTo>
                    <a:cubicBezTo>
                      <a:pt x="74" y="14"/>
                      <a:pt x="74" y="13"/>
                      <a:pt x="7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1687827">
                  <a:defRPr/>
                </a:pPr>
                <a:endParaRPr kumimoji="0" lang="id-ID" sz="3323" kern="0">
                  <a:solidFill>
                    <a:srgbClr val="999999"/>
                  </a:solidFill>
                </a:endParaRPr>
              </a:p>
            </p:txBody>
          </p:sp>
          <p:sp>
            <p:nvSpPr>
              <p:cNvPr id="82" name="Freeform 71">
                <a:extLst>
                  <a:ext uri="{FF2B5EF4-FFF2-40B4-BE49-F238E27FC236}">
                    <a16:creationId xmlns:a16="http://schemas.microsoft.com/office/drawing/2014/main" id="{1A2E17A0-4200-4A80-B5DD-24B16DC428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7121" y="3983060"/>
                <a:ext cx="104775" cy="106363"/>
              </a:xfrm>
              <a:custGeom>
                <a:avLst/>
                <a:gdLst>
                  <a:gd name="T0" fmla="*/ 14 w 28"/>
                  <a:gd name="T1" fmla="*/ 28 h 28"/>
                  <a:gd name="T2" fmla="*/ 28 w 28"/>
                  <a:gd name="T3" fmla="*/ 14 h 28"/>
                  <a:gd name="T4" fmla="*/ 14 w 28"/>
                  <a:gd name="T5" fmla="*/ 0 h 28"/>
                  <a:gd name="T6" fmla="*/ 0 w 28"/>
                  <a:gd name="T7" fmla="*/ 14 h 28"/>
                  <a:gd name="T8" fmla="*/ 14 w 28"/>
                  <a:gd name="T9" fmla="*/ 28 h 28"/>
                  <a:gd name="T10" fmla="*/ 12 w 28"/>
                  <a:gd name="T11" fmla="*/ 10 h 28"/>
                  <a:gd name="T12" fmla="*/ 14 w 28"/>
                  <a:gd name="T13" fmla="*/ 8 h 28"/>
                  <a:gd name="T14" fmla="*/ 16 w 28"/>
                  <a:gd name="T15" fmla="*/ 10 h 28"/>
                  <a:gd name="T16" fmla="*/ 16 w 28"/>
                  <a:gd name="T17" fmla="*/ 18 h 28"/>
                  <a:gd name="T18" fmla="*/ 14 w 28"/>
                  <a:gd name="T19" fmla="*/ 20 h 28"/>
                  <a:gd name="T20" fmla="*/ 12 w 28"/>
                  <a:gd name="T21" fmla="*/ 18 h 28"/>
                  <a:gd name="T22" fmla="*/ 12 w 28"/>
                  <a:gd name="T2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22" y="28"/>
                      <a:pt x="28" y="22"/>
                      <a:pt x="28" y="14"/>
                    </a:cubicBez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2" y="10"/>
                    </a:moveTo>
                    <a:cubicBezTo>
                      <a:pt x="12" y="9"/>
                      <a:pt x="13" y="8"/>
                      <a:pt x="14" y="8"/>
                    </a:cubicBezTo>
                    <a:cubicBezTo>
                      <a:pt x="15" y="8"/>
                      <a:pt x="16" y="9"/>
                      <a:pt x="16" y="10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2" y="19"/>
                      <a:pt x="12" y="18"/>
                    </a:cubicBezTo>
                    <a:lnTo>
                      <a:pt x="1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1687827">
                  <a:defRPr/>
                </a:pPr>
                <a:endParaRPr kumimoji="0" lang="id-ID" sz="3323" kern="0">
                  <a:solidFill>
                    <a:srgbClr val="999999"/>
                  </a:solidFill>
                </a:endParaRPr>
              </a:p>
            </p:txBody>
          </p:sp>
          <p:sp>
            <p:nvSpPr>
              <p:cNvPr id="83" name="Freeform 72">
                <a:extLst>
                  <a:ext uri="{FF2B5EF4-FFF2-40B4-BE49-F238E27FC236}">
                    <a16:creationId xmlns:a16="http://schemas.microsoft.com/office/drawing/2014/main" id="{BC9B78AA-802D-48B4-A64D-38E6E6A41F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68875" y="4089401"/>
                <a:ext cx="104775" cy="104775"/>
              </a:xfrm>
              <a:custGeom>
                <a:avLst/>
                <a:gdLst>
                  <a:gd name="T0" fmla="*/ 14 w 28"/>
                  <a:gd name="T1" fmla="*/ 28 h 28"/>
                  <a:gd name="T2" fmla="*/ 28 w 28"/>
                  <a:gd name="T3" fmla="*/ 14 h 28"/>
                  <a:gd name="T4" fmla="*/ 14 w 28"/>
                  <a:gd name="T5" fmla="*/ 0 h 28"/>
                  <a:gd name="T6" fmla="*/ 0 w 28"/>
                  <a:gd name="T7" fmla="*/ 14 h 28"/>
                  <a:gd name="T8" fmla="*/ 14 w 28"/>
                  <a:gd name="T9" fmla="*/ 28 h 28"/>
                  <a:gd name="T10" fmla="*/ 12 w 28"/>
                  <a:gd name="T11" fmla="*/ 10 h 28"/>
                  <a:gd name="T12" fmla="*/ 14 w 28"/>
                  <a:gd name="T13" fmla="*/ 8 h 28"/>
                  <a:gd name="T14" fmla="*/ 16 w 28"/>
                  <a:gd name="T15" fmla="*/ 10 h 28"/>
                  <a:gd name="T16" fmla="*/ 16 w 28"/>
                  <a:gd name="T17" fmla="*/ 18 h 28"/>
                  <a:gd name="T18" fmla="*/ 14 w 28"/>
                  <a:gd name="T19" fmla="*/ 20 h 28"/>
                  <a:gd name="T20" fmla="*/ 12 w 28"/>
                  <a:gd name="T21" fmla="*/ 18 h 28"/>
                  <a:gd name="T22" fmla="*/ 12 w 28"/>
                  <a:gd name="T2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22" y="28"/>
                      <a:pt x="28" y="22"/>
                      <a:pt x="28" y="14"/>
                    </a:cubicBez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2" y="10"/>
                    </a:moveTo>
                    <a:cubicBezTo>
                      <a:pt x="12" y="9"/>
                      <a:pt x="13" y="8"/>
                      <a:pt x="14" y="8"/>
                    </a:cubicBezTo>
                    <a:cubicBezTo>
                      <a:pt x="15" y="8"/>
                      <a:pt x="16" y="9"/>
                      <a:pt x="16" y="10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2" y="19"/>
                      <a:pt x="12" y="18"/>
                    </a:cubicBezTo>
                    <a:lnTo>
                      <a:pt x="1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defTabSz="1687827">
                  <a:defRPr/>
                </a:pPr>
                <a:endParaRPr kumimoji="0" lang="id-ID" sz="3323" kern="0">
                  <a:solidFill>
                    <a:srgbClr val="999999"/>
                  </a:solidFill>
                </a:endParaRPr>
              </a:p>
            </p:txBody>
          </p:sp>
        </p:grpSp>
        <p:grpSp>
          <p:nvGrpSpPr>
            <p:cNvPr id="84" name="Group 73">
              <a:extLst>
                <a:ext uri="{FF2B5EF4-FFF2-40B4-BE49-F238E27FC236}">
                  <a16:creationId xmlns:a16="http://schemas.microsoft.com/office/drawing/2014/main" id="{93CC100B-8742-446B-9BE8-8CC72B837E89}"/>
                </a:ext>
              </a:extLst>
            </p:cNvPr>
            <p:cNvGrpSpPr/>
            <p:nvPr/>
          </p:nvGrpSpPr>
          <p:grpSpPr>
            <a:xfrm>
              <a:off x="1325090" y="4887438"/>
              <a:ext cx="446457" cy="317052"/>
              <a:chOff x="5554671" y="3971925"/>
              <a:chExt cx="360354" cy="361962"/>
            </a:xfrm>
            <a:solidFill>
              <a:srgbClr val="FFFFFF"/>
            </a:solidFill>
          </p:grpSpPr>
          <p:sp>
            <p:nvSpPr>
              <p:cNvPr id="85" name="Freeform 74">
                <a:extLst>
                  <a:ext uri="{FF2B5EF4-FFF2-40B4-BE49-F238E27FC236}">
                    <a16:creationId xmlns:a16="http://schemas.microsoft.com/office/drawing/2014/main" id="{3A3C8E39-1B66-44B1-90E7-F29C4249ED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4671" y="4078298"/>
                <a:ext cx="255588" cy="255589"/>
              </a:xfrm>
              <a:custGeom>
                <a:avLst/>
                <a:gdLst>
                  <a:gd name="T0" fmla="*/ 67 w 68"/>
                  <a:gd name="T1" fmla="*/ 41 h 68"/>
                  <a:gd name="T2" fmla="*/ 62 w 68"/>
                  <a:gd name="T3" fmla="*/ 38 h 68"/>
                  <a:gd name="T4" fmla="*/ 62 w 68"/>
                  <a:gd name="T5" fmla="*/ 34 h 68"/>
                  <a:gd name="T6" fmla="*/ 62 w 68"/>
                  <a:gd name="T7" fmla="*/ 30 h 68"/>
                  <a:gd name="T8" fmla="*/ 67 w 68"/>
                  <a:gd name="T9" fmla="*/ 27 h 68"/>
                  <a:gd name="T10" fmla="*/ 67 w 68"/>
                  <a:gd name="T11" fmla="*/ 24 h 68"/>
                  <a:gd name="T12" fmla="*/ 59 w 68"/>
                  <a:gd name="T13" fmla="*/ 10 h 68"/>
                  <a:gd name="T14" fmla="*/ 58 w 68"/>
                  <a:gd name="T15" fmla="*/ 9 h 68"/>
                  <a:gd name="T16" fmla="*/ 57 w 68"/>
                  <a:gd name="T17" fmla="*/ 9 h 68"/>
                  <a:gd name="T18" fmla="*/ 52 w 68"/>
                  <a:gd name="T19" fmla="*/ 12 h 68"/>
                  <a:gd name="T20" fmla="*/ 44 w 68"/>
                  <a:gd name="T21" fmla="*/ 8 h 68"/>
                  <a:gd name="T22" fmla="*/ 44 w 68"/>
                  <a:gd name="T23" fmla="*/ 2 h 68"/>
                  <a:gd name="T24" fmla="*/ 42 w 68"/>
                  <a:gd name="T25" fmla="*/ 0 h 68"/>
                  <a:gd name="T26" fmla="*/ 26 w 68"/>
                  <a:gd name="T27" fmla="*/ 0 h 68"/>
                  <a:gd name="T28" fmla="*/ 24 w 68"/>
                  <a:gd name="T29" fmla="*/ 2 h 68"/>
                  <a:gd name="T30" fmla="*/ 24 w 68"/>
                  <a:gd name="T31" fmla="*/ 8 h 68"/>
                  <a:gd name="T32" fmla="*/ 17 w 68"/>
                  <a:gd name="T33" fmla="*/ 12 h 68"/>
                  <a:gd name="T34" fmla="*/ 11 w 68"/>
                  <a:gd name="T35" fmla="*/ 9 h 68"/>
                  <a:gd name="T36" fmla="*/ 9 w 68"/>
                  <a:gd name="T37" fmla="*/ 10 h 68"/>
                  <a:gd name="T38" fmla="*/ 1 w 68"/>
                  <a:gd name="T39" fmla="*/ 24 h 68"/>
                  <a:gd name="T40" fmla="*/ 0 w 68"/>
                  <a:gd name="T41" fmla="*/ 25 h 68"/>
                  <a:gd name="T42" fmla="*/ 1 w 68"/>
                  <a:gd name="T43" fmla="*/ 27 h 68"/>
                  <a:gd name="T44" fmla="*/ 6 w 68"/>
                  <a:gd name="T45" fmla="*/ 30 h 68"/>
                  <a:gd name="T46" fmla="*/ 6 w 68"/>
                  <a:gd name="T47" fmla="*/ 34 h 68"/>
                  <a:gd name="T48" fmla="*/ 6 w 68"/>
                  <a:gd name="T49" fmla="*/ 38 h 68"/>
                  <a:gd name="T50" fmla="*/ 1 w 68"/>
                  <a:gd name="T51" fmla="*/ 41 h 68"/>
                  <a:gd name="T52" fmla="*/ 1 w 68"/>
                  <a:gd name="T53" fmla="*/ 44 h 68"/>
                  <a:gd name="T54" fmla="*/ 9 w 68"/>
                  <a:gd name="T55" fmla="*/ 58 h 68"/>
                  <a:gd name="T56" fmla="*/ 11 w 68"/>
                  <a:gd name="T57" fmla="*/ 59 h 68"/>
                  <a:gd name="T58" fmla="*/ 17 w 68"/>
                  <a:gd name="T59" fmla="*/ 56 h 68"/>
                  <a:gd name="T60" fmla="*/ 24 w 68"/>
                  <a:gd name="T61" fmla="*/ 60 h 68"/>
                  <a:gd name="T62" fmla="*/ 24 w 68"/>
                  <a:gd name="T63" fmla="*/ 66 h 68"/>
                  <a:gd name="T64" fmla="*/ 26 w 68"/>
                  <a:gd name="T65" fmla="*/ 68 h 68"/>
                  <a:gd name="T66" fmla="*/ 42 w 68"/>
                  <a:gd name="T67" fmla="*/ 68 h 68"/>
                  <a:gd name="T68" fmla="*/ 44 w 68"/>
                  <a:gd name="T69" fmla="*/ 66 h 68"/>
                  <a:gd name="T70" fmla="*/ 44 w 68"/>
                  <a:gd name="T71" fmla="*/ 60 h 68"/>
                  <a:gd name="T72" fmla="*/ 52 w 68"/>
                  <a:gd name="T73" fmla="*/ 56 h 68"/>
                  <a:gd name="T74" fmla="*/ 57 w 68"/>
                  <a:gd name="T75" fmla="*/ 59 h 68"/>
                  <a:gd name="T76" fmla="*/ 58 w 68"/>
                  <a:gd name="T77" fmla="*/ 59 h 68"/>
                  <a:gd name="T78" fmla="*/ 60 w 68"/>
                  <a:gd name="T79" fmla="*/ 58 h 68"/>
                  <a:gd name="T80" fmla="*/ 68 w 68"/>
                  <a:gd name="T81" fmla="*/ 44 h 68"/>
                  <a:gd name="T82" fmla="*/ 67 w 68"/>
                  <a:gd name="T83" fmla="*/ 41 h 68"/>
                  <a:gd name="T84" fmla="*/ 34 w 68"/>
                  <a:gd name="T85" fmla="*/ 48 h 68"/>
                  <a:gd name="T86" fmla="*/ 20 w 68"/>
                  <a:gd name="T87" fmla="*/ 34 h 68"/>
                  <a:gd name="T88" fmla="*/ 34 w 68"/>
                  <a:gd name="T89" fmla="*/ 20 h 68"/>
                  <a:gd name="T90" fmla="*/ 48 w 68"/>
                  <a:gd name="T91" fmla="*/ 34 h 68"/>
                  <a:gd name="T92" fmla="*/ 34 w 68"/>
                  <a:gd name="T93" fmla="*/ 4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68">
                    <a:moveTo>
                      <a:pt x="67" y="41"/>
                    </a:move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7"/>
                      <a:pt x="62" y="35"/>
                      <a:pt x="62" y="34"/>
                    </a:cubicBezTo>
                    <a:cubicBezTo>
                      <a:pt x="62" y="33"/>
                      <a:pt x="62" y="31"/>
                      <a:pt x="62" y="30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8" y="26"/>
                      <a:pt x="68" y="25"/>
                      <a:pt x="67" y="24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59" y="9"/>
                      <a:pt x="58" y="9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0" y="10"/>
                      <a:pt x="47" y="9"/>
                      <a:pt x="44" y="8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1"/>
                      <a:pt x="43" y="0"/>
                      <a:pt x="4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4" y="1"/>
                      <a:pt x="24" y="2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2" y="9"/>
                      <a:pt x="19" y="10"/>
                      <a:pt x="17" y="1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1" y="26"/>
                      <a:pt x="1" y="26"/>
                      <a:pt x="1" y="27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3"/>
                      <a:pt x="6" y="34"/>
                    </a:cubicBezTo>
                    <a:cubicBezTo>
                      <a:pt x="6" y="35"/>
                      <a:pt x="6" y="37"/>
                      <a:pt x="6" y="38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2"/>
                      <a:pt x="0" y="43"/>
                      <a:pt x="1" y="44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9"/>
                      <a:pt x="10" y="59"/>
                      <a:pt x="11" y="59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9" y="58"/>
                      <a:pt x="22" y="59"/>
                      <a:pt x="24" y="60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4" y="67"/>
                      <a:pt x="25" y="68"/>
                      <a:pt x="26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3" y="68"/>
                      <a:pt x="44" y="67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7" y="59"/>
                      <a:pt x="50" y="58"/>
                      <a:pt x="52" y="56"/>
                    </a:cubicBezTo>
                    <a:cubicBezTo>
                      <a:pt x="57" y="59"/>
                      <a:pt x="57" y="59"/>
                      <a:pt x="57" y="59"/>
                    </a:cubicBezTo>
                    <a:cubicBezTo>
                      <a:pt x="57" y="59"/>
                      <a:pt x="58" y="59"/>
                      <a:pt x="58" y="59"/>
                    </a:cubicBezTo>
                    <a:cubicBezTo>
                      <a:pt x="59" y="59"/>
                      <a:pt x="59" y="58"/>
                      <a:pt x="60" y="58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3"/>
                      <a:pt x="68" y="42"/>
                      <a:pt x="67" y="41"/>
                    </a:cubicBezTo>
                    <a:close/>
                    <a:moveTo>
                      <a:pt x="34" y="48"/>
                    </a:moveTo>
                    <a:cubicBezTo>
                      <a:pt x="26" y="48"/>
                      <a:pt x="20" y="42"/>
                      <a:pt x="20" y="34"/>
                    </a:cubicBezTo>
                    <a:cubicBezTo>
                      <a:pt x="20" y="26"/>
                      <a:pt x="26" y="20"/>
                      <a:pt x="34" y="20"/>
                    </a:cubicBezTo>
                    <a:cubicBezTo>
                      <a:pt x="42" y="20"/>
                      <a:pt x="48" y="26"/>
                      <a:pt x="48" y="34"/>
                    </a:cubicBezTo>
                    <a:cubicBezTo>
                      <a:pt x="48" y="42"/>
                      <a:pt x="42" y="48"/>
                      <a:pt x="34" y="48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687827">
                  <a:defRPr/>
                </a:pPr>
                <a:endParaRPr kumimoji="0" lang="id-ID" sz="3323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Freeform 75">
                <a:extLst>
                  <a:ext uri="{FF2B5EF4-FFF2-40B4-BE49-F238E27FC236}">
                    <a16:creationId xmlns:a16="http://schemas.microsoft.com/office/drawing/2014/main" id="{D0C747E0-1452-4668-BBA8-BEC994098E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5800" y="3971925"/>
                <a:ext cx="149225" cy="150813"/>
              </a:xfrm>
              <a:custGeom>
                <a:avLst/>
                <a:gdLst>
                  <a:gd name="T0" fmla="*/ 39 w 40"/>
                  <a:gd name="T1" fmla="*/ 24 h 40"/>
                  <a:gd name="T2" fmla="*/ 36 w 40"/>
                  <a:gd name="T3" fmla="*/ 22 h 40"/>
                  <a:gd name="T4" fmla="*/ 36 w 40"/>
                  <a:gd name="T5" fmla="*/ 20 h 40"/>
                  <a:gd name="T6" fmla="*/ 36 w 40"/>
                  <a:gd name="T7" fmla="*/ 18 h 40"/>
                  <a:gd name="T8" fmla="*/ 39 w 40"/>
                  <a:gd name="T9" fmla="*/ 16 h 40"/>
                  <a:gd name="T10" fmla="*/ 39 w 40"/>
                  <a:gd name="T11" fmla="*/ 13 h 40"/>
                  <a:gd name="T12" fmla="*/ 35 w 40"/>
                  <a:gd name="T13" fmla="*/ 7 h 40"/>
                  <a:gd name="T14" fmla="*/ 34 w 40"/>
                  <a:gd name="T15" fmla="*/ 6 h 40"/>
                  <a:gd name="T16" fmla="*/ 33 w 40"/>
                  <a:gd name="T17" fmla="*/ 6 h 40"/>
                  <a:gd name="T18" fmla="*/ 30 w 40"/>
                  <a:gd name="T19" fmla="*/ 7 h 40"/>
                  <a:gd name="T20" fmla="*/ 26 w 40"/>
                  <a:gd name="T21" fmla="*/ 5 h 40"/>
                  <a:gd name="T22" fmla="*/ 26 w 40"/>
                  <a:gd name="T23" fmla="*/ 2 h 40"/>
                  <a:gd name="T24" fmla="*/ 24 w 40"/>
                  <a:gd name="T25" fmla="*/ 0 h 40"/>
                  <a:gd name="T26" fmla="*/ 16 w 40"/>
                  <a:gd name="T27" fmla="*/ 0 h 40"/>
                  <a:gd name="T28" fmla="*/ 14 w 40"/>
                  <a:gd name="T29" fmla="*/ 2 h 40"/>
                  <a:gd name="T30" fmla="*/ 14 w 40"/>
                  <a:gd name="T31" fmla="*/ 5 h 40"/>
                  <a:gd name="T32" fmla="*/ 10 w 40"/>
                  <a:gd name="T33" fmla="*/ 7 h 40"/>
                  <a:gd name="T34" fmla="*/ 8 w 40"/>
                  <a:gd name="T35" fmla="*/ 6 h 40"/>
                  <a:gd name="T36" fmla="*/ 5 w 40"/>
                  <a:gd name="T37" fmla="*/ 7 h 40"/>
                  <a:gd name="T38" fmla="*/ 1 w 40"/>
                  <a:gd name="T39" fmla="*/ 13 h 40"/>
                  <a:gd name="T40" fmla="*/ 1 w 40"/>
                  <a:gd name="T41" fmla="*/ 15 h 40"/>
                  <a:gd name="T42" fmla="*/ 1 w 40"/>
                  <a:gd name="T43" fmla="*/ 16 h 40"/>
                  <a:gd name="T44" fmla="*/ 4 w 40"/>
                  <a:gd name="T45" fmla="*/ 18 h 40"/>
                  <a:gd name="T46" fmla="*/ 4 w 40"/>
                  <a:gd name="T47" fmla="*/ 20 h 40"/>
                  <a:gd name="T48" fmla="*/ 4 w 40"/>
                  <a:gd name="T49" fmla="*/ 22 h 40"/>
                  <a:gd name="T50" fmla="*/ 1 w 40"/>
                  <a:gd name="T51" fmla="*/ 24 h 40"/>
                  <a:gd name="T52" fmla="*/ 1 w 40"/>
                  <a:gd name="T53" fmla="*/ 25 h 40"/>
                  <a:gd name="T54" fmla="*/ 1 w 40"/>
                  <a:gd name="T55" fmla="*/ 27 h 40"/>
                  <a:gd name="T56" fmla="*/ 5 w 40"/>
                  <a:gd name="T57" fmla="*/ 33 h 40"/>
                  <a:gd name="T58" fmla="*/ 7 w 40"/>
                  <a:gd name="T59" fmla="*/ 34 h 40"/>
                  <a:gd name="T60" fmla="*/ 10 w 40"/>
                  <a:gd name="T61" fmla="*/ 33 h 40"/>
                  <a:gd name="T62" fmla="*/ 14 w 40"/>
                  <a:gd name="T63" fmla="*/ 35 h 40"/>
                  <a:gd name="T64" fmla="*/ 14 w 40"/>
                  <a:gd name="T65" fmla="*/ 38 h 40"/>
                  <a:gd name="T66" fmla="*/ 16 w 40"/>
                  <a:gd name="T67" fmla="*/ 40 h 40"/>
                  <a:gd name="T68" fmla="*/ 24 w 40"/>
                  <a:gd name="T69" fmla="*/ 40 h 40"/>
                  <a:gd name="T70" fmla="*/ 26 w 40"/>
                  <a:gd name="T71" fmla="*/ 38 h 40"/>
                  <a:gd name="T72" fmla="*/ 26 w 40"/>
                  <a:gd name="T73" fmla="*/ 35 h 40"/>
                  <a:gd name="T74" fmla="*/ 30 w 40"/>
                  <a:gd name="T75" fmla="*/ 33 h 40"/>
                  <a:gd name="T76" fmla="*/ 33 w 40"/>
                  <a:gd name="T77" fmla="*/ 34 h 40"/>
                  <a:gd name="T78" fmla="*/ 34 w 40"/>
                  <a:gd name="T79" fmla="*/ 34 h 40"/>
                  <a:gd name="T80" fmla="*/ 35 w 40"/>
                  <a:gd name="T81" fmla="*/ 33 h 40"/>
                  <a:gd name="T82" fmla="*/ 39 w 40"/>
                  <a:gd name="T83" fmla="*/ 27 h 40"/>
                  <a:gd name="T84" fmla="*/ 39 w 40"/>
                  <a:gd name="T85" fmla="*/ 24 h 40"/>
                  <a:gd name="T86" fmla="*/ 20 w 40"/>
                  <a:gd name="T87" fmla="*/ 28 h 40"/>
                  <a:gd name="T88" fmla="*/ 12 w 40"/>
                  <a:gd name="T89" fmla="*/ 20 h 40"/>
                  <a:gd name="T90" fmla="*/ 20 w 40"/>
                  <a:gd name="T91" fmla="*/ 12 h 40"/>
                  <a:gd name="T92" fmla="*/ 28 w 40"/>
                  <a:gd name="T93" fmla="*/ 20 h 40"/>
                  <a:gd name="T94" fmla="*/ 20 w 40"/>
                  <a:gd name="T95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" h="40">
                    <a:moveTo>
                      <a:pt x="39" y="24"/>
                    </a:move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1"/>
                      <a:pt x="36" y="21"/>
                      <a:pt x="36" y="20"/>
                    </a:cubicBezTo>
                    <a:cubicBezTo>
                      <a:pt x="36" y="19"/>
                      <a:pt x="36" y="19"/>
                      <a:pt x="36" y="18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40" y="16"/>
                      <a:pt x="40" y="14"/>
                      <a:pt x="39" y="13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6"/>
                      <a:pt x="35" y="6"/>
                      <a:pt x="34" y="6"/>
                    </a:cubicBezTo>
                    <a:cubicBezTo>
                      <a:pt x="34" y="5"/>
                      <a:pt x="33" y="6"/>
                      <a:pt x="33" y="6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6"/>
                      <a:pt x="28" y="6"/>
                      <a:pt x="26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2" y="7"/>
                      <a:pt x="10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5"/>
                      <a:pt x="5" y="6"/>
                      <a:pt x="5" y="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4"/>
                      <a:pt x="0" y="14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4" y="20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5"/>
                      <a:pt x="1" y="25"/>
                    </a:cubicBezTo>
                    <a:cubicBezTo>
                      <a:pt x="0" y="26"/>
                      <a:pt x="0" y="26"/>
                      <a:pt x="1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4"/>
                      <a:pt x="6" y="35"/>
                      <a:pt x="7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2" y="33"/>
                      <a:pt x="13" y="34"/>
                      <a:pt x="14" y="35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9"/>
                      <a:pt x="15" y="40"/>
                      <a:pt x="16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5" y="40"/>
                      <a:pt x="26" y="39"/>
                      <a:pt x="26" y="38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8" y="34"/>
                      <a:pt x="29" y="34"/>
                      <a:pt x="30" y="33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4" y="35"/>
                      <a:pt x="34" y="34"/>
                    </a:cubicBezTo>
                    <a:cubicBezTo>
                      <a:pt x="35" y="34"/>
                      <a:pt x="35" y="34"/>
                      <a:pt x="35" y="33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6"/>
                      <a:pt x="40" y="24"/>
                      <a:pt x="39" y="24"/>
                    </a:cubicBezTo>
                    <a:close/>
                    <a:moveTo>
                      <a:pt x="20" y="28"/>
                    </a:moveTo>
                    <a:cubicBezTo>
                      <a:pt x="16" y="28"/>
                      <a:pt x="12" y="24"/>
                      <a:pt x="12" y="20"/>
                    </a:cubicBezTo>
                    <a:cubicBezTo>
                      <a:pt x="12" y="16"/>
                      <a:pt x="16" y="12"/>
                      <a:pt x="20" y="12"/>
                    </a:cubicBezTo>
                    <a:cubicBezTo>
                      <a:pt x="24" y="12"/>
                      <a:pt x="28" y="16"/>
                      <a:pt x="28" y="20"/>
                    </a:cubicBezTo>
                    <a:cubicBezTo>
                      <a:pt x="28" y="24"/>
                      <a:pt x="24" y="28"/>
                      <a:pt x="20" y="28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687827">
                  <a:defRPr/>
                </a:pPr>
                <a:endParaRPr kumimoji="0" lang="id-ID" sz="3323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7" name="Rectangle 9">
              <a:extLst>
                <a:ext uri="{FF2B5EF4-FFF2-40B4-BE49-F238E27FC236}">
                  <a16:creationId xmlns:a16="http://schemas.microsoft.com/office/drawing/2014/main" id="{A019E346-0D2E-4B86-AE83-357D2A024CAC}"/>
                </a:ext>
              </a:extLst>
            </p:cNvPr>
            <p:cNvSpPr/>
            <p:nvPr/>
          </p:nvSpPr>
          <p:spPr>
            <a:xfrm>
              <a:off x="1914371" y="1715609"/>
              <a:ext cx="9390926" cy="577438"/>
            </a:xfrm>
            <a:prstGeom prst="rect">
              <a:avLst/>
            </a:prstGeom>
            <a:solidFill>
              <a:srgbClr val="FFFFFF">
                <a:lumMod val="50000"/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687827">
                <a:buClr>
                  <a:srgbClr val="50A99B"/>
                </a:buClr>
                <a:defRPr/>
              </a:pPr>
              <a:endParaRPr kumimoji="0" lang="en-US" sz="1292" kern="0" dirty="0">
                <a:solidFill>
                  <a:srgbClr val="99999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88" name="TextBox 23">
              <a:extLst>
                <a:ext uri="{FF2B5EF4-FFF2-40B4-BE49-F238E27FC236}">
                  <a16:creationId xmlns:a16="http://schemas.microsoft.com/office/drawing/2014/main" id="{FF50D1A3-9301-4A26-A381-F7FA0145B273}"/>
                </a:ext>
              </a:extLst>
            </p:cNvPr>
            <p:cNvSpPr txBox="1"/>
            <p:nvPr/>
          </p:nvSpPr>
          <p:spPr>
            <a:xfrm>
              <a:off x="5086784" y="1715787"/>
              <a:ext cx="4894613" cy="5770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58265" indent="-158265" defTabSz="1687827">
                <a:buFont typeface="Wingdings" panose="05000000000000000000" pitchFamily="2" charset="2"/>
                <a:buChar char="u"/>
                <a:defRPr/>
              </a:pPr>
              <a:r>
                <a:rPr lang="en-US" sz="1050" dirty="0">
                  <a:solidFill>
                    <a:srgbClr val="5A5A5A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Introduction of participants</a:t>
              </a:r>
            </a:p>
            <a:p>
              <a:pPr marL="158265" indent="-158265" defTabSz="1687827">
                <a:buFont typeface="Wingdings" panose="05000000000000000000" pitchFamily="2" charset="2"/>
                <a:buChar char="u"/>
                <a:defRPr/>
              </a:pPr>
              <a:r>
                <a:rPr kumimoji="0" lang="en-US" sz="1050" dirty="0">
                  <a:solidFill>
                    <a:srgbClr val="5A5A5A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Introduction of Mutual Learning</a:t>
              </a:r>
            </a:p>
            <a:p>
              <a:pPr marL="158265" indent="-158265" defTabSz="1687827">
                <a:buFont typeface="Wingdings" panose="05000000000000000000" pitchFamily="2" charset="2"/>
                <a:buChar char="u"/>
                <a:defRPr/>
              </a:pPr>
              <a:r>
                <a:rPr kumimoji="0" lang="en-US" sz="1050" dirty="0">
                  <a:solidFill>
                    <a:srgbClr val="5A5A5A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Explanation of schedule and a first assignment</a:t>
              </a:r>
            </a:p>
          </p:txBody>
        </p:sp>
        <p:sp>
          <p:nvSpPr>
            <p:cNvPr id="89" name="CuadroTexto 395">
              <a:extLst>
                <a:ext uri="{FF2B5EF4-FFF2-40B4-BE49-F238E27FC236}">
                  <a16:creationId xmlns:a16="http://schemas.microsoft.com/office/drawing/2014/main" id="{AD993AF7-A2A7-4750-BF8A-08E402468A60}"/>
                </a:ext>
              </a:extLst>
            </p:cNvPr>
            <p:cNvSpPr txBox="1"/>
            <p:nvPr/>
          </p:nvSpPr>
          <p:spPr>
            <a:xfrm flipH="1">
              <a:off x="2366091" y="1650387"/>
              <a:ext cx="240719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687827">
                <a:defRPr/>
              </a:pPr>
              <a:r>
                <a:rPr kumimoji="0" lang="en-US" sz="2000" b="1" dirty="0">
                  <a:solidFill>
                    <a:srgbClr val="374556"/>
                  </a:solidFill>
                  <a:ea typeface="Lato" charset="0"/>
                  <a:cs typeface="Lato" charset="0"/>
                </a:rPr>
                <a:t>Kick-off meeting</a:t>
              </a:r>
            </a:p>
            <a:p>
              <a:pPr defTabSz="1687827">
                <a:defRPr/>
              </a:pPr>
              <a:r>
                <a:rPr kumimoji="0" lang="en-US" sz="2000" b="1" dirty="0">
                  <a:solidFill>
                    <a:srgbClr val="374556"/>
                  </a:solidFill>
                  <a:ea typeface="Lato" charset="0"/>
                  <a:cs typeface="Lato" charset="0"/>
                </a:rPr>
                <a:t>(Online)</a:t>
              </a:r>
            </a:p>
          </p:txBody>
        </p:sp>
        <p:sp>
          <p:nvSpPr>
            <p:cNvPr id="90" name="CuadroTexto 395">
              <a:extLst>
                <a:ext uri="{FF2B5EF4-FFF2-40B4-BE49-F238E27FC236}">
                  <a16:creationId xmlns:a16="http://schemas.microsoft.com/office/drawing/2014/main" id="{A57BE435-23C7-4FA8-A2C1-A076D595D0F4}"/>
                </a:ext>
              </a:extLst>
            </p:cNvPr>
            <p:cNvSpPr txBox="1"/>
            <p:nvPr/>
          </p:nvSpPr>
          <p:spPr>
            <a:xfrm flipH="1">
              <a:off x="1840228" y="1816137"/>
              <a:ext cx="713697" cy="3763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687827">
                <a:defRPr/>
              </a:pPr>
              <a:r>
                <a:rPr kumimoji="0" lang="en-US" sz="1846" b="1" dirty="0">
                  <a:solidFill>
                    <a:srgbClr val="184163"/>
                  </a:solidFill>
                  <a:ea typeface="Lato" charset="0"/>
                  <a:cs typeface="Lato" charset="0"/>
                </a:rPr>
                <a:t>02</a:t>
              </a:r>
            </a:p>
          </p:txBody>
        </p:sp>
        <p:sp>
          <p:nvSpPr>
            <p:cNvPr id="91" name="Rectangle 9">
              <a:extLst>
                <a:ext uri="{FF2B5EF4-FFF2-40B4-BE49-F238E27FC236}">
                  <a16:creationId xmlns:a16="http://schemas.microsoft.com/office/drawing/2014/main" id="{389ED71C-8A39-40AA-B0DC-19983C23503B}"/>
                </a:ext>
              </a:extLst>
            </p:cNvPr>
            <p:cNvSpPr/>
            <p:nvPr/>
          </p:nvSpPr>
          <p:spPr>
            <a:xfrm>
              <a:off x="1893995" y="3275957"/>
              <a:ext cx="9400099" cy="517734"/>
            </a:xfrm>
            <a:prstGeom prst="rect">
              <a:avLst/>
            </a:prstGeom>
            <a:solidFill>
              <a:srgbClr val="FFFFFF">
                <a:lumMod val="50000"/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687827">
                <a:buClr>
                  <a:srgbClr val="50A99B"/>
                </a:buClr>
                <a:defRPr/>
              </a:pPr>
              <a:endParaRPr kumimoji="0" lang="en-US" sz="1292" kern="0" dirty="0">
                <a:solidFill>
                  <a:srgbClr val="99999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92" name="CuadroTexto 395">
              <a:extLst>
                <a:ext uri="{FF2B5EF4-FFF2-40B4-BE49-F238E27FC236}">
                  <a16:creationId xmlns:a16="http://schemas.microsoft.com/office/drawing/2014/main" id="{43909AF7-FEB8-4DAE-8DEB-3B9484C8AB5E}"/>
                </a:ext>
              </a:extLst>
            </p:cNvPr>
            <p:cNvSpPr txBox="1"/>
            <p:nvPr/>
          </p:nvSpPr>
          <p:spPr>
            <a:xfrm flipH="1">
              <a:off x="2354615" y="3169180"/>
              <a:ext cx="35701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87827">
                <a:defRPr/>
              </a:pPr>
              <a:r>
                <a:rPr kumimoji="0" lang="en-US" sz="2000" b="1" dirty="0">
                  <a:solidFill>
                    <a:srgbClr val="374556"/>
                  </a:solidFill>
                  <a:ea typeface="Lato" charset="0"/>
                  <a:cs typeface="Lato" charset="0"/>
                </a:rPr>
                <a:t>Main meeting</a:t>
              </a:r>
            </a:p>
            <a:p>
              <a:pPr defTabSz="1687827">
                <a:defRPr/>
              </a:pPr>
              <a:r>
                <a:rPr kumimoji="0" lang="en-US" sz="2000" b="1" dirty="0">
                  <a:solidFill>
                    <a:srgbClr val="374556"/>
                  </a:solidFill>
                  <a:ea typeface="Lato" charset="0"/>
                  <a:cs typeface="Lato" charset="0"/>
                </a:rPr>
                <a:t>(Online)</a:t>
              </a:r>
            </a:p>
          </p:txBody>
        </p:sp>
        <p:sp>
          <p:nvSpPr>
            <p:cNvPr id="93" name="CuadroTexto 395">
              <a:extLst>
                <a:ext uri="{FF2B5EF4-FFF2-40B4-BE49-F238E27FC236}">
                  <a16:creationId xmlns:a16="http://schemas.microsoft.com/office/drawing/2014/main" id="{91795536-BFCF-4E1D-AFCC-A1659B295457}"/>
                </a:ext>
              </a:extLst>
            </p:cNvPr>
            <p:cNvSpPr txBox="1"/>
            <p:nvPr/>
          </p:nvSpPr>
          <p:spPr>
            <a:xfrm flipH="1">
              <a:off x="1829671" y="3350158"/>
              <a:ext cx="743561" cy="376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87827">
                <a:defRPr/>
              </a:pPr>
              <a:r>
                <a:rPr kumimoji="0" lang="en-US" sz="1846" b="1" dirty="0">
                  <a:solidFill>
                    <a:srgbClr val="843A8E"/>
                  </a:solidFill>
                  <a:ea typeface="Lato" charset="0"/>
                  <a:cs typeface="Lato" charset="0"/>
                </a:rPr>
                <a:t>03</a:t>
              </a:r>
            </a:p>
          </p:txBody>
        </p:sp>
        <p:sp>
          <p:nvSpPr>
            <p:cNvPr id="94" name="Rectangle 9">
              <a:extLst>
                <a:ext uri="{FF2B5EF4-FFF2-40B4-BE49-F238E27FC236}">
                  <a16:creationId xmlns:a16="http://schemas.microsoft.com/office/drawing/2014/main" id="{B23A4267-AA67-4CCD-BE75-11CC7DBC0797}"/>
                </a:ext>
              </a:extLst>
            </p:cNvPr>
            <p:cNvSpPr/>
            <p:nvPr/>
          </p:nvSpPr>
          <p:spPr>
            <a:xfrm>
              <a:off x="1893994" y="4764968"/>
              <a:ext cx="9443373" cy="553998"/>
            </a:xfrm>
            <a:prstGeom prst="rect">
              <a:avLst/>
            </a:prstGeom>
            <a:solidFill>
              <a:srgbClr val="FFFFFF">
                <a:lumMod val="50000"/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687827">
                <a:buClr>
                  <a:srgbClr val="50A99B"/>
                </a:buClr>
                <a:defRPr/>
              </a:pPr>
              <a:endParaRPr kumimoji="0" lang="en-US" sz="1292" kern="0" dirty="0">
                <a:solidFill>
                  <a:srgbClr val="99999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95" name="CuadroTexto 395">
              <a:extLst>
                <a:ext uri="{FF2B5EF4-FFF2-40B4-BE49-F238E27FC236}">
                  <a16:creationId xmlns:a16="http://schemas.microsoft.com/office/drawing/2014/main" id="{A71C9391-E16A-4F5B-BEA9-4C946E7C1A70}"/>
                </a:ext>
              </a:extLst>
            </p:cNvPr>
            <p:cNvSpPr txBox="1"/>
            <p:nvPr/>
          </p:nvSpPr>
          <p:spPr>
            <a:xfrm flipH="1">
              <a:off x="2386468" y="4670019"/>
              <a:ext cx="29579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87827">
                <a:defRPr/>
              </a:pPr>
              <a:r>
                <a:rPr kumimoji="0" lang="en-US" sz="2000" b="1" dirty="0">
                  <a:solidFill>
                    <a:srgbClr val="374556"/>
                  </a:solidFill>
                  <a:ea typeface="Lato" charset="0"/>
                  <a:cs typeface="Lato" charset="0"/>
                </a:rPr>
                <a:t>Follow-up </a:t>
              </a:r>
              <a:r>
                <a:rPr lang="en-US" sz="2000" b="1" dirty="0">
                  <a:solidFill>
                    <a:srgbClr val="374556"/>
                  </a:solidFill>
                  <a:ea typeface="Lato" charset="0"/>
                  <a:cs typeface="Lato" charset="0"/>
                </a:rPr>
                <a:t>meeting</a:t>
              </a:r>
              <a:endParaRPr kumimoji="0" lang="en-US" sz="2000" b="1" dirty="0">
                <a:solidFill>
                  <a:srgbClr val="374556"/>
                </a:solidFill>
                <a:ea typeface="Lato" charset="0"/>
                <a:cs typeface="Lato" charset="0"/>
              </a:endParaRPr>
            </a:p>
            <a:p>
              <a:pPr defTabSz="1687827">
                <a:defRPr/>
              </a:pPr>
              <a:r>
                <a:rPr kumimoji="0" lang="en-US" sz="2000" b="1" dirty="0">
                  <a:solidFill>
                    <a:srgbClr val="374556"/>
                  </a:solidFill>
                  <a:ea typeface="Lato" charset="0"/>
                  <a:cs typeface="Lato" charset="0"/>
                </a:rPr>
                <a:t>(Online)</a:t>
              </a:r>
            </a:p>
          </p:txBody>
        </p:sp>
        <p:sp>
          <p:nvSpPr>
            <p:cNvPr id="96" name="CuadroTexto 395">
              <a:extLst>
                <a:ext uri="{FF2B5EF4-FFF2-40B4-BE49-F238E27FC236}">
                  <a16:creationId xmlns:a16="http://schemas.microsoft.com/office/drawing/2014/main" id="{F92CAE6D-3993-4568-B893-3529C3CD4132}"/>
                </a:ext>
              </a:extLst>
            </p:cNvPr>
            <p:cNvSpPr txBox="1"/>
            <p:nvPr/>
          </p:nvSpPr>
          <p:spPr>
            <a:xfrm flipH="1">
              <a:off x="1853330" y="4857301"/>
              <a:ext cx="676636" cy="376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87827">
                <a:defRPr/>
              </a:pPr>
              <a:r>
                <a:rPr kumimoji="0" lang="en-US" sz="1846" b="1" dirty="0">
                  <a:solidFill>
                    <a:srgbClr val="9AC35A"/>
                  </a:solidFill>
                  <a:ea typeface="Lato" charset="0"/>
                  <a:cs typeface="Lato" charset="0"/>
                </a:rPr>
                <a:t>04</a:t>
              </a:r>
            </a:p>
          </p:txBody>
        </p:sp>
        <p:sp>
          <p:nvSpPr>
            <p:cNvPr id="97" name="TextBox 23">
              <a:extLst>
                <a:ext uri="{FF2B5EF4-FFF2-40B4-BE49-F238E27FC236}">
                  <a16:creationId xmlns:a16="http://schemas.microsoft.com/office/drawing/2014/main" id="{2F0F8CE3-A666-484A-AF87-27507B2391D8}"/>
                </a:ext>
              </a:extLst>
            </p:cNvPr>
            <p:cNvSpPr txBox="1"/>
            <p:nvPr/>
          </p:nvSpPr>
          <p:spPr>
            <a:xfrm>
              <a:off x="5109970" y="3252979"/>
              <a:ext cx="4894613" cy="5770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58265" indent="-158265" defTabSz="1687827">
                <a:buFont typeface="Wingdings" panose="05000000000000000000" pitchFamily="2" charset="2"/>
                <a:buChar char="u"/>
                <a:defRPr/>
              </a:pPr>
              <a:r>
                <a:rPr kumimoji="0" lang="en-US" sz="1050" dirty="0">
                  <a:solidFill>
                    <a:srgbClr val="5A5A5A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Presentation of the first exercise</a:t>
              </a:r>
            </a:p>
            <a:p>
              <a:pPr marL="158265" indent="-158265" defTabSz="1687827">
                <a:buFont typeface="Wingdings" panose="05000000000000000000" pitchFamily="2" charset="2"/>
                <a:buChar char="u"/>
                <a:defRPr/>
              </a:pPr>
              <a:r>
                <a:rPr lang="en-US" sz="1050" dirty="0">
                  <a:solidFill>
                    <a:srgbClr val="5A5A5A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Explanation of </a:t>
              </a:r>
              <a:r>
                <a:rPr kumimoji="0" lang="en-US" sz="1050" dirty="0">
                  <a:solidFill>
                    <a:srgbClr val="5A5A5A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answers to questions</a:t>
              </a:r>
            </a:p>
            <a:p>
              <a:pPr marL="158265" indent="-158265" defTabSz="1687827">
                <a:buFont typeface="Wingdings" panose="05000000000000000000" pitchFamily="2" charset="2"/>
                <a:buChar char="u"/>
                <a:defRPr/>
              </a:pPr>
              <a:r>
                <a:rPr kumimoji="0" lang="en-US" sz="1050" dirty="0">
                  <a:solidFill>
                    <a:srgbClr val="5A5A5A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Exchange views and free discussion</a:t>
              </a:r>
            </a:p>
          </p:txBody>
        </p:sp>
        <p:sp>
          <p:nvSpPr>
            <p:cNvPr id="98" name="矢印: 五方向 1">
              <a:extLst>
                <a:ext uri="{FF2B5EF4-FFF2-40B4-BE49-F238E27FC236}">
                  <a16:creationId xmlns:a16="http://schemas.microsoft.com/office/drawing/2014/main" id="{281C40D9-5E68-432D-AA87-1BE68610F8EA}"/>
                </a:ext>
              </a:extLst>
            </p:cNvPr>
            <p:cNvSpPr/>
            <p:nvPr/>
          </p:nvSpPr>
          <p:spPr>
            <a:xfrm rot="5400000">
              <a:off x="5089656" y="-393576"/>
              <a:ext cx="824525" cy="6353179"/>
            </a:xfrm>
            <a:prstGeom prst="homePlate">
              <a:avLst>
                <a:gd name="adj" fmla="val 18823"/>
              </a:avLst>
            </a:prstGeom>
            <a:solidFill>
              <a:srgbClr val="8DA5B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9823" tIns="49823" rIns="49823" bIns="4982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98">
                <a:defRPr/>
              </a:pPr>
              <a:endParaRPr lang="ja-JP" altLang="en-US" sz="1015" dirty="0">
                <a:solidFill>
                  <a:srgbClr val="000000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99" name="テキスト ボックス 2">
              <a:extLst>
                <a:ext uri="{FF2B5EF4-FFF2-40B4-BE49-F238E27FC236}">
                  <a16:creationId xmlns:a16="http://schemas.microsoft.com/office/drawing/2014/main" id="{AED6E024-A060-4FEC-8507-6FA39E1248D0}"/>
                </a:ext>
              </a:extLst>
            </p:cNvPr>
            <p:cNvSpPr txBox="1"/>
            <p:nvPr/>
          </p:nvSpPr>
          <p:spPr>
            <a:xfrm>
              <a:off x="3773768" y="2414429"/>
              <a:ext cx="3417689" cy="80723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49846" tIns="49846" rIns="49846" bIns="49846" rtlCol="0" anchor="ctr" anchorCtr="0">
              <a:noAutofit/>
            </a:bodyPr>
            <a:lstStyle/>
            <a:p>
              <a:pPr algn="ctr" defTabSz="457239">
                <a:lnSpc>
                  <a:spcPts val="1108"/>
                </a:lnSpc>
                <a:spcAft>
                  <a:spcPct val="0"/>
                </a:spcAft>
                <a:defRPr/>
              </a:pPr>
              <a:r>
                <a:rPr lang="en-US" altLang="ja-JP" sz="2800" dirty="0">
                  <a:solidFill>
                    <a:prstClr val="white"/>
                  </a:solidFill>
                  <a:ea typeface="ＭＳ Ｐゴシック"/>
                </a:rPr>
                <a:t>First  Exercise</a:t>
              </a:r>
            </a:p>
          </p:txBody>
        </p:sp>
        <p:sp>
          <p:nvSpPr>
            <p:cNvPr id="100" name="TextBox 23">
              <a:extLst>
                <a:ext uri="{FF2B5EF4-FFF2-40B4-BE49-F238E27FC236}">
                  <a16:creationId xmlns:a16="http://schemas.microsoft.com/office/drawing/2014/main" id="{9A71F975-55E8-4D86-9B48-35AE476D7639}"/>
                </a:ext>
              </a:extLst>
            </p:cNvPr>
            <p:cNvSpPr txBox="1"/>
            <p:nvPr/>
          </p:nvSpPr>
          <p:spPr>
            <a:xfrm>
              <a:off x="5124062" y="4756483"/>
              <a:ext cx="4894613" cy="5770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58265" indent="-158265" defTabSz="1687827">
                <a:buFont typeface="Wingdings" panose="05000000000000000000" pitchFamily="2" charset="2"/>
                <a:buChar char="u"/>
                <a:defRPr/>
              </a:pPr>
              <a:r>
                <a:rPr kumimoji="0" lang="en-US" sz="1050" dirty="0">
                  <a:solidFill>
                    <a:srgbClr val="5A5A5A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Presentation of the second exercise </a:t>
              </a:r>
            </a:p>
            <a:p>
              <a:pPr marL="158265" indent="-158265" defTabSz="1687827">
                <a:buFont typeface="Wingdings" panose="05000000000000000000" pitchFamily="2" charset="2"/>
                <a:buChar char="u"/>
                <a:defRPr/>
              </a:pPr>
              <a:r>
                <a:rPr kumimoji="0" lang="en-US" sz="1050" dirty="0">
                  <a:solidFill>
                    <a:srgbClr val="5A5A5A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Review of the program</a:t>
              </a:r>
            </a:p>
            <a:p>
              <a:pPr marL="158265" indent="-158265" defTabSz="1687827">
                <a:buFont typeface="Wingdings" panose="05000000000000000000" pitchFamily="2" charset="2"/>
                <a:buChar char="u"/>
                <a:defRPr/>
              </a:pPr>
              <a:r>
                <a:rPr kumimoji="0" lang="en-US" sz="1050" dirty="0">
                  <a:solidFill>
                    <a:srgbClr val="5A5A5A"/>
                  </a:solidFill>
                  <a:ea typeface="Lato Light" panose="020F0502020204030203" pitchFamily="34" charset="0"/>
                  <a:cs typeface="Lato Light" panose="020F0502020204030203" pitchFamily="34" charset="0"/>
                </a:rPr>
                <a:t>Discussion for the next step</a:t>
              </a:r>
            </a:p>
          </p:txBody>
        </p:sp>
        <p:sp>
          <p:nvSpPr>
            <p:cNvPr id="101" name="矢印: 五方向 69">
              <a:extLst>
                <a:ext uri="{FF2B5EF4-FFF2-40B4-BE49-F238E27FC236}">
                  <a16:creationId xmlns:a16="http://schemas.microsoft.com/office/drawing/2014/main" id="{1DC15B39-1A3F-4FC6-BBB8-BDA051B887BF}"/>
                </a:ext>
              </a:extLst>
            </p:cNvPr>
            <p:cNvSpPr/>
            <p:nvPr/>
          </p:nvSpPr>
          <p:spPr>
            <a:xfrm rot="5400000">
              <a:off x="5085897" y="1097710"/>
              <a:ext cx="832044" cy="6353181"/>
            </a:xfrm>
            <a:prstGeom prst="homePlate">
              <a:avLst>
                <a:gd name="adj" fmla="val 18823"/>
              </a:avLst>
            </a:prstGeom>
            <a:solidFill>
              <a:srgbClr val="8DA5B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9823" tIns="49823" rIns="49823" bIns="4982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98">
                <a:defRPr/>
              </a:pPr>
              <a:endParaRPr lang="ja-JP" altLang="en-US" sz="1015" dirty="0">
                <a:solidFill>
                  <a:srgbClr val="000000"/>
                </a:solidFill>
                <a:ea typeface="ＭＳ Ｐゴシック" panose="020B0600070205080204" pitchFamily="50" charset="-128"/>
              </a:endParaRPr>
            </a:p>
          </p:txBody>
        </p:sp>
        <p:sp>
          <p:nvSpPr>
            <p:cNvPr id="102" name="テキスト ボックス 70">
              <a:extLst>
                <a:ext uri="{FF2B5EF4-FFF2-40B4-BE49-F238E27FC236}">
                  <a16:creationId xmlns:a16="http://schemas.microsoft.com/office/drawing/2014/main" id="{74B205CB-B283-48F1-8CD5-A1B69B220A17}"/>
                </a:ext>
              </a:extLst>
            </p:cNvPr>
            <p:cNvSpPr txBox="1"/>
            <p:nvPr/>
          </p:nvSpPr>
          <p:spPr>
            <a:xfrm>
              <a:off x="3693219" y="4057627"/>
              <a:ext cx="3604506" cy="62172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49846" tIns="49846" rIns="49846" bIns="49846" rtlCol="0" anchor="ctr" anchorCtr="0">
              <a:noAutofit/>
            </a:bodyPr>
            <a:lstStyle/>
            <a:p>
              <a:pPr algn="ctr" defTabSz="457239">
                <a:lnSpc>
                  <a:spcPts val="1108"/>
                </a:lnSpc>
                <a:spcAft>
                  <a:spcPct val="0"/>
                </a:spcAft>
                <a:defRPr/>
              </a:pPr>
              <a:r>
                <a:rPr lang="en-US" altLang="ja-JP" sz="2800" dirty="0">
                  <a:solidFill>
                    <a:prstClr val="white"/>
                  </a:solidFill>
                  <a:ea typeface="ＭＳ Ｐゴシック"/>
                </a:rPr>
                <a:t>Second Exercise</a:t>
              </a:r>
            </a:p>
          </p:txBody>
        </p:sp>
        <p:sp>
          <p:nvSpPr>
            <p:cNvPr id="104" name="下矢印 3">
              <a:extLst>
                <a:ext uri="{FF2B5EF4-FFF2-40B4-BE49-F238E27FC236}">
                  <a16:creationId xmlns:a16="http://schemas.microsoft.com/office/drawing/2014/main" id="{19C3C713-7B94-4542-A68B-D3E3239EAF81}"/>
                </a:ext>
              </a:extLst>
            </p:cNvPr>
            <p:cNvSpPr/>
            <p:nvPr/>
          </p:nvSpPr>
          <p:spPr bwMode="auto">
            <a:xfrm>
              <a:off x="8041237" y="1095999"/>
              <a:ext cx="1080858" cy="4399828"/>
            </a:xfrm>
            <a:prstGeom prst="downArrow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>
                <a:latin typeface="+mn-lt"/>
              </a:rPr>
              <a:pPr/>
              <a:t>3</a:t>
            </a:fld>
            <a:endParaRPr lang="ja-JP" altLang="en-US" dirty="0">
              <a:latin typeface="+mn-lt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8466534" y="1784741"/>
            <a:ext cx="3569064" cy="1400613"/>
          </a:xfrm>
          <a:prstGeom prst="wedgeRoundRectCallout">
            <a:avLst>
              <a:gd name="adj1" fmla="val -87660"/>
              <a:gd name="adj2" fmla="val 267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kumimoji="1" lang="en-US" altLang="ja-JP" sz="1867" dirty="0">
                <a:solidFill>
                  <a:schemeClr val="tx1"/>
                </a:solidFill>
                <a:cs typeface="Segoe UI" panose="020B0502040204020203" pitchFamily="34" charset="0"/>
              </a:rPr>
              <a:t>Draft Art. 6.2 reporting using the JCM* as example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ja-JP" sz="1867" dirty="0">
                <a:solidFill>
                  <a:schemeClr val="tx1"/>
                </a:solidFill>
                <a:cs typeface="Segoe UI" panose="020B0502040204020203" pitchFamily="34" charset="0"/>
              </a:rPr>
              <a:t>Ask questions to each other’s deliverable</a:t>
            </a:r>
            <a:endParaRPr kumimoji="1" lang="ja-JP" altLang="en-US" sz="1867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8565842" y="3325805"/>
            <a:ext cx="3507251" cy="1432461"/>
          </a:xfrm>
          <a:prstGeom prst="wedgeRoundRectCallout">
            <a:avLst>
              <a:gd name="adj1" fmla="val -91480"/>
              <a:gd name="adj2" fmla="val 856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kumimoji="1" lang="en-US" altLang="ja-JP" sz="1867" dirty="0">
                <a:solidFill>
                  <a:schemeClr val="tx1"/>
                </a:solidFill>
                <a:cs typeface="Segoe UI" panose="020B0502040204020203" pitchFamily="34" charset="0"/>
              </a:rPr>
              <a:t>Refinement of deliverable from first exercise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kumimoji="1" lang="en-US" altLang="ja-JP" sz="1867" dirty="0">
                <a:solidFill>
                  <a:schemeClr val="tx1"/>
                </a:solidFill>
                <a:cs typeface="Segoe UI" panose="020B0502040204020203" pitchFamily="34" charset="0"/>
              </a:rPr>
              <a:t>Written answers to questions asked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431371" y="44473"/>
            <a:ext cx="10728960" cy="5664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600" b="1" dirty="0">
                <a:latin typeface="+mn-lt"/>
                <a:cs typeface="Segoe UI" panose="020B0502040204020203" pitchFamily="34" charset="0"/>
              </a:rPr>
              <a:t> MLP overview</a:t>
            </a:r>
            <a:endParaRPr lang="ja-JP" altLang="en-US" sz="3600" b="1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172" y="6022131"/>
            <a:ext cx="268527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33" dirty="0">
                <a:cs typeface="Segoe UI" panose="020B0502040204020203" pitchFamily="34" charset="0"/>
              </a:rPr>
              <a:t>*JCM: Joint creditin</a:t>
            </a:r>
            <a:r>
              <a:rPr lang="en-US" altLang="ja-JP" sz="1333" dirty="0">
                <a:cs typeface="Segoe UI" panose="020B0502040204020203" pitchFamily="34" charset="0"/>
              </a:rPr>
              <a:t>g mechanism</a:t>
            </a:r>
            <a:endParaRPr kumimoji="1" lang="ja-JP" altLang="en-US" sz="1333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0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8638D5-AF8B-4B40-9C86-0ABFAA285E8C}"/>
              </a:ext>
            </a:extLst>
          </p:cNvPr>
          <p:cNvSpPr/>
          <p:nvPr/>
        </p:nvSpPr>
        <p:spPr>
          <a:xfrm>
            <a:off x="201271" y="1138133"/>
            <a:ext cx="11783505" cy="18030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911424" y="130004"/>
            <a:ext cx="10363200" cy="44751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altLang="ja-JP" sz="3733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Key</a:t>
            </a:r>
            <a:r>
              <a:rPr kumimoji="1" lang="en-US" altLang="ja-JP" sz="3733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discussion points and lessons learned </a:t>
            </a:r>
            <a:endParaRPr kumimoji="1" lang="ja-JP" altLang="en-US" sz="3733" b="1" dirty="0">
              <a:latin typeface="Segoe UI" panose="020B0502040204020203" pitchFamily="34" charset="0"/>
              <a:ea typeface="HGPｺﾞｼｯｸE" panose="020B09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EBA652-4077-4EB5-B56C-647DBAD1E408}"/>
              </a:ext>
            </a:extLst>
          </p:cNvPr>
          <p:cNvSpPr txBox="1"/>
          <p:nvPr/>
        </p:nvSpPr>
        <p:spPr>
          <a:xfrm>
            <a:off x="393446" y="1208362"/>
            <a:ext cx="11591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Key discussion points: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ja-JP" sz="2400" dirty="0"/>
              <a:t>Understanding terminologies for Article 6 reporting for the JCM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ja-JP" sz="2400" dirty="0"/>
              <a:t>Sharing information on how to establish i</a:t>
            </a:r>
            <a:r>
              <a:rPr lang="en-US" altLang="ja-JP" sz="2400" dirty="0">
                <a:ea typeface="HGPｺﾞｼｯｸE" panose="020B0900000000000000" pitchFamily="50" charset="-128"/>
                <a:cs typeface="Segoe UI" panose="020B0502040204020203" pitchFamily="34" charset="0"/>
              </a:rPr>
              <a:t>nstitutional arrangements for authorization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ja-JP" sz="2400" dirty="0">
                <a:ea typeface="HGPｺﾞｼｯｸE" panose="020B0900000000000000" pitchFamily="50" charset="-128"/>
                <a:cs typeface="Segoe UI" panose="020B0502040204020203" pitchFamily="34" charset="0"/>
              </a:rPr>
              <a:t>Deepening the understanding of corresponding adjustments (CA)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D41A37-4113-4AA7-82B0-0DE1154A95B8}"/>
              </a:ext>
            </a:extLst>
          </p:cNvPr>
          <p:cNvSpPr/>
          <p:nvPr/>
        </p:nvSpPr>
        <p:spPr>
          <a:xfrm>
            <a:off x="201271" y="3428999"/>
            <a:ext cx="11783505" cy="25853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テキスト ボックス 4">
            <a:extLst>
              <a:ext uri="{FF2B5EF4-FFF2-40B4-BE49-F238E27FC236}">
                <a16:creationId xmlns:a16="http://schemas.microsoft.com/office/drawing/2014/main" id="{229F4B12-BEE0-4D63-80C3-4659D8C7E1C9}"/>
              </a:ext>
            </a:extLst>
          </p:cNvPr>
          <p:cNvSpPr txBox="1"/>
          <p:nvPr/>
        </p:nvSpPr>
        <p:spPr>
          <a:xfrm>
            <a:off x="393446" y="3499229"/>
            <a:ext cx="115913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Lessons learned: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altLang="ja-JP" sz="2400" dirty="0"/>
              <a:t>Requirement of strong and long-term commitment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ja-JP" sz="2400" dirty="0">
                <a:cs typeface="Segoe UI" panose="020B0502040204020203" pitchFamily="34" charset="0"/>
              </a:rPr>
              <a:t>Lack of basic understanding of Article 6 reporting (e.g. ITMOs etc.)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ja-JP" sz="2400" dirty="0">
                <a:cs typeface="Segoe UI" panose="020B0502040204020203" pitchFamily="34" charset="0"/>
              </a:rPr>
              <a:t>Practical exercise is helpful to </a:t>
            </a:r>
            <a:r>
              <a:rPr lang="en-GB" altLang="ja-JP" sz="2400" dirty="0">
                <a:cs typeface="Segoe UI" panose="020B0502040204020203" pitchFamily="34" charset="0"/>
              </a:rPr>
              <a:t>understand the Article 6 guidance and identify gaps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ja-JP" sz="2400" dirty="0">
                <a:cs typeface="Segoe UI" panose="020B0502040204020203" pitchFamily="34" charset="0"/>
              </a:rPr>
              <a:t>Flexibility is important (e.g. program schedule, exercise topics, informal discussion)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ja-JP" sz="2400" dirty="0">
                <a:cs typeface="Segoe UI" panose="020B0502040204020203" pitchFamily="34" charset="0"/>
              </a:rPr>
              <a:t>Learning by doing and valuing the process of learning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C483C78-D89B-471B-AF22-81742278B6DE}"/>
              </a:ext>
            </a:extLst>
          </p:cNvPr>
          <p:cNvSpPr txBox="1"/>
          <p:nvPr/>
        </p:nvSpPr>
        <p:spPr>
          <a:xfrm>
            <a:off x="269377" y="6084530"/>
            <a:ext cx="537659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67" dirty="0"/>
              <a:t>ITMOs: Internationally transferred mitigation outcomes</a:t>
            </a:r>
          </a:p>
        </p:txBody>
      </p:sp>
    </p:spTree>
    <p:extLst>
      <p:ext uri="{BB962C8B-B14F-4D97-AF65-F5344CB8AC3E}">
        <p14:creationId xmlns:p14="http://schemas.microsoft.com/office/powerpoint/2010/main" val="81084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5">
            <a:extLst>
              <a:ext uri="{FF2B5EF4-FFF2-40B4-BE49-F238E27FC236}">
                <a16:creationId xmlns:a16="http://schemas.microsoft.com/office/drawing/2014/main" id="{F04A122E-5931-4B4E-AE62-92E9D27DE850}"/>
              </a:ext>
            </a:extLst>
          </p:cNvPr>
          <p:cNvSpPr txBox="1"/>
          <p:nvPr/>
        </p:nvSpPr>
        <p:spPr>
          <a:xfrm>
            <a:off x="1093164" y="1652551"/>
            <a:ext cx="100056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Thank you for your attention.</a:t>
            </a:r>
          </a:p>
          <a:p>
            <a:pPr algn="ctr"/>
            <a:endParaRPr lang="en-US" altLang="ja-JP" sz="3600" b="1" dirty="0"/>
          </a:p>
          <a:p>
            <a:pPr algn="ctr"/>
            <a:endParaRPr lang="en-US" altLang="ja-JP" sz="3600" b="1" dirty="0"/>
          </a:p>
          <a:p>
            <a:pPr algn="ctr"/>
            <a:endParaRPr lang="en-US" altLang="ja-JP" sz="3600" b="1" dirty="0"/>
          </a:p>
          <a:p>
            <a:pPr algn="ctr"/>
            <a:r>
              <a:rPr lang="en-GB" altLang="ja-JP" sz="2800" b="1" dirty="0"/>
              <a:t>Mutual Learning Program for Enhanced Transparency (MLP)</a:t>
            </a:r>
            <a:endParaRPr lang="en-US" altLang="ja-JP" sz="2800" b="1" dirty="0"/>
          </a:p>
          <a:p>
            <a:pPr algn="ctr"/>
            <a:r>
              <a:rPr lang="en-US" altLang="ja-JP" sz="2800" dirty="0">
                <a:hlinkClick r:id="rId2"/>
              </a:rPr>
              <a:t>https://www.iges.or.jp/en/projects/transparency</a:t>
            </a:r>
            <a:r>
              <a:rPr lang="en-US" altLang="ja-JP" sz="2800" dirty="0"/>
              <a:t> </a:t>
            </a:r>
          </a:p>
          <a:p>
            <a:pPr algn="ctr"/>
            <a:endParaRPr lang="ja-JP" altLang="en-US" sz="2800" dirty="0"/>
          </a:p>
        </p:txBody>
      </p:sp>
      <p:sp>
        <p:nvSpPr>
          <p:cNvPr id="3" name="タイトル プレースホルダー 1">
            <a:extLst>
              <a:ext uri="{FF2B5EF4-FFF2-40B4-BE49-F238E27FC236}">
                <a16:creationId xmlns:a16="http://schemas.microsoft.com/office/drawing/2014/main" id="{B46E0023-06A2-4204-90FD-E249CBBDA0F0}"/>
              </a:ext>
            </a:extLst>
          </p:cNvPr>
          <p:cNvSpPr txBox="1">
            <a:spLocks/>
          </p:cNvSpPr>
          <p:nvPr/>
        </p:nvSpPr>
        <p:spPr>
          <a:xfrm>
            <a:off x="4176205" y="2797463"/>
            <a:ext cx="4081111" cy="66433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000" b="1" dirty="0">
                <a:latin typeface="+mn-lt"/>
              </a:rPr>
              <a:t>Temuulen Murun, Researcher, </a:t>
            </a:r>
            <a:r>
              <a:rPr lang="en-US" altLang="ja-JP" sz="2000" b="1" dirty="0">
                <a:latin typeface="+mn-lt"/>
                <a:hlinkClick r:id="rId3"/>
              </a:rPr>
              <a:t>murun@iges.or.jp</a:t>
            </a:r>
            <a:r>
              <a:rPr lang="en-US" altLang="ja-JP" sz="20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90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5">
            <a:extLst>
              <a:ext uri="{FF2B5EF4-FFF2-40B4-BE49-F238E27FC236}">
                <a16:creationId xmlns:a16="http://schemas.microsoft.com/office/drawing/2014/main" id="{6D75071A-EF7E-490F-8B7C-F0E2D2FF24BE}"/>
              </a:ext>
            </a:extLst>
          </p:cNvPr>
          <p:cNvSpPr txBox="1"/>
          <p:nvPr/>
        </p:nvSpPr>
        <p:spPr>
          <a:xfrm>
            <a:off x="672033" y="2482711"/>
            <a:ext cx="10005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Annex</a:t>
            </a:r>
          </a:p>
        </p:txBody>
      </p:sp>
    </p:spTree>
    <p:extLst>
      <p:ext uri="{BB962C8B-B14F-4D97-AF65-F5344CB8AC3E}">
        <p14:creationId xmlns:p14="http://schemas.microsoft.com/office/powerpoint/2010/main" val="81413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142007" y="94903"/>
            <a:ext cx="12476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cs typeface="Segoe UI" panose="020B0502040204020203" pitchFamily="34" charset="0"/>
              </a:rPr>
              <a:t>1st Exercise : Draft hypothetical Art. 6.2 reporting using the JCM</a:t>
            </a:r>
            <a:endParaRPr lang="ja-JP" altLang="en-US" sz="2800" b="1" dirty="0">
              <a:cs typeface="Segoe UI" panose="020B0502040204020203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04" y="909363"/>
            <a:ext cx="4588418" cy="5248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D4FE0A-F7DE-4E3C-8B27-04AE698748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4399" r="6688" b="9147"/>
          <a:stretch/>
        </p:blipFill>
        <p:spPr>
          <a:xfrm>
            <a:off x="5500794" y="906355"/>
            <a:ext cx="4490592" cy="2521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6BA228-2207-42ED-902D-B7F5E73821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4978" r="8067" b="6970"/>
          <a:stretch/>
        </p:blipFill>
        <p:spPr>
          <a:xfrm>
            <a:off x="7430456" y="3571713"/>
            <a:ext cx="4490592" cy="25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9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911424" y="91505"/>
            <a:ext cx="10363200" cy="610697"/>
          </a:xfrm>
        </p:spPr>
        <p:txBody>
          <a:bodyPr anchor="ctr"/>
          <a:lstStyle/>
          <a:p>
            <a:pPr algn="ctr"/>
            <a:r>
              <a:rPr lang="en-US" altLang="ja-JP" sz="3200" b="1" dirty="0">
                <a:latin typeface="+mn-lt"/>
                <a:ea typeface="HGPｺﾞｼｯｸE" panose="020B0900000000000000" pitchFamily="50" charset="-128"/>
                <a:cs typeface="Segoe UI" panose="020B0502040204020203" pitchFamily="34" charset="0"/>
              </a:rPr>
              <a:t>1. </a:t>
            </a:r>
            <a:r>
              <a:rPr lang="en-US" altLang="ja-JP" sz="3200" b="1" dirty="0">
                <a:latin typeface="+mn-lt"/>
              </a:rPr>
              <a:t>Understanding of Art. 6 terminologies for the JCM</a:t>
            </a:r>
            <a:endParaRPr kumimoji="1" lang="ja-JP" altLang="en-US" sz="3200" b="1" dirty="0">
              <a:latin typeface="+mn-lt"/>
              <a:ea typeface="HGPｺﾞｼｯｸE" panose="020B09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>
                <a:latin typeface="+mn-lt"/>
              </a:rPr>
              <a:pPr/>
              <a:t>8</a:t>
            </a:fld>
            <a:endParaRPr lang="ja-JP" altLang="en-US" dirty="0">
              <a:latin typeface="+mn-lt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195890"/>
              </p:ext>
            </p:extLst>
          </p:nvPr>
        </p:nvGraphicFramePr>
        <p:xfrm>
          <a:off x="431370" y="1043349"/>
          <a:ext cx="11329259" cy="4250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232">
                  <a:extLst>
                    <a:ext uri="{9D8B030D-6E8A-4147-A177-3AD203B41FA5}">
                      <a16:colId xmlns:a16="http://schemas.microsoft.com/office/drawing/2014/main" val="4082891527"/>
                    </a:ext>
                  </a:extLst>
                </a:gridCol>
                <a:gridCol w="9022027">
                  <a:extLst>
                    <a:ext uri="{9D8B030D-6E8A-4147-A177-3AD203B41FA5}">
                      <a16:colId xmlns:a16="http://schemas.microsoft.com/office/drawing/2014/main" val="2785860250"/>
                    </a:ext>
                  </a:extLst>
                </a:gridCol>
              </a:tblGrid>
              <a:tr h="15066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</a:rPr>
                        <a:t>ITMOs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</a:rPr>
                        <a:t>JCM</a:t>
                      </a:r>
                      <a:r>
                        <a:rPr kumimoji="1" lang="en-US" altLang="ja-JP" sz="1600" b="1" baseline="0" dirty="0">
                          <a:solidFill>
                            <a:schemeClr val="tx1"/>
                          </a:solidFill>
                        </a:rPr>
                        <a:t> credits issued for Japan</a:t>
                      </a:r>
                      <a:r>
                        <a:rPr kumimoji="1" lang="en-US" altLang="ja-JP" sz="1600" b="0" baseline="0" dirty="0">
                          <a:solidFill>
                            <a:schemeClr val="tx1"/>
                          </a:solidFill>
                        </a:rPr>
                        <a:t> which are authorized by Governments of a partner country and Japan.</a:t>
                      </a:r>
                      <a:endParaRPr kumimoji="1" lang="en-US" altLang="ja-JP" sz="15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b="1" baseline="0" dirty="0">
                          <a:solidFill>
                            <a:schemeClr val="tx1"/>
                          </a:solidFill>
                        </a:rPr>
                        <a:t>JCM credits issued for a partner country are not considered as ITMOs </a:t>
                      </a:r>
                      <a:r>
                        <a:rPr kumimoji="1" lang="en-US" altLang="ja-JP" sz="1600" b="0" baseline="0" dirty="0">
                          <a:solidFill>
                            <a:schemeClr val="tx1"/>
                          </a:solidFill>
                        </a:rPr>
                        <a:t>unless they are subsequently transferred internationally or used for international mitigation purposes (e.g. CORSIA) or other purposes determined by the partner country.</a:t>
                      </a:r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37551"/>
                  </a:ext>
                </a:extLst>
              </a:tr>
              <a:tr h="10498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100" b="0" dirty="0">
                          <a:solidFill>
                            <a:schemeClr val="tx1"/>
                          </a:solidFill>
                        </a:rPr>
                        <a:t>Corresponding</a:t>
                      </a:r>
                      <a:r>
                        <a:rPr kumimoji="1" lang="en-US" altLang="ja-JP" sz="2100" b="0" baseline="0" dirty="0">
                          <a:solidFill>
                            <a:schemeClr val="tx1"/>
                          </a:solidFill>
                        </a:rPr>
                        <a:t> adjustment</a:t>
                      </a:r>
                      <a:r>
                        <a:rPr kumimoji="1" lang="ja-JP" altLang="en-US" sz="21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2100" b="0" baseline="0" dirty="0">
                          <a:solidFill>
                            <a:schemeClr val="tx1"/>
                          </a:solidFill>
                        </a:rPr>
                        <a:t>(CA)</a:t>
                      </a:r>
                      <a:endParaRPr kumimoji="1" lang="ja-JP" alt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</a:rPr>
                        <a:t>Adding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</a:rPr>
                        <a:t> the quantity of ITMOs (authorized and) first transferred to the emissions and removals covered by the NDC</a:t>
                      </a:r>
                      <a:r>
                        <a:rPr kumimoji="1" lang="en-US" altLang="ja-JP" sz="1600" b="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</a:rPr>
                        <a:t>partner countries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</a:rPr>
                        <a:t>).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</a:rPr>
                        <a:t>Subtracting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</a:rPr>
                        <a:t> the quantity of ITMOs used to the emissions and removals covered by the NDC</a:t>
                      </a:r>
                      <a:r>
                        <a:rPr kumimoji="1" lang="en-US" altLang="ja-JP" sz="1600" b="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kumimoji="1" lang="en-US" altLang="ja-JP" sz="1600" b="1" dirty="0">
                          <a:solidFill>
                            <a:schemeClr val="tx1"/>
                          </a:solidFill>
                        </a:rPr>
                        <a:t>Japan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73141"/>
                  </a:ext>
                </a:extLst>
              </a:tr>
              <a:tr h="8356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100" b="0" dirty="0">
                          <a:solidFill>
                            <a:schemeClr val="tx1"/>
                          </a:solidFill>
                        </a:rPr>
                        <a:t>(ITMOs</a:t>
                      </a:r>
                      <a:r>
                        <a:rPr kumimoji="1" lang="en-US" altLang="ja-JP" sz="2100" b="0" baseline="0" dirty="0">
                          <a:solidFill>
                            <a:schemeClr val="tx1"/>
                          </a:solidFill>
                        </a:rPr>
                        <a:t> use for) o</a:t>
                      </a:r>
                      <a:r>
                        <a:rPr kumimoji="1" lang="en-US" altLang="ja-JP" sz="2100" b="0" dirty="0">
                          <a:solidFill>
                            <a:schemeClr val="tx1"/>
                          </a:solidFill>
                        </a:rPr>
                        <a:t>ther purposes</a:t>
                      </a:r>
                      <a:endParaRPr kumimoji="1" lang="ja-JP" alt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</a:rPr>
                        <a:t>Purposes</a:t>
                      </a:r>
                      <a:r>
                        <a:rPr kumimoji="1" lang="en-US" altLang="ja-JP" sz="1600" b="0" baseline="0" dirty="0">
                          <a:solidFill>
                            <a:schemeClr val="tx1"/>
                          </a:solidFill>
                        </a:rPr>
                        <a:t> other than NDC achievement or international mitigation purposes such as </a:t>
                      </a:r>
                      <a:r>
                        <a:rPr kumimoji="1" lang="en-US" altLang="ja-JP" sz="1600" b="1" baseline="0" dirty="0">
                          <a:solidFill>
                            <a:schemeClr val="tx1"/>
                          </a:solidFill>
                        </a:rPr>
                        <a:t>private sectors’ mitigation commitments</a:t>
                      </a:r>
                      <a:r>
                        <a:rPr kumimoji="1" lang="en-US" altLang="ja-JP" sz="1600" b="0" baseline="0" dirty="0">
                          <a:solidFill>
                            <a:schemeClr val="tx1"/>
                          </a:solidFill>
                        </a:rPr>
                        <a:t> as determined by the partner country. 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851583"/>
                  </a:ext>
                </a:extLst>
              </a:tr>
              <a:tr h="8584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100" dirty="0"/>
                        <a:t>(</a:t>
                      </a:r>
                      <a:r>
                        <a:rPr kumimoji="1" lang="en-US" altLang="ja-JP" sz="2100" baseline="0" dirty="0"/>
                        <a:t>ITMOs) use (ITMOs) holdings</a:t>
                      </a:r>
                      <a:endParaRPr kumimoji="1" lang="ja-JP" alt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kumimoji="1" lang="en-US" altLang="ja-JP" sz="1600" b="0" baseline="0" dirty="0">
                          <a:solidFill>
                            <a:schemeClr val="tx1"/>
                          </a:solidFill>
                        </a:rPr>
                        <a:t> “use”, 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</a:rPr>
                        <a:t>Japan subtracts the amount</a:t>
                      </a:r>
                      <a:r>
                        <a:rPr kumimoji="1" lang="en-US" altLang="ja-JP" sz="1600" b="0" baseline="0" dirty="0">
                          <a:solidFill>
                            <a:schemeClr val="tx1"/>
                          </a:solidFill>
                        </a:rPr>
                        <a:t> of ITMOs used 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</a:rPr>
                        <a:t>from its</a:t>
                      </a:r>
                      <a:r>
                        <a:rPr kumimoji="1" lang="en-US" altLang="ja-JP" sz="1600" b="0" baseline="0" dirty="0">
                          <a:solidFill>
                            <a:schemeClr val="tx1"/>
                          </a:solidFill>
                        </a:rPr>
                        <a:t> emissions and removals.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kumimoji="1" lang="en-US" altLang="ja-JP" sz="1600" b="0" baseline="0" dirty="0">
                          <a:solidFill>
                            <a:schemeClr val="tx1"/>
                          </a:solidFill>
                        </a:rPr>
                        <a:t> “holding”, Japan maintains ITMOs without using.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339113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08720" y="5908996"/>
            <a:ext cx="1156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1,2:  UNFCCC (2021). Para 8 (a), (b), Annex to Decision </a:t>
            </a:r>
            <a:r>
              <a:rPr lang="en-US" altLang="ja-JP" sz="1200" dirty="0"/>
              <a:t>-/CMA.3 Guidance on cooperative approaches referred to in Article 6, paragraph 2, of the Paris Agreement. (hereinafter referred to as Article 6.2 guidance)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2234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911424" y="130004"/>
            <a:ext cx="10363200" cy="42826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altLang="ja-JP" sz="3200" b="1" dirty="0">
                <a:latin typeface="+mn-lt"/>
                <a:ea typeface="HGPｺﾞｼｯｸE" panose="020B0900000000000000" pitchFamily="50" charset="-128"/>
                <a:cs typeface="Segoe UI" panose="020B0502040204020203" pitchFamily="34" charset="0"/>
              </a:rPr>
              <a:t>2. Institutional arrangements for authorization</a:t>
            </a:r>
            <a:endParaRPr kumimoji="1" lang="ja-JP" altLang="en-US" sz="3200" b="1" dirty="0">
              <a:latin typeface="+mn-lt"/>
              <a:ea typeface="HGPｺﾞｼｯｸE" panose="020B09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>
                <a:latin typeface="+mn-lt"/>
              </a:rPr>
              <a:pPr/>
              <a:t>9</a:t>
            </a:fld>
            <a:endParaRPr lang="ja-JP" altLang="en-US" dirty="0">
              <a:latin typeface="+mn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03445" y="5061182"/>
            <a:ext cx="1133223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en-US" altLang="ja-JP" sz="2133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altLang="ja-JP" sz="2133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317873"/>
              </p:ext>
            </p:extLst>
          </p:nvPr>
        </p:nvGraphicFramePr>
        <p:xfrm>
          <a:off x="524088" y="1120604"/>
          <a:ext cx="11107931" cy="502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618">
                  <a:extLst>
                    <a:ext uri="{9D8B030D-6E8A-4147-A177-3AD203B41FA5}">
                      <a16:colId xmlns:a16="http://schemas.microsoft.com/office/drawing/2014/main" val="4082891527"/>
                    </a:ext>
                  </a:extLst>
                </a:gridCol>
                <a:gridCol w="9222313">
                  <a:extLst>
                    <a:ext uri="{9D8B030D-6E8A-4147-A177-3AD203B41FA5}">
                      <a16:colId xmlns:a16="http://schemas.microsoft.com/office/drawing/2014/main" val="2785860250"/>
                    </a:ext>
                  </a:extLst>
                </a:gridCol>
              </a:tblGrid>
              <a:tr h="270946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Domestic discussion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2800" b="0" dirty="0">
                          <a:solidFill>
                            <a:schemeClr val="tx1"/>
                          </a:solidFill>
                        </a:rPr>
                        <a:t>Framework law for climate change which is</a:t>
                      </a:r>
                      <a:r>
                        <a:rPr lang="en-US" altLang="ja-JP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2800" b="0" dirty="0">
                          <a:solidFill>
                            <a:schemeClr val="tx1"/>
                          </a:solidFill>
                        </a:rPr>
                        <a:t>relevant to institutional arrangements for Art. 6 has been established. (Chile)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ja-JP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ja-JP" sz="2800" b="0" dirty="0">
                          <a:solidFill>
                            <a:schemeClr val="tx1"/>
                          </a:solidFill>
                        </a:rPr>
                        <a:t>The line ministries of JCM implementation has established “JCM Promotion</a:t>
                      </a:r>
                      <a:r>
                        <a:rPr lang="en-US" altLang="ja-JP" sz="2800" b="0" baseline="0" dirty="0">
                          <a:solidFill>
                            <a:schemeClr val="tx1"/>
                          </a:solidFill>
                        </a:rPr>
                        <a:t> and Utilization C</a:t>
                      </a:r>
                      <a:r>
                        <a:rPr lang="en-US" altLang="ja-JP" sz="2800" b="0" dirty="0">
                          <a:solidFill>
                            <a:schemeClr val="tx1"/>
                          </a:solidFill>
                        </a:rPr>
                        <a:t>ommittee” for relevant decisions. (Japan)</a:t>
                      </a:r>
                      <a:endParaRPr lang="en-US" altLang="ja-JP" sz="2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73141"/>
                  </a:ext>
                </a:extLst>
              </a:tr>
              <a:tr h="21008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JCM Joint Committee (JC)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endParaRPr lang="en-US" altLang="ja-JP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2800" b="0" dirty="0">
                          <a:solidFill>
                            <a:schemeClr val="tx1"/>
                          </a:solidFill>
                        </a:rPr>
                        <a:t>The JC could serve as a bilateral coordination body between two countries when</a:t>
                      </a:r>
                      <a:r>
                        <a:rPr lang="en-US" altLang="ja-JP" sz="2800" b="0" baseline="0" dirty="0">
                          <a:solidFill>
                            <a:schemeClr val="tx1"/>
                          </a:solidFill>
                        </a:rPr>
                        <a:t> a formal process for authorization is domestically arranged</a:t>
                      </a:r>
                      <a:endParaRPr lang="en-US" altLang="ja-JP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851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134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1047</Words>
  <Application>Microsoft Office PowerPoint</Application>
  <PresentationFormat>Widescreen</PresentationFormat>
  <Paragraphs>212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HGPｺﾞｼｯｸE</vt:lpstr>
      <vt:lpstr>HGPｺﾞｼｯｸM</vt:lpstr>
      <vt:lpstr>Lato</vt:lpstr>
      <vt:lpstr>Lato Light</vt:lpstr>
      <vt:lpstr>ＭＳ Ｐゴシック</vt:lpstr>
      <vt:lpstr>游ゴシック</vt:lpstr>
      <vt:lpstr>游ゴシック Light</vt:lpstr>
      <vt:lpstr>游明朝</vt:lpstr>
      <vt:lpstr>Arial</vt:lpstr>
      <vt:lpstr>Calibri</vt:lpstr>
      <vt:lpstr>Calibri Light</vt:lpstr>
      <vt:lpstr>Segoe UI</vt:lpstr>
      <vt:lpstr>Segoe UI Black</vt:lpstr>
      <vt:lpstr>Segoe UI Bold</vt:lpstr>
      <vt:lpstr>Times New Roman</vt:lpstr>
      <vt:lpstr>Wingdings</vt:lpstr>
      <vt:lpstr>Office Theme</vt:lpstr>
      <vt:lpstr>Sharing experiences from Mutual Learning Program for Enhanced Transparency (MLP)  Capacity building activity for Article 6.2 reporting</vt:lpstr>
      <vt:lpstr>PowerPoint Presentation</vt:lpstr>
      <vt:lpstr>PowerPoint Presentation</vt:lpstr>
      <vt:lpstr>Key discussion points and lessons learned </vt:lpstr>
      <vt:lpstr>PowerPoint Presentation</vt:lpstr>
      <vt:lpstr>PowerPoint Presentation</vt:lpstr>
      <vt:lpstr>PowerPoint Presentation</vt:lpstr>
      <vt:lpstr>1. Understanding of Art. 6 terminologies for the JCM</vt:lpstr>
      <vt:lpstr>2. Institutional arrangements for authorization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murun</dc:creator>
  <cp:lastModifiedBy>murun</cp:lastModifiedBy>
  <cp:revision>320</cp:revision>
  <dcterms:created xsi:type="dcterms:W3CDTF">2021-02-19T09:12:47Z</dcterms:created>
  <dcterms:modified xsi:type="dcterms:W3CDTF">2022-12-26T05:52:11Z</dcterms:modified>
</cp:coreProperties>
</file>