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30" r:id="rId2"/>
    <p:sldMasterId id="2147483744" r:id="rId3"/>
    <p:sldMasterId id="2147483798" r:id="rId4"/>
    <p:sldMasterId id="2147483804" r:id="rId5"/>
  </p:sldMasterIdLst>
  <p:notesMasterIdLst>
    <p:notesMasterId r:id="rId28"/>
  </p:notesMasterIdLst>
  <p:handoutMasterIdLst>
    <p:handoutMasterId r:id="rId29"/>
  </p:handoutMasterIdLst>
  <p:sldIdLst>
    <p:sldId id="259" r:id="rId6"/>
    <p:sldId id="570" r:id="rId7"/>
    <p:sldId id="571" r:id="rId8"/>
    <p:sldId id="539" r:id="rId9"/>
    <p:sldId id="554" r:id="rId10"/>
    <p:sldId id="530" r:id="rId11"/>
    <p:sldId id="531" r:id="rId12"/>
    <p:sldId id="532" r:id="rId13"/>
    <p:sldId id="557" r:id="rId14"/>
    <p:sldId id="555" r:id="rId15"/>
    <p:sldId id="569" r:id="rId16"/>
    <p:sldId id="527" r:id="rId17"/>
    <p:sldId id="512" r:id="rId18"/>
    <p:sldId id="495" r:id="rId19"/>
    <p:sldId id="525" r:id="rId20"/>
    <p:sldId id="533" r:id="rId21"/>
    <p:sldId id="568" r:id="rId22"/>
    <p:sldId id="566" r:id="rId23"/>
    <p:sldId id="540" r:id="rId24"/>
    <p:sldId id="541" r:id="rId25"/>
    <p:sldId id="562" r:id="rId26"/>
    <p:sldId id="427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ssalem" initials="a" lastIdx="6" clrIdx="0">
    <p:extLst>
      <p:ext uri="{19B8F6BF-5375-455C-9EA6-DF929625EA0E}">
        <p15:presenceInfo xmlns:p15="http://schemas.microsoft.com/office/powerpoint/2012/main" userId="S-1-5-21-2125205520-1435969219-619646970-2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66F"/>
    <a:srgbClr val="418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88721" autoAdjust="0"/>
  </p:normalViewPr>
  <p:slideViewPr>
    <p:cSldViewPr>
      <p:cViewPr varScale="1">
        <p:scale>
          <a:sx n="112" d="100"/>
          <a:sy n="112" d="100"/>
        </p:scale>
        <p:origin x="12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BAD21825-0B7C-4B34-A005-90A62DA9F93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F97D77BF-A21D-4B45-BF8B-AB30A400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7B1A2542-52C8-402D-9916-6F2DA75DDF0B}" type="datetimeFigureOut">
              <a:rPr kumimoji="1" lang="ja-JP" altLang="en-US" smtClean="0"/>
              <a:pPr/>
              <a:t>2022/2/22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44E42F83-FA1A-4A1E-BC89-D8D6C139F5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7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42F83-FA1A-4A1E-BC89-D8D6C139F5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29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42F83-FA1A-4A1E-BC89-D8D6C139F5E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331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42F83-FA1A-4A1E-BC89-D8D6C139F5ED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96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-The GLPs and SLLPs have been developed by an experienced working party, consisting of representatives from leading financial institutions active in the global syndicated loan markets, with a view to promoting the development and integrity of the green loan product. They have been published by LMA, APLMA, and LSTA. (Loan syndication</a:t>
            </a:r>
            <a:r>
              <a:rPr lang="en-GB" baseline="0" dirty="0" smtClean="0"/>
              <a:t> and trading Association).  Latest version in Feb.2021 and May 2021 respectively.  </a:t>
            </a:r>
            <a:endParaRPr lang="en-GB" dirty="0" smtClean="0"/>
          </a:p>
          <a:p>
            <a:r>
              <a:rPr lang="en-GB" dirty="0" smtClean="0"/>
              <a:t>-The GLP build on and refer to the Green Bond Principles (GBP) administered by the International Capital Market Association (ICMA), with a view to promoting consistency across financial markets.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42F83-FA1A-4A1E-BC89-D8D6C139F5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2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42F83-FA1A-4A1E-BC89-D8D6C139F5ED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41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42F83-FA1A-4A1E-BC89-D8D6C139F5ED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486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42F83-FA1A-4A1E-BC89-D8D6C139F5ED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811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5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5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3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ges-logo_200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393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141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ges-logo_200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393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798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2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12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04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8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74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black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0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7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1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 algn="l">
              <a:spcBef>
                <a:spcPct val="0"/>
              </a:spcBef>
              <a:defRPr/>
            </a:pPr>
            <a:r>
              <a:rPr lang="en-US" altLang="ja-JP" sz="28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lang="en-US" altLang="ja-JP" sz="2800" b="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62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962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2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1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8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42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80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00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858000" cy="1539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2A9CA6-93E8-42BA-AC47-EE64F9546286}" type="datetimeFigureOut">
              <a:rPr kumimoji="1" lang="ja-JP" altLang="en-US" smtClean="0"/>
              <a:t>2022/2/22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/>
          <a:p>
            <a:fld id="{F445AC15-7273-416C-8353-4C3A49FF45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38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47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>
              <a:spcBef>
                <a:spcPct val="0"/>
              </a:spcBef>
              <a:defRPr/>
            </a:pPr>
            <a:r>
              <a:rPr kumimoji="0" lang="en-US" altLang="ja-JP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kumimoji="0" lang="en-US" altLang="ja-JP" sz="2800" dirty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0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56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386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2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4" r:id="rId3"/>
    <p:sldLayoutId id="2147483685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kumimoji="0"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>
              <a:spcBef>
                <a:spcPct val="0"/>
              </a:spcBef>
              <a:defRPr/>
            </a:pPr>
            <a:endParaRPr kumimoji="0" lang="ja-JP" altLang="en-US" sz="12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8710066" y="66331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FAFF-3ED7-4DF8-A350-8A03CE259C1C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</a:rPr>
              <a:pPr/>
              <a:t>22/02/2022</a:t>
            </a:fld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BEBD-4C94-49C9-B905-81852C9FCA72}" type="slidenum">
              <a:rPr kumimoji="0"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ja-JP" altLang="en-US" dirty="0"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 algn="l">
              <a:spcBef>
                <a:spcPct val="0"/>
              </a:spcBef>
              <a:defRPr/>
            </a:pPr>
            <a:endParaRPr lang="ja-JP" altLang="en-US" sz="1200" b="0" dirty="0">
              <a:solidFill>
                <a:schemeClr val="bg1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8710066" y="66331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anose="020B0502040204020203" pitchFamily="34" charset="0"/>
              </a:rPr>
              <a:t>‹#›</a:t>
            </a:fld>
            <a:endParaRPr kumimoji="1" lang="ja-JP" altLang="en-US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1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ip.com/en-INT/professional/insights/articles/chart-sustainable-loans-set-to-rise-up-to-80-to-usd-400-billion-this-yea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pfi.org/net-zero-banking/member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a.eu.com/application/files/9716/1304/3740/Green_Loan_Principles_Feb2021_V0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ma.eu.com/application/files/8416/2210/4806/Sustainability_Linked_Loan_Principle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a.eu.com/application/files/8416/2210/4806/Sustainability_Linked_Loan_Principl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as.gov.sg/schemes-and-initiatives/green-and-sustainability-linked-loans-grant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tupindia.gov.in/content/sih/en/government-schemes/sustainable-finance-scheme.html" TargetMode="External"/><Relationship Id="rId3" Type="http://schemas.openxmlformats.org/officeDocument/2006/relationships/hyperlink" Target="https://www.bk.mufg.jp/global/globalnetwork/asiaoceania/mumbai.html" TargetMode="External"/><Relationship Id="rId7" Type="http://schemas.openxmlformats.org/officeDocument/2006/relationships/hyperlink" Target="https://sidbi.in/files/msmeFocus/SCDF%20scheme%20guidelines.pdf" TargetMode="External"/><Relationship Id="rId2" Type="http://schemas.openxmlformats.org/officeDocument/2006/relationships/hyperlink" Target="https://www.jica.go.jp/english/news/press/2020/20210325_10_e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dbi.in/files/product/3.%20Financing%20Schemes%20for%20Sustainable%20Development.pdf" TargetMode="External"/><Relationship Id="rId5" Type="http://schemas.openxmlformats.org/officeDocument/2006/relationships/hyperlink" Target="https://www.sidbi.in/en" TargetMode="External"/><Relationship Id="rId4" Type="http://schemas.openxmlformats.org/officeDocument/2006/relationships/hyperlink" Target="https://rbidocs.rbi.org.in/rdocs/Content/pdfs/71207.pdf" TargetMode="External"/><Relationship Id="rId9" Type="http://schemas.openxmlformats.org/officeDocument/2006/relationships/hyperlink" Target="http://pfan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kbazaar.com/personal-loan/msme-loan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alt.org/newsletter/jan20/of_1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esearchgate.net/publication/334071906_Do_environment_social_and_governance_performance_impact_credit_ratings_a_study_from_Indi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f.panda.org/wwf_news/?264013/100%2Ddays%2Dsince%2DParis%2D3%2Dmissed%2DEU%2Dclimate%2Dopportunitie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c.europa.eu/eurostat/statistics-explained/index.php?title=SDG_-_Introduction" TargetMode="Externa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7504" y="5517232"/>
            <a:ext cx="3816424" cy="86409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Abdessalem  RABHI, PhD</a:t>
            </a:r>
            <a:r>
              <a:rPr kumimoji="1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 smtClean="0">
                <a:solidFill>
                  <a:srgbClr val="93166F"/>
                </a:solidFill>
                <a:ea typeface="HGPｺﾞｼｯｸM" panose="020B0600000000000000" pitchFamily="50" charset="-128"/>
                <a:cs typeface="Segoe UI" panose="020B0502040204020203" pitchFamily="34" charset="0"/>
              </a:rPr>
              <a:t>Senior Programme Coordinator</a:t>
            </a:r>
            <a:r>
              <a:rPr kumimoji="1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, IGES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3" y="3039343"/>
            <a:ext cx="8928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Green Loans and Sustainability Linked Loans: Why? How?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3" y="908720"/>
            <a:ext cx="9036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Training workshop </a:t>
            </a:r>
          </a:p>
          <a:p>
            <a:pPr algn="ctr"/>
            <a:r>
              <a:rPr lang="en-GB" sz="2000" b="1" dirty="0">
                <a:solidFill>
                  <a:schemeClr val="tx2"/>
                </a:solidFill>
              </a:rPr>
              <a:t>Blended practical solutions for sustainable lifestyle/sustainable foundries  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-22 Feb. 2022-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AC15-7273-416C-8353-4C3A49FF450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5" name="Picture 2" descr="Chart: Sustainable loans and bonds issued by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608511"/>
          </a:xfrm>
          <a:prstGeom prst="rect">
            <a:avLst/>
          </a:prstGeom>
          <a:noFill/>
          <a:ln w="1270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62068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Calibri"/>
              </a:rPr>
              <a:t>S</a:t>
            </a:r>
            <a:r>
              <a:rPr lang="en-GB" sz="2400" dirty="0" smtClean="0">
                <a:solidFill>
                  <a:srgbClr val="C00000"/>
                </a:solidFill>
                <a:latin typeface="Calibri"/>
              </a:rPr>
              <a:t>ustainable finance trend: Mainstreamed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3196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Source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1400" dirty="0">
                <a:solidFill>
                  <a:prstClr val="black"/>
                </a:solidFill>
                <a:latin typeface="Calibri"/>
                <a:hlinkClick r:id="rId3"/>
              </a:rPr>
              <a:t>Source: NN Investment Partners, Bloomberg. Data include issuance up to 22 October 2021.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5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8110" y="2280666"/>
          <a:ext cx="8712972" cy="158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054">
                  <a:extLst>
                    <a:ext uri="{9D8B030D-6E8A-4147-A177-3AD203B41FA5}">
                      <a16:colId xmlns:a16="http://schemas.microsoft.com/office/drawing/2014/main" val="34975665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6107603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34195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8822226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0545289"/>
                    </a:ext>
                  </a:extLst>
                </a:gridCol>
                <a:gridCol w="1726286">
                  <a:extLst>
                    <a:ext uri="{9D8B030D-6E8A-4147-A177-3AD203B41FA5}">
                      <a16:colId xmlns:a16="http://schemas.microsoft.com/office/drawing/2014/main" val="4084659447"/>
                    </a:ext>
                  </a:extLst>
                </a:gridCol>
              </a:tblGrid>
              <a:tr h="457480">
                <a:tc gridSpan="6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Glasgow Financial Alliance for NetZero (GFANZ)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34560"/>
                  </a:ext>
                </a:extLst>
              </a:tr>
              <a:tr h="1122902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Net-Zero</a:t>
                      </a:r>
                      <a:r>
                        <a:rPr lang="en-US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 </a:t>
                      </a: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Banking Alliance (NZBA)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Net Zero Asset Managers initiative (NZAM)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Net-Zero Asset Owner Alliance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Net-Zero Insurance Alliance (NZIA)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The Net Zero Financial Service Providers Alliance (NZFSPA)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AvenirNextPForBBG"/>
                        </a:rPr>
                        <a:t>The Net Zero Investment Consultants Initiative (NZICI)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037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7602" y="1329766"/>
            <a:ext cx="871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Glasgow Financial Alliance for Net Zero (GFANZ) was launched in April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2021, bringing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together existing and new net-zero finance initiatives in one sector-wide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coalition that provides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forum for leading financial institutions to accelerate the transition to a net-zero global economy. </a:t>
            </a:r>
            <a:endParaRPr kumimoji="1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79712" y="5197100"/>
          <a:ext cx="5256588" cy="1031096"/>
        </p:xfrm>
        <a:graphic>
          <a:graphicData uri="http://schemas.openxmlformats.org/drawingml/2006/table">
            <a:tbl>
              <a:tblPr/>
              <a:tblGrid>
                <a:gridCol w="1314147">
                  <a:extLst>
                    <a:ext uri="{9D8B030D-6E8A-4147-A177-3AD203B41FA5}">
                      <a16:colId xmlns:a16="http://schemas.microsoft.com/office/drawing/2014/main" val="1158636152"/>
                    </a:ext>
                  </a:extLst>
                </a:gridCol>
                <a:gridCol w="1314147">
                  <a:extLst>
                    <a:ext uri="{9D8B030D-6E8A-4147-A177-3AD203B41FA5}">
                      <a16:colId xmlns:a16="http://schemas.microsoft.com/office/drawing/2014/main" val="3989630105"/>
                    </a:ext>
                  </a:extLst>
                </a:gridCol>
                <a:gridCol w="1314147">
                  <a:extLst>
                    <a:ext uri="{9D8B030D-6E8A-4147-A177-3AD203B41FA5}">
                      <a16:colId xmlns:a16="http://schemas.microsoft.com/office/drawing/2014/main" val="3669172751"/>
                    </a:ext>
                  </a:extLst>
                </a:gridCol>
                <a:gridCol w="1314147">
                  <a:extLst>
                    <a:ext uri="{9D8B030D-6E8A-4147-A177-3AD203B41FA5}">
                      <a16:colId xmlns:a16="http://schemas.microsoft.com/office/drawing/2014/main" val="1746928333"/>
                    </a:ext>
                  </a:extLst>
                </a:gridCol>
              </a:tblGrid>
              <a:tr h="26199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NZBA Latest Membership Stats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effectLst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effectLst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effectLst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450812"/>
                  </a:ext>
                </a:extLst>
              </a:tr>
              <a:tr h="652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</a:p>
                    <a:p>
                      <a:pPr algn="ctr"/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  <a:p>
                      <a:pPr algn="ctr"/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US$ 68trn</a:t>
                      </a:r>
                    </a:p>
                    <a:p>
                      <a:pPr algn="ctr"/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Assets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  <a:p>
                      <a:pPr algn="ctr"/>
                      <a:r>
                        <a:rPr lang="en-GB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global banking assets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827" marR="88827" marT="44414" marB="44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1903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7602" y="4509120"/>
            <a:ext cx="8712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Net-Zero Banking Alliance (NZBA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was launched by 43 Founding Members on 21 April 2021 and has since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grown. Unfortunately, still,</a:t>
            </a:r>
            <a:r>
              <a:rPr kumimoji="1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representative from India has joined.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7602" y="501401"/>
            <a:ext cx="8786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Examples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000" b="0" dirty="0" smtClean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of supporting initiatives/alliances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 for sustainable finance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2051" y="149700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borrowing cost (interest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processing fee, cash rebate, etc.). 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impact on the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(responsible business).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reputation and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credibility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(public opinion). </a:t>
            </a:r>
            <a:endParaRPr kumimoji="1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alues-based relationships and recognition as a potentially less risky company (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investors/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lenders).</a:t>
            </a:r>
            <a:endParaRPr kumimoji="1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ong-term growth via internal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for overall performance (Business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leaders/employees). 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opportunities.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physical and transition risks (accident, constrained liquidity, regulations, etc.).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kumimoji="0" lang="en-GB" altLang="en-US" sz="1600" dirty="0">
                <a:solidFill>
                  <a:srgbClr val="333333"/>
                </a:solidFill>
                <a:latin typeface="Calibri" panose="020F0502020204030204" pitchFamily="34" charset="0"/>
                <a:ea typeface="univers-regular"/>
                <a:cs typeface="Calibri" panose="020F0502020204030204" pitchFamily="34" charset="0"/>
              </a:rPr>
              <a:t>Access to </a:t>
            </a:r>
            <a:r>
              <a:rPr kumimoji="0" lang="en-GB" altLang="en-US" sz="1600" dirty="0" smtClean="0">
                <a:solidFill>
                  <a:srgbClr val="333333"/>
                </a:solidFill>
                <a:latin typeface="Calibri" panose="020F0502020204030204" pitchFamily="34" charset="0"/>
                <a:ea typeface="univers-regular"/>
                <a:cs typeface="Calibri" panose="020F0502020204030204" pitchFamily="34" charset="0"/>
              </a:rPr>
              <a:t>sustainability-related training and technical assistance</a:t>
            </a:r>
            <a:r>
              <a:rPr kumimoji="0" lang="en-GB" altLang="en-US" sz="1600" dirty="0">
                <a:solidFill>
                  <a:srgbClr val="333333"/>
                </a:solidFill>
                <a:latin typeface="Calibri" panose="020F0502020204030204" pitchFamily="34" charset="0"/>
                <a:ea typeface="univers-regular"/>
                <a:cs typeface="Calibri" panose="020F0502020204030204" pitchFamily="34" charset="0"/>
              </a:rPr>
              <a:t>.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univers-regular"/>
              <a:cs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436969"/>
          </a:xfrm>
        </p:spPr>
        <p:txBody>
          <a:bodyPr/>
          <a:lstStyle/>
          <a:p>
            <a:r>
              <a:rPr lang="en-GB" sz="2400" b="0" dirty="0" smtClean="0">
                <a:solidFill>
                  <a:srgbClr val="C00000"/>
                </a:solidFill>
              </a:rPr>
              <a:t>Why embracing sustainability and sustainable finance?</a:t>
            </a:r>
            <a:endParaRPr lang="en-US" sz="2400" b="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209" y="1497000"/>
            <a:ext cx="389567" cy="3802296"/>
            <a:chOff x="316016" y="1453626"/>
            <a:chExt cx="389567" cy="38022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16" y="2381989"/>
              <a:ext cx="389567" cy="36739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050" name="Picture 2" descr="https://www.business.hsbc.com.hk/-/media/library/business-hk/images/grow-your-business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40" y="3349158"/>
              <a:ext cx="371632" cy="3716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www.business.hsbc.com.hk/-/media/library/business-hk/images/reduce-climate-impact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46" y="1896908"/>
              <a:ext cx="382137" cy="364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746" y="4363697"/>
              <a:ext cx="378970" cy="3789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056" name="Picture 8" descr="https://www.business.hsbc.com.hk/-/media/library/business-hk/images/meet-new-investment-opportunities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2" y="3868027"/>
              <a:ext cx="366010" cy="365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6016" y="1453626"/>
              <a:ext cx="389567" cy="372364"/>
            </a:xfrm>
            <a:prstGeom prst="rect">
              <a:avLst/>
            </a:prstGeom>
          </p:spPr>
        </p:pic>
        <p:pic>
          <p:nvPicPr>
            <p:cNvPr id="12" name="Picture 3" descr="https://www.business.hsbc.com.hk/-/media/library/business-hk/images/extra-offers-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16" y="4876221"/>
              <a:ext cx="379700" cy="37970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www.business.hsbc.com.hk/-/media/library/business-hk/images/extra-offers-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16" y="2850109"/>
              <a:ext cx="383013" cy="3684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56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50475"/>
              </p:ext>
            </p:extLst>
          </p:nvPr>
        </p:nvGraphicFramePr>
        <p:xfrm>
          <a:off x="282805" y="2852936"/>
          <a:ext cx="8608392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907">
                  <a:extLst>
                    <a:ext uri="{9D8B030D-6E8A-4147-A177-3AD203B41FA5}">
                      <a16:colId xmlns:a16="http://schemas.microsoft.com/office/drawing/2014/main" val="160093942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71278878"/>
                    </a:ext>
                  </a:extLst>
                </a:gridCol>
                <a:gridCol w="3959157">
                  <a:extLst>
                    <a:ext uri="{9D8B030D-6E8A-4147-A177-3AD203B41FA5}">
                      <a16:colId xmlns:a16="http://schemas.microsoft.com/office/drawing/2014/main" val="1684456035"/>
                    </a:ext>
                  </a:extLst>
                </a:gridCol>
              </a:tblGrid>
              <a:tr h="4168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Green Loans (GLs)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Sustainability Linked Loans (SLLs)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39664"/>
                  </a:ext>
                </a:extLst>
              </a:tr>
              <a:tr h="1023272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41843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of proceed</a:t>
                      </a:r>
                      <a:endParaRPr lang="en-US" sz="1600" dirty="0">
                        <a:solidFill>
                          <a:srgbClr val="418438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Exclusively to Green Projects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(proceed based instrument)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Corporates general purpose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eligible sustainability linked projects, as defined by</a:t>
                      </a:r>
                      <a:endParaRPr kumimoji="1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3838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41843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 </a:t>
                      </a:r>
                    </a:p>
                    <a:p>
                      <a:pPr algn="l"/>
                      <a:r>
                        <a:rPr lang="en-GB" sz="1600" dirty="0" smtClean="0">
                          <a:solidFill>
                            <a:srgbClr val="41843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(Guidance) </a:t>
                      </a:r>
                      <a:endParaRPr lang="en-US" sz="1600" dirty="0">
                        <a:solidFill>
                          <a:srgbClr val="418438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/>
                        </a:rPr>
                        <a:t>Green Loan Principles</a:t>
                      </a: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(GLPs)*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(Guidance on GLPs)*</a:t>
                      </a:r>
                      <a:endParaRPr kumimoji="1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/>
                        </a:rPr>
                        <a:t>Sustainability-Linked Loan Principles</a:t>
                      </a: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(SLLPs)*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(Guidance on SLLPs)*</a:t>
                      </a:r>
                      <a:endParaRPr kumimoji="1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390468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9174" y="548680"/>
            <a:ext cx="8458200" cy="43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8430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9pPr>
          </a:lstStyle>
          <a:p>
            <a:r>
              <a:rPr kumimoji="0" lang="en-GB" sz="2400" b="0" kern="0" dirty="0">
                <a:solidFill>
                  <a:srgbClr val="C00000"/>
                </a:solidFill>
              </a:rPr>
              <a:t>Green </a:t>
            </a:r>
            <a:r>
              <a:rPr kumimoji="0" lang="en-GB" sz="2400" b="0" kern="0" dirty="0" smtClean="0">
                <a:solidFill>
                  <a:srgbClr val="C00000"/>
                </a:solidFill>
              </a:rPr>
              <a:t>Loans vs. Sustainability </a:t>
            </a:r>
            <a:r>
              <a:rPr kumimoji="0" lang="en-GB" sz="2400" b="0" kern="0" dirty="0">
                <a:solidFill>
                  <a:srgbClr val="C00000"/>
                </a:solidFill>
              </a:rPr>
              <a:t>Linked </a:t>
            </a:r>
            <a:r>
              <a:rPr kumimoji="0" lang="en-GB" sz="2400" b="0" kern="0" dirty="0" smtClean="0">
                <a:solidFill>
                  <a:srgbClr val="C00000"/>
                </a:solidFill>
              </a:rPr>
              <a:t>Loans: Which one?</a:t>
            </a:r>
            <a:endParaRPr kumimoji="0" lang="en-US" sz="2400" b="0" kern="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980" y="1318249"/>
            <a:ext cx="8728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From a financial perspective,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GLs and SLLs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may appear similar to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a traditional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business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loan where a borrower pays back the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amount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borrowed along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with interest. </a:t>
            </a:r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GLs and SLLs have to be structured using different principles and guidance.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93" y="6165304"/>
            <a:ext cx="860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* Developed 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by an experienced working party, consisting of representatives from leading financial institutions active in the </a:t>
            </a:r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global syndicated 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loan </a:t>
            </a:r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markets and published by Loan Market Association (LMA), Asia Pacific Loan Market Association (APLMA), and Loan Syndication and Trade Association (LSTA)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22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964488" cy="476696"/>
          </a:xfrm>
        </p:spPr>
        <p:txBody>
          <a:bodyPr/>
          <a:lstStyle/>
          <a:p>
            <a:r>
              <a:rPr lang="en-GB" sz="2000" b="0" dirty="0" smtClean="0">
                <a:solidFill>
                  <a:srgbClr val="C00000"/>
                </a:solidFill>
              </a:rPr>
              <a:t>Green Loan Principles (GLPs) </a:t>
            </a:r>
            <a:endParaRPr lang="en-US" sz="1800" b="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34076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Borrower is required to align the GLs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to four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components according to GLPs (updated Feb. 2021)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01816"/>
              </p:ext>
            </p:extLst>
          </p:nvPr>
        </p:nvGraphicFramePr>
        <p:xfrm>
          <a:off x="170558" y="1920709"/>
          <a:ext cx="8806680" cy="3740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434">
                  <a:extLst>
                    <a:ext uri="{9D8B030D-6E8A-4147-A177-3AD203B41FA5}">
                      <a16:colId xmlns:a16="http://schemas.microsoft.com/office/drawing/2014/main" val="1920257179"/>
                    </a:ext>
                  </a:extLst>
                </a:gridCol>
                <a:gridCol w="7176246">
                  <a:extLst>
                    <a:ext uri="{9D8B030D-6E8A-4147-A177-3AD203B41FA5}">
                      <a16:colId xmlns:a16="http://schemas.microsoft.com/office/drawing/2014/main" val="1969429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explanation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651885"/>
                  </a:ext>
                </a:extLst>
              </a:tr>
              <a:tr h="692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316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Use of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 be utilised solely for projects that have clear environmental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51465"/>
                  </a:ext>
                </a:extLst>
              </a:tr>
              <a:tr h="311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316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Project evaluation and selection</a:t>
                      </a:r>
                    </a:p>
                    <a:p>
                      <a:endParaRPr lang="en-US" sz="1600" dirty="0">
                        <a:solidFill>
                          <a:srgbClr val="9316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Clearly communicate the environmental objectives of the projects, how the projects fit within eligible categories of use, and any related eligibility criteria.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Also explains how it will manage environmental and social risks of the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project.</a:t>
                      </a:r>
                    </a:p>
                    <a:p>
                      <a:endParaRPr lang="en-GB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69239"/>
                  </a:ext>
                </a:extLst>
              </a:tr>
              <a:tr h="239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Management of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Green loan funds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 be put into a dedicated account, or otherwise tracked by the borrower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maintain transparency in the usage of proceeds. </a:t>
                      </a:r>
                    </a:p>
                    <a:p>
                      <a:endParaRPr lang="en-GB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80069"/>
                  </a:ext>
                </a:extLst>
              </a:tr>
              <a:tr h="282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316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Reporting</a:t>
                      </a:r>
                    </a:p>
                    <a:p>
                      <a:endParaRPr lang="en-US" sz="1600" dirty="0">
                        <a:solidFill>
                          <a:srgbClr val="9316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 keep up-to-date information about the use of proceeds until the amount borrowed is fully drawn,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including a description of the green projects funded, the amount allocated, and the expected green impacts from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598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9268" y="601645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Review: When appropriate, an 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review is recommended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Self-certification to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confirm alignment of the green loan with the key features of the GLP, may be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also sufficient.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404688"/>
          </a:xfrm>
        </p:spPr>
        <p:txBody>
          <a:bodyPr/>
          <a:lstStyle/>
          <a:p>
            <a:r>
              <a:rPr lang="en-GB" sz="2000" b="0" dirty="0" smtClean="0">
                <a:solidFill>
                  <a:srgbClr val="C00000"/>
                </a:solidFill>
              </a:rPr>
              <a:t>Sustainability-Linked Loan Principles (SLLPs) 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0" y="126218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Borrower is required to align the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SLL to five core components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SLLPs (May 2021)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9052"/>
              </p:ext>
            </p:extLst>
          </p:nvPr>
        </p:nvGraphicFramePr>
        <p:xfrm>
          <a:off x="179512" y="1635616"/>
          <a:ext cx="8784976" cy="469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094678145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4194474992"/>
                    </a:ext>
                  </a:extLst>
                </a:gridCol>
              </a:tblGrid>
              <a:tr h="3493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 explanation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7888"/>
                  </a:ext>
                </a:extLst>
              </a:tr>
              <a:tr h="7689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3166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Selection of KPIs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Relevant, core, and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the borrower’s overall business.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Measurable or quantifiable and able to be benchmarked.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51863"/>
                  </a:ext>
                </a:extLst>
              </a:tr>
              <a:tr h="857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3166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Calibration of SPTs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 be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ambitious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b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ased on recent performance levels.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 be based on a combination of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benchmarking approaches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83483"/>
                  </a:ext>
                </a:extLst>
              </a:tr>
              <a:tr h="7931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3166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Loan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margin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 the relevant loan agreement may be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adjusted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based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whether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borrower meet, or fail to meet, the pre-determined SPT.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656224"/>
                  </a:ext>
                </a:extLst>
              </a:tr>
              <a:tr h="97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316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possible and at least once per annum,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provide a Sustainability Compliance Certificate/Report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 the performance of the SPTs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to determine that the SPTs remain ambitious and relevant to the borrower’s business.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36329"/>
                  </a:ext>
                </a:extLst>
              </a:tr>
              <a:tr h="857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316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Verification</a:t>
                      </a:r>
                      <a:endParaRPr kumimoji="1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Borrowers </a:t>
                      </a:r>
                      <a:r>
                        <a:rPr lang="en-GB" sz="1600" b="1" u="sng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obtain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 and external verification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the performance level of each SPT for each KPI. Such mandatory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post-signing verification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a necessary element of the SLLP.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458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839293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www.lma.eu.com/application/files/8416/2210/4806/Sustainability_Linked_Loan_Principles.pdf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C00000"/>
                </a:solidFill>
              </a:rPr>
              <a:t>I</a:t>
            </a:r>
            <a:r>
              <a:rPr lang="en-GB" sz="2400" dirty="0" smtClean="0">
                <a:solidFill>
                  <a:srgbClr val="C00000"/>
                </a:solidFill>
              </a:rPr>
              <a:t>llustrative example of SLL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49" y="1318280"/>
            <a:ext cx="8981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A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Borrower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(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X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)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wishes to enter into a 5-year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MSME loan (general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corporate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purposes) of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Rs 10 lakh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from Bank (Y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).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He aligned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the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loan framework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to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the five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core components according to SLLPs (2021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) and agreed with the lender on </a:t>
            </a:r>
            <a:r>
              <a:rPr kumimoji="0"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the </a:t>
            </a: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following KPIs/SPTs.</a:t>
            </a:r>
            <a:endParaRPr kumimoji="0"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39407"/>
              </p:ext>
            </p:extLst>
          </p:nvPr>
        </p:nvGraphicFramePr>
        <p:xfrm>
          <a:off x="539553" y="2197252"/>
          <a:ext cx="8208912" cy="853440"/>
        </p:xfrm>
        <a:graphic>
          <a:graphicData uri="http://schemas.openxmlformats.org/drawingml/2006/table">
            <a:tbl>
              <a:tblPr bandRow="1"/>
              <a:tblGrid>
                <a:gridCol w="1970139">
                  <a:extLst>
                    <a:ext uri="{9D8B030D-6E8A-4147-A177-3AD203B41FA5}">
                      <a16:colId xmlns:a16="http://schemas.microsoft.com/office/drawing/2014/main" val="3520393617"/>
                    </a:ext>
                  </a:extLst>
                </a:gridCol>
                <a:gridCol w="1888485">
                  <a:extLst>
                    <a:ext uri="{9D8B030D-6E8A-4147-A177-3AD203B41FA5}">
                      <a16:colId xmlns:a16="http://schemas.microsoft.com/office/drawing/2014/main" val="449351202"/>
                    </a:ext>
                  </a:extLst>
                </a:gridCol>
                <a:gridCol w="761301">
                  <a:extLst>
                    <a:ext uri="{9D8B030D-6E8A-4147-A177-3AD203B41FA5}">
                      <a16:colId xmlns:a16="http://schemas.microsoft.com/office/drawing/2014/main" val="1498392398"/>
                    </a:ext>
                  </a:extLst>
                </a:gridCol>
                <a:gridCol w="870058">
                  <a:extLst>
                    <a:ext uri="{9D8B030D-6E8A-4147-A177-3AD203B41FA5}">
                      <a16:colId xmlns:a16="http://schemas.microsoft.com/office/drawing/2014/main" val="3640822637"/>
                    </a:ext>
                  </a:extLst>
                </a:gridCol>
                <a:gridCol w="870058">
                  <a:extLst>
                    <a:ext uri="{9D8B030D-6E8A-4147-A177-3AD203B41FA5}">
                      <a16:colId xmlns:a16="http://schemas.microsoft.com/office/drawing/2014/main" val="3664847568"/>
                    </a:ext>
                  </a:extLst>
                </a:gridCol>
                <a:gridCol w="971305">
                  <a:extLst>
                    <a:ext uri="{9D8B030D-6E8A-4147-A177-3AD203B41FA5}">
                      <a16:colId xmlns:a16="http://schemas.microsoft.com/office/drawing/2014/main" val="1414704468"/>
                    </a:ext>
                  </a:extLst>
                </a:gridCol>
                <a:gridCol w="877566">
                  <a:extLst>
                    <a:ext uri="{9D8B030D-6E8A-4147-A177-3AD203B41FA5}">
                      <a16:colId xmlns:a16="http://schemas.microsoft.com/office/drawing/2014/main" val="24996399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KPIs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Baseline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KPI Cumulative Reduction from 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Baseline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615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2022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2023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2024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2025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2026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564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1. CO2 emissions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4,000,000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tonnes CO2e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3.00%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6.00%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9.00%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12.00% 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13.00%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34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2. Water consumption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1,000,000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cubic 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metres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0.25%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0.50%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0.60%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1.00%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1.35%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48176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92582"/>
              </p:ext>
            </p:extLst>
          </p:nvPr>
        </p:nvGraphicFramePr>
        <p:xfrm>
          <a:off x="5148063" y="3685053"/>
          <a:ext cx="3600401" cy="11350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9992">
                  <a:extLst>
                    <a:ext uri="{9D8B030D-6E8A-4147-A177-3AD203B41FA5}">
                      <a16:colId xmlns:a16="http://schemas.microsoft.com/office/drawing/2014/main" val="2510142520"/>
                    </a:ext>
                  </a:extLst>
                </a:gridCol>
                <a:gridCol w="1800409">
                  <a:extLst>
                    <a:ext uri="{9D8B030D-6E8A-4147-A177-3AD203B41FA5}">
                      <a16:colId xmlns:a16="http://schemas.microsoft.com/office/drawing/2014/main" val="2910002955"/>
                    </a:ext>
                  </a:extLst>
                </a:gridCol>
              </a:tblGrid>
              <a:tr h="378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Number of SPTs achieved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Applicable Margin adjustment in 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1912"/>
                  </a:ext>
                </a:extLst>
              </a:tr>
              <a:tr h="252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1.00 </a:t>
                      </a:r>
                      <a:r>
                        <a:rPr lang="en-GB" sz="1100" dirty="0">
                          <a:effectLst/>
                        </a:rPr>
                        <a:t>decrease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325847"/>
                  </a:ext>
                </a:extLst>
              </a:tr>
              <a:tr h="252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Unchanged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193751"/>
                  </a:ext>
                </a:extLst>
              </a:tr>
              <a:tr h="252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0.50 </a:t>
                      </a:r>
                      <a:r>
                        <a:rPr lang="en-GB" sz="1100" dirty="0">
                          <a:effectLst/>
                        </a:rPr>
                        <a:t>increase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49174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134" y="5157192"/>
            <a:ext cx="8837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Assuming, in  Jan. 2023, X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has a credit rating of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BBB. 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-&gt; If he provides a “Sustainability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Compliance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Certificate”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certifying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that he has met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both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SPTs:</a:t>
            </a:r>
          </a:p>
          <a:p>
            <a:pPr lvl="0"/>
            <a:r>
              <a:rPr lang="en-GB" sz="16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nterest rate will be: 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11.50% - 1.00% = 10.50%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-&gt; if he provides a sustainability Compliance Certificate” certifying he fail to meet any of the SPTs: 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Interest rate will be: 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11.50 + 0.50% = 12:00%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34" y="3311547"/>
            <a:ext cx="8981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Source Serif Pro" charset="0"/>
                <a:cs typeface="Calibri" panose="020F0502020204030204" pitchFamily="34" charset="0"/>
              </a:rPr>
              <a:t>They also agreed on interest margin and the structure adjustment in case SPTs are met as follow: </a:t>
            </a:r>
            <a:endParaRPr kumimoji="0"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86570"/>
              </p:ext>
            </p:extLst>
          </p:nvPr>
        </p:nvGraphicFramePr>
        <p:xfrm>
          <a:off x="467544" y="3710038"/>
          <a:ext cx="4536504" cy="11055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51014252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910002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Credit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Rating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Interest rate(% p.a.)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1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AA 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or </a:t>
                      </a: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AAA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325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BBB or A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11.50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193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C, B, or BB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491749"/>
                  </a:ext>
                </a:extLst>
              </a:tr>
              <a:tr h="252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Source Serif Pro"/>
                          <a:cs typeface="Calibri" panose="020F0502020204030204" pitchFamily="34" charset="0"/>
                        </a:rPr>
                        <a:t>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10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7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 smtClean="0">
                <a:solidFill>
                  <a:srgbClr val="C00000"/>
                </a:solidFill>
              </a:rPr>
              <a:t>Challenges to access sustainable finance</a:t>
            </a:r>
            <a:endParaRPr lang="en-US" sz="2400" b="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84339"/>
              </p:ext>
            </p:extLst>
          </p:nvPr>
        </p:nvGraphicFramePr>
        <p:xfrm>
          <a:off x="467544" y="1484784"/>
          <a:ext cx="8280920" cy="463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986846204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4666794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Examples of challenges to apply for GLs</a:t>
                      </a:r>
                      <a:r>
                        <a:rPr lang="en-US" baseline="0" dirty="0" smtClean="0"/>
                        <a:t> or SLLs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12641"/>
                  </a:ext>
                </a:extLst>
              </a:tr>
              <a:tr h="853296">
                <a:tc>
                  <a:txBody>
                    <a:bodyPr/>
                    <a:lstStyle/>
                    <a:p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Information gap/asymmetry: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Many MSMEs borrowers, and some lender relationship directors, may not know that this type of product exists.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Mind-set: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Not convinced about the cost vs. benefits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56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Lack of sustainability strategy: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Most MSMEs do not have a sustainability strategy/framework in place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66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Limited capacities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Limited financial and technical capacities to develop the frameworks and to align with the principles, to self-monitor, report, and disclose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5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Reputational risk: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Risk and consequences of breach, especially in case of public disclosure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2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784976" cy="620712"/>
          </a:xfrm>
        </p:spPr>
        <p:txBody>
          <a:bodyPr/>
          <a:lstStyle/>
          <a:p>
            <a:r>
              <a:rPr lang="en-GB" sz="2000" b="0" dirty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Example for supporting Initiatives/Stakeholders for sustainable finance </a:t>
            </a:r>
            <a:r>
              <a:rPr lang="en-GB" sz="2000" b="0" dirty="0" smtClean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(Singapore) (</a:t>
            </a:r>
            <a:r>
              <a:rPr lang="en-GB" sz="2000" b="0" dirty="0" smtClean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May 2020</a:t>
            </a:r>
            <a:r>
              <a:rPr lang="en-GB" sz="2000" b="0" dirty="0" smtClean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585" t="26280" r="28422" b="11479"/>
          <a:stretch/>
        </p:blipFill>
        <p:spPr>
          <a:xfrm>
            <a:off x="323528" y="1340768"/>
            <a:ext cx="8496943" cy="51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291403"/>
              </p:ext>
            </p:extLst>
          </p:nvPr>
        </p:nvGraphicFramePr>
        <p:xfrm>
          <a:off x="154610" y="1340768"/>
          <a:ext cx="8809878" cy="50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02">
                  <a:extLst>
                    <a:ext uri="{9D8B030D-6E8A-4147-A177-3AD203B41FA5}">
                      <a16:colId xmlns:a16="http://schemas.microsoft.com/office/drawing/2014/main" val="1469988162"/>
                    </a:ext>
                  </a:extLst>
                </a:gridCol>
                <a:gridCol w="1892663">
                  <a:extLst>
                    <a:ext uri="{9D8B030D-6E8A-4147-A177-3AD203B41FA5}">
                      <a16:colId xmlns:a16="http://schemas.microsoft.com/office/drawing/2014/main" val="343504799"/>
                    </a:ext>
                  </a:extLst>
                </a:gridCol>
                <a:gridCol w="5200413">
                  <a:extLst>
                    <a:ext uri="{9D8B030D-6E8A-4147-A177-3AD203B41FA5}">
                      <a16:colId xmlns:a16="http://schemas.microsoft.com/office/drawing/2014/main" val="32693269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Scheme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Purpose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59214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Public-Private Financing</a:t>
                      </a:r>
                    </a:p>
                    <a:p>
                      <a:pPr algn="l"/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JICA-SMBC</a:t>
                      </a:r>
                      <a:r>
                        <a:rPr lang="en-GB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-</a:t>
                      </a:r>
                      <a:r>
                        <a:rPr lang="en-GB" sz="1400" b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Tata Cleantech Capital Limited (TCCL)</a:t>
                      </a:r>
                      <a:endParaRPr lang="en-US" sz="1400" b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Renewable energy generation, electric vehicles (EV),</a:t>
                      </a:r>
                      <a:r>
                        <a:rPr lang="en-GB" sz="14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efficiency (</a:t>
                      </a:r>
                      <a:r>
                        <a:rPr lang="en-GB" sz="1400" b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proposals following the Green Loan Principles (GLPs).</a:t>
                      </a:r>
                    </a:p>
                    <a:p>
                      <a:r>
                        <a:rPr lang="en-GB" sz="1400" b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94797"/>
                  </a:ext>
                </a:extLst>
              </a:tr>
              <a:tr h="1240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Japanese Bank in India</a:t>
                      </a:r>
                      <a:endParaRPr kumimoji="1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/>
                        </a:rPr>
                        <a:t>MUFG Bank Ltd.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/>
                        </a:rPr>
                        <a:t>Mizuho Bank Ltd.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(5)</a:t>
                      </a:r>
                      <a:endParaRPr kumimoji="1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/>
                        </a:rPr>
                        <a:t>SMBC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(3)</a:t>
                      </a:r>
                      <a:endParaRPr kumimoji="1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 the three banks are members of NetZero Banking Alliance (NZBA); so they are keen to provide Green Loans and Sustainability Linked Loans 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(proposals following the GLPs and SLLPs)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1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961420"/>
                  </a:ext>
                </a:extLst>
              </a:tr>
              <a:tr h="1240138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 Banks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/>
                        </a:rPr>
                        <a:t>SIDBI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(Dev. Bank)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6"/>
                        </a:rPr>
                        <a:t>4E financing scheme 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(bilateral credit line)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7"/>
                        </a:rPr>
                        <a:t>Cluster development fund 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(bilateral credit line)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8"/>
                        </a:rPr>
                        <a:t>Sustainable Finance Scheme 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(Energy efficiency and cleaner production projects not covered under bilateral lines of credit.)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53185"/>
                  </a:ext>
                </a:extLst>
              </a:tr>
              <a:tr h="1240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Global finance coaching and investment facilitation</a:t>
                      </a:r>
                      <a:endParaRPr kumimoji="1" lang="en-GB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9"/>
                        </a:rPr>
                        <a:t>Private Financing Advisory Network (PFAN)</a:t>
                      </a: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(hosted by UNIDO and REEEP)</a:t>
                      </a:r>
                      <a:endParaRPr kumimoji="1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Free business coaching and investment facilitation to develop climate and clean energy projects in emerging markets, including India.</a:t>
                      </a:r>
                      <a:endParaRPr kumimoji="1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17494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3298" y="610534"/>
            <a:ext cx="8821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Examples</a:t>
            </a:r>
            <a: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 for s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upporting schemes/stakeholders for sustainable finance (India) 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3528392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Why and how businesses are </a:t>
            </a:r>
            <a:r>
              <a:rPr lang="en-GB" sz="1800" dirty="0" smtClean="0">
                <a:solidFill>
                  <a:srgbClr val="FF0000"/>
                </a:solidFill>
              </a:rPr>
              <a:t>embracing sustainability</a:t>
            </a:r>
            <a:r>
              <a:rPr lang="en-GB" sz="1800" dirty="0" smtClean="0"/>
              <a:t>?</a:t>
            </a:r>
          </a:p>
          <a:p>
            <a:endParaRPr lang="en-GB" sz="1800" dirty="0" smtClean="0"/>
          </a:p>
          <a:p>
            <a:r>
              <a:rPr lang="en-GB" sz="1800" dirty="0" smtClean="0"/>
              <a:t>What are the key differences between </a:t>
            </a:r>
            <a:r>
              <a:rPr lang="en-GB" sz="1800" dirty="0" smtClean="0">
                <a:solidFill>
                  <a:srgbClr val="FF0000"/>
                </a:solidFill>
              </a:rPr>
              <a:t>Green Loans and Sustainability-linked loans</a:t>
            </a:r>
            <a:r>
              <a:rPr lang="en-GB" sz="1800" dirty="0" smtClean="0"/>
              <a:t>?</a:t>
            </a:r>
          </a:p>
          <a:p>
            <a:endParaRPr lang="en-GB" sz="1800" dirty="0" smtClean="0"/>
          </a:p>
          <a:p>
            <a:r>
              <a:rPr lang="en-GB" sz="1800" dirty="0" smtClean="0"/>
              <a:t>What are the key </a:t>
            </a:r>
            <a:r>
              <a:rPr lang="en-GB" sz="1800" dirty="0" smtClean="0">
                <a:solidFill>
                  <a:srgbClr val="FF0000"/>
                </a:solidFill>
              </a:rPr>
              <a:t>challenges</a:t>
            </a:r>
            <a:r>
              <a:rPr lang="en-GB" sz="1800" dirty="0" smtClean="0"/>
              <a:t> to embracing sustainability and applying for these types of loans?</a:t>
            </a:r>
          </a:p>
          <a:p>
            <a:endParaRPr lang="en-GB" sz="1800" dirty="0" smtClean="0"/>
          </a:p>
          <a:p>
            <a:r>
              <a:rPr lang="en-GB" sz="1800" dirty="0" smtClean="0"/>
              <a:t>Example of </a:t>
            </a:r>
            <a:r>
              <a:rPr lang="en-GB" sz="1800" dirty="0" smtClean="0">
                <a:solidFill>
                  <a:srgbClr val="FF0000"/>
                </a:solidFill>
              </a:rPr>
              <a:t>available scheme </a:t>
            </a:r>
            <a:r>
              <a:rPr lang="en-GB" sz="1800" dirty="0" smtClean="0"/>
              <a:t>to overcome those challenges.</a:t>
            </a:r>
          </a:p>
          <a:p>
            <a:endParaRPr lang="en-GB" sz="1800" dirty="0" smtClean="0"/>
          </a:p>
          <a:p>
            <a:r>
              <a:rPr lang="en-GB" sz="1800" dirty="0" smtClean="0">
                <a:solidFill>
                  <a:srgbClr val="FF0000"/>
                </a:solidFill>
              </a:rPr>
              <a:t>Conclusion</a:t>
            </a:r>
            <a:r>
              <a:rPr lang="en-GB" sz="1800" dirty="0" smtClean="0"/>
              <a:t> and key messages.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Overall Content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443" t="18200" r="36607" b="9701"/>
          <a:stretch/>
        </p:blipFill>
        <p:spPr>
          <a:xfrm>
            <a:off x="916224" y="1412776"/>
            <a:ext cx="7272808" cy="4968552"/>
          </a:xfrm>
          <a:prstGeom prst="rect">
            <a:avLst/>
          </a:prstGeom>
          <a:solidFill>
            <a:schemeClr val="accent5">
              <a:alpha val="12000"/>
            </a:schemeClr>
          </a:solidFill>
          <a:ln w="19050">
            <a:solidFill>
              <a:srgbClr val="0070C0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2000" b="0" kern="0" dirty="0" smtClean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Potential Synergetic Approach to access Green Loans </a:t>
            </a:r>
            <a:endParaRPr kumimoji="0" lang="en-GB" sz="2000" b="0" kern="0" dirty="0">
              <a:solidFill>
                <a:srgbClr val="C00000"/>
              </a:solidFill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Conclusion and key messages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4076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kumimoji="0" lang="en-GB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are </a:t>
            </a:r>
            <a:r>
              <a:rPr kumimoji="0" lang="en-GB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embracing sustainability and shifting </a:t>
            </a:r>
            <a:r>
              <a:rPr kumimoji="0" lang="en-GB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</a:t>
            </a:r>
            <a:r>
              <a:rPr kumimoji="0" lang="en-GB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finance, such as green loan and sustainability linked loan. </a:t>
            </a:r>
          </a:p>
          <a:p>
            <a:pPr lvl="0">
              <a:defRPr/>
            </a:pPr>
            <a:endParaRPr kumimoji="0" lang="en-GB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en-GB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-&gt;Why?: To seize several financial and non-financial benefits (see slide11).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kumimoji="0" lang="en-GB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MSMEs can explore the possibility of turning MSMEs loans into green loans or sustainability-linked loans.</a:t>
            </a:r>
          </a:p>
          <a:p>
            <a:pPr lvl="0">
              <a:defRPr/>
            </a:pPr>
            <a:endParaRPr kumimoji="0" lang="en-GB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en-GB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-&gt; How?: Align the loan framework with the green loan principles (slide13) or the 	sustainability linked loan principles (slide14).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kumimoji="0" lang="en-GB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MSMEs require substantial support to embrace sustainability and access to sustainable finance. </a:t>
            </a:r>
          </a:p>
          <a:p>
            <a:pPr lvl="0">
              <a:defRPr/>
            </a:pPr>
            <a:r>
              <a:rPr kumimoji="0" lang="en-GB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GB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How?: A multistakeholder approach is needed to leverage the existing supports 	in a synergetic manner and mutual learning, starting with more awareness creation 	and capacity building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4831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504" y="2204864"/>
            <a:ext cx="9036496" cy="1944216"/>
            <a:chOff x="1187624" y="2369537"/>
            <a:chExt cx="6934200" cy="1364263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1187624" y="2369537"/>
              <a:ext cx="6934200" cy="11430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</a:pPr>
              <a:r>
                <a:rPr lang="en-US" sz="3600" b="1" dirty="0" smtClean="0">
                  <a:solidFill>
                    <a:srgbClr val="006600"/>
                  </a:solidFill>
                  <a:latin typeface="Comic Sans MS" pitchFamily="66" charset="0"/>
                </a:rPr>
                <a:t>Thank you for your kind attention</a:t>
              </a: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600200" y="3352800"/>
              <a:ext cx="6019800" cy="381000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6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MSMEs loan in India: Quick Overview 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3025" y="1329540"/>
          <a:ext cx="4316016" cy="1488640"/>
        </p:xfrm>
        <a:graphic>
          <a:graphicData uri="http://schemas.openxmlformats.org/drawingml/2006/table">
            <a:tbl>
              <a:tblPr/>
              <a:tblGrid>
                <a:gridCol w="1888256">
                  <a:extLst>
                    <a:ext uri="{9D8B030D-6E8A-4147-A177-3AD203B41FA5}">
                      <a16:colId xmlns:a16="http://schemas.microsoft.com/office/drawing/2014/main" val="2110496590"/>
                    </a:ext>
                  </a:extLst>
                </a:gridCol>
                <a:gridCol w="2427760">
                  <a:extLst>
                    <a:ext uri="{9D8B030D-6E8A-4147-A177-3AD203B41FA5}">
                      <a16:colId xmlns:a16="http://schemas.microsoft.com/office/drawing/2014/main" val="2691594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7.65%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p.a.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onwards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4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Loan Amount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Rs.50,000 onwards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18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Loan Tenure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 to 15 years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50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Processing Fee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 to the lender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1163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1282888"/>
            <a:ext cx="8880043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63 million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MSMEs (Nov.2021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Multiple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lenders in India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offer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MSME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loans: 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7504" y="3618683"/>
          <a:ext cx="3888432" cy="2911063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29733869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383844164"/>
                    </a:ext>
                  </a:extLst>
                </a:gridCol>
              </a:tblGrid>
              <a:tr h="342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Bank Name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11" marR="44111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 rate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11" marR="44111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01424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Bank of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 (SBI)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7.65% p.a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onwards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827882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UCO Bank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8.85% p.a. onwards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768642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 Bank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9.75% p.a. onwards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36199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Bank of India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10.25% - 16.25% p.a.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74591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Oriental Bank of Commerce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10.70% p.a. onwards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59250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Bank of India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11.25% p.a. onwards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61932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ICICI Bank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 p.a. onwards</a:t>
                      </a:r>
                    </a:p>
                  </a:txBody>
                  <a:tcPr marL="88222" marR="88222" marT="44111" marB="4411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5526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04" y="3275604"/>
            <a:ext cx="3995936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Examples of top Banks offering MSMEs loans in 2022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3025" y="3618683"/>
          <a:ext cx="4316016" cy="2196323"/>
        </p:xfrm>
        <a:graphic>
          <a:graphicData uri="http://schemas.openxmlformats.org/drawingml/2006/table">
            <a:tbl>
              <a:tblPr/>
              <a:tblGrid>
                <a:gridCol w="1724111">
                  <a:extLst>
                    <a:ext uri="{9D8B030D-6E8A-4147-A177-3AD203B41FA5}">
                      <a16:colId xmlns:a16="http://schemas.microsoft.com/office/drawing/2014/main" val="4012331905"/>
                    </a:ext>
                  </a:extLst>
                </a:gridCol>
                <a:gridCol w="2591905">
                  <a:extLst>
                    <a:ext uri="{9D8B030D-6E8A-4147-A177-3AD203B41FA5}">
                      <a16:colId xmlns:a16="http://schemas.microsoft.com/office/drawing/2014/main" val="1073939230"/>
                    </a:ext>
                  </a:extLst>
                </a:gridCol>
              </a:tblGrid>
              <a:tr h="3143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Fullerton Business Loan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07289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 Rate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 p.a.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21% p.a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08376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Processing Fee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 to 6.5% of the loan amount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59781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Loan Amount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 to Rs.50 lakh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09408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Loan Repayment Tenure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Depending on the scheme</a:t>
                      </a:r>
                    </a:p>
                  </a:txBody>
                  <a:tcPr marL="132334" marR="132334" marT="79400" marB="7940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20249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16454" y="3270116"/>
            <a:ext cx="3801297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Example of top NBFCs offering MSMEs loan in 2022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2388" y="6165304"/>
            <a:ext cx="436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Author based on information available at: </a:t>
            </a:r>
            <a:r>
              <a:rPr kumimoji="1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https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://</a:t>
            </a:r>
            <a:r>
              <a:rPr kumimoji="1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www.bankbazaar.com/personal-loan/msme-loan.html</a:t>
            </a:r>
            <a:r>
              <a:rPr kumimoji="1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MSMEs Credit </a:t>
            </a:r>
            <a:r>
              <a:rPr lang="en-GB" sz="2400" dirty="0">
                <a:solidFill>
                  <a:srgbClr val="C00000"/>
                </a:solidFill>
              </a:rPr>
              <a:t>G</a:t>
            </a:r>
            <a:r>
              <a:rPr lang="en-GB" sz="2400" dirty="0" smtClean="0">
                <a:solidFill>
                  <a:srgbClr val="C00000"/>
                </a:solidFill>
              </a:rPr>
              <a:t>ap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268760"/>
            <a:ext cx="8928992" cy="448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Ongoing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policy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focus and years of mandated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lending have not produced enough </a:t>
            </a:r>
            <a:r>
              <a:rPr kumimoji="1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progress*.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GPGothicM" panose="020B0600000000000000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GPGothicM" panose="020B0600000000000000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GPGothicM" panose="020B0600000000000000" pitchFamily="50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5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%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of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MSMEs have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access to formal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finance*.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GPGothicM" panose="020B0600000000000000" pitchFamily="50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94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%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of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MSMEs have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credit requirement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below Rs.10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,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00,000* (JPY1,500,000).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GPGothicM" panose="020B0600000000000000" pitchFamily="50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Banks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are hesitant to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lend to enterprises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below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the </a:t>
            </a: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Rs.10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, 00,000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threshold*.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GPGothicM" panose="020B0600000000000000" pitchFamily="50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31%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of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MSMEs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name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access to finance as top </a:t>
            </a: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challenges*.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 </a:t>
            </a:r>
            <a:r>
              <a:rPr kumimoji="1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* source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: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  <a:hlinkClick r:id="rId3"/>
              </a:rPr>
              <a:t>https://</a:t>
            </a:r>
            <a:r>
              <a:rPr kumimoji="1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  <a:hlinkClick r:id="rId3"/>
              </a:rPr>
              <a:t>www.devalt.org/newsletter/jan20/of_1.htm</a:t>
            </a:r>
            <a:r>
              <a:rPr kumimoji="1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GPGothicM" panose="020B0600000000000000" pitchFamily="50" charset="-128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25231"/>
              </p:ext>
            </p:extLst>
          </p:nvPr>
        </p:nvGraphicFramePr>
        <p:xfrm>
          <a:off x="1524000" y="17728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666861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344062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0080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MSMEs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Credit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Demand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Formal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Credit Supply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Overall Credit Gap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7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Rs.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37 trillion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Rs.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14.5 trillion.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Rs.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20 – 25 trillion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20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8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It’s all about credit rating/score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268760"/>
            <a:ext cx="80981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High credit rating/score: Key to loan approval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High credit rating/score: Key to lower borrowing cost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High 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sustainability (Environmental, Social, and Governance (ESG)) performance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key to higher </a:t>
            </a:r>
            <a:r>
              <a:rPr lang="en-GB" sz="1600" dirty="0">
                <a:solidFill>
                  <a:srgbClr val="FF0000"/>
                </a:solidFill>
                <a:latin typeface="Calibri"/>
              </a:rPr>
              <a:t>c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redit rating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, especially for MSMEs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GB" sz="1400" i="1" dirty="0">
                <a:solidFill>
                  <a:prstClr val="black"/>
                </a:solidFill>
                <a:latin typeface="Calibri"/>
                <a:hlinkClick r:id="rId2"/>
              </a:rPr>
              <a:t>Sonali Bhattacharya 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  <a:hlinkClick r:id="rId2"/>
              </a:rPr>
              <a:t>and </a:t>
            </a:r>
            <a:r>
              <a:rPr lang="en-GB" sz="1400" i="1" dirty="0" err="1" smtClean="0">
                <a:solidFill>
                  <a:prstClr val="black"/>
                </a:solidFill>
                <a:latin typeface="Calibri"/>
                <a:hlinkClick r:id="rId2"/>
              </a:rPr>
              <a:t>Dipasha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  <a:hlinkClick r:id="rId2"/>
              </a:rPr>
              <a:t> </a:t>
            </a:r>
            <a:r>
              <a:rPr lang="en-GB" sz="1400" i="1" dirty="0">
                <a:solidFill>
                  <a:prstClr val="black"/>
                </a:solidFill>
                <a:latin typeface="Calibri"/>
                <a:hlinkClick r:id="rId2"/>
              </a:rPr>
              <a:t>Sharma 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  <a:hlinkClick r:id="rId2"/>
              </a:rPr>
              <a:t>2019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9552" y="3029474"/>
            <a:ext cx="8098160" cy="3456384"/>
            <a:chOff x="745661" y="3014568"/>
            <a:chExt cx="7704856" cy="34563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5550" t="36754" r="25968" b="28410"/>
            <a:stretch/>
          </p:blipFill>
          <p:spPr>
            <a:xfrm>
              <a:off x="745661" y="3014568"/>
              <a:ext cx="7704856" cy="3456384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908816" y="3134375"/>
              <a:ext cx="1368152" cy="56325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Borrower fills a loan applicant form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49184" y="3145797"/>
              <a:ext cx="1080120" cy="54040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Hand it over to the bank/lender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20889" y="3167102"/>
              <a:ext cx="1594091" cy="59547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Bank check with credit rating agency for credit score/rating and report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79218" y="3155528"/>
              <a:ext cx="1707060" cy="65084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credit score/rating leads to eligibility check basis documentation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7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72" y="602085"/>
            <a:ext cx="8885736" cy="406367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2400" dirty="0" smtClean="0">
                <a:solidFill>
                  <a:srgbClr val="C00000"/>
                </a:solidFill>
                <a:ea typeface="+mn-ea"/>
                <a:cs typeface="+mn-cs"/>
              </a:rPr>
              <a:t>Scope of sustainable finance</a:t>
            </a:r>
            <a:endParaRPr lang="en-GB" sz="2400" b="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5AC15-7273-416C-8353-4C3A49FF4509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58471"/>
              </p:ext>
            </p:extLst>
          </p:nvPr>
        </p:nvGraphicFramePr>
        <p:xfrm>
          <a:off x="467543" y="1268758"/>
          <a:ext cx="6908305" cy="5260725"/>
        </p:xfrm>
        <a:graphic>
          <a:graphicData uri="http://schemas.openxmlformats.org/drawingml/2006/table">
            <a:tbl>
              <a:tblPr firstRow="1" firstCol="1" bandRow="1"/>
              <a:tblGrid>
                <a:gridCol w="519980">
                  <a:extLst>
                    <a:ext uri="{9D8B030D-6E8A-4147-A177-3AD203B41FA5}">
                      <a16:colId xmlns:a16="http://schemas.microsoft.com/office/drawing/2014/main" val="3236773632"/>
                    </a:ext>
                  </a:extLst>
                </a:gridCol>
                <a:gridCol w="560141">
                  <a:extLst>
                    <a:ext uri="{9D8B030D-6E8A-4147-A177-3AD203B41FA5}">
                      <a16:colId xmlns:a16="http://schemas.microsoft.com/office/drawing/2014/main" val="246105954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38038689"/>
                    </a:ext>
                  </a:extLst>
                </a:gridCol>
                <a:gridCol w="4172000">
                  <a:extLst>
                    <a:ext uri="{9D8B030D-6E8A-4147-A177-3AD203B41FA5}">
                      <a16:colId xmlns:a16="http://schemas.microsoft.com/office/drawing/2014/main" val="3031469365"/>
                    </a:ext>
                  </a:extLst>
                </a:gridCol>
              </a:tblGrid>
              <a:tr h="227938">
                <a:tc rowSpan="16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Environmental, Social, and Governance (ESG) 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Environmental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  <a:p>
                      <a:pPr marL="71755" marR="71755"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Factors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A. Climate change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Climate change mitigation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87870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Climate change adaptation and resilience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82757"/>
                  </a:ext>
                </a:extLst>
              </a:tr>
              <a:tr h="1120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B. Pressures on natural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Over-consumption of natural resources</a:t>
                      </a:r>
                    </a:p>
                    <a:p>
                      <a:pPr marL="45720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-Water</a:t>
                      </a:r>
                    </a:p>
                    <a:p>
                      <a:pPr marL="45720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-Biodiversity</a:t>
                      </a:r>
                    </a:p>
                    <a:p>
                      <a:pPr marL="45720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-Land use and forestry</a:t>
                      </a:r>
                    </a:p>
                    <a:p>
                      <a:pPr marL="457200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-Marine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32105"/>
                  </a:ext>
                </a:extLst>
              </a:tr>
              <a:tr h="943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C. Pollution, waste and a circular economy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Air pollution</a:t>
                      </a:r>
                    </a:p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Water pollution</a:t>
                      </a:r>
                    </a:p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Waste and waste management</a:t>
                      </a:r>
                    </a:p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Circular economy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76586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Segoe UI" panose="020B0502040204020203" pitchFamily="34" charset="0"/>
                        <a:ea typeface="HGPGothicM" panose="020B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Social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Factors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Impacting Internal Stakeholders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Human capital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33469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Health and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safety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02425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Human rights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4379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Labor rights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7666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Impacting external stakeholders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Stakeholder opposition and controversial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sourcing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22424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Product liability and consumer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protection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87184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Social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opportunities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75072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Animal welfare and antimicrobial resistance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44577"/>
                  </a:ext>
                </a:extLst>
              </a:tr>
              <a:tr h="218187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Segoe UI" panose="020B0502040204020203" pitchFamily="34" charset="0"/>
                        <a:ea typeface="HGPGothicM" panose="020B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Governance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Factors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Corporate Accountability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Board structure, diversity,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effectiveness,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independence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0146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Reporting and transparency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18141"/>
                  </a:ext>
                </a:extLst>
              </a:tr>
              <a:tr h="22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Financial integrity and capital allocation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19699"/>
                  </a:ext>
                </a:extLst>
              </a:tr>
              <a:tr h="23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Corporate Alignment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HGPGothicM" panose="020B06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HGPGothicM" panose="020B0600000000000000" pitchFamily="50" charset="-128"/>
                          <a:cs typeface="Calibri" panose="020F0502020204030204" pitchFamily="34" charset="0"/>
                        </a:rPr>
                        <a:t>Executive remuneration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13974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7772386" y="1265007"/>
            <a:ext cx="45719" cy="425416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386" y="1382646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Climate Finance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7596336" y="1265005"/>
            <a:ext cx="221769" cy="2524035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4293" y="2161040"/>
            <a:ext cx="128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Environmental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/Green finance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7400215" y="1265005"/>
            <a:ext cx="285578" cy="5169041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5532" y="3634359"/>
            <a:ext cx="109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Sustainable/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ESG finance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9752"/>
            <a:ext cx="8928992" cy="5184576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5AC15-7273-416C-8353-4C3A49FF4509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44256" y="509410"/>
            <a:ext cx="916171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638430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Green finance</a:t>
            </a:r>
            <a:r>
              <a:rPr kumimoji="0" lang="en-GB" sz="2400" b="0" kern="0" dirty="0" smtClean="0">
                <a:solidFill>
                  <a:srgbClr val="C00000"/>
                </a:solidFill>
              </a:rPr>
              <a:t>: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 Paris Agreement (PA)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 descr="https://wwfint.awsassets.panda.org/img/original/road_through_paris_mark_bi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8066"/>
            <a:ext cx="8945690" cy="49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30" y="6378515"/>
            <a:ext cx="8172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://wwf.panda.org/wwf_news/?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264013/100%2Ddays%2Dsince%2DParis%2D3%2Dmissed%2DEU%2Dclimate%2Dopportunities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xplosion 2 9"/>
          <p:cNvSpPr/>
          <p:nvPr/>
        </p:nvSpPr>
        <p:spPr bwMode="auto">
          <a:xfrm rot="20954793">
            <a:off x="5346339" y="4868723"/>
            <a:ext cx="755577" cy="652722"/>
          </a:xfrm>
          <a:prstGeom prst="irregularSeal2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7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5AC15-7273-416C-8353-4C3A49FF4509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1425" y="493457"/>
            <a:ext cx="7772400" cy="51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638430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Sustainable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finance: The SDGs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232" y="6319810"/>
            <a:ext cx="7665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://ec.europa.eu/eurostat/statistics-explained/index.php?title=SDG_-_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Introduction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5237" y="1264824"/>
            <a:ext cx="8809510" cy="5054986"/>
            <a:chOff x="227020" y="1500168"/>
            <a:chExt cx="8816956" cy="47250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42083"/>
            <a:stretch/>
          </p:blipFill>
          <p:spPr>
            <a:xfrm>
              <a:off x="227020" y="1632189"/>
              <a:ext cx="2572544" cy="2376264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pic>
          <p:nvPicPr>
            <p:cNvPr id="3078" name="Picture 6" descr="Figure 1.3. OECD countries’ average distance from achieving SDG targe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8"/>
            <a:stretch/>
          </p:blipFill>
          <p:spPr bwMode="auto">
            <a:xfrm>
              <a:off x="3245617" y="1775520"/>
              <a:ext cx="5798359" cy="444968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 bwMode="auto">
            <a:xfrm flipV="1">
              <a:off x="2799564" y="1920235"/>
              <a:ext cx="301915" cy="172478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3101479" y="1500168"/>
              <a:ext cx="1801721" cy="40276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2015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The 2030 Agenda (17 SDGs)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角丸四角形 5"/>
            <p:cNvSpPr/>
            <p:nvPr/>
          </p:nvSpPr>
          <p:spPr>
            <a:xfrm>
              <a:off x="5644462" y="4801935"/>
              <a:ext cx="2297956" cy="1346641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490075" y="3388469"/>
              <a:ext cx="4320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62382" y="3645024"/>
              <a:ext cx="4320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570290" y="5138474"/>
              <a:ext cx="4320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626534" y="5407706"/>
              <a:ext cx="4320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626534" y="5676937"/>
              <a:ext cx="51118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572967" y="4930532"/>
              <a:ext cx="1082352" cy="91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015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AC15-7273-416C-8353-4C3A49FF450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4110"/>
              </p:ext>
            </p:extLst>
          </p:nvPr>
        </p:nvGraphicFramePr>
        <p:xfrm>
          <a:off x="245203" y="2492896"/>
          <a:ext cx="8640962" cy="1737360"/>
        </p:xfrm>
        <a:graphic>
          <a:graphicData uri="http://schemas.openxmlformats.org/drawingml/2006/table">
            <a:tbl>
              <a:tblPr firstRow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408069365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99945614"/>
                    </a:ext>
                  </a:extLst>
                </a:gridCol>
                <a:gridCol w="2821583">
                  <a:extLst>
                    <a:ext uri="{9D8B030D-6E8A-4147-A177-3AD203B41FA5}">
                      <a16:colId xmlns:a16="http://schemas.microsoft.com/office/drawing/2014/main" val="1083474142"/>
                    </a:ext>
                  </a:extLst>
                </a:gridCol>
                <a:gridCol w="2651027">
                  <a:extLst>
                    <a:ext uri="{9D8B030D-6E8A-4147-A177-3AD203B41FA5}">
                      <a16:colId xmlns:a16="http://schemas.microsoft.com/office/drawing/2014/main" val="235136297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/>
                        <a:t>Debt finance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/>
                        <a:t>Purpose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/>
                        <a:t>e.g.: Bonds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/>
                        <a:t>e.g. Loans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19903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/>
                        <a:t>Sustainable finance / ESG Finance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Proceed-based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/>
                        <a:t>-Green</a:t>
                      </a:r>
                      <a:r>
                        <a:rPr lang="en-US" sz="1600" b="0" baseline="0" dirty="0" smtClean="0"/>
                        <a:t> b</a:t>
                      </a:r>
                      <a:r>
                        <a:rPr lang="en-US" sz="1600" b="0" dirty="0" smtClean="0"/>
                        <a:t>onds</a:t>
                      </a:r>
                      <a:endParaRPr lang="en-GB" sz="1600" b="0" dirty="0" smtClean="0"/>
                    </a:p>
                    <a:p>
                      <a:r>
                        <a:rPr lang="en-GB" sz="1600" b="0" dirty="0" smtClean="0"/>
                        <a:t>-Social bonds</a:t>
                      </a:r>
                    </a:p>
                    <a:p>
                      <a:r>
                        <a:rPr lang="en-GB" sz="1600" b="0" dirty="0" smtClean="0"/>
                        <a:t>-Sustainability bonds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-Green Loan 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-Sustainability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</a:rPr>
                        <a:t> loan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376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/>
                        <a:t>Corporate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general-purpose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/>
                        <a:t>Sustainability Linked Bonds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Sustainability-Linked Loans</a:t>
                      </a:r>
                    </a:p>
                    <a:p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8049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476672"/>
            <a:ext cx="891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  <a:latin typeface="Calibri"/>
              </a:rPr>
              <a:t>S</a:t>
            </a:r>
            <a:r>
              <a:rPr lang="en-GB" sz="2400" dirty="0" smtClean="0">
                <a:solidFill>
                  <a:srgbClr val="C00000"/>
                </a:solidFill>
                <a:latin typeface="Calibri"/>
              </a:rPr>
              <a:t>ustainable finance: Example of debt finance instruments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3" y="1566886"/>
            <a:ext cx="8916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Green loans (GLs) and Sustainability-Linked Loans (SLLs) are among the debt finance instruments meant to finance/support environmentally sustainable economic </a:t>
            </a:r>
            <a:r>
              <a:rPr lang="en-US" sz="1600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44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POT_A_4_3</Template>
  <TotalTime>18142</TotalTime>
  <Words>2309</Words>
  <Application>Microsoft Office PowerPoint</Application>
  <PresentationFormat>On-screen Show (4:3)</PresentationFormat>
  <Paragraphs>351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AvenirNextPForBBG</vt:lpstr>
      <vt:lpstr>HGPｺﾞｼｯｸM</vt:lpstr>
      <vt:lpstr>HGPｺﾞｼｯｸM</vt:lpstr>
      <vt:lpstr>Lato</vt:lpstr>
      <vt:lpstr>ＭＳ ゴシック</vt:lpstr>
      <vt:lpstr>ＭＳ Ｐゴシック</vt:lpstr>
      <vt:lpstr>SimSun</vt:lpstr>
      <vt:lpstr>Source Serif Pro</vt:lpstr>
      <vt:lpstr>univers-regular</vt:lpstr>
      <vt:lpstr>游ゴシック</vt:lpstr>
      <vt:lpstr>Arial</vt:lpstr>
      <vt:lpstr>Calibri</vt:lpstr>
      <vt:lpstr>Century Gothic</vt:lpstr>
      <vt:lpstr>Comic Sans MS</vt:lpstr>
      <vt:lpstr>Segoe UI</vt:lpstr>
      <vt:lpstr>Segoe UI Semibold</vt:lpstr>
      <vt:lpstr>Times New Roman</vt:lpstr>
      <vt:lpstr>Wingdings</vt:lpstr>
      <vt:lpstr>POT_A_4_3</vt:lpstr>
      <vt:lpstr>2_IGES</vt:lpstr>
      <vt:lpstr>7_Office Theme</vt:lpstr>
      <vt:lpstr>1_POT_A_4_3</vt:lpstr>
      <vt:lpstr>IGES</vt:lpstr>
      <vt:lpstr>PowerPoint Presentation</vt:lpstr>
      <vt:lpstr>Overall Content</vt:lpstr>
      <vt:lpstr>MSMEs loan in India: Quick Overview </vt:lpstr>
      <vt:lpstr>MSMEs Credit Gap</vt:lpstr>
      <vt:lpstr>It’s all about credit rating/score</vt:lpstr>
      <vt:lpstr>Scope of sustainable finance</vt:lpstr>
      <vt:lpstr>PowerPoint Presentation</vt:lpstr>
      <vt:lpstr>PowerPoint Presentation</vt:lpstr>
      <vt:lpstr>PowerPoint Presentation</vt:lpstr>
      <vt:lpstr>PowerPoint Presentation</vt:lpstr>
      <vt:lpstr>Examples of supporting initiatives/alliances for sustainable finance</vt:lpstr>
      <vt:lpstr>Why embracing sustainability and sustainable finance?</vt:lpstr>
      <vt:lpstr>PowerPoint Presentation</vt:lpstr>
      <vt:lpstr>Green Loan Principles (GLPs) </vt:lpstr>
      <vt:lpstr>Sustainability-Linked Loan Principles (SLLPs) </vt:lpstr>
      <vt:lpstr>Illustrative example of SLL</vt:lpstr>
      <vt:lpstr>Challenges to access sustainable finance</vt:lpstr>
      <vt:lpstr>Example for supporting Initiatives/Stakeholders for sustainable finance (Singapore) (May 2020)</vt:lpstr>
      <vt:lpstr>PowerPoint Presentation</vt:lpstr>
      <vt:lpstr>Potential Synergetic Approach to access Green Loans </vt:lpstr>
      <vt:lpstr>Conclusion and key messages</vt:lpstr>
      <vt:lpstr>PowerPoint Presentation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Masahiro Suzuki</dc:creator>
  <cp:lastModifiedBy>abdessalem</cp:lastModifiedBy>
  <cp:revision>746</cp:revision>
  <cp:lastPrinted>2017-07-23T07:32:22Z</cp:lastPrinted>
  <dcterms:created xsi:type="dcterms:W3CDTF">2015-05-26T05:30:55Z</dcterms:created>
  <dcterms:modified xsi:type="dcterms:W3CDTF">2022-02-22T04:02:09Z</dcterms:modified>
</cp:coreProperties>
</file>