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9" r:id="rId4"/>
    <p:sldId id="261" r:id="rId5"/>
    <p:sldId id="260" r:id="rId6"/>
    <p:sldId id="262" r:id="rId7"/>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93"/>
    <p:restoredTop sz="95748"/>
  </p:normalViewPr>
  <p:slideViewPr>
    <p:cSldViewPr snapToGrid="0" snapToObjects="1">
      <p:cViewPr varScale="1">
        <p:scale>
          <a:sx n="123" d="100"/>
          <a:sy n="123"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BD5B4-A5C8-CE44-A8B5-2F869DA4EF97}" type="datetimeFigureOut">
              <a:rPr lang="en-JP" smtClean="0"/>
              <a:t>2021/12/21</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64C0A-D058-1844-8893-45607F137A23}" type="slidenum">
              <a:rPr lang="en-JP" smtClean="0"/>
              <a:t>‹#›</a:t>
            </a:fld>
            <a:endParaRPr lang="en-JP"/>
          </a:p>
        </p:txBody>
      </p:sp>
    </p:spTree>
    <p:extLst>
      <p:ext uri="{BB962C8B-B14F-4D97-AF65-F5344CB8AC3E}">
        <p14:creationId xmlns:p14="http://schemas.microsoft.com/office/powerpoint/2010/main" val="83082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t>
            </a:r>
            <a:r>
              <a:rPr lang="en-JP" dirty="0"/>
              <a:t>hort overview on the topic, expandig on what’s been said and focusing a bit on this familiar but perhaps musunderstood word, “innovation”</a:t>
            </a:r>
          </a:p>
          <a:p>
            <a:pPr marL="171450" indent="-171450">
              <a:buFont typeface="Arial" panose="020B0604020202020204" pitchFamily="34" charset="0"/>
              <a:buChar char="•"/>
            </a:pPr>
            <a:r>
              <a:rPr lang="en-JP" dirty="0"/>
              <a:t>We are talking about two complementary topics – two sides of the same coin (ANIMATE), as they say in English</a:t>
            </a:r>
          </a:p>
          <a:p>
            <a:pPr marL="628650" lvl="1" indent="-171450">
              <a:buFont typeface="Arial" panose="020B0604020202020204" pitchFamily="34" charset="0"/>
              <a:buChar char="•"/>
            </a:pPr>
            <a:r>
              <a:rPr lang="en-JP" dirty="0"/>
              <a:t>Innovation for nature – the ways in which human ingenuity is helping us to conserve better</a:t>
            </a:r>
          </a:p>
          <a:p>
            <a:pPr marL="628650" lvl="1" indent="-171450">
              <a:buFont typeface="Arial" panose="020B0604020202020204" pitchFamily="34" charset="0"/>
              <a:buChar char="•"/>
            </a:pPr>
            <a:r>
              <a:rPr lang="en-US" dirty="0"/>
              <a:t>A</a:t>
            </a:r>
            <a:r>
              <a:rPr lang="en-JP" dirty="0"/>
              <a:t>nd innoovation from nature – the ways in which nature informs and inspires technology - in various fields from nedicine to engineering</a:t>
            </a:r>
          </a:p>
          <a:p>
            <a:pPr marL="171450" lvl="0" indent="-171450">
              <a:buFont typeface="Arial" panose="020B0604020202020204" pitchFamily="34" charset="0"/>
              <a:buChar char="•"/>
            </a:pPr>
            <a:r>
              <a:rPr lang="en-JP" dirty="0"/>
              <a:t>Neither of these positive messages receive the attention they deserve, and I have never seen them dealt with together</a:t>
            </a:r>
          </a:p>
        </p:txBody>
      </p:sp>
      <p:sp>
        <p:nvSpPr>
          <p:cNvPr id="4" name="Slide Number Placeholder 3"/>
          <p:cNvSpPr>
            <a:spLocks noGrp="1"/>
          </p:cNvSpPr>
          <p:nvPr>
            <p:ph type="sldNum" sz="quarter" idx="5"/>
          </p:nvPr>
        </p:nvSpPr>
        <p:spPr/>
        <p:txBody>
          <a:bodyPr/>
          <a:lstStyle/>
          <a:p>
            <a:fld id="{BCF64C0A-D058-1844-8893-45607F137A23}" type="slidenum">
              <a:rPr lang="en-JP" smtClean="0"/>
              <a:t>1</a:t>
            </a:fld>
            <a:endParaRPr lang="en-JP"/>
          </a:p>
        </p:txBody>
      </p:sp>
    </p:spTree>
    <p:extLst>
      <p:ext uri="{BB962C8B-B14F-4D97-AF65-F5344CB8AC3E}">
        <p14:creationId xmlns:p14="http://schemas.microsoft.com/office/powerpoint/2010/main" val="49114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start with the word “innovation”. W</a:t>
            </a:r>
            <a:r>
              <a:rPr lang="en-JP" dirty="0"/>
              <a:t>e all know the word but what is it really?</a:t>
            </a:r>
          </a:p>
          <a:p>
            <a:pPr marL="171450" indent="-171450">
              <a:buFont typeface="Arial" panose="020B0604020202020204" pitchFamily="34" charset="0"/>
              <a:buChar char="•"/>
            </a:pPr>
            <a:r>
              <a:rPr lang="en-US" dirty="0"/>
              <a:t>N</a:t>
            </a:r>
            <a:r>
              <a:rPr lang="en-JP" dirty="0"/>
              <a:t>ot invention because it builds on something else, and because it is applied. And it is generally a gradual, iterative process with lots of mistakes and dead-ends and lost opportunities along the way. No “Eureka moment”, as Matt Ridley puts it, but when an innoavtion catehs on, it can tarsnform the way we do thinsg – for better or for worse</a:t>
            </a:r>
          </a:p>
          <a:p>
            <a:pPr marL="171450" indent="-171450">
              <a:buFont typeface="Arial" panose="020B0604020202020204" pitchFamily="34" charset="0"/>
              <a:buChar char="•"/>
            </a:pPr>
            <a:r>
              <a:rPr lang="en-JP" dirty="0"/>
              <a:t>If you trace back almost any of the tools we use today, you will find they go back way beyond the prototype that made them famous.</a:t>
            </a:r>
          </a:p>
          <a:p>
            <a:pPr marL="628650" lvl="1" indent="-171450">
              <a:buFont typeface="Arial" panose="020B0604020202020204" pitchFamily="34" charset="0"/>
              <a:buChar char="•"/>
            </a:pPr>
            <a:r>
              <a:rPr lang="en-JP" dirty="0"/>
              <a:t>The three people (newcommen, Papan and Savoury) who are regarded centrally responsoble for the first conversion of heat to work may never have met</a:t>
            </a:r>
          </a:p>
          <a:p>
            <a:pPr marL="628650" lvl="1" indent="-171450">
              <a:buFont typeface="Arial" panose="020B0604020202020204" pitchFamily="34" charset="0"/>
              <a:buChar char="•"/>
            </a:pPr>
            <a:r>
              <a:rPr lang="en-JP" dirty="0"/>
              <a:t>…toys used in ancient Greece and Rome used this principle, and later to create water fountains</a:t>
            </a:r>
          </a:p>
          <a:p>
            <a:pPr marL="628650" lvl="1" indent="-171450">
              <a:buFont typeface="Arial" panose="020B0604020202020204" pitchFamily="34" charset="0"/>
              <a:buChar char="•"/>
            </a:pPr>
            <a:r>
              <a:rPr lang="en-US" dirty="0"/>
              <a:t>B</a:t>
            </a:r>
            <a:r>
              <a:rPr lang="en-JP" dirty="0"/>
              <a:t>ut Papan started to think about how to harness the power of heat for practical purposes</a:t>
            </a:r>
          </a:p>
          <a:p>
            <a:pPr marL="628650" lvl="1" indent="-171450">
              <a:buFont typeface="Arial" panose="020B0604020202020204" pitchFamily="34" charset="0"/>
              <a:buChar char="•"/>
            </a:pPr>
            <a:r>
              <a:rPr lang="en-JP" dirty="0"/>
              <a:t>Savoury turned it into a machine that turned out to be imprtcical</a:t>
            </a:r>
          </a:p>
          <a:p>
            <a:pPr marL="628650" lvl="1" indent="-171450">
              <a:buFont typeface="Arial" panose="020B0604020202020204" pitchFamily="34" charset="0"/>
              <a:buChar char="•"/>
            </a:pPr>
            <a:r>
              <a:rPr lang="en-JP" dirty="0"/>
              <a:t>Newcomen made a practical machine that actually made a difference</a:t>
            </a:r>
          </a:p>
          <a:p>
            <a:pPr marL="628650" lvl="1" indent="-171450">
              <a:buFont typeface="Arial" panose="020B0604020202020204" pitchFamily="34" charset="0"/>
              <a:buChar char="•"/>
            </a:pPr>
            <a:r>
              <a:rPr lang="en-JP" dirty="0"/>
              <a:t>And of course thischain of innovations, which I am oversimplifying terribly here, led the development of the steam locomotive, and humankind’s adventures into self-propelled transport, which truly changed the world</a:t>
            </a:r>
          </a:p>
          <a:p>
            <a:endParaRPr lang="en-JP" dirty="0"/>
          </a:p>
        </p:txBody>
      </p:sp>
      <p:sp>
        <p:nvSpPr>
          <p:cNvPr id="4" name="Slide Number Placeholder 3"/>
          <p:cNvSpPr>
            <a:spLocks noGrp="1"/>
          </p:cNvSpPr>
          <p:nvPr>
            <p:ph type="sldNum" sz="quarter" idx="5"/>
          </p:nvPr>
        </p:nvSpPr>
        <p:spPr/>
        <p:txBody>
          <a:bodyPr/>
          <a:lstStyle/>
          <a:p>
            <a:fld id="{BCF64C0A-D058-1844-8893-45607F137A23}" type="slidenum">
              <a:rPr lang="en-JP" smtClean="0"/>
              <a:t>2</a:t>
            </a:fld>
            <a:endParaRPr lang="en-JP"/>
          </a:p>
        </p:txBody>
      </p:sp>
    </p:spTree>
    <p:extLst>
      <p:ext uri="{BB962C8B-B14F-4D97-AF65-F5344CB8AC3E}">
        <p14:creationId xmlns:p14="http://schemas.microsoft.com/office/powerpoint/2010/main" val="324357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JP" dirty="0"/>
              <a:t>I’ve only recently begin to approach a full understanding of how lucky we are to live in the worls we live in today</a:t>
            </a:r>
          </a:p>
          <a:p>
            <a:pPr marL="171450" indent="-171450">
              <a:buFont typeface="Arial" panose="020B0604020202020204" pitchFamily="34" charset="0"/>
              <a:buChar char="•"/>
            </a:pPr>
            <a:r>
              <a:rPr lang="en-JP" dirty="0"/>
              <a:t>We have enough free time to spend days purely on leusure and enjoying the company of others</a:t>
            </a:r>
          </a:p>
          <a:p>
            <a:pPr marL="171450" indent="-171450">
              <a:buFont typeface="Arial" panose="020B0604020202020204" pitchFamily="34" charset="0"/>
              <a:buChar char="•"/>
            </a:pPr>
            <a:r>
              <a:rPr lang="en-JP" dirty="0"/>
              <a:t>We can expect to live into our 70s or 80s</a:t>
            </a:r>
          </a:p>
          <a:p>
            <a:pPr marL="171450" indent="-171450">
              <a:buFont typeface="Arial" panose="020B0604020202020204" pitchFamily="34" charset="0"/>
              <a:buChar char="•"/>
            </a:pPr>
            <a:r>
              <a:rPr lang="en-US" dirty="0"/>
              <a:t>W</a:t>
            </a:r>
            <a:r>
              <a:rPr lang="en-JP" dirty="0"/>
              <a:t>e can have life-saving surgery without feeling a thing</a:t>
            </a:r>
          </a:p>
          <a:p>
            <a:pPr marL="171450" indent="-171450">
              <a:buFont typeface="Arial" panose="020B0604020202020204" pitchFamily="34" charset="0"/>
              <a:buChar char="•"/>
            </a:pPr>
            <a:r>
              <a:rPr lang="en-JP" dirty="0"/>
              <a:t>We can visit stay in contact with our loved ones, at virtually no cost, anwhere in the world</a:t>
            </a:r>
          </a:p>
          <a:p>
            <a:pPr marL="171450" indent="-171450">
              <a:buFont typeface="Arial" panose="020B0604020202020204" pitchFamily="34" charset="0"/>
              <a:buChar char="•"/>
            </a:pPr>
            <a:r>
              <a:rPr lang="en-JP" dirty="0"/>
              <a:t>These are all things that we take for granted and we might be well adviosed to consider the stoic practe of imagining what it wuld be like not to have these things, in oreder to enjoy them more</a:t>
            </a:r>
          </a:p>
          <a:p>
            <a:pPr marL="171450" indent="-171450">
              <a:buFont typeface="Arial" panose="020B0604020202020204" pitchFamily="34" charset="0"/>
              <a:buChar char="•"/>
            </a:pPr>
            <a:r>
              <a:rPr lang="en-US" dirty="0"/>
              <a:t>I acknowledge that we also have civilization-threatening problems on a global scale that we did not have before, and technology is partly responsible for them</a:t>
            </a:r>
          </a:p>
          <a:p>
            <a:pPr marL="171450" indent="-171450">
              <a:buFont typeface="Arial" panose="020B0604020202020204" pitchFamily="34" charset="0"/>
              <a:buChar char="•"/>
            </a:pPr>
            <a:r>
              <a:rPr lang="en-US" dirty="0"/>
              <a:t>But innovation has done incredible things in the past and we can continue to get better at it if we maintain the conditions necessary for that</a:t>
            </a:r>
            <a:endParaRPr lang="en-JP" dirty="0"/>
          </a:p>
        </p:txBody>
      </p:sp>
      <p:sp>
        <p:nvSpPr>
          <p:cNvPr id="4" name="Slide Number Placeholder 3"/>
          <p:cNvSpPr>
            <a:spLocks noGrp="1"/>
          </p:cNvSpPr>
          <p:nvPr>
            <p:ph type="sldNum" sz="quarter" idx="5"/>
          </p:nvPr>
        </p:nvSpPr>
        <p:spPr/>
        <p:txBody>
          <a:bodyPr/>
          <a:lstStyle/>
          <a:p>
            <a:fld id="{BCF64C0A-D058-1844-8893-45607F137A23}" type="slidenum">
              <a:rPr lang="en-JP" smtClean="0"/>
              <a:t>3</a:t>
            </a:fld>
            <a:endParaRPr lang="en-JP"/>
          </a:p>
        </p:txBody>
      </p:sp>
    </p:spTree>
    <p:extLst>
      <p:ext uri="{BB962C8B-B14F-4D97-AF65-F5344CB8AC3E}">
        <p14:creationId xmlns:p14="http://schemas.microsoft.com/office/powerpoint/2010/main" val="259740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JP" dirty="0"/>
              <a:t>So the sophistication and acceleration of human innovation is staggering </a:t>
            </a:r>
          </a:p>
          <a:p>
            <a:pPr marL="171450" indent="-171450">
              <a:buFont typeface="Arial" panose="020B0604020202020204" pitchFamily="34" charset="0"/>
              <a:buChar char="•"/>
            </a:pPr>
            <a:r>
              <a:rPr lang="en-US" dirty="0"/>
              <a:t>And that level of </a:t>
            </a:r>
            <a:r>
              <a:rPr lang="en-US" dirty="0" err="1"/>
              <a:t>i</a:t>
            </a:r>
            <a:r>
              <a:rPr lang="en-JP" dirty="0"/>
              <a:t>nnovation is uniquely human.</a:t>
            </a:r>
          </a:p>
          <a:p>
            <a:pPr marL="171450" indent="-171450">
              <a:buFont typeface="Arial" panose="020B0604020202020204" pitchFamily="34" charset="0"/>
              <a:buChar char="•"/>
            </a:pPr>
            <a:r>
              <a:rPr lang="en-US" dirty="0"/>
              <a:t>A</a:t>
            </a:r>
            <a:r>
              <a:rPr lang="en-JP" dirty="0"/>
              <a:t>nimals can do some amazing things inluding tools but this pales in comarison</a:t>
            </a:r>
          </a:p>
          <a:p>
            <a:pPr marL="171450" indent="-171450">
              <a:buFont typeface="Arial" panose="020B0604020202020204" pitchFamily="34" charset="0"/>
              <a:buChar char="•"/>
            </a:pPr>
            <a:r>
              <a:rPr lang="en-JP" dirty="0"/>
              <a:t>However, if you take nature as a whole, and in partilcualr evolution by natural selection, that’s where you see some incredible innovation</a:t>
            </a:r>
          </a:p>
          <a:p>
            <a:pPr marL="171450" indent="-171450">
              <a:buFont typeface="Arial" panose="020B0604020202020204" pitchFamily="34" charset="0"/>
              <a:buChar char="•"/>
            </a:pPr>
            <a:r>
              <a:rPr lang="en-US" dirty="0"/>
              <a:t>E</a:t>
            </a:r>
            <a:r>
              <a:rPr lang="en-JP" dirty="0"/>
              <a:t>ach species is uniquely adapted to its environemnt and has developed a toolkit of adaptations to help it hunt, hide, flee, fight etc.</a:t>
            </a:r>
          </a:p>
          <a:p>
            <a:pPr marL="171450" indent="-171450">
              <a:buFont typeface="Arial" panose="020B0604020202020204" pitchFamily="34" charset="0"/>
              <a:buChar char="•"/>
            </a:pPr>
            <a:r>
              <a:rPr lang="en-JP" dirty="0"/>
              <a:t>In the spirit of human innovation, many of these adaptations have been observed and adapted and applied to solving design and material challenges faced by humankind – from medicine to engoneering</a:t>
            </a:r>
          </a:p>
          <a:p>
            <a:pPr marL="628650" lvl="1" indent="-171450">
              <a:buFont typeface="Arial" panose="020B0604020202020204" pitchFamily="34" charset="0"/>
              <a:buChar char="•"/>
            </a:pPr>
            <a:r>
              <a:rPr lang="en-JP" dirty="0"/>
              <a:t>Sandcatsle worms</a:t>
            </a:r>
          </a:p>
          <a:p>
            <a:pPr marL="628650" lvl="1" indent="-171450">
              <a:buFont typeface="Arial" panose="020B0604020202020204" pitchFamily="34" charset="0"/>
              <a:buChar char="•"/>
            </a:pPr>
            <a:r>
              <a:rPr lang="en-US" dirty="0"/>
              <a:t>Gecko Gripper from </a:t>
            </a:r>
            <a:r>
              <a:rPr lang="en-US" dirty="0" err="1"/>
              <a:t>OnRobot</a:t>
            </a:r>
            <a:r>
              <a:rPr lang="en-US" dirty="0"/>
              <a:t> has micro‑scaled fibrillar stalks that use Van der Waals forces to pick up objects</a:t>
            </a:r>
          </a:p>
          <a:p>
            <a:pPr marL="628650" lvl="1" indent="-171450">
              <a:buFont typeface="Arial" panose="020B0604020202020204" pitchFamily="34" charset="0"/>
              <a:buChar char="•"/>
            </a:pPr>
            <a:r>
              <a:rPr lang="en-US" dirty="0"/>
              <a:t>The shape of the kingfisher’s beak helped to sole a problem with the aerodynamics of the Japanese bullet train</a:t>
            </a:r>
          </a:p>
          <a:p>
            <a:pPr marL="628650" lvl="1" indent="-171450">
              <a:buFont typeface="Arial" panose="020B0604020202020204" pitchFamily="34" charset="0"/>
              <a:buChar char="•"/>
            </a:pPr>
            <a:r>
              <a:rPr lang="en-US" dirty="0"/>
              <a:t>The high-voltage discharges of electric eels was the design basis for a biocompatible power source for implanted devices such as pacemakers and </a:t>
            </a:r>
            <a:r>
              <a:rPr lang="en-US" dirty="0" err="1"/>
              <a:t>prostheticsiv</a:t>
            </a:r>
            <a:r>
              <a:rPr lang="en-US" dirty="0"/>
              <a:t>; </a:t>
            </a:r>
          </a:p>
          <a:p>
            <a:pPr marL="628650" lvl="1" indent="-171450">
              <a:buFont typeface="Arial" panose="020B0604020202020204" pitchFamily="34" charset="0"/>
              <a:buChar char="•"/>
            </a:pPr>
            <a:r>
              <a:rPr lang="en-US" dirty="0"/>
              <a:t>a low-pressure water purification membrane was inspired by the roots of mangrove trees; </a:t>
            </a:r>
          </a:p>
          <a:p>
            <a:pPr marL="628650" lvl="1" indent="-171450">
              <a:buFont typeface="Arial" panose="020B0604020202020204" pitchFamily="34" charset="0"/>
              <a:buChar char="•"/>
            </a:pPr>
            <a:r>
              <a:rPr lang="en-US" dirty="0"/>
              <a:t>nanostructures mimicking the surface of butterfly wings have been embedded into currency, credit cards, and pharmaceuticals to prevent counterfeiting</a:t>
            </a:r>
          </a:p>
          <a:p>
            <a:pPr marL="628650" lvl="1" indent="-171450">
              <a:buFont typeface="Arial" panose="020B0604020202020204" pitchFamily="34" charset="0"/>
              <a:buChar char="•"/>
            </a:pPr>
            <a:r>
              <a:rPr lang="en-US" dirty="0"/>
              <a:t>And the list goes on and on and on…</a:t>
            </a:r>
            <a:endParaRPr lang="en-JP" dirty="0"/>
          </a:p>
        </p:txBody>
      </p:sp>
      <p:sp>
        <p:nvSpPr>
          <p:cNvPr id="4" name="Slide Number Placeholder 3"/>
          <p:cNvSpPr>
            <a:spLocks noGrp="1"/>
          </p:cNvSpPr>
          <p:nvPr>
            <p:ph type="sldNum" sz="quarter" idx="5"/>
          </p:nvPr>
        </p:nvSpPr>
        <p:spPr/>
        <p:txBody>
          <a:bodyPr/>
          <a:lstStyle/>
          <a:p>
            <a:fld id="{BCF64C0A-D058-1844-8893-45607F137A23}" type="slidenum">
              <a:rPr lang="en-JP" smtClean="0"/>
              <a:t>4</a:t>
            </a:fld>
            <a:endParaRPr lang="en-JP"/>
          </a:p>
        </p:txBody>
      </p:sp>
    </p:spTree>
    <p:extLst>
      <p:ext uri="{BB962C8B-B14F-4D97-AF65-F5344CB8AC3E}">
        <p14:creationId xmlns:p14="http://schemas.microsoft.com/office/powerpoint/2010/main" val="255702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JP" dirty="0"/>
              <a:t>And then thetre’s innovation </a:t>
            </a:r>
            <a:r>
              <a:rPr lang="en-JP" i="1" dirty="0"/>
              <a:t>for</a:t>
            </a:r>
            <a:r>
              <a:rPr lang="en-JP" dirty="0"/>
              <a:t> nature.</a:t>
            </a:r>
          </a:p>
          <a:p>
            <a:pPr marL="457200" indent="-457200">
              <a:spcBef>
                <a:spcPts val="600"/>
              </a:spcBef>
              <a:spcAft>
                <a:spcPts val="600"/>
              </a:spcAft>
              <a:buFont typeface="Arial" panose="020B0604020202020204" pitchFamily="34" charset="0"/>
              <a:buChar char="•"/>
            </a:pPr>
            <a:r>
              <a:rPr lang="en-US" sz="1200" dirty="0">
                <a:solidFill>
                  <a:schemeClr val="bg1"/>
                </a:solidFill>
              </a:rPr>
              <a:t>Artificial Intelligence to detect deforestation</a:t>
            </a:r>
          </a:p>
          <a:p>
            <a:pPr marL="457200" indent="-457200">
              <a:spcBef>
                <a:spcPts val="600"/>
              </a:spcBef>
              <a:spcAft>
                <a:spcPts val="600"/>
              </a:spcAft>
              <a:buFont typeface="Arial" panose="020B0604020202020204" pitchFamily="34" charset="0"/>
              <a:buChar char="•"/>
            </a:pPr>
            <a:r>
              <a:rPr lang="en-US" sz="1200" dirty="0">
                <a:solidFill>
                  <a:schemeClr val="bg1"/>
                </a:solidFill>
              </a:rPr>
              <a:t>Drones (</a:t>
            </a:r>
            <a:r>
              <a:rPr lang="en-US" sz="1200" b="1" dirty="0">
                <a:solidFill>
                  <a:schemeClr val="bg1"/>
                </a:solidFill>
              </a:rPr>
              <a:t>PIC</a:t>
            </a:r>
            <a:r>
              <a:rPr lang="en-US" sz="1200" dirty="0">
                <a:solidFill>
                  <a:schemeClr val="bg1"/>
                </a:solidFill>
              </a:rPr>
              <a:t>)</a:t>
            </a:r>
          </a:p>
          <a:p>
            <a:pPr marL="457200" indent="-457200">
              <a:spcBef>
                <a:spcPts val="600"/>
              </a:spcBef>
              <a:spcAft>
                <a:spcPts val="600"/>
              </a:spcAft>
              <a:buFont typeface="Arial" panose="020B0604020202020204" pitchFamily="34" charset="0"/>
              <a:buChar char="•"/>
            </a:pPr>
            <a:r>
              <a:rPr lang="en-US" sz="1200" dirty="0">
                <a:solidFill>
                  <a:schemeClr val="bg1"/>
                </a:solidFill>
              </a:rPr>
              <a:t>Cameras (traps, live feeds, etc.) (</a:t>
            </a:r>
            <a:r>
              <a:rPr lang="en-US" sz="1200" b="1" dirty="0">
                <a:solidFill>
                  <a:schemeClr val="bg1"/>
                </a:solidFill>
              </a:rPr>
              <a:t>PIC</a:t>
            </a:r>
            <a:r>
              <a:rPr lang="en-US" sz="1200" dirty="0">
                <a:solidFill>
                  <a:schemeClr val="bg1"/>
                </a:solidFill>
              </a:rPr>
              <a:t>)</a:t>
            </a:r>
            <a:endParaRPr lang="en-JP" sz="1200" dirty="0">
              <a:solidFill>
                <a:schemeClr val="bg1"/>
              </a:solidFill>
            </a:endParaRPr>
          </a:p>
          <a:p>
            <a:pPr marL="457200" indent="-457200">
              <a:spcBef>
                <a:spcPts val="600"/>
              </a:spcBef>
              <a:spcAft>
                <a:spcPts val="600"/>
              </a:spcAft>
              <a:buFont typeface="Arial" panose="020B0604020202020204" pitchFamily="34" charset="0"/>
              <a:buChar char="•"/>
            </a:pPr>
            <a:r>
              <a:rPr lang="en-US" sz="1200" dirty="0">
                <a:solidFill>
                  <a:schemeClr val="bg1"/>
                </a:solidFill>
              </a:rPr>
              <a:t>Tracking (</a:t>
            </a:r>
            <a:r>
              <a:rPr lang="en-US" sz="1200" b="1" dirty="0">
                <a:solidFill>
                  <a:schemeClr val="bg1"/>
                </a:solidFill>
              </a:rPr>
              <a:t>STORY</a:t>
            </a:r>
            <a:r>
              <a:rPr lang="en-US" sz="1200" dirty="0">
                <a:solidFill>
                  <a:schemeClr val="bg1"/>
                </a:solidFill>
              </a:rPr>
              <a:t>)</a:t>
            </a:r>
          </a:p>
          <a:p>
            <a:pPr marL="457200" indent="-457200">
              <a:spcBef>
                <a:spcPts val="600"/>
              </a:spcBef>
              <a:spcAft>
                <a:spcPts val="600"/>
              </a:spcAft>
              <a:buFont typeface="Arial" panose="020B0604020202020204" pitchFamily="34" charset="0"/>
              <a:buChar char="•"/>
            </a:pPr>
            <a:r>
              <a:rPr lang="en-US" sz="1200" dirty="0">
                <a:solidFill>
                  <a:schemeClr val="bg1"/>
                </a:solidFill>
              </a:rPr>
              <a:t>DNA analysis</a:t>
            </a:r>
          </a:p>
          <a:p>
            <a:pPr marL="457200" indent="-457200">
              <a:spcBef>
                <a:spcPts val="600"/>
              </a:spcBef>
              <a:spcAft>
                <a:spcPts val="600"/>
              </a:spcAft>
              <a:buFont typeface="Arial" panose="020B0604020202020204" pitchFamily="34" charset="0"/>
              <a:buChar char="•"/>
            </a:pPr>
            <a:r>
              <a:rPr lang="en-US" sz="1200" dirty="0">
                <a:solidFill>
                  <a:schemeClr val="bg1"/>
                </a:solidFill>
              </a:rPr>
              <a:t>Citizen science</a:t>
            </a:r>
            <a:endParaRPr lang="en-JP" sz="1200" dirty="0">
              <a:solidFill>
                <a:schemeClr val="bg1"/>
              </a:solidFill>
            </a:endParaRPr>
          </a:p>
        </p:txBody>
      </p:sp>
      <p:sp>
        <p:nvSpPr>
          <p:cNvPr id="4" name="Slide Number Placeholder 3"/>
          <p:cNvSpPr>
            <a:spLocks noGrp="1"/>
          </p:cNvSpPr>
          <p:nvPr>
            <p:ph type="sldNum" sz="quarter" idx="5"/>
          </p:nvPr>
        </p:nvSpPr>
        <p:spPr/>
        <p:txBody>
          <a:bodyPr/>
          <a:lstStyle/>
          <a:p>
            <a:fld id="{BCF64C0A-D058-1844-8893-45607F137A23}" type="slidenum">
              <a:rPr lang="en-JP" smtClean="0"/>
              <a:t>5</a:t>
            </a:fld>
            <a:endParaRPr lang="en-JP"/>
          </a:p>
        </p:txBody>
      </p:sp>
    </p:spTree>
    <p:extLst>
      <p:ext uri="{BB962C8B-B14F-4D97-AF65-F5344CB8AC3E}">
        <p14:creationId xmlns:p14="http://schemas.microsoft.com/office/powerpoint/2010/main" val="120699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JP" dirty="0"/>
              <a:t>We hear a lot of doom and gloom messaging but important to keep one eye on the positive</a:t>
            </a:r>
          </a:p>
          <a:p>
            <a:pPr marL="171450" indent="-171450">
              <a:buFont typeface="Arial" panose="020B0604020202020204" pitchFamily="34" charset="0"/>
              <a:buChar char="•"/>
            </a:pPr>
            <a:r>
              <a:rPr lang="en-JP" dirty="0"/>
              <a:t>Tech is not an alternative to lightening out footprint on the planet, but so far it has been the best solution – albeit a the same time as it has accelarated our impact and created the problems in the first place</a:t>
            </a:r>
          </a:p>
          <a:p>
            <a:pPr marL="171450" indent="-171450">
              <a:buFont typeface="Arial" panose="020B0604020202020204" pitchFamily="34" charset="0"/>
              <a:buChar char="•"/>
            </a:pPr>
            <a:r>
              <a:rPr lang="en-US" dirty="0"/>
              <a:t>Although there are good cases for regulation in some instances, w</a:t>
            </a:r>
            <a:r>
              <a:rPr lang="en-JP" dirty="0"/>
              <a:t>e cannot stop technology and the innovation that produces it.</a:t>
            </a:r>
          </a:p>
          <a:p>
            <a:pPr marL="171450" indent="-171450">
              <a:buFont typeface="Arial" panose="020B0604020202020204" pitchFamily="34" charset="0"/>
              <a:buChar char="•"/>
            </a:pPr>
            <a:r>
              <a:rPr lang="en-JP" dirty="0"/>
              <a:t>But we can focus more on how to use it to our best advantage</a:t>
            </a:r>
          </a:p>
          <a:p>
            <a:pPr marL="171450" indent="-171450">
              <a:buFont typeface="Arial" panose="020B0604020202020204" pitchFamily="34" charset="0"/>
              <a:buChar char="•"/>
            </a:pPr>
            <a:r>
              <a:rPr lang="en-JP" dirty="0"/>
              <a:t>US govt 200 billion on innovation (though non-regulated apparently better)</a:t>
            </a:r>
          </a:p>
          <a:p>
            <a:pPr marL="171450" indent="-171450">
              <a:buFont typeface="Arial" panose="020B0604020202020204" pitchFamily="34" charset="0"/>
              <a:buChar char="•"/>
            </a:pPr>
            <a:r>
              <a:rPr lang="en-JP" dirty="0"/>
              <a:t>I think that nature is a key component there, and one that is, in my opinion, under-explored. </a:t>
            </a:r>
            <a:r>
              <a:rPr lang="en-US" dirty="0"/>
              <a:t>E</a:t>
            </a:r>
            <a:r>
              <a:rPr lang="en-JP" dirty="0"/>
              <a:t>very species has</a:t>
            </a:r>
          </a:p>
          <a:p>
            <a:endParaRPr lang="en-JP" dirty="0"/>
          </a:p>
        </p:txBody>
      </p:sp>
      <p:sp>
        <p:nvSpPr>
          <p:cNvPr id="4" name="Slide Number Placeholder 3"/>
          <p:cNvSpPr>
            <a:spLocks noGrp="1"/>
          </p:cNvSpPr>
          <p:nvPr>
            <p:ph type="sldNum" sz="quarter" idx="5"/>
          </p:nvPr>
        </p:nvSpPr>
        <p:spPr/>
        <p:txBody>
          <a:bodyPr/>
          <a:lstStyle/>
          <a:p>
            <a:fld id="{BCF64C0A-D058-1844-8893-45607F137A23}" type="slidenum">
              <a:rPr lang="en-JP" smtClean="0"/>
              <a:t>6</a:t>
            </a:fld>
            <a:endParaRPr lang="en-JP"/>
          </a:p>
        </p:txBody>
      </p:sp>
    </p:spTree>
    <p:extLst>
      <p:ext uri="{BB962C8B-B14F-4D97-AF65-F5344CB8AC3E}">
        <p14:creationId xmlns:p14="http://schemas.microsoft.com/office/powerpoint/2010/main" val="379518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FDA0-EB79-AC4B-BA7E-48FDF232D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08DB201A-44E8-114D-9304-00D51E7B4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02397B61-C2E2-CD4C-81BC-1753ACC72D14}"/>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5" name="Footer Placeholder 4">
            <a:extLst>
              <a:ext uri="{FF2B5EF4-FFF2-40B4-BE49-F238E27FC236}">
                <a16:creationId xmlns:a16="http://schemas.microsoft.com/office/drawing/2014/main" id="{3CCA9722-7054-4041-9BC4-20BBEB8B5589}"/>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66CE4DCB-5602-C849-AE4B-AAD5DF37B0A9}"/>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155388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1025-7700-614E-A03B-4DAAF7996415}"/>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CACCAD59-78C7-2E4B-BCEA-117553A00C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751F0046-C289-B74B-A605-75570021FA2A}"/>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5" name="Footer Placeholder 4">
            <a:extLst>
              <a:ext uri="{FF2B5EF4-FFF2-40B4-BE49-F238E27FC236}">
                <a16:creationId xmlns:a16="http://schemas.microsoft.com/office/drawing/2014/main" id="{15059730-4479-9242-A98C-0A844544B827}"/>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EFD5AEDB-42F9-6341-B3B3-AF5E5DCEFAC7}"/>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17891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6B91D-31C6-BB44-85C0-B1D02234BD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0A103CE6-738C-3948-9A60-3ACFDCFA0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0058CE18-9800-3745-9C90-BAA4546DAD9A}"/>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5" name="Footer Placeholder 4">
            <a:extLst>
              <a:ext uri="{FF2B5EF4-FFF2-40B4-BE49-F238E27FC236}">
                <a16:creationId xmlns:a16="http://schemas.microsoft.com/office/drawing/2014/main" id="{20B7EBC4-B67B-E242-AC1B-28D0CB4858D6}"/>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AEB3F557-CFF6-5B43-B9E4-468A4E373C27}"/>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345638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D183-3807-9A4D-9F2C-F742741015FC}"/>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7FF1CEDB-6751-FD4A-8E29-4FCAB31B20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7ACD35A3-4E9E-8D4F-81FE-6E30EF5EBAC9}"/>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5" name="Footer Placeholder 4">
            <a:extLst>
              <a:ext uri="{FF2B5EF4-FFF2-40B4-BE49-F238E27FC236}">
                <a16:creationId xmlns:a16="http://schemas.microsoft.com/office/drawing/2014/main" id="{B49B3DAE-BB40-7E41-A7C3-A9F2C1F2881B}"/>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37BF32A1-DE63-A84D-98AC-BBC9715E74AB}"/>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338719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DAA8-7CEC-E34E-8323-FCBF605434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DEF000F2-E634-B140-BF66-63ADD6011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44C00-DA22-7741-AFA7-8C61798F8145}"/>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5" name="Footer Placeholder 4">
            <a:extLst>
              <a:ext uri="{FF2B5EF4-FFF2-40B4-BE49-F238E27FC236}">
                <a16:creationId xmlns:a16="http://schemas.microsoft.com/office/drawing/2014/main" id="{79BAD050-4B41-0E4B-A893-120EC755EE1A}"/>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9227E3FD-F28D-9945-A8DC-7760A7BC376C}"/>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167926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AA43-6C32-8E47-BE59-A6ABA7D77F13}"/>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EF394E9E-CA6F-6044-BBAA-0D5ADF7FA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8CE010F3-DE7C-5448-A664-BAE03CA888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8F2B9559-C3F7-E54C-933E-50D205D91B45}"/>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6" name="Footer Placeholder 5">
            <a:extLst>
              <a:ext uri="{FF2B5EF4-FFF2-40B4-BE49-F238E27FC236}">
                <a16:creationId xmlns:a16="http://schemas.microsoft.com/office/drawing/2014/main" id="{F34F2ACD-4650-444C-95CE-A6A0D3924A00}"/>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3051477F-B13E-704F-AA57-D53082D1DAFC}"/>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304849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301C-B884-D745-A498-892A00A0CEF8}"/>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9A310983-77DE-7A48-925B-03BD5D426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5D8D17-02DD-FC4B-BEAB-49994F07F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E95695DE-2B2D-4F48-92FE-06D7F9C28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8A46D-DEFF-E64A-839D-77DC62D26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2369E247-75D1-4A44-BC75-FCAF3EF62EF5}"/>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8" name="Footer Placeholder 7">
            <a:extLst>
              <a:ext uri="{FF2B5EF4-FFF2-40B4-BE49-F238E27FC236}">
                <a16:creationId xmlns:a16="http://schemas.microsoft.com/office/drawing/2014/main" id="{17EFEBFE-37B1-414E-8471-2C5BCF096D12}"/>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FB802B60-C180-E64E-BAFF-0BF2575AD5D3}"/>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90990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FDC0-D18D-814A-8A14-CF13C5BB3DB0}"/>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19F734A4-EFCA-1143-99FF-787C6CC26877}"/>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4" name="Footer Placeholder 3">
            <a:extLst>
              <a:ext uri="{FF2B5EF4-FFF2-40B4-BE49-F238E27FC236}">
                <a16:creationId xmlns:a16="http://schemas.microsoft.com/office/drawing/2014/main" id="{3B882FBE-EF10-974B-88F8-389A07C9BFB6}"/>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69C40D2C-E9F4-F144-9F26-B2DFA323DD95}"/>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145648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26C6B-B8FF-FB4E-AFE2-7EC77D5A0358}"/>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3" name="Footer Placeholder 2">
            <a:extLst>
              <a:ext uri="{FF2B5EF4-FFF2-40B4-BE49-F238E27FC236}">
                <a16:creationId xmlns:a16="http://schemas.microsoft.com/office/drawing/2014/main" id="{75A2F68C-FC3F-424E-80DC-F8D80EC5233F}"/>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A0305E08-68A7-5D48-A760-C59524207CC2}"/>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52510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864A-09DC-E845-9859-98E8D93CF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FCC25E8F-E618-9F4A-80F1-8164DA31B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801BDE0F-D2F9-5D42-A422-3C0A506AD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9A305-2AB0-F947-9985-753080C71BFF}"/>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6" name="Footer Placeholder 5">
            <a:extLst>
              <a:ext uri="{FF2B5EF4-FFF2-40B4-BE49-F238E27FC236}">
                <a16:creationId xmlns:a16="http://schemas.microsoft.com/office/drawing/2014/main" id="{E1DCD712-12DD-9A4A-8CEE-AA65B55E6D2F}"/>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A2AEBB6A-462C-FC43-AE82-A0FC013B905A}"/>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221047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F8F6-0B04-BC48-AAA0-B46AA8E20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0138E7CF-CA01-6C4E-8EF2-2DBEC5848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554A19B1-4264-A44B-879B-6CC759426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03307-32C7-3642-98C0-85AD3F23B053}"/>
              </a:ext>
            </a:extLst>
          </p:cNvPr>
          <p:cNvSpPr>
            <a:spLocks noGrp="1"/>
          </p:cNvSpPr>
          <p:nvPr>
            <p:ph type="dt" sz="half" idx="10"/>
          </p:nvPr>
        </p:nvSpPr>
        <p:spPr/>
        <p:txBody>
          <a:bodyPr/>
          <a:lstStyle/>
          <a:p>
            <a:fld id="{41732376-671B-8F4C-840C-57564D2ABE92}" type="datetimeFigureOut">
              <a:rPr lang="en-JP" smtClean="0"/>
              <a:t>2021/12/21</a:t>
            </a:fld>
            <a:endParaRPr lang="en-JP"/>
          </a:p>
        </p:txBody>
      </p:sp>
      <p:sp>
        <p:nvSpPr>
          <p:cNvPr id="6" name="Footer Placeholder 5">
            <a:extLst>
              <a:ext uri="{FF2B5EF4-FFF2-40B4-BE49-F238E27FC236}">
                <a16:creationId xmlns:a16="http://schemas.microsoft.com/office/drawing/2014/main" id="{862CA717-7D8E-8941-A774-20B37B123E9A}"/>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C65A5D0B-012F-094B-A806-ACFBA789E839}"/>
              </a:ext>
            </a:extLst>
          </p:cNvPr>
          <p:cNvSpPr>
            <a:spLocks noGrp="1"/>
          </p:cNvSpPr>
          <p:nvPr>
            <p:ph type="sldNum" sz="quarter" idx="12"/>
          </p:nvPr>
        </p:nvSpPr>
        <p:spPr/>
        <p:txBody>
          <a:bodyPr/>
          <a:lstStyle/>
          <a:p>
            <a:fld id="{C588527F-4839-1F4A-858C-B6A793B473CE}" type="slidenum">
              <a:rPr lang="en-JP" smtClean="0"/>
              <a:t>‹#›</a:t>
            </a:fld>
            <a:endParaRPr lang="en-JP"/>
          </a:p>
        </p:txBody>
      </p:sp>
    </p:spTree>
    <p:extLst>
      <p:ext uri="{BB962C8B-B14F-4D97-AF65-F5344CB8AC3E}">
        <p14:creationId xmlns:p14="http://schemas.microsoft.com/office/powerpoint/2010/main" val="140851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3E996-DF85-CB4D-B231-0B563BF45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05409B15-B213-3D47-A542-67D175663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A593274B-7073-8841-B278-D6EA5A929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32376-671B-8F4C-840C-57564D2ABE92}" type="datetimeFigureOut">
              <a:rPr lang="en-JP" smtClean="0"/>
              <a:t>2021/12/21</a:t>
            </a:fld>
            <a:endParaRPr lang="en-JP"/>
          </a:p>
        </p:txBody>
      </p:sp>
      <p:sp>
        <p:nvSpPr>
          <p:cNvPr id="5" name="Footer Placeholder 4">
            <a:extLst>
              <a:ext uri="{FF2B5EF4-FFF2-40B4-BE49-F238E27FC236}">
                <a16:creationId xmlns:a16="http://schemas.microsoft.com/office/drawing/2014/main" id="{C7E88D82-2C6E-404E-A895-0C36141B1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5C1D4835-32CE-3048-9D1A-84A25001C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8527F-4839-1F4A-858C-B6A793B473CE}" type="slidenum">
              <a:rPr lang="en-JP" smtClean="0"/>
              <a:t>‹#›</a:t>
            </a:fld>
            <a:endParaRPr lang="en-JP"/>
          </a:p>
        </p:txBody>
      </p:sp>
    </p:spTree>
    <p:extLst>
      <p:ext uri="{BB962C8B-B14F-4D97-AF65-F5344CB8AC3E}">
        <p14:creationId xmlns:p14="http://schemas.microsoft.com/office/powerpoint/2010/main" val="304902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2397DC-CECD-D342-92DD-26C9A9CDC6B9}"/>
              </a:ext>
            </a:extLst>
          </p:cNvPr>
          <p:cNvSpPr txBox="1"/>
          <p:nvPr/>
        </p:nvSpPr>
        <p:spPr>
          <a:xfrm>
            <a:off x="596213" y="716234"/>
            <a:ext cx="10999573" cy="1446550"/>
          </a:xfrm>
          <a:prstGeom prst="rect">
            <a:avLst/>
          </a:prstGeom>
          <a:noFill/>
        </p:spPr>
        <p:txBody>
          <a:bodyPr wrap="square" rtlCol="0">
            <a:spAutoFit/>
          </a:bodyPr>
          <a:lstStyle/>
          <a:p>
            <a:pPr algn="ctr"/>
            <a:r>
              <a:rPr lang="en-JP" sz="8800" b="1" dirty="0">
                <a:solidFill>
                  <a:schemeClr val="accent4">
                    <a:lumMod val="60000"/>
                    <a:lumOff val="40000"/>
                  </a:schemeClr>
                </a:solidFill>
              </a:rPr>
              <a:t>Innovation</a:t>
            </a:r>
            <a:r>
              <a:rPr lang="en-JP" sz="8000" b="1" dirty="0">
                <a:solidFill>
                  <a:schemeClr val="bg1"/>
                </a:solidFill>
              </a:rPr>
              <a:t>         </a:t>
            </a:r>
            <a:r>
              <a:rPr lang="en-JP" sz="8800" b="1" dirty="0">
                <a:solidFill>
                  <a:schemeClr val="accent6">
                    <a:lumMod val="60000"/>
                    <a:lumOff val="40000"/>
                  </a:schemeClr>
                </a:solidFill>
              </a:rPr>
              <a:t>nature</a:t>
            </a:r>
          </a:p>
        </p:txBody>
      </p:sp>
      <p:sp>
        <p:nvSpPr>
          <p:cNvPr id="8" name="TextBox 7">
            <a:extLst>
              <a:ext uri="{FF2B5EF4-FFF2-40B4-BE49-F238E27FC236}">
                <a16:creationId xmlns:a16="http://schemas.microsoft.com/office/drawing/2014/main" id="{1D8A6A5F-95F1-6741-B821-81C9C9E14425}"/>
              </a:ext>
            </a:extLst>
          </p:cNvPr>
          <p:cNvSpPr txBox="1"/>
          <p:nvPr/>
        </p:nvSpPr>
        <p:spPr>
          <a:xfrm>
            <a:off x="6236230" y="1293318"/>
            <a:ext cx="1604319" cy="659861"/>
          </a:xfrm>
          <a:prstGeom prst="rect">
            <a:avLst/>
          </a:prstGeom>
          <a:noFill/>
        </p:spPr>
        <p:txBody>
          <a:bodyPr wrap="square" rtlCol="0">
            <a:spAutoFit/>
          </a:bodyPr>
          <a:lstStyle/>
          <a:p>
            <a:pPr algn="ctr">
              <a:lnSpc>
                <a:spcPts val="4000"/>
              </a:lnSpc>
            </a:pPr>
            <a:r>
              <a:rPr lang="en-US" sz="5400" b="1" dirty="0">
                <a:solidFill>
                  <a:schemeClr val="bg1"/>
                </a:solidFill>
              </a:rPr>
              <a:t>f</a:t>
            </a:r>
            <a:r>
              <a:rPr lang="en-JP" sz="5400" b="1" dirty="0">
                <a:solidFill>
                  <a:schemeClr val="bg1"/>
                </a:solidFill>
              </a:rPr>
              <a:t>or</a:t>
            </a:r>
          </a:p>
        </p:txBody>
      </p:sp>
      <p:sp>
        <p:nvSpPr>
          <p:cNvPr id="9" name="TextBox 8">
            <a:extLst>
              <a:ext uri="{FF2B5EF4-FFF2-40B4-BE49-F238E27FC236}">
                <a16:creationId xmlns:a16="http://schemas.microsoft.com/office/drawing/2014/main" id="{E0FACB2E-4D0E-434B-BD4B-E99FD157A583}"/>
              </a:ext>
            </a:extLst>
          </p:cNvPr>
          <p:cNvSpPr txBox="1"/>
          <p:nvPr/>
        </p:nvSpPr>
        <p:spPr>
          <a:xfrm>
            <a:off x="6267226" y="1293317"/>
            <a:ext cx="1604319" cy="659861"/>
          </a:xfrm>
          <a:prstGeom prst="rect">
            <a:avLst/>
          </a:prstGeom>
          <a:noFill/>
        </p:spPr>
        <p:txBody>
          <a:bodyPr wrap="square" rtlCol="0">
            <a:spAutoFit/>
          </a:bodyPr>
          <a:lstStyle/>
          <a:p>
            <a:pPr algn="ctr">
              <a:lnSpc>
                <a:spcPts val="4000"/>
              </a:lnSpc>
            </a:pPr>
            <a:r>
              <a:rPr lang="en-JP" sz="5400" b="1" dirty="0">
                <a:solidFill>
                  <a:schemeClr val="bg1"/>
                </a:solidFill>
              </a:rPr>
              <a:t>from</a:t>
            </a:r>
          </a:p>
        </p:txBody>
      </p:sp>
      <p:pic>
        <p:nvPicPr>
          <p:cNvPr id="5" name="Picture 4" descr="A close up of a coin&#10;&#10;Description automatically generated with low confidence">
            <a:extLst>
              <a:ext uri="{FF2B5EF4-FFF2-40B4-BE49-F238E27FC236}">
                <a16:creationId xmlns:a16="http://schemas.microsoft.com/office/drawing/2014/main" id="{57571D9C-6B7A-0541-9FF2-6C18189496E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25227" y="2739867"/>
            <a:ext cx="2342718" cy="2328776"/>
          </a:xfrm>
          <a:prstGeom prst="ellipse">
            <a:avLst/>
          </a:prstGeom>
          <a:effectLst>
            <a:outerShdw blurRad="63500" sx="108000" sy="108000" algn="ctr" rotWithShape="0">
              <a:prstClr val="black">
                <a:alpha val="40000"/>
              </a:prstClr>
            </a:outerShdw>
            <a:softEdge rad="0"/>
          </a:effectLst>
        </p:spPr>
      </p:pic>
      <p:pic>
        <p:nvPicPr>
          <p:cNvPr id="7" name="Picture 6" descr="A close up of a coin&#10;&#10;Description automatically generated with low confidence">
            <a:extLst>
              <a:ext uri="{FF2B5EF4-FFF2-40B4-BE49-F238E27FC236}">
                <a16:creationId xmlns:a16="http://schemas.microsoft.com/office/drawing/2014/main" id="{93C09F10-7B4B-3D4F-809F-1FE62012EB7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01610" y="3405155"/>
            <a:ext cx="2426389" cy="2363637"/>
          </a:xfrm>
          <a:prstGeom prst="ellipse">
            <a:avLst/>
          </a:prstGeom>
          <a:effectLst>
            <a:outerShdw blurRad="63500" sx="108000" sy="108000" algn="ctr" rotWithShape="0">
              <a:prstClr val="black">
                <a:alpha val="40000"/>
              </a:prstClr>
            </a:outerShdw>
          </a:effectLst>
        </p:spPr>
      </p:pic>
    </p:spTree>
    <p:extLst>
      <p:ext uri="{BB962C8B-B14F-4D97-AF65-F5344CB8AC3E}">
        <p14:creationId xmlns:p14="http://schemas.microsoft.com/office/powerpoint/2010/main" val="36620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childTnLst>
                                    <p:anim calcmode="discrete" valueType="str">
                                      <p:cBhvr>
                                        <p:cTn id="6" dur="4000" fill="hold"/>
                                        <p:tgtEl>
                                          <p:spTgt spid="8">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2000"/>
                                  </p:stCondLst>
                                  <p:childTnLst>
                                    <p:anim calcmode="discrete" valueType="str">
                                      <p:cBhvr>
                                        <p:cTn id="8" dur="4000" fill="hold"/>
                                        <p:tgtEl>
                                          <p:spTgt spid="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546AC-99BD-6443-9718-A1476DF9053F}"/>
              </a:ext>
            </a:extLst>
          </p:cNvPr>
          <p:cNvSpPr txBox="1"/>
          <p:nvPr/>
        </p:nvSpPr>
        <p:spPr>
          <a:xfrm>
            <a:off x="605481" y="617838"/>
            <a:ext cx="5597611" cy="2400657"/>
          </a:xfrm>
          <a:prstGeom prst="rect">
            <a:avLst/>
          </a:prstGeom>
          <a:noFill/>
        </p:spPr>
        <p:txBody>
          <a:bodyPr wrap="square" rtlCol="0">
            <a:spAutoFit/>
          </a:bodyPr>
          <a:lstStyle/>
          <a:p>
            <a:pPr>
              <a:spcBef>
                <a:spcPts val="600"/>
              </a:spcBef>
              <a:spcAft>
                <a:spcPts val="600"/>
              </a:spcAft>
            </a:pPr>
            <a:r>
              <a:rPr lang="en-JP" sz="3600" b="1" dirty="0">
                <a:solidFill>
                  <a:schemeClr val="bg1"/>
                </a:solidFill>
              </a:rPr>
              <a:t>Innovation</a:t>
            </a:r>
          </a:p>
          <a:p>
            <a:pPr marL="457200" indent="-457200">
              <a:spcBef>
                <a:spcPts val="600"/>
              </a:spcBef>
              <a:spcAft>
                <a:spcPts val="600"/>
              </a:spcAft>
              <a:buFont typeface="Arial" panose="020B0604020202020204" pitchFamily="34" charset="0"/>
              <a:buChar char="•"/>
            </a:pPr>
            <a:r>
              <a:rPr lang="en-JP" sz="2800" dirty="0">
                <a:solidFill>
                  <a:schemeClr val="bg1"/>
                </a:solidFill>
              </a:rPr>
              <a:t>To innovate…</a:t>
            </a:r>
          </a:p>
          <a:p>
            <a:pPr marL="457200" indent="-457200">
              <a:spcBef>
                <a:spcPts val="600"/>
              </a:spcBef>
              <a:spcAft>
                <a:spcPts val="600"/>
              </a:spcAft>
              <a:buFont typeface="Arial" panose="020B0604020202020204" pitchFamily="34" charset="0"/>
              <a:buChar char="•"/>
            </a:pPr>
            <a:r>
              <a:rPr lang="en-JP" sz="2800" dirty="0">
                <a:solidFill>
                  <a:schemeClr val="bg1"/>
                </a:solidFill>
              </a:rPr>
              <a:t>≠ invention</a:t>
            </a:r>
          </a:p>
          <a:p>
            <a:pPr marL="457200" indent="-457200">
              <a:spcBef>
                <a:spcPts val="600"/>
              </a:spcBef>
              <a:spcAft>
                <a:spcPts val="600"/>
              </a:spcAft>
              <a:buFont typeface="Arial" panose="020B0604020202020204" pitchFamily="34" charset="0"/>
              <a:buChar char="•"/>
            </a:pPr>
            <a:r>
              <a:rPr lang="en-JP" sz="2800" dirty="0">
                <a:solidFill>
                  <a:schemeClr val="bg1"/>
                </a:solidFill>
              </a:rPr>
              <a:t>Gradual, iterative processes</a:t>
            </a:r>
          </a:p>
        </p:txBody>
      </p:sp>
      <p:pic>
        <p:nvPicPr>
          <p:cNvPr id="5" name="Picture 4" descr="Graphical user interface, text, application&#10;&#10;Description automatically generated">
            <a:extLst>
              <a:ext uri="{FF2B5EF4-FFF2-40B4-BE49-F238E27FC236}">
                <a16:creationId xmlns:a16="http://schemas.microsoft.com/office/drawing/2014/main" id="{080862C3-BA35-DA45-9E17-C435E39DCD1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3924" y="3839506"/>
            <a:ext cx="5669486" cy="1907613"/>
          </a:xfrm>
          <a:prstGeom prst="roundRect">
            <a:avLst/>
          </a:prstGeom>
        </p:spPr>
      </p:pic>
      <p:pic>
        <p:nvPicPr>
          <p:cNvPr id="1026" name="Picture 2" descr="Replica Newcomen engine, Black Country... © Chris Allen cc-by-sa/2.0 ::  Geograph Britain and Ireland">
            <a:extLst>
              <a:ext uri="{FF2B5EF4-FFF2-40B4-BE49-F238E27FC236}">
                <a16:creationId xmlns:a16="http://schemas.microsoft.com/office/drawing/2014/main" id="{5C2263BD-82C7-9B45-9888-C1F12F5BE17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06633" y="451775"/>
            <a:ext cx="3972390" cy="59544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FAA180-09A0-2D4B-A68D-A4127E831241}"/>
              </a:ext>
            </a:extLst>
          </p:cNvPr>
          <p:cNvSpPr txBox="1"/>
          <p:nvPr/>
        </p:nvSpPr>
        <p:spPr>
          <a:xfrm>
            <a:off x="10552514" y="6376737"/>
            <a:ext cx="1202445" cy="276999"/>
          </a:xfrm>
          <a:prstGeom prst="rect">
            <a:avLst/>
          </a:prstGeom>
          <a:noFill/>
        </p:spPr>
        <p:txBody>
          <a:bodyPr wrap="none" rtlCol="0">
            <a:spAutoFit/>
          </a:bodyPr>
          <a:lstStyle/>
          <a:p>
            <a:r>
              <a:rPr lang="en-US" sz="1200" dirty="0">
                <a:solidFill>
                  <a:schemeClr val="accent5"/>
                </a:solidFill>
              </a:rPr>
              <a:t>g</a:t>
            </a:r>
            <a:r>
              <a:rPr lang="en-JP" sz="1200" dirty="0">
                <a:solidFill>
                  <a:schemeClr val="accent5"/>
                </a:solidFill>
              </a:rPr>
              <a:t>eograph.org.uk</a:t>
            </a:r>
          </a:p>
        </p:txBody>
      </p:sp>
    </p:spTree>
    <p:extLst>
      <p:ext uri="{BB962C8B-B14F-4D97-AF65-F5344CB8AC3E}">
        <p14:creationId xmlns:p14="http://schemas.microsoft.com/office/powerpoint/2010/main" val="7876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546AC-99BD-6443-9718-A1476DF9053F}"/>
              </a:ext>
            </a:extLst>
          </p:cNvPr>
          <p:cNvSpPr txBox="1"/>
          <p:nvPr/>
        </p:nvSpPr>
        <p:spPr>
          <a:xfrm>
            <a:off x="419744" y="500062"/>
            <a:ext cx="6750662" cy="646331"/>
          </a:xfrm>
          <a:prstGeom prst="rect">
            <a:avLst/>
          </a:prstGeom>
          <a:noFill/>
        </p:spPr>
        <p:txBody>
          <a:bodyPr wrap="square" rtlCol="0">
            <a:spAutoFit/>
          </a:bodyPr>
          <a:lstStyle/>
          <a:p>
            <a:pPr>
              <a:spcBef>
                <a:spcPts val="600"/>
              </a:spcBef>
              <a:spcAft>
                <a:spcPts val="600"/>
              </a:spcAft>
            </a:pPr>
            <a:r>
              <a:rPr lang="en-JP" sz="3600" b="1" dirty="0">
                <a:solidFill>
                  <a:schemeClr val="bg1"/>
                </a:solidFill>
              </a:rPr>
              <a:t>What has innovation done for us?</a:t>
            </a:r>
          </a:p>
        </p:txBody>
      </p:sp>
      <p:pic>
        <p:nvPicPr>
          <p:cNvPr id="4" name="Picture 3" descr="A picture containing text&#10;&#10;Description automatically generated">
            <a:extLst>
              <a:ext uri="{FF2B5EF4-FFF2-40B4-BE49-F238E27FC236}">
                <a16:creationId xmlns:a16="http://schemas.microsoft.com/office/drawing/2014/main" id="{4BF6DD9E-C581-1445-81C8-9DA518A65BE8}"/>
              </a:ext>
            </a:extLst>
          </p:cNvPr>
          <p:cNvPicPr>
            <a:picLocks noChangeAspect="1"/>
          </p:cNvPicPr>
          <p:nvPr/>
        </p:nvPicPr>
        <p:blipFill rotWithShape="1">
          <a:blip r:embed="rId3">
            <a:extLst>
              <a:ext uri="{28A0092B-C50C-407E-A947-70E740481C1C}">
                <a14:useLocalDpi xmlns:a14="http://schemas.microsoft.com/office/drawing/2010/main"/>
              </a:ext>
            </a:extLst>
          </a:blip>
          <a:srcRect b="2143"/>
          <a:stretch/>
        </p:blipFill>
        <p:spPr>
          <a:xfrm>
            <a:off x="545167" y="1728787"/>
            <a:ext cx="5072714" cy="3400425"/>
          </a:xfrm>
          <a:prstGeom prst="rect">
            <a:avLst/>
          </a:prstGeom>
          <a:effectLst>
            <a:softEdge rad="12700"/>
          </a:effectLst>
        </p:spPr>
      </p:pic>
      <p:pic>
        <p:nvPicPr>
          <p:cNvPr id="7" name="Picture 6" descr="A picture containing chart&#10;&#10;Description automatically generated">
            <a:extLst>
              <a:ext uri="{FF2B5EF4-FFF2-40B4-BE49-F238E27FC236}">
                <a16:creationId xmlns:a16="http://schemas.microsoft.com/office/drawing/2014/main" id="{D1B1F9EC-227F-1248-9AB0-6D4A7A9A13C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574120" y="2800351"/>
            <a:ext cx="5231746" cy="3557587"/>
          </a:xfrm>
          <a:prstGeom prst="rect">
            <a:avLst/>
          </a:prstGeom>
          <a:effectLst>
            <a:softEdge rad="12700"/>
          </a:effectLst>
        </p:spPr>
      </p:pic>
      <p:sp>
        <p:nvSpPr>
          <p:cNvPr id="9" name="TextBox 8">
            <a:extLst>
              <a:ext uri="{FF2B5EF4-FFF2-40B4-BE49-F238E27FC236}">
                <a16:creationId xmlns:a16="http://schemas.microsoft.com/office/drawing/2014/main" id="{218359A2-6201-7943-B682-9FE837EF25BE}"/>
              </a:ext>
            </a:extLst>
          </p:cNvPr>
          <p:cNvSpPr txBox="1"/>
          <p:nvPr/>
        </p:nvSpPr>
        <p:spPr>
          <a:xfrm>
            <a:off x="386134" y="6219438"/>
            <a:ext cx="4582216" cy="276999"/>
          </a:xfrm>
          <a:prstGeom prst="rect">
            <a:avLst/>
          </a:prstGeom>
          <a:noFill/>
        </p:spPr>
        <p:txBody>
          <a:bodyPr wrap="none" rtlCol="0">
            <a:spAutoFit/>
          </a:bodyPr>
          <a:lstStyle/>
          <a:p>
            <a:r>
              <a:rPr lang="en-JP" sz="1200" dirty="0">
                <a:solidFill>
                  <a:schemeClr val="bg1"/>
                </a:solidFill>
              </a:rPr>
              <a:t>Sources: ”Enlightenment Now”, Steven Pinker and “Our World in Data”</a:t>
            </a:r>
          </a:p>
        </p:txBody>
      </p:sp>
    </p:spTree>
    <p:extLst>
      <p:ext uri="{BB962C8B-B14F-4D97-AF65-F5344CB8AC3E}">
        <p14:creationId xmlns:p14="http://schemas.microsoft.com/office/powerpoint/2010/main" val="11952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546AC-99BD-6443-9718-A1476DF9053F}"/>
              </a:ext>
            </a:extLst>
          </p:cNvPr>
          <p:cNvSpPr txBox="1"/>
          <p:nvPr/>
        </p:nvSpPr>
        <p:spPr>
          <a:xfrm>
            <a:off x="605481" y="617838"/>
            <a:ext cx="6105285" cy="3754874"/>
          </a:xfrm>
          <a:prstGeom prst="rect">
            <a:avLst/>
          </a:prstGeom>
          <a:noFill/>
        </p:spPr>
        <p:txBody>
          <a:bodyPr wrap="square" rtlCol="0">
            <a:spAutoFit/>
          </a:bodyPr>
          <a:lstStyle/>
          <a:p>
            <a:pPr>
              <a:spcBef>
                <a:spcPts val="600"/>
              </a:spcBef>
              <a:spcAft>
                <a:spcPts val="600"/>
              </a:spcAft>
            </a:pPr>
            <a:r>
              <a:rPr lang="en-JP" sz="3600" b="1" dirty="0">
                <a:solidFill>
                  <a:schemeClr val="bg1"/>
                </a:solidFill>
              </a:rPr>
              <a:t>Innovation </a:t>
            </a:r>
            <a:r>
              <a:rPr lang="en-JP" sz="3600" b="1" i="1" dirty="0">
                <a:solidFill>
                  <a:schemeClr val="bg1"/>
                </a:solidFill>
              </a:rPr>
              <a:t>from </a:t>
            </a:r>
            <a:r>
              <a:rPr lang="en-JP" sz="3600" b="1" dirty="0">
                <a:solidFill>
                  <a:schemeClr val="bg1"/>
                </a:solidFill>
              </a:rPr>
              <a:t>nature</a:t>
            </a:r>
          </a:p>
          <a:p>
            <a:pPr marL="457200" indent="-457200">
              <a:spcBef>
                <a:spcPts val="600"/>
              </a:spcBef>
              <a:spcAft>
                <a:spcPts val="600"/>
              </a:spcAft>
              <a:buFont typeface="Arial" panose="020B0604020202020204" pitchFamily="34" charset="0"/>
              <a:buChar char="•"/>
            </a:pPr>
            <a:r>
              <a:rPr lang="en-JP" sz="2400" dirty="0">
                <a:solidFill>
                  <a:schemeClr val="bg1"/>
                </a:solidFill>
              </a:rPr>
              <a:t>Natural selection is nature’s innovation engine</a:t>
            </a:r>
          </a:p>
          <a:p>
            <a:pPr marL="457200" indent="-457200">
              <a:spcBef>
                <a:spcPts val="600"/>
              </a:spcBef>
              <a:spcAft>
                <a:spcPts val="600"/>
              </a:spcAft>
              <a:buFont typeface="Arial" panose="020B0604020202020204" pitchFamily="34" charset="0"/>
              <a:buChar char="•"/>
            </a:pPr>
            <a:r>
              <a:rPr lang="en-JP" sz="2400" dirty="0">
                <a:solidFill>
                  <a:schemeClr val="bg1"/>
                </a:solidFill>
              </a:rPr>
              <a:t>Thousands of papers</a:t>
            </a:r>
          </a:p>
          <a:p>
            <a:pPr marL="457200" indent="-457200">
              <a:spcBef>
                <a:spcPts val="600"/>
              </a:spcBef>
              <a:spcAft>
                <a:spcPts val="600"/>
              </a:spcAft>
              <a:buFont typeface="Arial" panose="020B0604020202020204" pitchFamily="34" charset="0"/>
              <a:buChar char="•"/>
            </a:pPr>
            <a:r>
              <a:rPr lang="en-JP" sz="2400" dirty="0">
                <a:solidFill>
                  <a:schemeClr val="bg1"/>
                </a:solidFill>
              </a:rPr>
              <a:t>Thousands of patents</a:t>
            </a:r>
          </a:p>
          <a:p>
            <a:pPr marL="457200" indent="-457200">
              <a:spcBef>
                <a:spcPts val="600"/>
              </a:spcBef>
              <a:spcAft>
                <a:spcPts val="600"/>
              </a:spcAft>
              <a:buFont typeface="Arial" panose="020B0604020202020204" pitchFamily="34" charset="0"/>
              <a:buChar char="•"/>
            </a:pPr>
            <a:endParaRPr lang="en-JP" sz="2800" dirty="0">
              <a:solidFill>
                <a:schemeClr val="bg1"/>
              </a:solidFill>
            </a:endParaRPr>
          </a:p>
          <a:p>
            <a:pPr marL="457200" indent="-457200">
              <a:spcBef>
                <a:spcPts val="600"/>
              </a:spcBef>
              <a:spcAft>
                <a:spcPts val="600"/>
              </a:spcAft>
              <a:buFont typeface="Arial" panose="020B0604020202020204" pitchFamily="34" charset="0"/>
              <a:buChar char="•"/>
            </a:pPr>
            <a:endParaRPr lang="en-JP" sz="2800" dirty="0">
              <a:solidFill>
                <a:schemeClr val="bg1"/>
              </a:solidFill>
            </a:endParaRPr>
          </a:p>
        </p:txBody>
      </p:sp>
      <p:pic>
        <p:nvPicPr>
          <p:cNvPr id="2052" name="Picture 4" descr="Phragmatopoma californica (Sandcastle worm)">
            <a:extLst>
              <a:ext uri="{FF2B5EF4-FFF2-40B4-BE49-F238E27FC236}">
                <a16:creationId xmlns:a16="http://schemas.microsoft.com/office/drawing/2014/main" id="{566589C6-818A-A64D-B829-132E973B1B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7675" y="402167"/>
            <a:ext cx="4878357" cy="3231654"/>
          </a:xfrm>
          <a:prstGeom prst="round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A6AB23-5F04-C845-AF28-C6062A04DFDD}"/>
              </a:ext>
            </a:extLst>
          </p:cNvPr>
          <p:cNvSpPr txBox="1"/>
          <p:nvPr/>
        </p:nvSpPr>
        <p:spPr>
          <a:xfrm>
            <a:off x="10699545" y="353539"/>
            <a:ext cx="886974" cy="276999"/>
          </a:xfrm>
          <a:prstGeom prst="rect">
            <a:avLst/>
          </a:prstGeom>
          <a:noFill/>
        </p:spPr>
        <p:txBody>
          <a:bodyPr wrap="none" rtlCol="0">
            <a:spAutoFit/>
          </a:bodyPr>
          <a:lstStyle/>
          <a:p>
            <a:r>
              <a:rPr lang="en-JP" sz="1200" dirty="0">
                <a:solidFill>
                  <a:schemeClr val="accent5"/>
                </a:solidFill>
              </a:rPr>
              <a:t>uniprot.org</a:t>
            </a:r>
          </a:p>
        </p:txBody>
      </p:sp>
      <p:pic>
        <p:nvPicPr>
          <p:cNvPr id="2054" name="Picture 6" descr="An Anthropological Approach to Biomimicry | CNRS News">
            <a:extLst>
              <a:ext uri="{FF2B5EF4-FFF2-40B4-BE49-F238E27FC236}">
                <a16:creationId xmlns:a16="http://schemas.microsoft.com/office/drawing/2014/main" id="{82877BB5-5203-0442-9E94-18A05432131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237065" y="3889647"/>
            <a:ext cx="4419602" cy="2842745"/>
          </a:xfrm>
          <a:prstGeom prst="round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857E26-FE1B-8344-A446-D7CF893277D9}"/>
              </a:ext>
            </a:extLst>
          </p:cNvPr>
          <p:cNvSpPr txBox="1"/>
          <p:nvPr/>
        </p:nvSpPr>
        <p:spPr>
          <a:xfrm>
            <a:off x="404077" y="6240162"/>
            <a:ext cx="1102989" cy="276999"/>
          </a:xfrm>
          <a:prstGeom prst="rect">
            <a:avLst/>
          </a:prstGeom>
          <a:noFill/>
        </p:spPr>
        <p:txBody>
          <a:bodyPr wrap="square" rtlCol="0">
            <a:spAutoFit/>
          </a:bodyPr>
          <a:lstStyle/>
          <a:p>
            <a:r>
              <a:rPr lang="en-US" sz="1200" dirty="0">
                <a:solidFill>
                  <a:schemeClr val="accent5"/>
                </a:solidFill>
              </a:rPr>
              <a:t>ne</a:t>
            </a:r>
            <a:r>
              <a:rPr lang="en-JP" sz="1200" dirty="0">
                <a:solidFill>
                  <a:schemeClr val="accent5"/>
                </a:solidFill>
              </a:rPr>
              <a:t>ws.cnrs.fr</a:t>
            </a:r>
          </a:p>
        </p:txBody>
      </p:sp>
      <p:sp>
        <p:nvSpPr>
          <p:cNvPr id="8" name="TextBox 7">
            <a:extLst>
              <a:ext uri="{FF2B5EF4-FFF2-40B4-BE49-F238E27FC236}">
                <a16:creationId xmlns:a16="http://schemas.microsoft.com/office/drawing/2014/main" id="{1776151F-D3CA-2340-881C-8CA399AFFBAC}"/>
              </a:ext>
            </a:extLst>
          </p:cNvPr>
          <p:cNvSpPr txBox="1"/>
          <p:nvPr/>
        </p:nvSpPr>
        <p:spPr>
          <a:xfrm>
            <a:off x="6374210" y="4372712"/>
            <a:ext cx="4536597" cy="1631216"/>
          </a:xfrm>
          <a:prstGeom prst="rect">
            <a:avLst/>
          </a:prstGeom>
          <a:noFill/>
        </p:spPr>
        <p:txBody>
          <a:bodyPr wrap="square" rtlCol="0">
            <a:spAutoFit/>
          </a:bodyPr>
          <a:lstStyle/>
          <a:p>
            <a:pPr>
              <a:spcBef>
                <a:spcPts val="600"/>
              </a:spcBef>
              <a:spcAft>
                <a:spcPts val="600"/>
              </a:spcAft>
            </a:pPr>
            <a:r>
              <a:rPr lang="en-JP" sz="2400" dirty="0">
                <a:solidFill>
                  <a:schemeClr val="bg1"/>
                </a:solidFill>
              </a:rPr>
              <a:t>…infinite possibilities</a:t>
            </a:r>
          </a:p>
          <a:p>
            <a:pPr marL="457200" indent="-457200">
              <a:spcBef>
                <a:spcPts val="600"/>
              </a:spcBef>
              <a:spcAft>
                <a:spcPts val="600"/>
              </a:spcAft>
              <a:buFont typeface="Arial" panose="020B0604020202020204" pitchFamily="34" charset="0"/>
              <a:buChar char="•"/>
            </a:pPr>
            <a:endParaRPr lang="en-JP" sz="2800" dirty="0">
              <a:solidFill>
                <a:schemeClr val="bg1"/>
              </a:solidFill>
            </a:endParaRPr>
          </a:p>
          <a:p>
            <a:pPr marL="457200" indent="-457200">
              <a:spcBef>
                <a:spcPts val="600"/>
              </a:spcBef>
              <a:spcAft>
                <a:spcPts val="600"/>
              </a:spcAft>
              <a:buFont typeface="Arial" panose="020B0604020202020204" pitchFamily="34" charset="0"/>
              <a:buChar char="•"/>
            </a:pPr>
            <a:endParaRPr lang="en-JP" sz="2800" dirty="0">
              <a:solidFill>
                <a:schemeClr val="bg1"/>
              </a:solidFill>
            </a:endParaRPr>
          </a:p>
        </p:txBody>
      </p:sp>
    </p:spTree>
    <p:extLst>
      <p:ext uri="{BB962C8B-B14F-4D97-AF65-F5344CB8AC3E}">
        <p14:creationId xmlns:p14="http://schemas.microsoft.com/office/powerpoint/2010/main" val="327163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546AC-99BD-6443-9718-A1476DF9053F}"/>
              </a:ext>
            </a:extLst>
          </p:cNvPr>
          <p:cNvSpPr txBox="1"/>
          <p:nvPr/>
        </p:nvSpPr>
        <p:spPr>
          <a:xfrm>
            <a:off x="605481" y="617838"/>
            <a:ext cx="6541278" cy="2062103"/>
          </a:xfrm>
          <a:prstGeom prst="rect">
            <a:avLst/>
          </a:prstGeom>
          <a:noFill/>
        </p:spPr>
        <p:txBody>
          <a:bodyPr wrap="square" rtlCol="0">
            <a:spAutoFit/>
          </a:bodyPr>
          <a:lstStyle/>
          <a:p>
            <a:pPr>
              <a:spcBef>
                <a:spcPts val="600"/>
              </a:spcBef>
              <a:spcAft>
                <a:spcPts val="600"/>
              </a:spcAft>
            </a:pPr>
            <a:r>
              <a:rPr lang="en-JP" sz="3600" b="1" dirty="0">
                <a:solidFill>
                  <a:schemeClr val="bg1"/>
                </a:solidFill>
              </a:rPr>
              <a:t>Innovation </a:t>
            </a:r>
            <a:r>
              <a:rPr lang="en-JP" sz="3600" b="1" i="1" dirty="0">
                <a:solidFill>
                  <a:schemeClr val="bg1"/>
                </a:solidFill>
              </a:rPr>
              <a:t>for</a:t>
            </a:r>
            <a:r>
              <a:rPr lang="en-JP" sz="3600" b="1" dirty="0">
                <a:solidFill>
                  <a:schemeClr val="bg1"/>
                </a:solidFill>
              </a:rPr>
              <a:t> nature</a:t>
            </a:r>
          </a:p>
          <a:p>
            <a:pPr>
              <a:spcBef>
                <a:spcPts val="600"/>
              </a:spcBef>
              <a:spcAft>
                <a:spcPts val="600"/>
              </a:spcAft>
            </a:pPr>
            <a:endParaRPr lang="en-US" sz="2400" dirty="0">
              <a:solidFill>
                <a:schemeClr val="bg1"/>
              </a:solidFill>
            </a:endParaRPr>
          </a:p>
          <a:p>
            <a:pPr>
              <a:spcBef>
                <a:spcPts val="600"/>
              </a:spcBef>
              <a:spcAft>
                <a:spcPts val="600"/>
              </a:spcAft>
            </a:pPr>
            <a:r>
              <a:rPr lang="en-US" sz="2400" dirty="0">
                <a:solidFill>
                  <a:schemeClr val="bg1"/>
                </a:solidFill>
              </a:rPr>
              <a:t>Rapid advances built on incremental, gradual change</a:t>
            </a:r>
            <a:endParaRPr lang="en-JP" sz="2400" dirty="0">
              <a:solidFill>
                <a:schemeClr val="bg1"/>
              </a:solidFill>
            </a:endParaRPr>
          </a:p>
        </p:txBody>
      </p:sp>
      <p:pic>
        <p:nvPicPr>
          <p:cNvPr id="1026" name="Picture 2" descr="3d model of a flying drone on a black background 4k video ...">
            <a:extLst>
              <a:ext uri="{FF2B5EF4-FFF2-40B4-BE49-F238E27FC236}">
                <a16:creationId xmlns:a16="http://schemas.microsoft.com/office/drawing/2014/main" id="{D8F76817-FC67-3B47-BA5A-5228FBEA37DF}"/>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647826" y="611016"/>
            <a:ext cx="4217663" cy="2475855"/>
          </a:xfrm>
          <a:prstGeom prst="round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C42A3F-C8A4-2845-B340-1036BD7F2FB9}"/>
              </a:ext>
            </a:extLst>
          </p:cNvPr>
          <p:cNvSpPr txBox="1"/>
          <p:nvPr/>
        </p:nvSpPr>
        <p:spPr>
          <a:xfrm>
            <a:off x="10666853" y="67838"/>
            <a:ext cx="1010341" cy="276999"/>
          </a:xfrm>
          <a:prstGeom prst="rect">
            <a:avLst/>
          </a:prstGeom>
          <a:noFill/>
        </p:spPr>
        <p:txBody>
          <a:bodyPr wrap="none" rtlCol="0">
            <a:spAutoFit/>
          </a:bodyPr>
          <a:lstStyle/>
          <a:p>
            <a:r>
              <a:rPr lang="en-JP" sz="1200" dirty="0">
                <a:solidFill>
                  <a:schemeClr val="accent5"/>
                </a:solidFill>
              </a:rPr>
              <a:t>youtube.com</a:t>
            </a:r>
          </a:p>
        </p:txBody>
      </p:sp>
      <p:pic>
        <p:nvPicPr>
          <p:cNvPr id="1028" name="Picture 4" descr="Camera trap photography">
            <a:extLst>
              <a:ext uri="{FF2B5EF4-FFF2-40B4-BE49-F238E27FC236}">
                <a16:creationId xmlns:a16="http://schemas.microsoft.com/office/drawing/2014/main" id="{AD6887DE-5746-064E-B3B6-8FD8123EB1FB}"/>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71528" y="3416606"/>
            <a:ext cx="5191932" cy="3158714"/>
          </a:xfrm>
          <a:prstGeom prst="round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C138B1-749D-F34D-B695-DEDFA5C9E855}"/>
              </a:ext>
            </a:extLst>
          </p:cNvPr>
          <p:cNvSpPr txBox="1"/>
          <p:nvPr/>
        </p:nvSpPr>
        <p:spPr>
          <a:xfrm>
            <a:off x="605480" y="6298321"/>
            <a:ext cx="1959191" cy="276999"/>
          </a:xfrm>
          <a:prstGeom prst="rect">
            <a:avLst/>
          </a:prstGeom>
          <a:noFill/>
        </p:spPr>
        <p:txBody>
          <a:bodyPr wrap="none" rtlCol="0">
            <a:spAutoFit/>
          </a:bodyPr>
          <a:lstStyle/>
          <a:p>
            <a:r>
              <a:rPr lang="en-JP" sz="1200" dirty="0">
                <a:solidFill>
                  <a:schemeClr val="accent5"/>
                </a:solidFill>
              </a:rPr>
              <a:t>conservationjournalism.com</a:t>
            </a:r>
          </a:p>
        </p:txBody>
      </p:sp>
    </p:spTree>
    <p:extLst>
      <p:ext uri="{BB962C8B-B14F-4D97-AF65-F5344CB8AC3E}">
        <p14:creationId xmlns:p14="http://schemas.microsoft.com/office/powerpoint/2010/main" val="93319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mountain, outdoor, sky, nature&#10;&#10;Description automatically generated">
            <a:extLst>
              <a:ext uri="{FF2B5EF4-FFF2-40B4-BE49-F238E27FC236}">
                <a16:creationId xmlns:a16="http://schemas.microsoft.com/office/drawing/2014/main" id="{6D5ECF2E-85E5-F149-8AB1-EE6BACF6E4BA}"/>
              </a:ext>
            </a:extLst>
          </p:cNvPr>
          <p:cNvPicPr>
            <a:picLocks noChangeAspect="1"/>
          </p:cNvPicPr>
          <p:nvPr/>
        </p:nvPicPr>
        <p:blipFill rotWithShape="1">
          <a:blip r:embed="rId3">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0" name="TextBox 9">
            <a:extLst>
              <a:ext uri="{FF2B5EF4-FFF2-40B4-BE49-F238E27FC236}">
                <a16:creationId xmlns:a16="http://schemas.microsoft.com/office/drawing/2014/main" id="{B906ECD6-0E09-5F49-8DE7-159AD0F92C7E}"/>
              </a:ext>
            </a:extLst>
          </p:cNvPr>
          <p:cNvSpPr txBox="1"/>
          <p:nvPr/>
        </p:nvSpPr>
        <p:spPr>
          <a:xfrm>
            <a:off x="605481" y="617838"/>
            <a:ext cx="8273824" cy="4001095"/>
          </a:xfrm>
          <a:prstGeom prst="rect">
            <a:avLst/>
          </a:prstGeom>
          <a:noFill/>
        </p:spPr>
        <p:txBody>
          <a:bodyPr wrap="square" rtlCol="0">
            <a:spAutoFit/>
          </a:bodyPr>
          <a:lstStyle/>
          <a:p>
            <a:pPr>
              <a:spcBef>
                <a:spcPts val="600"/>
              </a:spcBef>
              <a:spcAft>
                <a:spcPts val="600"/>
              </a:spcAft>
            </a:pPr>
            <a:r>
              <a:rPr lang="en-JP" sz="3600" b="1" dirty="0"/>
              <a:t>Focusing on innovation</a:t>
            </a:r>
          </a:p>
          <a:p>
            <a:pPr marL="457200" indent="-457200">
              <a:spcBef>
                <a:spcPts val="600"/>
              </a:spcBef>
              <a:spcAft>
                <a:spcPts val="600"/>
              </a:spcAft>
              <a:buFont typeface="Arial" panose="020B0604020202020204" pitchFamily="34" charset="0"/>
              <a:buChar char="•"/>
            </a:pPr>
            <a:r>
              <a:rPr lang="en-JP" sz="2800" dirty="0"/>
              <a:t>Positive messages from two directions</a:t>
            </a:r>
          </a:p>
          <a:p>
            <a:pPr marL="457200" indent="-457200">
              <a:spcBef>
                <a:spcPts val="600"/>
              </a:spcBef>
              <a:spcAft>
                <a:spcPts val="600"/>
              </a:spcAft>
              <a:buFont typeface="Arial" panose="020B0604020202020204" pitchFamily="34" charset="0"/>
              <a:buChar char="•"/>
            </a:pPr>
            <a:r>
              <a:rPr lang="en-JP" sz="2800" dirty="0"/>
              <a:t>Not an  </a:t>
            </a:r>
            <a:r>
              <a:rPr lang="en-JP" sz="2800" i="1" dirty="0"/>
              <a:t>alternative</a:t>
            </a:r>
            <a:r>
              <a:rPr lang="en-JP" sz="2800" dirty="0"/>
              <a:t> but a proven part of the </a:t>
            </a:r>
            <a:r>
              <a:rPr lang="en-JP" sz="2800" i="1" dirty="0"/>
              <a:t>solution</a:t>
            </a:r>
          </a:p>
          <a:p>
            <a:pPr marL="457200" indent="-457200">
              <a:spcBef>
                <a:spcPts val="600"/>
              </a:spcBef>
              <a:spcAft>
                <a:spcPts val="600"/>
              </a:spcAft>
              <a:buFont typeface="Arial" panose="020B0604020202020204" pitchFamily="34" charset="0"/>
              <a:buChar char="•"/>
            </a:pPr>
            <a:r>
              <a:rPr lang="en-JP" sz="2800" dirty="0"/>
              <a:t>Nature offers infinite potential if we concerve it effectively</a:t>
            </a:r>
          </a:p>
          <a:p>
            <a:pPr marL="457200" indent="-457200">
              <a:spcBef>
                <a:spcPts val="600"/>
              </a:spcBef>
              <a:spcAft>
                <a:spcPts val="600"/>
              </a:spcAft>
              <a:buFont typeface="Arial" panose="020B0604020202020204" pitchFamily="34" charset="0"/>
              <a:buChar char="•"/>
            </a:pPr>
            <a:endParaRPr lang="en-JP" sz="2800" dirty="0"/>
          </a:p>
          <a:p>
            <a:pPr marL="457200" indent="-457200">
              <a:spcBef>
                <a:spcPts val="600"/>
              </a:spcBef>
              <a:spcAft>
                <a:spcPts val="600"/>
              </a:spcAft>
              <a:buFont typeface="Arial" panose="020B0604020202020204" pitchFamily="34" charset="0"/>
              <a:buChar char="•"/>
            </a:pPr>
            <a:endParaRPr lang="en-JP" sz="2800" dirty="0"/>
          </a:p>
        </p:txBody>
      </p:sp>
      <p:sp>
        <p:nvSpPr>
          <p:cNvPr id="12" name="TextBox 11">
            <a:extLst>
              <a:ext uri="{FF2B5EF4-FFF2-40B4-BE49-F238E27FC236}">
                <a16:creationId xmlns:a16="http://schemas.microsoft.com/office/drawing/2014/main" id="{C2DF1D14-D61B-5141-AA51-7CC8C042EE00}"/>
              </a:ext>
            </a:extLst>
          </p:cNvPr>
          <p:cNvSpPr txBox="1"/>
          <p:nvPr/>
        </p:nvSpPr>
        <p:spPr>
          <a:xfrm>
            <a:off x="10258145" y="6514690"/>
            <a:ext cx="1834541" cy="276999"/>
          </a:xfrm>
          <a:prstGeom prst="rect">
            <a:avLst/>
          </a:prstGeom>
          <a:noFill/>
        </p:spPr>
        <p:txBody>
          <a:bodyPr wrap="none" rtlCol="0">
            <a:spAutoFit/>
          </a:bodyPr>
          <a:lstStyle/>
          <a:p>
            <a:r>
              <a:rPr lang="en-JP" sz="1200" dirty="0"/>
              <a:t>Photo: Felize van der Plaat</a:t>
            </a:r>
          </a:p>
        </p:txBody>
      </p:sp>
    </p:spTree>
    <p:extLst>
      <p:ext uri="{BB962C8B-B14F-4D97-AF65-F5344CB8AC3E}">
        <p14:creationId xmlns:p14="http://schemas.microsoft.com/office/powerpoint/2010/main" val="36832292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1040</Words>
  <Application>Microsoft Macintosh PowerPoint</Application>
  <PresentationFormat>Widescreen</PresentationFormat>
  <Paragraphs>81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Mader</dc:creator>
  <cp:lastModifiedBy>Andre Mader</cp:lastModifiedBy>
  <cp:revision>26</cp:revision>
  <dcterms:created xsi:type="dcterms:W3CDTF">2021-07-26T07:22:34Z</dcterms:created>
  <dcterms:modified xsi:type="dcterms:W3CDTF">2021-12-21T00:46:15Z</dcterms:modified>
</cp:coreProperties>
</file>