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5" r:id="rId2"/>
    <p:sldId id="264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8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0A8AD-3768-4DA5-981B-52B5E1DCB1BF}" type="datetimeFigureOut">
              <a:rPr kumimoji="1" lang="ja-JP" altLang="en-US" smtClean="0"/>
              <a:t>2021/7/6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45E22-7B80-46D8-AA8B-1027AA3749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6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62712"/>
          </a:xfrm>
          <a:prstGeom prst="rect">
            <a:avLst/>
          </a:prstGeom>
        </p:spPr>
      </p:pic>
      <p:cxnSp>
        <p:nvCxnSpPr>
          <p:cNvPr id="8" name="直線コネクタ 7"/>
          <p:cNvCxnSpPr/>
          <p:nvPr userDrawn="1"/>
        </p:nvCxnSpPr>
        <p:spPr>
          <a:xfrm>
            <a:off x="0" y="1779662"/>
            <a:ext cx="9144000" cy="0"/>
          </a:xfrm>
          <a:prstGeom prst="line">
            <a:avLst/>
          </a:prstGeom>
          <a:ln w="38100">
            <a:solidFill>
              <a:srgbClr val="9316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443" y="3939902"/>
            <a:ext cx="1700213" cy="95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031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244408" y="4767263"/>
            <a:ext cx="442392" cy="273844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Segoe UI" panose="020B0502040204020203" pitchFamily="34" charset="0"/>
                <a:ea typeface="HGPｺﾞｼｯｸM" panose="020B0600000000000000" pitchFamily="50" charset="-128"/>
                <a:cs typeface="Segoe UI" panose="020B0502040204020203" pitchFamily="34" charset="0"/>
              </a:defRPr>
            </a:lvl1pPr>
          </a:lstStyle>
          <a:p>
            <a:fld id="{1E12D505-A33E-4C6C-8BE1-D5F3423A3E0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"/>
          </a:xfrm>
          <a:prstGeom prst="rect">
            <a:avLst/>
          </a:prstGeom>
        </p:spPr>
      </p:pic>
      <p:cxnSp>
        <p:nvCxnSpPr>
          <p:cNvPr id="8" name="直線コネクタ 7"/>
          <p:cNvCxnSpPr/>
          <p:nvPr userDrawn="1"/>
        </p:nvCxnSpPr>
        <p:spPr>
          <a:xfrm>
            <a:off x="0" y="4587974"/>
            <a:ext cx="9144000" cy="0"/>
          </a:xfrm>
          <a:prstGeom prst="line">
            <a:avLst/>
          </a:prstGeom>
          <a:ln w="38100">
            <a:solidFill>
              <a:srgbClr val="9316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89" y="4803998"/>
            <a:ext cx="963168" cy="12192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767202"/>
            <a:ext cx="4176464" cy="19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3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62712"/>
          </a:xfrm>
          <a:prstGeom prst="rect">
            <a:avLst/>
          </a:prstGeom>
        </p:spPr>
      </p:pic>
      <p:sp>
        <p:nvSpPr>
          <p:cNvPr id="9" name="スライド番号プレースホルダー 5"/>
          <p:cNvSpPr txBox="1">
            <a:spLocks/>
          </p:cNvSpPr>
          <p:nvPr userDrawn="1"/>
        </p:nvSpPr>
        <p:spPr>
          <a:xfrm>
            <a:off x="8604448" y="4787586"/>
            <a:ext cx="442392" cy="273844"/>
          </a:xfrm>
          <a:prstGeom prst="rect">
            <a:avLst/>
          </a:prstGeom>
        </p:spPr>
        <p:txBody>
          <a:bodyPr anchor="t"/>
          <a:lstStyle>
            <a:defPPr>
              <a:defRPr lang="ja-JP"/>
            </a:defPPr>
            <a:lvl1pPr marL="0" algn="ctr" defTabSz="914400" rtl="0" eaLnBrk="1" latinLnBrk="0" hangingPunct="1">
              <a:defRPr kumimoji="1" sz="1200" kern="1200">
                <a:solidFill>
                  <a:schemeClr val="bg1"/>
                </a:solidFill>
                <a:latin typeface="Segoe UI" panose="020B0502040204020203" pitchFamily="34" charset="0"/>
                <a:ea typeface="HGPｺﾞｼｯｸM" panose="020B0600000000000000" pitchFamily="50" charset="-128"/>
                <a:cs typeface="Segoe UI" panose="020B0502040204020203" pitchFamily="34" charset="0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E12D505-A33E-4C6C-8BE1-D5F3423A3E0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04448" y="88868"/>
            <a:ext cx="442392" cy="273844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1"/>
                </a:solidFill>
                <a:latin typeface="Segoe UI" panose="020B0502040204020203" pitchFamily="34" charset="0"/>
                <a:ea typeface="HGPｺﾞｼｯｸM" panose="020B0600000000000000" pitchFamily="50" charset="-128"/>
                <a:cs typeface="Segoe UI" panose="020B0502040204020203" pitchFamily="34" charset="0"/>
              </a:defRPr>
            </a:lvl1pPr>
          </a:lstStyle>
          <a:p>
            <a:fld id="{1E12D505-A33E-4C6C-8BE1-D5F3423A3E0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381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7586"/>
            <a:ext cx="9144000" cy="362712"/>
          </a:xfrm>
          <a:prstGeom prst="rect">
            <a:avLst/>
          </a:prstGeom>
        </p:spPr>
      </p:pic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04448" y="4832020"/>
            <a:ext cx="442392" cy="273844"/>
          </a:xfrm>
          <a:prstGeom prst="rect">
            <a:avLst/>
          </a:prstGeom>
        </p:spPr>
        <p:txBody>
          <a:bodyPr anchor="t"/>
          <a:lstStyle>
            <a:lvl1pPr algn="ctr">
              <a:defRPr sz="1200">
                <a:solidFill>
                  <a:schemeClr val="bg1"/>
                </a:solidFill>
                <a:latin typeface="Segoe UI" panose="020B0502040204020203" pitchFamily="34" charset="0"/>
                <a:ea typeface="HGPｺﾞｼｯｸM" panose="020B0600000000000000" pitchFamily="50" charset="-128"/>
                <a:cs typeface="Segoe UI" panose="020B0502040204020203" pitchFamily="34" charset="0"/>
              </a:defRPr>
            </a:lvl1pPr>
          </a:lstStyle>
          <a:p>
            <a:fld id="{1E12D505-A33E-4C6C-8BE1-D5F3423A3E0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835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1416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en-US" altLang="ja-JP" dirty="0" smtClean="0"/>
              <a:t>Presentation Title here</a:t>
            </a:r>
            <a:br>
              <a:rPr kumimoji="1" lang="en-US" altLang="ja-JP" dirty="0" smtClean="0"/>
            </a:br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544" y="1491631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Title here</a:t>
            </a:r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タイトルはこちら</a:t>
            </a:r>
            <a:endParaRPr lang="ja-JP" altLang="en-US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298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>
          <a:solidFill>
            <a:srgbClr val="5B834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umemiya@iges.or.j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012160" y="2715766"/>
            <a:ext cx="2150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Chisa</a:t>
            </a:r>
            <a:r>
              <a:rPr kumimoji="1" lang="en-US" altLang="ja-JP" dirty="0" smtClean="0"/>
              <a:t> Umemiya, PhD</a:t>
            </a:r>
          </a:p>
          <a:p>
            <a:r>
              <a:rPr lang="en-US" altLang="ja-JP" dirty="0" smtClean="0">
                <a:hlinkClick r:id="rId2"/>
              </a:rPr>
              <a:t>umemiya@iges.or.jp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4325622"/>
            <a:ext cx="68101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COP26 CATALYST FOR CLIMATE ACTION:</a:t>
            </a:r>
          </a:p>
          <a:p>
            <a:r>
              <a:rPr lang="en-US" altLang="ja-JP" dirty="0"/>
              <a:t>ASSEMBLY AT THE UN REGIONAL CLIMATE WEEK FOR THE ASIA-PACIFIC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915566"/>
            <a:ext cx="8545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Panel session: </a:t>
            </a:r>
            <a:r>
              <a:rPr lang="en-US" altLang="ja-JP" sz="2400" b="1" dirty="0" smtClean="0"/>
              <a:t>“</a:t>
            </a:r>
            <a:r>
              <a:rPr lang="en-US" altLang="ja-JP" sz="2400" b="1" dirty="0"/>
              <a:t>Capacity building for transparency and reporting: sharing experiences from the Asia-Pacific region and beyond”</a:t>
            </a:r>
          </a:p>
          <a:p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2424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D505-A33E-4C6C-8BE1-D5F3423A3E0A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7534" y="3939902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Source: </a:t>
            </a:r>
            <a:endParaRPr lang="en-US" altLang="ja-JP" sz="800" dirty="0" smtClean="0"/>
          </a:p>
          <a:p>
            <a:r>
              <a:rPr lang="en-US" altLang="ja-JP" sz="800" dirty="0"/>
              <a:t>- Umemiya, C. and White, MK. (2020) Global Database of National GHG Inventory (GHGI) Capacity in Developing Countries. UNDP Global Support </a:t>
            </a:r>
            <a:r>
              <a:rPr lang="en-US" altLang="ja-JP" sz="800" dirty="0" err="1"/>
              <a:t>Programme</a:t>
            </a:r>
            <a:r>
              <a:rPr lang="en-US" altLang="ja-JP" sz="800" dirty="0"/>
              <a:t>. Available from: https://</a:t>
            </a:r>
            <a:r>
              <a:rPr lang="en-US" altLang="ja-JP" sz="800" dirty="0" smtClean="0"/>
              <a:t>www.un-gsp.org/sites/default/files/final_global_ghgi_capacity_indices.pdf</a:t>
            </a:r>
          </a:p>
          <a:p>
            <a:r>
              <a:rPr lang="en-US" altLang="ja-JP" sz="800" dirty="0" smtClean="0"/>
              <a:t>- </a:t>
            </a:r>
            <a:r>
              <a:rPr lang="en-US" altLang="ja-JP" sz="800" dirty="0" err="1" smtClean="0"/>
              <a:t>Temuulen</a:t>
            </a:r>
            <a:r>
              <a:rPr lang="en-US" altLang="ja-JP" sz="800" dirty="0" smtClean="0"/>
              <a:t> </a:t>
            </a:r>
            <a:r>
              <a:rPr lang="en-US" altLang="ja-JP" sz="800" dirty="0" smtClean="0"/>
              <a:t>et al</a:t>
            </a:r>
            <a:r>
              <a:rPr lang="en-US" altLang="ja-JP" sz="800" dirty="0" smtClean="0"/>
              <a:t>. </a:t>
            </a:r>
            <a:r>
              <a:rPr lang="en-US" altLang="ja-JP" sz="800" dirty="0"/>
              <a:t>(</a:t>
            </a:r>
            <a:r>
              <a:rPr lang="en-US" altLang="ja-JP" sz="800" dirty="0"/>
              <a:t>2021) Solutions for three common challenges in national reporting in developing countries under the Paris </a:t>
            </a:r>
            <a:r>
              <a:rPr lang="en-US" altLang="ja-JP" sz="800" dirty="0" smtClean="0"/>
              <a:t>Agreement. </a:t>
            </a:r>
            <a:r>
              <a:rPr lang="en-US" altLang="ja-JP" sz="800" dirty="0"/>
              <a:t>Available at: https://www.iges.or.jp/en/pub/solutions-common-challenges-national-reporting/en</a:t>
            </a:r>
            <a:endParaRPr kumimoji="1" lang="ja-JP" altLang="en-US" sz="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5546" y="352293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i="1" dirty="0" smtClean="0"/>
              <a:t>Trends of reporting capacity in the region: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Almost half of countries improved their capacity over the last 20-years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30% or more countries remained to be low capacity</a:t>
            </a:r>
          </a:p>
          <a:p>
            <a:endParaRPr lang="en-US" altLang="ja-JP" sz="2000" b="1" i="1" dirty="0" smtClean="0"/>
          </a:p>
          <a:p>
            <a:r>
              <a:rPr lang="en-US" altLang="ja-JP" sz="2000" b="1" i="1" dirty="0" smtClean="0"/>
              <a:t>Capacity </a:t>
            </a:r>
            <a:r>
              <a:rPr lang="en-US" altLang="ja-JP" sz="2000" b="1" i="1" dirty="0" smtClean="0"/>
              <a:t>c</a:t>
            </a:r>
            <a:r>
              <a:rPr kumimoji="1" lang="en-US" altLang="ja-JP" sz="2000" b="1" i="1" dirty="0" smtClean="0"/>
              <a:t>hallenges: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Basic </a:t>
            </a:r>
            <a:r>
              <a:rPr lang="en-US" altLang="ja-JP" sz="2000" dirty="0" smtClean="0"/>
              <a:t>statistical and scientific </a:t>
            </a:r>
            <a:r>
              <a:rPr lang="en-US" altLang="ja-JP" sz="2000" dirty="0" smtClean="0"/>
              <a:t>capacity</a:t>
            </a:r>
            <a:endParaRPr lang="en-US" altLang="ja-JP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Institutional structure </a:t>
            </a:r>
            <a:r>
              <a:rPr lang="en-US" altLang="ja-JP" sz="2000" dirty="0" smtClean="0"/>
              <a:t>to </a:t>
            </a:r>
            <a:r>
              <a:rPr lang="en-US" altLang="ja-JP" sz="2000" dirty="0" smtClean="0"/>
              <a:t>be fully functional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r>
              <a:rPr lang="en-US" altLang="ja-JP" sz="2000" b="1" i="1" dirty="0" smtClean="0"/>
              <a:t>Recommendations:</a:t>
            </a:r>
            <a:endParaRPr lang="en-US" altLang="ja-JP" sz="2000" b="1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Evaluation of capacity building approaches</a:t>
            </a:r>
            <a:endParaRPr lang="en-US" altLang="ja-JP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Countries without adequate capacity to have sufficient basic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0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7534" y="4798087"/>
            <a:ext cx="4266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err="1" smtClean="0">
                <a:solidFill>
                  <a:schemeClr val="bg1"/>
                </a:solidFill>
              </a:rPr>
              <a:t>Chisa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> Umemiya (umemiya@iges.or.jp)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47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POT_A_16_9</Template>
  <TotalTime>534</TotalTime>
  <Words>176</Words>
  <Application>Microsoft Office PowerPoint</Application>
  <PresentationFormat>画面に合わせる (16:9)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HGPｺﾞｼｯｸM</vt:lpstr>
      <vt:lpstr>ＭＳ Ｐゴシック</vt:lpstr>
      <vt:lpstr>Arial</vt:lpstr>
      <vt:lpstr>Calibri</vt:lpstr>
      <vt:lpstr>Segoe UI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仕様書２.（３）①パリ協定第６条の理解促進に向けたワークショップの開催</dc:title>
  <dc:creator>hattori</dc:creator>
  <cp:lastModifiedBy>Chisa Umemiya</cp:lastModifiedBy>
  <cp:revision>30</cp:revision>
  <dcterms:created xsi:type="dcterms:W3CDTF">2021-07-01T06:18:49Z</dcterms:created>
  <dcterms:modified xsi:type="dcterms:W3CDTF">2021-07-06T08:15:19Z</dcterms:modified>
</cp:coreProperties>
</file>