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98" r:id="rId2"/>
    <p:sldId id="300" r:id="rId3"/>
    <p:sldId id="350" r:id="rId4"/>
    <p:sldId id="354" r:id="rId5"/>
    <p:sldId id="329" r:id="rId6"/>
    <p:sldId id="306" r:id="rId7"/>
    <p:sldId id="308" r:id="rId8"/>
    <p:sldId id="351" r:id="rId9"/>
    <p:sldId id="356" r:id="rId10"/>
    <p:sldId id="357" r:id="rId11"/>
    <p:sldId id="337" r:id="rId12"/>
    <p:sldId id="339" r:id="rId13"/>
    <p:sldId id="340" r:id="rId14"/>
    <p:sldId id="319" r:id="rId15"/>
    <p:sldId id="342" r:id="rId16"/>
    <p:sldId id="302" r:id="rId17"/>
    <p:sldId id="338" r:id="rId18"/>
    <p:sldId id="341" r:id="rId19"/>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un" initials="m" lastIdx="5" clrIdx="0">
    <p:extLst>
      <p:ext uri="{19B8F6BF-5375-455C-9EA6-DF929625EA0E}">
        <p15:presenceInfo xmlns:p15="http://schemas.microsoft.com/office/powerpoint/2012/main" userId="S-1-5-21-2125205520-1435969219-619646970-9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438"/>
    <a:srgbClr val="93176F"/>
    <a:srgbClr val="A1B42E"/>
    <a:srgbClr val="43B76C"/>
    <a:srgbClr val="B6CB35"/>
    <a:srgbClr val="FFFFFF"/>
    <a:srgbClr val="61C585"/>
    <a:srgbClr val="55B5A0"/>
    <a:srgbClr val="FFC000"/>
    <a:srgbClr val="389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38" autoAdjust="0"/>
    <p:restoredTop sz="92341" autoAdjust="0"/>
  </p:normalViewPr>
  <p:slideViewPr>
    <p:cSldViewPr>
      <p:cViewPr varScale="1">
        <p:scale>
          <a:sx n="82" d="100"/>
          <a:sy n="82" d="100"/>
        </p:scale>
        <p:origin x="592" y="56"/>
      </p:cViewPr>
      <p:guideLst>
        <p:guide orient="horz" pos="1620"/>
        <p:guide pos="2880"/>
      </p:guideLst>
    </p:cSldViewPr>
  </p:slideViewPr>
  <p:outlineViewPr>
    <p:cViewPr>
      <p:scale>
        <a:sx n="33" d="100"/>
        <a:sy n="33" d="100"/>
      </p:scale>
      <p:origin x="0" y="-1386"/>
    </p:cViewPr>
  </p:outlineViewPr>
  <p:notesTextViewPr>
    <p:cViewPr>
      <p:scale>
        <a:sx n="1" d="1"/>
        <a:sy n="1" d="1"/>
      </p:scale>
      <p:origin x="0" y="0"/>
    </p:cViewPr>
  </p:notesTextViewPr>
  <p:notesViewPr>
    <p:cSldViewPr>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95F8F-7312-49D6-A9F1-966755A5B259}" type="doc">
      <dgm:prSet loTypeId="urn:microsoft.com/office/officeart/2005/8/layout/hProcess11" loCatId="process" qsTypeId="urn:microsoft.com/office/officeart/2005/8/quickstyle/simple2" qsCatId="simple" csTypeId="urn:microsoft.com/office/officeart/2005/8/colors/colorful3" csCatId="colorful" phldr="1"/>
      <dgm:spPr/>
    </dgm:pt>
    <dgm:pt modelId="{728394E2-6ED7-4470-8D8D-B7CA21F56E82}" type="pres">
      <dgm:prSet presAssocID="{1FD95F8F-7312-49D6-A9F1-966755A5B259}" presName="Name0" presStyleCnt="0">
        <dgm:presLayoutVars>
          <dgm:dir/>
          <dgm:resizeHandles val="exact"/>
        </dgm:presLayoutVars>
      </dgm:prSet>
      <dgm:spPr/>
    </dgm:pt>
    <dgm:pt modelId="{C7F27756-519E-4535-AD35-5C9A15933F7D}" type="pres">
      <dgm:prSet presAssocID="{1FD95F8F-7312-49D6-A9F1-966755A5B259}" presName="arrow" presStyleLbl="bgShp" presStyleIdx="0" presStyleCnt="1" custScaleY="71428"/>
      <dgm:spPr/>
    </dgm:pt>
    <dgm:pt modelId="{96F78539-00A5-4C53-AA65-86E8A001F2B7}" type="pres">
      <dgm:prSet presAssocID="{1FD95F8F-7312-49D6-A9F1-966755A5B259}" presName="points" presStyleCnt="0"/>
      <dgm:spPr/>
    </dgm:pt>
  </dgm:ptLst>
  <dgm:cxnLst>
    <dgm:cxn modelId="{D1DBCCBA-DCA6-4C96-8CC8-8CEB4ECD0270}" type="presOf" srcId="{1FD95F8F-7312-49D6-A9F1-966755A5B259}" destId="{728394E2-6ED7-4470-8D8D-B7CA21F56E82}" srcOrd="0" destOrd="0" presId="urn:microsoft.com/office/officeart/2005/8/layout/hProcess11"/>
    <dgm:cxn modelId="{5531E2FC-4ADE-45D9-8BD4-2E55FFFF1BDB}" type="presParOf" srcId="{728394E2-6ED7-4470-8D8D-B7CA21F56E82}" destId="{C7F27756-519E-4535-AD35-5C9A15933F7D}" srcOrd="0" destOrd="0" presId="urn:microsoft.com/office/officeart/2005/8/layout/hProcess11"/>
    <dgm:cxn modelId="{8084FD3C-A0E7-4ED3-AC53-3ACA9AD20A9D}" type="presParOf" srcId="{728394E2-6ED7-4470-8D8D-B7CA21F56E82}" destId="{96F78539-00A5-4C53-AA65-86E8A001F2B7}" srcOrd="1"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27756-519E-4535-AD35-5C9A15933F7D}">
      <dsp:nvSpPr>
        <dsp:cNvPr id="0" name=""/>
        <dsp:cNvSpPr/>
      </dsp:nvSpPr>
      <dsp:spPr>
        <a:xfrm>
          <a:off x="0" y="1080123"/>
          <a:ext cx="9036496" cy="864089"/>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980A8AD-3768-4DA5-981B-52B5E1DCB1BF}" type="datetimeFigureOut">
              <a:rPr kumimoji="1" lang="ja-JP" altLang="en-US" smtClean="0"/>
              <a:t>2021/2/19</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3845E22-7B80-46D8-AA8B-1027AA37493A}" type="slidenum">
              <a:rPr kumimoji="1" lang="ja-JP" altLang="en-US" smtClean="0"/>
              <a:t>‹#›</a:t>
            </a:fld>
            <a:endParaRPr kumimoji="1" lang="ja-JP" altLang="en-US"/>
          </a:p>
        </p:txBody>
      </p:sp>
    </p:spTree>
    <p:extLst>
      <p:ext uri="{BB962C8B-B14F-4D97-AF65-F5344CB8AC3E}">
        <p14:creationId xmlns:p14="http://schemas.microsoft.com/office/powerpoint/2010/main" val="1504642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ACDEE-E69C-4EB2-B768-2E73E90730F2}" type="slidenum">
              <a:rPr lang="en-US" smtClean="0"/>
              <a:t>1</a:t>
            </a:fld>
            <a:endParaRPr lang="en-US"/>
          </a:p>
        </p:txBody>
      </p:sp>
    </p:spTree>
    <p:extLst>
      <p:ext uri="{BB962C8B-B14F-4D97-AF65-F5344CB8AC3E}">
        <p14:creationId xmlns:p14="http://schemas.microsoft.com/office/powerpoint/2010/main" val="37681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sz="1200" b="0" i="0" kern="1200" baseline="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13</a:t>
            </a:fld>
            <a:endParaRPr kumimoji="1" lang="ja-JP" altLang="en-US"/>
          </a:p>
        </p:txBody>
      </p:sp>
    </p:spTree>
    <p:extLst>
      <p:ext uri="{BB962C8B-B14F-4D97-AF65-F5344CB8AC3E}">
        <p14:creationId xmlns:p14="http://schemas.microsoft.com/office/powerpoint/2010/main" val="421726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16</a:t>
            </a:fld>
            <a:endParaRPr kumimoji="1" lang="ja-JP" altLang="en-US"/>
          </a:p>
        </p:txBody>
      </p:sp>
    </p:spTree>
    <p:extLst>
      <p:ext uri="{BB962C8B-B14F-4D97-AF65-F5344CB8AC3E}">
        <p14:creationId xmlns:p14="http://schemas.microsoft.com/office/powerpoint/2010/main" val="115768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a:p>
            <a:endParaRPr lang="en-GB" dirty="0" smtClean="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Calibri" panose="020F0502020204030204" pitchFamily="34" charset="0"/>
              <a:cs typeface="Calibri" panose="020F050202020403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17</a:t>
            </a:fld>
            <a:endParaRPr kumimoji="1" lang="ja-JP" altLang="en-US"/>
          </a:p>
        </p:txBody>
      </p:sp>
    </p:spTree>
    <p:extLst>
      <p:ext uri="{BB962C8B-B14F-4D97-AF65-F5344CB8AC3E}">
        <p14:creationId xmlns:p14="http://schemas.microsoft.com/office/powerpoint/2010/main" val="5310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18</a:t>
            </a:fld>
            <a:endParaRPr kumimoji="1" lang="ja-JP" altLang="en-US"/>
          </a:p>
        </p:txBody>
      </p:sp>
    </p:spTree>
    <p:extLst>
      <p:ext uri="{BB962C8B-B14F-4D97-AF65-F5344CB8AC3E}">
        <p14:creationId xmlns:p14="http://schemas.microsoft.com/office/powerpoint/2010/main" val="342781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sz="1200" b="0" i="0" kern="1200" baseline="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2</a:t>
            </a:fld>
            <a:endParaRPr kumimoji="1" lang="ja-JP" altLang="en-US"/>
          </a:p>
        </p:txBody>
      </p:sp>
    </p:spTree>
    <p:extLst>
      <p:ext uri="{BB962C8B-B14F-4D97-AF65-F5344CB8AC3E}">
        <p14:creationId xmlns:p14="http://schemas.microsoft.com/office/powerpoint/2010/main" val="34722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45E22-7B80-46D8-AA8B-1027AA37493A}" type="slidenum">
              <a:rPr kumimoji="1" lang="ja-JP" altLang="en-US" smtClean="0"/>
              <a:t>3</a:t>
            </a:fld>
            <a:endParaRPr kumimoji="1" lang="ja-JP" altLang="en-US"/>
          </a:p>
        </p:txBody>
      </p:sp>
    </p:spTree>
    <p:extLst>
      <p:ext uri="{BB962C8B-B14F-4D97-AF65-F5344CB8AC3E}">
        <p14:creationId xmlns:p14="http://schemas.microsoft.com/office/powerpoint/2010/main" val="110848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45E22-7B80-46D8-AA8B-1027AA37493A}" type="slidenum">
              <a:rPr kumimoji="1" lang="ja-JP" altLang="en-US" smtClean="0"/>
              <a:t>4</a:t>
            </a:fld>
            <a:endParaRPr kumimoji="1" lang="ja-JP" altLang="en-US"/>
          </a:p>
        </p:txBody>
      </p:sp>
    </p:spTree>
    <p:extLst>
      <p:ext uri="{BB962C8B-B14F-4D97-AF65-F5344CB8AC3E}">
        <p14:creationId xmlns:p14="http://schemas.microsoft.com/office/powerpoint/2010/main" val="200166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6</a:t>
            </a:fld>
            <a:endParaRPr kumimoji="1" lang="ja-JP" altLang="en-US"/>
          </a:p>
        </p:txBody>
      </p:sp>
    </p:spTree>
    <p:extLst>
      <p:ext uri="{BB962C8B-B14F-4D97-AF65-F5344CB8AC3E}">
        <p14:creationId xmlns:p14="http://schemas.microsoft.com/office/powerpoint/2010/main" val="263770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7</a:t>
            </a:fld>
            <a:endParaRPr kumimoji="1" lang="ja-JP" altLang="en-US"/>
          </a:p>
        </p:txBody>
      </p:sp>
    </p:spTree>
    <p:extLst>
      <p:ext uri="{BB962C8B-B14F-4D97-AF65-F5344CB8AC3E}">
        <p14:creationId xmlns:p14="http://schemas.microsoft.com/office/powerpoint/2010/main" val="371953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10</a:t>
            </a:fld>
            <a:endParaRPr kumimoji="1" lang="ja-JP" altLang="en-US"/>
          </a:p>
        </p:txBody>
      </p:sp>
    </p:spTree>
    <p:extLst>
      <p:ext uri="{BB962C8B-B14F-4D97-AF65-F5344CB8AC3E}">
        <p14:creationId xmlns:p14="http://schemas.microsoft.com/office/powerpoint/2010/main" val="333553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11</a:t>
            </a:fld>
            <a:endParaRPr kumimoji="1" lang="ja-JP" altLang="en-US"/>
          </a:p>
        </p:txBody>
      </p:sp>
    </p:spTree>
    <p:extLst>
      <p:ext uri="{BB962C8B-B14F-4D97-AF65-F5344CB8AC3E}">
        <p14:creationId xmlns:p14="http://schemas.microsoft.com/office/powerpoint/2010/main" val="172541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t>12</a:t>
            </a:fld>
            <a:endParaRPr kumimoji="1" lang="ja-JP" altLang="en-US"/>
          </a:p>
        </p:txBody>
      </p:sp>
    </p:spTree>
    <p:extLst>
      <p:ext uri="{BB962C8B-B14F-4D97-AF65-F5344CB8AC3E}">
        <p14:creationId xmlns:p14="http://schemas.microsoft.com/office/powerpoint/2010/main" val="3764707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cxnSp>
        <p:nvCxnSpPr>
          <p:cNvPr id="8" name="直線コネクタ 7"/>
          <p:cNvCxnSpPr/>
          <p:nvPr userDrawn="1"/>
        </p:nvCxnSpPr>
        <p:spPr>
          <a:xfrm>
            <a:off x="0" y="1779662"/>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3443" y="3939902"/>
            <a:ext cx="1700213"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31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244408" y="4767263"/>
            <a:ext cx="442392" cy="273844"/>
          </a:xfrm>
          <a:prstGeom prst="rect">
            <a:avLst/>
          </a:prstGeom>
        </p:spPr>
        <p:txBody>
          <a:bodyPr/>
          <a:lstStyle>
            <a:lvl1pPr algn="ctr">
              <a:defRPr sz="1200">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cxnSp>
        <p:nvCxnSpPr>
          <p:cNvPr id="8" name="直線コネクタ 7"/>
          <p:cNvCxnSpPr/>
          <p:nvPr userDrawn="1"/>
        </p:nvCxnSpPr>
        <p:spPr>
          <a:xfrm>
            <a:off x="0" y="4587974"/>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4803998"/>
            <a:ext cx="963168" cy="121920"/>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4767202"/>
            <a:ext cx="4176464" cy="195512"/>
          </a:xfrm>
          <a:prstGeom prst="rect">
            <a:avLst/>
          </a:prstGeom>
        </p:spPr>
      </p:pic>
    </p:spTree>
    <p:extLst>
      <p:ext uri="{BB962C8B-B14F-4D97-AF65-F5344CB8AC3E}">
        <p14:creationId xmlns:p14="http://schemas.microsoft.com/office/powerpoint/2010/main" val="226693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sp>
        <p:nvSpPr>
          <p:cNvPr id="9" name="スライド番号プレースホルダー 5"/>
          <p:cNvSpPr txBox="1">
            <a:spLocks/>
          </p:cNvSpPr>
          <p:nvPr userDrawn="1"/>
        </p:nvSpPr>
        <p:spPr>
          <a:xfrm>
            <a:off x="8604448" y="4787586"/>
            <a:ext cx="442392" cy="273844"/>
          </a:xfrm>
          <a:prstGeom prst="rect">
            <a:avLst/>
          </a:prstGeom>
        </p:spPr>
        <p:txBody>
          <a:bodyPr anchor="t"/>
          <a:lstStyle>
            <a:defPPr>
              <a:defRPr lang="ja-JP"/>
            </a:defPPr>
            <a:lvl1pPr marL="0" algn="ctr" defTabSz="914400" rtl="0" eaLnBrk="1" latinLnBrk="0" hangingPunct="1">
              <a:defRPr kumimoji="1" sz="1200" kern="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E12D505-A33E-4C6C-8BE1-D5F3423A3E0A}" type="slidenum">
              <a:rPr lang="ja-JP" altLang="en-US" smtClean="0"/>
              <a:pPr/>
              <a:t>‹#›</a:t>
            </a:fld>
            <a:endParaRPr lang="ja-JP" altLang="en-US" dirty="0"/>
          </a:p>
        </p:txBody>
      </p:sp>
      <p:sp>
        <p:nvSpPr>
          <p:cNvPr id="12" name="スライド番号プレースホルダー 5"/>
          <p:cNvSpPr>
            <a:spLocks noGrp="1"/>
          </p:cNvSpPr>
          <p:nvPr>
            <p:ph type="sldNum" sz="quarter" idx="12"/>
          </p:nvPr>
        </p:nvSpPr>
        <p:spPr>
          <a:xfrm>
            <a:off x="8604448" y="88868"/>
            <a:ext cx="442392" cy="273844"/>
          </a:xfrm>
          <a:prstGeom prst="rect">
            <a:avLst/>
          </a:prstGeom>
        </p:spPr>
        <p:txBody>
          <a:bodyPr anchor="b"/>
          <a:lstStyle>
            <a:lvl1pPr algn="ctr">
              <a:defRPr sz="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spTree>
    <p:extLst>
      <p:ext uri="{BB962C8B-B14F-4D97-AF65-F5344CB8AC3E}">
        <p14:creationId xmlns:p14="http://schemas.microsoft.com/office/powerpoint/2010/main" val="116381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87586"/>
            <a:ext cx="9144000" cy="362712"/>
          </a:xfrm>
          <a:prstGeom prst="rect">
            <a:avLst/>
          </a:prstGeom>
        </p:spPr>
      </p:pic>
      <p:sp>
        <p:nvSpPr>
          <p:cNvPr id="6" name="スライド番号プレースホルダー 5"/>
          <p:cNvSpPr>
            <a:spLocks noGrp="1"/>
          </p:cNvSpPr>
          <p:nvPr>
            <p:ph type="sldNum" sz="quarter" idx="12"/>
          </p:nvPr>
        </p:nvSpPr>
        <p:spPr>
          <a:xfrm>
            <a:off x="8604448" y="4832020"/>
            <a:ext cx="442392" cy="273844"/>
          </a:xfrm>
          <a:prstGeom prst="rect">
            <a:avLst/>
          </a:prstGeom>
        </p:spPr>
        <p:txBody>
          <a:bodyPr anchor="t"/>
          <a:lstStyle>
            <a:lvl1pPr algn="ctr">
              <a:defRPr sz="1200">
                <a:solidFill>
                  <a:schemeClr val="bg1"/>
                </a:solidFill>
                <a:latin typeface="Segoe UI" panose="020B0502040204020203" pitchFamily="34" charset="0"/>
                <a:ea typeface="HGPｺﾞｼｯｸM" panose="020B0600000000000000" pitchFamily="50" charset="-128"/>
                <a:cs typeface="Segoe UI" panose="020B0502040204020203" pitchFamily="34" charset="0"/>
              </a:defRPr>
            </a:lvl1pPr>
          </a:lstStyle>
          <a:p>
            <a:fld id="{1E12D505-A33E-4C6C-8BE1-D5F3423A3E0A}" type="slidenum">
              <a:rPr lang="ja-JP" altLang="en-US" smtClean="0"/>
              <a:pPr/>
              <a:t>‹#›</a:t>
            </a:fld>
            <a:endParaRPr lang="ja-JP" altLang="en-US" dirty="0"/>
          </a:p>
        </p:txBody>
      </p:sp>
    </p:spTree>
    <p:extLst>
      <p:ext uri="{BB962C8B-B14F-4D97-AF65-F5344CB8AC3E}">
        <p14:creationId xmlns:p14="http://schemas.microsoft.com/office/powerpoint/2010/main" val="380835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4785996"/>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37160"/>
          </a:xfrm>
          <a:prstGeom prst="rect">
            <a:avLst/>
          </a:prstGeom>
        </p:spPr>
      </p:pic>
      <p:sp>
        <p:nvSpPr>
          <p:cNvPr id="8" name="テキスト ボックス 7"/>
          <p:cNvSpPr txBox="1"/>
          <p:nvPr userDrawn="1"/>
        </p:nvSpPr>
        <p:spPr>
          <a:xfrm>
            <a:off x="8604448" y="4845059"/>
            <a:ext cx="539552" cy="323165"/>
          </a:xfrm>
          <a:prstGeom prst="rect">
            <a:avLst/>
          </a:prstGeom>
          <a:noFill/>
        </p:spPr>
        <p:txBody>
          <a:bodyPr wrap="square" rtlCol="0">
            <a:spAutoFit/>
          </a:bodyPr>
          <a:lstStyle/>
          <a:p>
            <a:fld id="{DBE1B6B2-3455-42D0-B4CA-93D2FB7BF612}" type="slidenum">
              <a:rPr kumimoji="1" lang="ja-JP" altLang="en-US" sz="1500" b="0" smtClean="0">
                <a:solidFill>
                  <a:schemeClr val="tx1"/>
                </a:solidFill>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900" b="0" dirty="0">
              <a:solidFill>
                <a:schemeClr val="tx1"/>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9" name="タイトル プレースホルダー 3"/>
          <p:cNvSpPr>
            <a:spLocks noGrp="1"/>
          </p:cNvSpPr>
          <p:nvPr>
            <p:ph type="title" hasCustomPrompt="1"/>
          </p:nvPr>
        </p:nvSpPr>
        <p:spPr>
          <a:xfrm>
            <a:off x="467544" y="195486"/>
            <a:ext cx="8229600" cy="421556"/>
          </a:xfrm>
          <a:prstGeom prst="rect">
            <a:avLst/>
          </a:prstGeom>
        </p:spPr>
        <p:txBody>
          <a:bodyPr vert="horz" lIns="91440" tIns="45720" rIns="91440" bIns="45720" rtlCol="0" anchor="ctr">
            <a:noAutofit/>
          </a:bodyPr>
          <a:lstStyle>
            <a:lvl1pPr>
              <a:defRPr sz="2700" b="1">
                <a:solidFill>
                  <a:srgbClr val="3D8438"/>
                </a:solidFill>
                <a:latin typeface="Meiryo UI" panose="020B0604030504040204" pitchFamily="50" charset="-128"/>
                <a:ea typeface="Meiryo UI" panose="020B0604030504040204" pitchFamily="50" charset="-128"/>
              </a:defRPr>
            </a:lvl1pPr>
          </a:lstStyle>
          <a:p>
            <a:r>
              <a:rPr kumimoji="1" lang="en-US" altLang="ja-JP" dirty="0" smtClean="0"/>
              <a:t>Presentation Title here</a:t>
            </a:r>
            <a:endParaRPr kumimoji="1" lang="ja-JP" altLang="en-US" dirty="0"/>
          </a:p>
        </p:txBody>
      </p:sp>
      <p:sp>
        <p:nvSpPr>
          <p:cNvPr id="2" name="テキスト ボックス 1"/>
          <p:cNvSpPr txBox="1"/>
          <p:nvPr userDrawn="1"/>
        </p:nvSpPr>
        <p:spPr>
          <a:xfrm>
            <a:off x="457200" y="1059582"/>
            <a:ext cx="8147248" cy="3348372"/>
          </a:xfrm>
          <a:prstGeom prst="rect">
            <a:avLst/>
          </a:prstGeom>
          <a:noFill/>
        </p:spPr>
        <p:txBody>
          <a:bodyPr wrap="square" rtlCol="0">
            <a:noAutofit/>
          </a:bodyPr>
          <a:lstStyle/>
          <a:p>
            <a:pPr marL="214313" indent="-214313">
              <a:buFont typeface="Wingdings" panose="05000000000000000000" pitchFamily="2" charset="2"/>
              <a:buChar char="u"/>
            </a:pPr>
            <a:endParaRPr kumimoji="1" lang="ja-JP" altLang="en-US" sz="1800" dirty="0" smtClean="0">
              <a:latin typeface="Segoe UI" panose="020B0502040204020203" pitchFamily="34" charset="0"/>
              <a:ea typeface="HGPｺﾞｼｯｸM" panose="020B0600000000000000" pitchFamily="50" charset="-128"/>
              <a:cs typeface="Segoe UI" panose="020B0502040204020203" pitchFamily="34" charset="0"/>
            </a:endParaRPr>
          </a:p>
        </p:txBody>
      </p:sp>
      <p:cxnSp>
        <p:nvCxnSpPr>
          <p:cNvPr id="11" name="直線コネクタ 10"/>
          <p:cNvCxnSpPr/>
          <p:nvPr userDrawn="1"/>
        </p:nvCxnSpPr>
        <p:spPr>
          <a:xfrm>
            <a:off x="0" y="6815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3768" y="4876006"/>
            <a:ext cx="4176464" cy="195512"/>
          </a:xfrm>
          <a:prstGeom prst="rect">
            <a:avLst/>
          </a:prstGeom>
        </p:spPr>
      </p:pic>
      <p:pic>
        <p:nvPicPr>
          <p:cNvPr id="12" name="図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789" y="4912802"/>
            <a:ext cx="963168" cy="121920"/>
          </a:xfrm>
          <a:prstGeom prst="rect">
            <a:avLst/>
          </a:prstGeom>
        </p:spPr>
      </p:pic>
    </p:spTree>
    <p:extLst>
      <p:ext uri="{BB962C8B-B14F-4D97-AF65-F5344CB8AC3E}">
        <p14:creationId xmlns:p14="http://schemas.microsoft.com/office/powerpoint/2010/main" val="427233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78024"/>
            <a:ext cx="8458200" cy="465534"/>
          </a:xfrm>
        </p:spPr>
        <p:txBody>
          <a:bodyPr/>
          <a:lstStyle>
            <a:lvl1pPr algn="ctr">
              <a:defRPr sz="2700">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685800" y="1059582"/>
            <a:ext cx="7772400" cy="3888432"/>
          </a:xfrm>
        </p:spPr>
        <p:txBody>
          <a:bodyPr>
            <a:normAutofit/>
          </a:bodyPr>
          <a:lstStyle>
            <a:lvl1pPr>
              <a:lnSpc>
                <a:spcPct val="100000"/>
              </a:lnSpc>
              <a:spcBef>
                <a:spcPts val="450"/>
              </a:spcBef>
              <a:spcAft>
                <a:spcPts val="225"/>
              </a:spcAft>
              <a:defRPr>
                <a:solidFill>
                  <a:schemeClr val="tx1"/>
                </a:solidFill>
                <a:latin typeface="Meiryo UI" panose="020B0604030504040204" pitchFamily="50" charset="-128"/>
                <a:ea typeface="Meiryo UI" panose="020B0604030504040204" pitchFamily="50" charset="-128"/>
              </a:defRPr>
            </a:lvl1pPr>
            <a:lvl2pPr>
              <a:lnSpc>
                <a:spcPct val="100000"/>
              </a:lnSpc>
              <a:spcBef>
                <a:spcPts val="450"/>
              </a:spcBef>
              <a:spcAft>
                <a:spcPts val="225"/>
              </a:spcAft>
              <a:defRPr>
                <a:solidFill>
                  <a:schemeClr val="bg1">
                    <a:lumMod val="50000"/>
                  </a:schemeClr>
                </a:solidFill>
                <a:latin typeface="Meiryo UI" panose="020B0604030504040204" pitchFamily="50" charset="-128"/>
                <a:ea typeface="Meiryo UI" panose="020B0604030504040204" pitchFamily="50" charset="-128"/>
              </a:defRPr>
            </a:lvl2pPr>
            <a:lvl3pPr>
              <a:lnSpc>
                <a:spcPct val="100000"/>
              </a:lnSpc>
              <a:spcBef>
                <a:spcPts val="450"/>
              </a:spcBef>
              <a:spcAft>
                <a:spcPts val="225"/>
              </a:spcAft>
              <a:defRPr>
                <a:solidFill>
                  <a:schemeClr val="bg1">
                    <a:lumMod val="50000"/>
                  </a:schemeClr>
                </a:solidFill>
                <a:latin typeface="Meiryo UI" panose="020B0604030504040204" pitchFamily="50" charset="-128"/>
                <a:ea typeface="Meiryo UI" panose="020B0604030504040204" pitchFamily="50" charset="-128"/>
              </a:defRPr>
            </a:lvl3pPr>
            <a:lvl4pPr>
              <a:lnSpc>
                <a:spcPct val="100000"/>
              </a:lnSpc>
              <a:spcBef>
                <a:spcPts val="450"/>
              </a:spcBef>
              <a:spcAft>
                <a:spcPts val="225"/>
              </a:spcAft>
              <a:defRPr>
                <a:solidFill>
                  <a:schemeClr val="bg1">
                    <a:lumMod val="50000"/>
                  </a:schemeClr>
                </a:solidFill>
                <a:latin typeface="Meiryo UI" panose="020B0604030504040204" pitchFamily="50" charset="-128"/>
                <a:ea typeface="Meiryo UI" panose="020B0604030504040204" pitchFamily="50" charset="-128"/>
              </a:defRPr>
            </a:lvl4pPr>
            <a:lvl5pPr>
              <a:lnSpc>
                <a:spcPct val="100000"/>
              </a:lnSpc>
              <a:spcBef>
                <a:spcPts val="450"/>
              </a:spcBef>
              <a:spcAft>
                <a:spcPts val="225"/>
              </a:spcAft>
              <a:defRPr>
                <a:solidFill>
                  <a:schemeClr val="bg1">
                    <a:lumMod val="50000"/>
                  </a:schemeClr>
                </a:solidFill>
                <a:latin typeface="Meiryo UI" panose="020B0604030504040204" pitchFamily="50" charset="-128"/>
                <a:ea typeface="Meiryo UI" panose="020B0604030504040204"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スライド番号プレースホルダ 3"/>
          <p:cNvSpPr>
            <a:spLocks noGrp="1"/>
          </p:cNvSpPr>
          <p:nvPr>
            <p:ph type="sldNum" sz="quarter" idx="10"/>
          </p:nvPr>
        </p:nvSpPr>
        <p:spPr>
          <a:xfrm>
            <a:off x="8532441" y="4894008"/>
            <a:ext cx="720080" cy="195486"/>
          </a:xfrm>
          <a:prstGeom prst="rect">
            <a:avLst/>
          </a:prstGeom>
        </p:spPr>
        <p:txBody>
          <a:bodyPr/>
          <a:lstStyle>
            <a:lvl1pPr>
              <a:defRPr>
                <a:latin typeface="Calibri" pitchFamily="34" charset="0"/>
              </a:defRPr>
            </a:lvl1pPr>
          </a:lstStyle>
          <a:p>
            <a:fld id="{FD12691E-E4AD-489E-A37C-6EB3CB6F20D4}" type="slidenum">
              <a:rPr kumimoji="0" lang="en-US" smtClean="0">
                <a:solidFill>
                  <a:srgbClr val="000000"/>
                </a:solidFill>
              </a:rPr>
              <a:pPr/>
              <a:t>‹#›</a:t>
            </a:fld>
            <a:endParaRPr kumimoji="0" lang="en-US" dirty="0">
              <a:solidFill>
                <a:srgbClr val="000000"/>
              </a:solidFill>
            </a:endParaRPr>
          </a:p>
        </p:txBody>
      </p:sp>
    </p:spTree>
    <p:extLst>
      <p:ext uri="{BB962C8B-B14F-4D97-AF65-F5344CB8AC3E}">
        <p14:creationId xmlns:p14="http://schemas.microsoft.com/office/powerpoint/2010/main" val="100274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8"/>
            <a:ext cx="8229600" cy="1141635"/>
          </a:xfrm>
          <a:prstGeom prst="rect">
            <a:avLst/>
          </a:prstGeom>
        </p:spPr>
        <p:txBody>
          <a:bodyPr vert="horz" lIns="91440" tIns="45720" rIns="91440" bIns="45720" rtlCol="0" anchor="ctr">
            <a:no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7544" y="1491631"/>
            <a:ext cx="8229600" cy="720080"/>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909298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spcBef>
          <a:spcPct val="0"/>
        </a:spcBef>
        <a:buNone/>
        <a:defRPr kumimoji="1" sz="3600" kern="1200">
          <a:solidFill>
            <a:srgbClr val="3D8438"/>
          </a:solidFill>
          <a:latin typeface="Meiryo UI" panose="020B0604030504040204" pitchFamily="50" charset="-128"/>
          <a:ea typeface="Meiryo UI" panose="020B0604030504040204"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1.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29.png"/><Relationship Id="rId17" Type="http://schemas.openxmlformats.org/officeDocument/2006/relationships/hyperlink" Target="https://www.un.org/sites/un2.un.org/files/sg_report_socio-economic_impact_of_covid19.pdf" TargetMode="External"/><Relationship Id="rId2" Type="http://schemas.openxmlformats.org/officeDocument/2006/relationships/notesSlide" Target="../notesSlides/notesSlide8.xml"/><Relationship Id="rId16" Type="http://schemas.openxmlformats.org/officeDocument/2006/relationships/image" Target="../media/image33.jp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5" Type="http://schemas.openxmlformats.org/officeDocument/2006/relationships/image" Target="../media/image32.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17.png"/><Relationship Id="rId5" Type="http://schemas.openxmlformats.org/officeDocument/2006/relationships/image" Target="../media/image22.png"/><Relationship Id="rId15" Type="http://schemas.openxmlformats.org/officeDocument/2006/relationships/image" Target="../media/image34.pn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env.go.jp/guide/budget/r02/r0204-hos-gaiyo/full.pdf" TargetMode="External"/><Relationship Id="rId3" Type="http://schemas.openxmlformats.org/officeDocument/2006/relationships/hyperlink" Target="https://www.ipcc.ch/site/assets/uploads/sites/2/2019/05/SR15_SPM_version_report_LR.pdf" TargetMode="External"/><Relationship Id="rId7" Type="http://schemas.openxmlformats.org/officeDocument/2006/relationships/hyperlink" Target="https://eur-lex.europa.eu/legal-content/EN/TXT/?qid=1596443911913&amp;uri=CELEX:52019DC0640#document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unsdg.un.org/sites/default/files/2020-04/UN-framework-for-the-immediate-socio-economic-response-to-COVID-19.pdf" TargetMode="External"/><Relationship Id="rId5" Type="http://schemas.openxmlformats.org/officeDocument/2006/relationships/hyperlink" Target="https://unfccc.int/event/where-do-we-stand-with-ndcs-enhancing-action-on-climate-change-in-2020" TargetMode="External"/><Relationship Id="rId4" Type="http://schemas.openxmlformats.org/officeDocument/2006/relationships/hyperlink" Target="https://sustainabledevelopment.un.org/content/documents/22398Summary_document_Copenhagen_FINAL_for_websit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unfccc.int/sites/default/files/English_paris_agreement.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jcm.go.jp/opt/id-jp/rules_and_guidelines/download/JCM_ID_GL_SDIP_IR_ver01.0.pdf" TargetMode="External"/><Relationship Id="rId5" Type="http://schemas.openxmlformats.org/officeDocument/2006/relationships/hyperlink" Target="https://www.jcm.go.jp/opt/mn-jp/rules_and_guidelines/download/JCM_MN_GL_SDCP_CR_ver01.0.pdf" TargetMode="External"/><Relationship Id="rId4" Type="http://schemas.openxmlformats.org/officeDocument/2006/relationships/hyperlink" Target="https://www.jcm.go.jp/abou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iges.or.jp/en/pub/list/series/468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5" Type="http://schemas.openxmlformats.org/officeDocument/2006/relationships/image" Target="../media/image14.png"/><Relationship Id="rId10" Type="http://schemas.openxmlformats.org/officeDocument/2006/relationships/image" Target="../media/image10.emf"/><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iges.or.jp/en/pub/jcm-and-sdgs-linkage-guidance/en"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71985" y="1026482"/>
            <a:ext cx="7893724" cy="681172"/>
          </a:xfrm>
          <a:prstGeom prst="rect">
            <a:avLst/>
          </a:prstGeom>
        </p:spPr>
        <p:txBody>
          <a:bodyPr/>
          <a:lst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a:lstStyle>
          <a:p>
            <a:pPr algn="ctr"/>
            <a:r>
              <a:rPr lang="en-US" altLang="ja-JP" b="1" dirty="0">
                <a:latin typeface="+mj-lt"/>
                <a:ea typeface="HGSｺﾞｼｯｸM" panose="020B0600000000000000" pitchFamily="50" charset="-128"/>
                <a:cs typeface="メイリオ" panose="020B0604030504040204" pitchFamily="50" charset="-128"/>
              </a:rPr>
              <a:t>Linkages between the JCM and </a:t>
            </a:r>
            <a:r>
              <a:rPr lang="en-US" altLang="ja-JP" b="1" dirty="0" smtClean="0">
                <a:latin typeface="+mj-lt"/>
                <a:ea typeface="HGSｺﾞｼｯｸM" panose="020B0600000000000000" pitchFamily="50" charset="-128"/>
                <a:cs typeface="メイリオ" panose="020B0604030504040204" pitchFamily="50" charset="-128"/>
              </a:rPr>
              <a:t>SDGs </a:t>
            </a:r>
            <a:endParaRPr lang="ja-JP" altLang="en-US" b="1" dirty="0">
              <a:latin typeface="+mj-lt"/>
              <a:ea typeface="HGSｺﾞｼｯｸM" panose="020B0600000000000000" pitchFamily="50" charset="-128"/>
              <a:cs typeface="メイリオ" panose="020B0604030504040204" pitchFamily="50" charset="-128"/>
            </a:endParaRPr>
          </a:p>
        </p:txBody>
      </p:sp>
      <p:sp>
        <p:nvSpPr>
          <p:cNvPr id="7" name="TextBox 6"/>
          <p:cNvSpPr txBox="1"/>
          <p:nvPr/>
        </p:nvSpPr>
        <p:spPr>
          <a:xfrm>
            <a:off x="611560" y="4096692"/>
            <a:ext cx="4603311" cy="553998"/>
          </a:xfrm>
          <a:prstGeom prst="rect">
            <a:avLst/>
          </a:prstGeom>
          <a:noFill/>
        </p:spPr>
        <p:txBody>
          <a:bodyPr wrap="none" rtlCol="0">
            <a:spAutoFit/>
          </a:bodyPr>
          <a:lstStyle/>
          <a:p>
            <a:r>
              <a:rPr lang="en-US" sz="1500" dirty="0" smtClean="0">
                <a:latin typeface="Calibri" panose="020F0502020204030204" pitchFamily="34" charset="0"/>
                <a:ea typeface="HGPｺﾞｼｯｸM" panose="020B0600000000000000" pitchFamily="50" charset="-128"/>
                <a:cs typeface="Calibri" panose="020F0502020204030204" pitchFamily="34" charset="0"/>
              </a:rPr>
              <a:t>Temuulen Murun, </a:t>
            </a:r>
            <a:r>
              <a:rPr lang="en-GB" sz="1500" dirty="0">
                <a:latin typeface="Calibri" panose="020F0502020204030204" pitchFamily="34" charset="0"/>
                <a:ea typeface="HGPｺﾞｼｯｸM" panose="020B0600000000000000" pitchFamily="50" charset="-128"/>
                <a:cs typeface="Calibri" panose="020F0502020204030204" pitchFamily="34" charset="0"/>
              </a:rPr>
              <a:t>Researcher, Climate and Energy </a:t>
            </a:r>
            <a:r>
              <a:rPr lang="en-GB" sz="1500" dirty="0" smtClean="0">
                <a:latin typeface="Calibri" panose="020F0502020204030204" pitchFamily="34" charset="0"/>
                <a:ea typeface="HGPｺﾞｼｯｸM" panose="020B0600000000000000" pitchFamily="50" charset="-128"/>
                <a:cs typeface="Calibri" panose="020F0502020204030204" pitchFamily="34" charset="0"/>
              </a:rPr>
              <a:t>area</a:t>
            </a:r>
            <a:endParaRPr lang="en-US" sz="1500" dirty="0" smtClean="0">
              <a:latin typeface="Calibri" panose="020F0502020204030204" pitchFamily="34" charset="0"/>
              <a:ea typeface="HGPｺﾞｼｯｸM" panose="020B0600000000000000" pitchFamily="50" charset="-128"/>
              <a:cs typeface="Calibri" panose="020F0502020204030204" pitchFamily="34" charset="0"/>
            </a:endParaRPr>
          </a:p>
          <a:p>
            <a:r>
              <a:rPr lang="en-US" sz="1500" dirty="0" smtClean="0">
                <a:latin typeface="Calibri" panose="020F0502020204030204" pitchFamily="34" charset="0"/>
                <a:ea typeface="HGPｺﾞｼｯｸM" panose="020B0600000000000000" pitchFamily="50" charset="-128"/>
                <a:cs typeface="Calibri" panose="020F0502020204030204" pitchFamily="34" charset="0"/>
              </a:rPr>
              <a:t>Akibi </a:t>
            </a:r>
            <a:r>
              <a:rPr lang="en-US" sz="1500" dirty="0" err="1" smtClean="0">
                <a:latin typeface="Calibri" panose="020F0502020204030204" pitchFamily="34" charset="0"/>
                <a:ea typeface="HGPｺﾞｼｯｸM" panose="020B0600000000000000" pitchFamily="50" charset="-128"/>
                <a:cs typeface="Calibri" panose="020F0502020204030204" pitchFamily="34" charset="0"/>
              </a:rPr>
              <a:t>Tsukui</a:t>
            </a:r>
            <a:r>
              <a:rPr lang="en-US" sz="1500" dirty="0" smtClean="0">
                <a:latin typeface="Calibri" panose="020F0502020204030204" pitchFamily="34" charset="0"/>
                <a:ea typeface="HGPｺﾞｼｯｸM" panose="020B0600000000000000" pitchFamily="50" charset="-128"/>
                <a:cs typeface="Calibri" panose="020F0502020204030204" pitchFamily="34" charset="0"/>
              </a:rPr>
              <a:t>, </a:t>
            </a:r>
            <a:r>
              <a:rPr lang="en-GB" sz="1500" dirty="0">
                <a:latin typeface="Calibri" panose="020F0502020204030204" pitchFamily="34" charset="0"/>
                <a:ea typeface="HGPｺﾞｼｯｸM" panose="020B0600000000000000" pitchFamily="50" charset="-128"/>
                <a:cs typeface="Calibri" panose="020F0502020204030204" pitchFamily="34" charset="0"/>
              </a:rPr>
              <a:t>Researcher, Climate and Energy </a:t>
            </a:r>
            <a:r>
              <a:rPr lang="en-GB" sz="1500" dirty="0" smtClean="0">
                <a:latin typeface="Calibri" panose="020F0502020204030204" pitchFamily="34" charset="0"/>
                <a:ea typeface="HGPｺﾞｼｯｸM" panose="020B0600000000000000" pitchFamily="50" charset="-128"/>
                <a:cs typeface="Calibri" panose="020F0502020204030204" pitchFamily="34" charset="0"/>
              </a:rPr>
              <a:t>area</a:t>
            </a:r>
            <a:endParaRPr lang="en-GB" sz="1500" dirty="0">
              <a:latin typeface="Calibri" panose="020F0502020204030204" pitchFamily="34" charset="0"/>
              <a:ea typeface="HGPｺﾞｼｯｸM" panose="020B0600000000000000" pitchFamily="50" charset="-128"/>
              <a:cs typeface="Calibri" panose="020F0502020204030204" pitchFamily="34" charset="0"/>
            </a:endParaRPr>
          </a:p>
        </p:txBody>
      </p:sp>
      <p:sp>
        <p:nvSpPr>
          <p:cNvPr id="5" name="テキスト ボックス 1"/>
          <p:cNvSpPr txBox="1"/>
          <p:nvPr/>
        </p:nvSpPr>
        <p:spPr>
          <a:xfrm>
            <a:off x="982443" y="2643758"/>
            <a:ext cx="7272808"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b="1" dirty="0" smtClean="0">
                <a:solidFill>
                  <a:srgbClr val="3D8438"/>
                </a:solidFill>
              </a:rPr>
              <a:t>JCM Global Partnership Meeting, Session 3</a:t>
            </a:r>
            <a:r>
              <a:rPr lang="en-US" altLang="ja-JP" sz="1600" b="1" dirty="0" smtClean="0">
                <a:solidFill>
                  <a:srgbClr val="3D8438"/>
                </a:solidFill>
              </a:rPr>
              <a:t> </a:t>
            </a:r>
          </a:p>
          <a:p>
            <a:pPr algn="ctr"/>
            <a:r>
              <a:rPr lang="en-US" altLang="ja-JP" sz="1600" b="1" dirty="0" smtClean="0">
                <a:solidFill>
                  <a:srgbClr val="3D8438"/>
                </a:solidFill>
              </a:rPr>
              <a:t>(17-19 Feb 2021)</a:t>
            </a:r>
          </a:p>
        </p:txBody>
      </p:sp>
    </p:spTree>
    <p:extLst>
      <p:ext uri="{BB962C8B-B14F-4D97-AF65-F5344CB8AC3E}">
        <p14:creationId xmlns:p14="http://schemas.microsoft.com/office/powerpoint/2010/main" val="171313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704" y="2027746"/>
          <a:ext cx="8793078" cy="2722676"/>
        </p:xfrm>
        <a:graphic>
          <a:graphicData uri="http://schemas.openxmlformats.org/drawingml/2006/table">
            <a:tbl>
              <a:tblPr firstRow="1" bandRow="1">
                <a:tableStyleId>{5940675A-B579-460E-94D1-54222C63F5DA}</a:tableStyleId>
              </a:tblPr>
              <a:tblGrid>
                <a:gridCol w="1228688">
                  <a:extLst>
                    <a:ext uri="{9D8B030D-6E8A-4147-A177-3AD203B41FA5}">
                      <a16:colId xmlns:a16="http://schemas.microsoft.com/office/drawing/2014/main" val="3676305253"/>
                    </a:ext>
                  </a:extLst>
                </a:gridCol>
                <a:gridCol w="7564390">
                  <a:extLst>
                    <a:ext uri="{9D8B030D-6E8A-4147-A177-3AD203B41FA5}">
                      <a16:colId xmlns:a16="http://schemas.microsoft.com/office/drawing/2014/main" val="48192777"/>
                    </a:ext>
                  </a:extLst>
                </a:gridCol>
              </a:tblGrid>
              <a:tr h="362049">
                <a:tc>
                  <a:txBody>
                    <a:bodyPr/>
                    <a:lstStyle/>
                    <a:p>
                      <a:endParaRPr lang="en-US" sz="1400" dirty="0" smtClean="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Generating electricity from solid waste leads to reduce fossil fuel consumption and contributes to air pollution reduction. Treating solid waste can contribute to soil contamination reduction in the surrounding area. Therefore, the project reduces negative environmental impacts by improving waste management.</a:t>
                      </a:r>
                      <a:endParaRPr lang="en-GB" altLang="ja-JP" sz="9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8188178"/>
                  </a:ext>
                </a:extLst>
              </a:tr>
              <a:tr h="400508">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Providing</a:t>
                      </a:r>
                      <a:r>
                        <a:rPr lang="en-GB" altLang="ja-JP" sz="9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technical </a:t>
                      </a:r>
                      <a:r>
                        <a:rPr lang="en-GB" altLang="ja-JP" sz="9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capacity training for local engineers and employees to operate the treatment plant.</a:t>
                      </a:r>
                      <a:endParaRPr lang="en-GB" altLang="ja-JP" sz="900" b="1" noProof="1"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512334"/>
                  </a:ext>
                </a:extLst>
              </a:tr>
              <a:tr h="379053">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Engaging in advanced waste management and reducing</a:t>
                      </a:r>
                      <a:r>
                        <a:rPr lang="en-GB" altLang="ja-JP" sz="900" noProof="1" smtClean="0">
                          <a:solidFill>
                            <a:srgbClr val="FF0000"/>
                          </a:solidFill>
                          <a:latin typeface="Calibri" panose="020F0502020204030204" pitchFamily="34" charset="0"/>
                          <a:ea typeface="Segoe UI" panose="020B0502040204020203" pitchFamily="34" charset="0"/>
                          <a:cs typeface="Calibri" panose="020F0502020204030204" pitchFamily="34" charset="0"/>
                        </a:rPr>
                        <a:t> </a:t>
                      </a:r>
                      <a:r>
                        <a:rPr lang="en-GB" altLang="ja-JP" sz="9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hazards</a:t>
                      </a:r>
                      <a:r>
                        <a:rPr lang="en-GB" altLang="ja-JP" sz="9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from solid waste can prevent </a:t>
                      </a:r>
                      <a:r>
                        <a:rPr lang="en-GB" altLang="ja-JP" sz="9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ground water pollution.</a:t>
                      </a:r>
                      <a:r>
                        <a:rPr lang="en-GB" altLang="ja-JP" sz="9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900" b="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The project</a:t>
                      </a:r>
                      <a:r>
                        <a:rPr lang="en-GB" altLang="ja-JP" sz="900" b="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can reduce the volume of solid waste by around 90%.</a:t>
                      </a:r>
                      <a:endParaRPr lang="en-GB" altLang="ja-JP" sz="9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376934"/>
                  </a:ext>
                </a:extLst>
              </a:tr>
              <a:tr h="379053">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The project reduces GHG emissions</a:t>
                      </a:r>
                      <a:r>
                        <a:rPr lang="en-US"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by replacing electricity generated by fossil fuel and avoiding methane release from the solid waste. Over 60 % of generated electricity is used by the treatment plant itself, and the rest is sold to the grid system</a:t>
                      </a:r>
                      <a:r>
                        <a:rPr lang="en-GB" altLang="ja-JP" sz="900" b="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endParaRPr lang="en-GB" altLang="ja-JP" sz="900" b="0"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2652"/>
                  </a:ext>
                </a:extLst>
              </a:tr>
              <a:tr h="480060">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Introducing highly efficient technologies in solid waste treatment leads to enhance sustainable public</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infrastructure development.</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The plant treats about 60 tons of waste</a:t>
                      </a:r>
                      <a:r>
                        <a:rPr lang="en-GB" altLang="ja-JP" sz="900" baseline="0" dirty="0" smtClean="0">
                          <a:solidFill>
                            <a:srgbClr val="FF0000"/>
                          </a:solidFill>
                          <a:latin typeface="Calibri" panose="020F0502020204030204" pitchFamily="34" charset="0"/>
                          <a:ea typeface="Segoe UI" panose="020B0502040204020203" pitchFamily="34" charset="0"/>
                          <a:cs typeface="Calibri" panose="020F0502020204030204" pitchFamily="34" charset="0"/>
                        </a:rPr>
                        <a:t> </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per day.  It has a separate recycling process which collects recyclable materials such as bottles and plastics. These activities contribute to reducing the landfill waste. </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S</a:t>
                      </a:r>
                      <a:r>
                        <a:rPr lang="en-GB" altLang="ja-JP" sz="9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trengthening this</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kind of</a:t>
                      </a:r>
                      <a:r>
                        <a:rPr lang="en-GB" altLang="ja-JP" sz="9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technological upgrade would help Myanmar</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a:t>
                      </a:r>
                      <a:r>
                        <a:rPr lang="en-GB" altLang="ja-JP" sz="9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to move towards more sustainable production.</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a:t>
                      </a:r>
                      <a:endParaRPr lang="en-GB" altLang="ja-JP" sz="9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28133"/>
                  </a:ext>
                </a:extLst>
              </a:tr>
              <a:tr h="379053">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Contributing</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a:t>
                      </a:r>
                      <a:r>
                        <a:rPr lang="en-GB" altLang="ja-JP" sz="9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to marine pollution reduction</a:t>
                      </a:r>
                      <a:r>
                        <a:rPr lang="en-GB" altLang="ja-JP" sz="9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through appropriate solid waste management </a:t>
                      </a:r>
                      <a:endParaRPr lang="en-GB" altLang="ja-JP" sz="900" b="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254971"/>
                  </a:ext>
                </a:extLst>
              </a:tr>
              <a:tr h="342900">
                <a:tc>
                  <a:txBody>
                    <a:bodyPr/>
                    <a:lstStyle/>
                    <a:p>
                      <a:endParaRPr lang="en-US" sz="1400" dirty="0" smtClean="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Participating in</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JCM</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and</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collaborating with </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different stakeholders ensure diffusion</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of</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low-carbon and decarbonisation technologies and improve the partnership between the</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government and private sector</a:t>
                      </a:r>
                      <a:r>
                        <a:rPr lang="en-GB" altLang="ja-JP" sz="9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in both countries</a:t>
                      </a:r>
                      <a:r>
                        <a:rPr lang="en-GB" altLang="ja-JP" sz="9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endParaRPr lang="en-GB" altLang="ja-JP" sz="9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682902"/>
                  </a:ext>
                </a:extLst>
              </a:tr>
            </a:tbl>
          </a:graphicData>
        </a:graphic>
      </p:graphicFrame>
      <p:sp>
        <p:nvSpPr>
          <p:cNvPr id="7" name="正方形/長方形 5"/>
          <p:cNvSpPr/>
          <p:nvPr/>
        </p:nvSpPr>
        <p:spPr>
          <a:xfrm>
            <a:off x="185577" y="641548"/>
            <a:ext cx="6999103" cy="1338828"/>
          </a:xfrm>
          <a:prstGeom prst="rect">
            <a:avLst/>
          </a:prstGeom>
        </p:spPr>
        <p:txBody>
          <a:bodyPr wrap="square">
            <a:spAutoFit/>
          </a:bodyPr>
          <a:lstStyle/>
          <a:p>
            <a:r>
              <a:rPr lang="en-GB" sz="1350" b="1" dirty="0">
                <a:latin typeface="Calibri" panose="020F0502020204030204" pitchFamily="34" charset="0"/>
                <a:cs typeface="Calibri" panose="020F0502020204030204" pitchFamily="34" charset="0"/>
              </a:rPr>
              <a:t>Project background information:</a:t>
            </a:r>
          </a:p>
          <a:p>
            <a:pPr marL="214313" indent="-214313">
              <a:buFont typeface="Arial" panose="020B0604020202020204" pitchFamily="34" charset="0"/>
              <a:buChar char="•"/>
            </a:pPr>
            <a:r>
              <a:rPr lang="en-GB" sz="1350" dirty="0">
                <a:latin typeface="Calibri" panose="020F0502020204030204" pitchFamily="34" charset="0"/>
                <a:cs typeface="Calibri" panose="020F0502020204030204" pitchFamily="34" charset="0"/>
              </a:rPr>
              <a:t>Landfill capacity at the current treatment site is decreasing </a:t>
            </a:r>
          </a:p>
          <a:p>
            <a:pPr marL="214313" indent="-214313">
              <a:buFont typeface="Arial" panose="020B0604020202020204" pitchFamily="34" charset="0"/>
              <a:buChar char="•"/>
            </a:pPr>
            <a:r>
              <a:rPr lang="en-GB" sz="1350" dirty="0">
                <a:latin typeface="Calibri" panose="020F0502020204030204" pitchFamily="34" charset="0"/>
                <a:cs typeface="Calibri" panose="020F0502020204030204" pitchFamily="34" charset="0"/>
              </a:rPr>
              <a:t>Negative impacts on environment (human health) due to poor waste management  </a:t>
            </a:r>
          </a:p>
          <a:p>
            <a:r>
              <a:rPr lang="en-US" altLang="ja-JP" sz="1350" b="1" dirty="0">
                <a:latin typeface="Calibri" panose="020F0502020204030204" pitchFamily="34" charset="0"/>
                <a:ea typeface="Segoe UI" panose="020B0502040204020203" pitchFamily="34" charset="0"/>
                <a:cs typeface="Calibri" panose="020F0502020204030204" pitchFamily="34" charset="0"/>
              </a:rPr>
              <a:t>Project overview: </a:t>
            </a:r>
          </a:p>
          <a:p>
            <a:pPr marL="214313" indent="-214313">
              <a:buFont typeface="Arial" panose="020B0604020202020204" pitchFamily="34" charset="0"/>
              <a:buChar char="•"/>
            </a:pPr>
            <a:r>
              <a:rPr lang="en-US" sz="1350" dirty="0">
                <a:latin typeface="Calibri" panose="020F0502020204030204" pitchFamily="34" charset="0"/>
                <a:cs typeface="Calibri" panose="020F0502020204030204" pitchFamily="34" charset="0"/>
              </a:rPr>
              <a:t>Introduction of advanced solid waste treatment</a:t>
            </a:r>
          </a:p>
          <a:p>
            <a:pPr marL="214313" indent="-214313">
              <a:buFont typeface="Arial" panose="020B0604020202020204" pitchFamily="34" charset="0"/>
              <a:buChar char="•"/>
            </a:pPr>
            <a:r>
              <a:rPr lang="en-US" altLang="ja-JP" sz="1350" dirty="0">
                <a:latin typeface="Calibri" panose="020F0502020204030204" pitchFamily="34" charset="0"/>
                <a:ea typeface="Segoe UI" panose="020B0502040204020203" pitchFamily="34" charset="0"/>
                <a:cs typeface="Calibri" panose="020F0502020204030204" pitchFamily="34" charset="0"/>
              </a:rPr>
              <a:t>Expected GHG emissions reduction: 4,067 t-CO</a:t>
            </a:r>
            <a:r>
              <a:rPr lang="en-US" altLang="ja-JP" sz="900" dirty="0">
                <a:latin typeface="Calibri" panose="020F0502020204030204" pitchFamily="34" charset="0"/>
                <a:ea typeface="Segoe UI" panose="020B0502040204020203" pitchFamily="34" charset="0"/>
                <a:cs typeface="Calibri" panose="020F0502020204030204" pitchFamily="34" charset="0"/>
              </a:rPr>
              <a:t>2</a:t>
            </a:r>
            <a:r>
              <a:rPr lang="en-US" altLang="ja-JP" sz="1350" dirty="0">
                <a:latin typeface="Calibri" panose="020F0502020204030204" pitchFamily="34" charset="0"/>
                <a:ea typeface="Segoe UI" panose="020B0502040204020203" pitchFamily="34" charset="0"/>
                <a:cs typeface="Calibri" panose="020F0502020204030204" pitchFamily="34" charset="0"/>
              </a:rPr>
              <a:t>eq/year (average)</a:t>
            </a:r>
          </a:p>
        </p:txBody>
      </p:sp>
      <p:pic>
        <p:nvPicPr>
          <p:cNvPr id="10"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35" y="3191629"/>
            <a:ext cx="334711" cy="334711"/>
          </a:xfrm>
          <a:prstGeom prst="rect">
            <a:avLst/>
          </a:prstGeom>
        </p:spPr>
      </p:pic>
      <p:pic>
        <p:nvPicPr>
          <p:cNvPr id="11"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187" y="3618687"/>
            <a:ext cx="334711" cy="334711"/>
          </a:xfrm>
          <a:prstGeom prst="rect">
            <a:avLst/>
          </a:prstGeom>
        </p:spPr>
      </p:pic>
      <p:pic>
        <p:nvPicPr>
          <p:cNvPr id="12"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530" y="3618687"/>
            <a:ext cx="334711" cy="334711"/>
          </a:xfrm>
          <a:prstGeom prst="rect">
            <a:avLst/>
          </a:prstGeom>
        </p:spPr>
      </p:pic>
      <p:pic>
        <p:nvPicPr>
          <p:cNvPr id="13"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301" y="4415711"/>
            <a:ext cx="334711" cy="334711"/>
          </a:xfrm>
          <a:prstGeom prst="rect">
            <a:avLst/>
          </a:prstGeom>
        </p:spPr>
      </p:pic>
      <p:pic>
        <p:nvPicPr>
          <p:cNvPr id="14"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677" y="3196531"/>
            <a:ext cx="334711" cy="334711"/>
          </a:xfrm>
          <a:prstGeom prst="rect">
            <a:avLst/>
          </a:prstGeom>
        </p:spPr>
      </p:pic>
      <p:pic>
        <p:nvPicPr>
          <p:cNvPr id="15" name="図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5328" y="2418863"/>
            <a:ext cx="334711" cy="334711"/>
          </a:xfrm>
          <a:prstGeom prst="rect">
            <a:avLst/>
          </a:prstGeom>
        </p:spPr>
      </p:pic>
      <p:pic>
        <p:nvPicPr>
          <p:cNvPr id="16" name="図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410" y="2020722"/>
            <a:ext cx="334711" cy="334711"/>
          </a:xfrm>
          <a:prstGeom prst="rect">
            <a:avLst/>
          </a:prstGeom>
        </p:spPr>
      </p:pic>
      <p:sp>
        <p:nvSpPr>
          <p:cNvPr id="18" name="タイトル 4"/>
          <p:cNvSpPr txBox="1">
            <a:spLocks/>
          </p:cNvSpPr>
          <p:nvPr/>
        </p:nvSpPr>
        <p:spPr bwMode="auto">
          <a:xfrm>
            <a:off x="438114" y="168991"/>
            <a:ext cx="8166334" cy="465534"/>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eaLnBrk="1" fontAlgn="base" hangingPunct="1">
              <a:spcBef>
                <a:spcPct val="0"/>
              </a:spcBef>
              <a:spcAft>
                <a:spcPct val="0"/>
              </a:spcAft>
              <a:defRPr sz="3600" b="1">
                <a:solidFill>
                  <a:srgbClr val="3D8438"/>
                </a:solidFill>
                <a:latin typeface="Century Gothic" panose="020B0502020202020204"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r>
              <a:rPr lang="en-GB" sz="2400" kern="0" dirty="0"/>
              <a:t>Myanmar: Waste-to-Energy Project </a:t>
            </a:r>
            <a:endParaRPr lang="en-US" sz="2400" kern="0" dirty="0"/>
          </a:p>
        </p:txBody>
      </p:sp>
      <p:pic>
        <p:nvPicPr>
          <p:cNvPr id="19"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302" y="2809347"/>
            <a:ext cx="334711" cy="334711"/>
          </a:xfrm>
          <a:prstGeom prst="rect">
            <a:avLst/>
          </a:prstGeom>
        </p:spPr>
      </p:pic>
      <p:pic>
        <p:nvPicPr>
          <p:cNvPr id="21"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676" y="2014967"/>
            <a:ext cx="334565" cy="334565"/>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0302" y="4042134"/>
            <a:ext cx="343049" cy="343049"/>
          </a:xfrm>
          <a:prstGeom prst="rect">
            <a:avLst/>
          </a:prstGeom>
        </p:spPr>
      </p:pic>
      <p:pic>
        <p:nvPicPr>
          <p:cNvPr id="17" name="Picture 16" descr="C:\Users\takahag\Desktop\desktop20160510\A.jpg"/>
          <p:cNvPicPr/>
          <p:nvPr/>
        </p:nvPicPr>
        <p:blipFill rotWithShape="1">
          <a:blip r:embed="rId13" cstate="screen">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l="22973" t="30016" r="11930" b="18867"/>
          <a:stretch/>
        </p:blipFill>
        <p:spPr bwMode="auto">
          <a:xfrm>
            <a:off x="6293378" y="766318"/>
            <a:ext cx="2592204" cy="974558"/>
          </a:xfrm>
          <a:prstGeom prst="rect">
            <a:avLst/>
          </a:prstGeom>
          <a:noFill/>
        </p:spPr>
      </p:pic>
      <p:sp>
        <p:nvSpPr>
          <p:cNvPr id="2" name="TextBox 1"/>
          <p:cNvSpPr txBox="1"/>
          <p:nvPr/>
        </p:nvSpPr>
        <p:spPr>
          <a:xfrm>
            <a:off x="7184680" y="4583066"/>
            <a:ext cx="1882247"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JFE Engineering Corporation</a:t>
            </a:r>
          </a:p>
        </p:txBody>
      </p:sp>
    </p:spTree>
    <p:extLst>
      <p:ext uri="{BB962C8B-B14F-4D97-AF65-F5344CB8AC3E}">
        <p14:creationId xmlns:p14="http://schemas.microsoft.com/office/powerpoint/2010/main" val="49233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a:spLocks noGrp="1"/>
          </p:cNvSpPr>
          <p:nvPr>
            <p:ph type="title"/>
          </p:nvPr>
        </p:nvSpPr>
        <p:spPr>
          <a:xfrm>
            <a:off x="599807" y="161736"/>
            <a:ext cx="5920373" cy="465534"/>
          </a:xfrm>
        </p:spPr>
        <p:txBody>
          <a:bodyPr/>
          <a:lstStyle/>
          <a:p>
            <a:pPr algn="l"/>
            <a:r>
              <a:rPr lang="en-US" sz="2400" dirty="0">
                <a:latin typeface="Meiryo UI" panose="020B0604030504040204" pitchFamily="34" charset="-128"/>
                <a:ea typeface="Meiryo UI" panose="020B0604030504040204" pitchFamily="34" charset="-128"/>
              </a:rPr>
              <a:t>COVID-19 impacts on the SDGs</a:t>
            </a:r>
          </a:p>
        </p:txBody>
      </p:sp>
      <p:grpSp>
        <p:nvGrpSpPr>
          <p:cNvPr id="2" name="Group 1"/>
          <p:cNvGrpSpPr/>
          <p:nvPr/>
        </p:nvGrpSpPr>
        <p:grpSpPr>
          <a:xfrm>
            <a:off x="599806" y="699542"/>
            <a:ext cx="8292673" cy="4032447"/>
            <a:chOff x="910095" y="955456"/>
            <a:chExt cx="10734734" cy="5480928"/>
          </a:xfrm>
        </p:grpSpPr>
        <p:pic>
          <p:nvPicPr>
            <p:cNvPr id="24"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262" y="4128885"/>
              <a:ext cx="540000" cy="540000"/>
            </a:xfrm>
            <a:prstGeom prst="rect">
              <a:avLst/>
            </a:prstGeom>
          </p:spPr>
        </p:pic>
        <p:pic>
          <p:nvPicPr>
            <p:cNvPr id="27"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4642" y="1064478"/>
              <a:ext cx="540000" cy="540000"/>
            </a:xfrm>
            <a:prstGeom prst="rect">
              <a:avLst/>
            </a:prstGeom>
          </p:spPr>
        </p:pic>
        <p:pic>
          <p:nvPicPr>
            <p:cNvPr id="28" name="図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3337" y="1064478"/>
              <a:ext cx="540000" cy="540000"/>
            </a:xfrm>
            <a:prstGeom prst="rect">
              <a:avLst/>
            </a:prstGeom>
          </p:spPr>
        </p:pic>
        <p:pic>
          <p:nvPicPr>
            <p:cNvPr id="29" name="図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6655" y="5047601"/>
              <a:ext cx="540000" cy="54000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3711" y="2598000"/>
              <a:ext cx="542710" cy="542710"/>
            </a:xfrm>
            <a:prstGeom prst="rect">
              <a:avLst/>
            </a:prstGeom>
          </p:spPr>
        </p:pic>
        <p:pic>
          <p:nvPicPr>
            <p:cNvPr id="39"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308" y="4918855"/>
              <a:ext cx="555868" cy="555868"/>
            </a:xfrm>
            <a:prstGeom prst="rect">
              <a:avLst/>
            </a:prstGeom>
          </p:spPr>
        </p:pic>
        <p:pic>
          <p:nvPicPr>
            <p:cNvPr id="40"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84642" y="3168094"/>
              <a:ext cx="540000" cy="540000"/>
            </a:xfrm>
            <a:prstGeom prst="rect">
              <a:avLst/>
            </a:prstGeom>
          </p:spPr>
        </p:pic>
        <p:pic>
          <p:nvPicPr>
            <p:cNvPr id="41" name="図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4642" y="4318974"/>
              <a:ext cx="540000" cy="540000"/>
            </a:xfrm>
            <a:prstGeom prst="rect">
              <a:avLst/>
            </a:prstGeom>
          </p:spPr>
        </p:pic>
        <p:pic>
          <p:nvPicPr>
            <p:cNvPr id="43"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3711" y="1031259"/>
              <a:ext cx="540000" cy="540000"/>
            </a:xfrm>
            <a:prstGeom prst="rect">
              <a:avLst/>
            </a:prstGeom>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1936" y="5110690"/>
              <a:ext cx="542837" cy="542837"/>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9343" y="5896384"/>
              <a:ext cx="540001" cy="540000"/>
            </a:xfrm>
            <a:prstGeom prst="rect">
              <a:avLst/>
            </a:prstGeom>
          </p:spPr>
        </p:pic>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2174" y="1036043"/>
              <a:ext cx="542371" cy="542371"/>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72921" y="2146710"/>
              <a:ext cx="540000" cy="540000"/>
            </a:xfrm>
            <a:prstGeom prst="rect">
              <a:avLst/>
            </a:prstGeom>
          </p:spPr>
        </p:pic>
        <p:sp>
          <p:nvSpPr>
            <p:cNvPr id="7" name="Rectangle 6"/>
            <p:cNvSpPr/>
            <p:nvPr/>
          </p:nvSpPr>
          <p:spPr>
            <a:xfrm>
              <a:off x="3641629" y="978191"/>
              <a:ext cx="1867704" cy="931452"/>
            </a:xfrm>
            <a:prstGeom prst="rect">
              <a:avLst/>
            </a:prstGeom>
          </p:spPr>
          <p:txBody>
            <a:bodyPr wrap="square">
              <a:spAutoFit/>
            </a:bodyPr>
            <a:lstStyle/>
            <a:p>
              <a:r>
                <a:rPr lang="en-GB" sz="788" dirty="0">
                  <a:solidFill>
                    <a:srgbClr val="211D1E"/>
                  </a:solidFill>
                  <a:latin typeface="Roboto"/>
                </a:rPr>
                <a:t>Reduced commitment to climate action; but less environmental footprints due to less production and transportation </a:t>
              </a:r>
              <a:endParaRPr lang="en-US" sz="788" dirty="0"/>
            </a:p>
          </p:txBody>
        </p:sp>
        <p:sp>
          <p:nvSpPr>
            <p:cNvPr id="8" name="Rectangle 7"/>
            <p:cNvSpPr/>
            <p:nvPr/>
          </p:nvSpPr>
          <p:spPr>
            <a:xfrm>
              <a:off x="910095" y="1527316"/>
              <a:ext cx="1865037" cy="931452"/>
            </a:xfrm>
            <a:prstGeom prst="rect">
              <a:avLst/>
            </a:prstGeom>
          </p:spPr>
          <p:txBody>
            <a:bodyPr wrap="square">
              <a:spAutoFit/>
            </a:bodyPr>
            <a:lstStyle/>
            <a:p>
              <a:r>
                <a:rPr lang="en-GB" sz="788" dirty="0">
                  <a:solidFill>
                    <a:srgbClr val="211D1E"/>
                  </a:solidFill>
                  <a:latin typeface="Roboto"/>
                </a:rPr>
                <a:t>Population living in slums face higher risk of exposure to COVID-19 due to high population density and poor sanitation conditions </a:t>
              </a:r>
              <a:endParaRPr lang="en-US" sz="788" dirty="0"/>
            </a:p>
          </p:txBody>
        </p:sp>
        <p:sp>
          <p:nvSpPr>
            <p:cNvPr id="9" name="Rectangle 8"/>
            <p:cNvSpPr/>
            <p:nvPr/>
          </p:nvSpPr>
          <p:spPr>
            <a:xfrm>
              <a:off x="6570624" y="957371"/>
              <a:ext cx="1880128" cy="1093120"/>
            </a:xfrm>
            <a:prstGeom prst="rect">
              <a:avLst/>
            </a:prstGeom>
          </p:spPr>
          <p:txBody>
            <a:bodyPr wrap="square">
              <a:spAutoFit/>
            </a:bodyPr>
            <a:lstStyle/>
            <a:p>
              <a:r>
                <a:rPr lang="en-GB" sz="788" dirty="0">
                  <a:solidFill>
                    <a:srgbClr val="211D1E"/>
                  </a:solidFill>
                  <a:latin typeface="Roboto"/>
                </a:rPr>
                <a:t>Conflicts prevent effective measures for fighting COVID-19; those in conflict areas are most at risk of suffering devastating loss from COVID-19 </a:t>
              </a:r>
              <a:endParaRPr lang="en-US" sz="788" dirty="0"/>
            </a:p>
          </p:txBody>
        </p:sp>
        <p:sp>
          <p:nvSpPr>
            <p:cNvPr id="10" name="Rectangle 9"/>
            <p:cNvSpPr/>
            <p:nvPr/>
          </p:nvSpPr>
          <p:spPr>
            <a:xfrm>
              <a:off x="910095" y="3140711"/>
              <a:ext cx="1611464" cy="931452"/>
            </a:xfrm>
            <a:prstGeom prst="rect">
              <a:avLst/>
            </a:prstGeom>
          </p:spPr>
          <p:txBody>
            <a:bodyPr wrap="square">
              <a:spAutoFit/>
            </a:bodyPr>
            <a:lstStyle/>
            <a:p>
              <a:r>
                <a:rPr lang="en-GB" sz="788" dirty="0">
                  <a:solidFill>
                    <a:srgbClr val="211D1E"/>
                  </a:solidFill>
                  <a:latin typeface="Roboto"/>
                </a:rPr>
                <a:t>Economic activities suspended; lower income, less work time, unemployment for certain occupations </a:t>
              </a:r>
              <a:endParaRPr lang="en-US" sz="788" dirty="0"/>
            </a:p>
          </p:txBody>
        </p:sp>
        <p:sp>
          <p:nvSpPr>
            <p:cNvPr id="11" name="Rectangle 10"/>
            <p:cNvSpPr/>
            <p:nvPr/>
          </p:nvSpPr>
          <p:spPr>
            <a:xfrm>
              <a:off x="910095" y="4629332"/>
              <a:ext cx="1751463" cy="1093120"/>
            </a:xfrm>
            <a:prstGeom prst="rect">
              <a:avLst/>
            </a:prstGeom>
          </p:spPr>
          <p:txBody>
            <a:bodyPr wrap="square">
              <a:spAutoFit/>
            </a:bodyPr>
            <a:lstStyle/>
            <a:p>
              <a:r>
                <a:rPr lang="en-GB" sz="788" dirty="0">
                  <a:solidFill>
                    <a:srgbClr val="211D1E"/>
                  </a:solidFill>
                  <a:latin typeface="Roboto"/>
                </a:rPr>
                <a:t>Supply and personnel shortages are leading to disrupted access to electricity, further </a:t>
              </a:r>
              <a:r>
                <a:rPr lang="en-GB" sz="788" dirty="0" err="1">
                  <a:solidFill>
                    <a:srgbClr val="211D1E"/>
                  </a:solidFill>
                  <a:latin typeface="Roboto"/>
                </a:rPr>
                <a:t>weaking</a:t>
              </a:r>
              <a:r>
                <a:rPr lang="en-GB" sz="788" dirty="0">
                  <a:solidFill>
                    <a:srgbClr val="211D1E"/>
                  </a:solidFill>
                  <a:latin typeface="Roboto"/>
                </a:rPr>
                <a:t> health system response and capacity </a:t>
              </a:r>
              <a:endParaRPr lang="en-US" sz="788" dirty="0"/>
            </a:p>
          </p:txBody>
        </p:sp>
        <p:sp>
          <p:nvSpPr>
            <p:cNvPr id="12" name="Rectangle 11"/>
            <p:cNvSpPr/>
            <p:nvPr/>
          </p:nvSpPr>
          <p:spPr>
            <a:xfrm>
              <a:off x="9612921" y="955456"/>
              <a:ext cx="1915887" cy="931452"/>
            </a:xfrm>
            <a:prstGeom prst="rect">
              <a:avLst/>
            </a:prstGeom>
          </p:spPr>
          <p:txBody>
            <a:bodyPr wrap="square">
              <a:spAutoFit/>
            </a:bodyPr>
            <a:lstStyle/>
            <a:p>
              <a:r>
                <a:rPr lang="en-GB" sz="788" dirty="0">
                  <a:solidFill>
                    <a:srgbClr val="211D1E"/>
                  </a:solidFill>
                  <a:latin typeface="Roboto"/>
                </a:rPr>
                <a:t>Aggravate backlash against globalization; but also highlight the importance of international cooperation on public health </a:t>
              </a:r>
              <a:endParaRPr lang="en-US" sz="788" dirty="0"/>
            </a:p>
          </p:txBody>
        </p:sp>
        <p:sp>
          <p:nvSpPr>
            <p:cNvPr id="13" name="Rectangle 12"/>
            <p:cNvSpPr/>
            <p:nvPr/>
          </p:nvSpPr>
          <p:spPr>
            <a:xfrm>
              <a:off x="9624642" y="3129893"/>
              <a:ext cx="1927607" cy="446447"/>
            </a:xfrm>
            <a:prstGeom prst="rect">
              <a:avLst/>
            </a:prstGeom>
          </p:spPr>
          <p:txBody>
            <a:bodyPr wrap="square">
              <a:spAutoFit/>
            </a:bodyPr>
            <a:lstStyle/>
            <a:p>
              <a:r>
                <a:rPr lang="en-GB" sz="788" dirty="0">
                  <a:latin typeface="Roboto"/>
                </a:rPr>
                <a:t>Food production and distribution could be disrupted </a:t>
              </a:r>
              <a:endParaRPr lang="en-US" sz="450" dirty="0">
                <a:latin typeface="Roboto"/>
              </a:endParaRPr>
            </a:p>
          </p:txBody>
        </p:sp>
        <p:sp>
          <p:nvSpPr>
            <p:cNvPr id="14" name="Rectangle 13"/>
            <p:cNvSpPr/>
            <p:nvPr/>
          </p:nvSpPr>
          <p:spPr>
            <a:xfrm>
              <a:off x="9624642" y="2076627"/>
              <a:ext cx="2020187" cy="769784"/>
            </a:xfrm>
            <a:prstGeom prst="rect">
              <a:avLst/>
            </a:prstGeom>
          </p:spPr>
          <p:txBody>
            <a:bodyPr wrap="square">
              <a:spAutoFit/>
            </a:bodyPr>
            <a:lstStyle/>
            <a:p>
              <a:r>
                <a:rPr lang="en-GB" sz="788" dirty="0">
                  <a:solidFill>
                    <a:srgbClr val="211D1E"/>
                  </a:solidFill>
                  <a:latin typeface="Roboto"/>
                </a:rPr>
                <a:t>Loss of income, leading vulnerable segments of society and families to fall below poverty line </a:t>
              </a:r>
              <a:endParaRPr lang="en-US" sz="788" dirty="0"/>
            </a:p>
          </p:txBody>
        </p:sp>
        <p:sp>
          <p:nvSpPr>
            <p:cNvPr id="15" name="Rectangle 14"/>
            <p:cNvSpPr/>
            <p:nvPr/>
          </p:nvSpPr>
          <p:spPr>
            <a:xfrm>
              <a:off x="9612921" y="4281893"/>
              <a:ext cx="1229856" cy="608116"/>
            </a:xfrm>
            <a:prstGeom prst="rect">
              <a:avLst/>
            </a:prstGeom>
          </p:spPr>
          <p:txBody>
            <a:bodyPr wrap="square">
              <a:spAutoFit/>
            </a:bodyPr>
            <a:lstStyle/>
            <a:p>
              <a:r>
                <a:rPr lang="en-GB" sz="788" dirty="0">
                  <a:solidFill>
                    <a:srgbClr val="211D1E"/>
                  </a:solidFill>
                  <a:latin typeface="Roboto"/>
                </a:rPr>
                <a:t>Devastating effect on health outcomes </a:t>
              </a:r>
              <a:endParaRPr lang="en-US" sz="788" dirty="0"/>
            </a:p>
          </p:txBody>
        </p:sp>
        <p:sp>
          <p:nvSpPr>
            <p:cNvPr id="16" name="Rectangle 15"/>
            <p:cNvSpPr/>
            <p:nvPr/>
          </p:nvSpPr>
          <p:spPr>
            <a:xfrm>
              <a:off x="8811454" y="5162772"/>
              <a:ext cx="1630136" cy="769784"/>
            </a:xfrm>
            <a:prstGeom prst="rect">
              <a:avLst/>
            </a:prstGeom>
          </p:spPr>
          <p:txBody>
            <a:bodyPr wrap="square">
              <a:spAutoFit/>
            </a:bodyPr>
            <a:lstStyle/>
            <a:p>
              <a:r>
                <a:rPr lang="en-GB" sz="788" dirty="0">
                  <a:solidFill>
                    <a:srgbClr val="211D1E"/>
                  </a:solidFill>
                  <a:latin typeface="Roboto"/>
                </a:rPr>
                <a:t>School for many closed; remote learning less effective and not accessible for some </a:t>
              </a:r>
              <a:endParaRPr lang="en-US" sz="788" dirty="0"/>
            </a:p>
          </p:txBody>
        </p:sp>
        <p:sp>
          <p:nvSpPr>
            <p:cNvPr id="17" name="Rectangle 16"/>
            <p:cNvSpPr/>
            <p:nvPr/>
          </p:nvSpPr>
          <p:spPr>
            <a:xfrm>
              <a:off x="6114856" y="4892740"/>
              <a:ext cx="1973036" cy="1254788"/>
            </a:xfrm>
            <a:prstGeom prst="rect">
              <a:avLst/>
            </a:prstGeom>
          </p:spPr>
          <p:txBody>
            <a:bodyPr wrap="square">
              <a:spAutoFit/>
            </a:bodyPr>
            <a:lstStyle/>
            <a:p>
              <a:r>
                <a:rPr lang="en-GB" sz="788" dirty="0">
                  <a:solidFill>
                    <a:srgbClr val="211D1E"/>
                  </a:solidFill>
                  <a:latin typeface="Roboto"/>
                </a:rPr>
                <a:t>Women’s economic gains at risk and increased levels of violence against women. Women account for majority of health and social care workers who are more exposed to COVID-19. </a:t>
              </a:r>
              <a:endParaRPr lang="en-US" sz="788" dirty="0"/>
            </a:p>
          </p:txBody>
        </p:sp>
        <p:sp>
          <p:nvSpPr>
            <p:cNvPr id="18" name="Rectangle 17"/>
            <p:cNvSpPr/>
            <p:nvPr/>
          </p:nvSpPr>
          <p:spPr>
            <a:xfrm>
              <a:off x="3765513" y="4412811"/>
              <a:ext cx="1581150" cy="1416456"/>
            </a:xfrm>
            <a:prstGeom prst="rect">
              <a:avLst/>
            </a:prstGeom>
          </p:spPr>
          <p:txBody>
            <a:bodyPr wrap="square">
              <a:spAutoFit/>
            </a:bodyPr>
            <a:lstStyle/>
            <a:p>
              <a:r>
                <a:rPr lang="en-GB" sz="788" dirty="0">
                  <a:solidFill>
                    <a:srgbClr val="211D1E"/>
                  </a:solidFill>
                  <a:latin typeface="Roboto"/>
                </a:rPr>
                <a:t>Supply disruptions and inadequate access to clean water hinder access to clean handwashing facilities, one of the most important COVID-19 prevention measures </a:t>
              </a:r>
              <a:endParaRPr lang="en-US" sz="788" dirty="0"/>
            </a:p>
          </p:txBody>
        </p:sp>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39333" y="2565575"/>
              <a:ext cx="1605681" cy="1584367"/>
            </a:xfrm>
            <a:prstGeom prst="rect">
              <a:avLst/>
            </a:prstGeom>
          </p:spPr>
        </p:pic>
        <p:cxnSp>
          <p:nvCxnSpPr>
            <p:cNvPr id="31" name="Elbow Connector 30"/>
            <p:cNvCxnSpPr>
              <a:endCxn id="27" idx="1"/>
            </p:cNvCxnSpPr>
            <p:nvPr/>
          </p:nvCxnSpPr>
          <p:spPr bwMode="auto">
            <a:xfrm flipV="1">
              <a:off x="6955971" y="1334478"/>
              <a:ext cx="2128671" cy="2023280"/>
            </a:xfrm>
            <a:prstGeom prst="bentConnector3">
              <a:avLst>
                <a:gd name="adj1" fmla="val 79916"/>
              </a:avLst>
            </a:prstGeom>
            <a:solidFill>
              <a:schemeClr val="accent1"/>
            </a:solidFill>
            <a:ln w="19050" cap="flat" cmpd="sng" algn="ctr">
              <a:solidFill>
                <a:schemeClr val="accent1"/>
              </a:solidFill>
              <a:prstDash val="solid"/>
              <a:round/>
              <a:headEnd type="none" w="med" len="med"/>
              <a:tailEnd type="triangle"/>
            </a:ln>
            <a:effectLst/>
          </p:spPr>
        </p:cxnSp>
        <p:cxnSp>
          <p:nvCxnSpPr>
            <p:cNvPr id="34" name="Elbow Connector 33"/>
            <p:cNvCxnSpPr>
              <a:stCxn id="23" idx="0"/>
              <a:endCxn id="4" idx="2"/>
            </p:cNvCxnSpPr>
            <p:nvPr/>
          </p:nvCxnSpPr>
          <p:spPr bwMode="auto">
            <a:xfrm rot="5400000" flipH="1" flipV="1">
              <a:off x="5684187" y="1936402"/>
              <a:ext cx="987161" cy="271186"/>
            </a:xfrm>
            <a:prstGeom prst="bentConnector3">
              <a:avLst/>
            </a:prstGeom>
            <a:solidFill>
              <a:schemeClr val="accent1"/>
            </a:solidFill>
            <a:ln w="19050" cap="flat" cmpd="sng" algn="ctr">
              <a:solidFill>
                <a:schemeClr val="accent1"/>
              </a:solidFill>
              <a:prstDash val="solid"/>
              <a:round/>
              <a:headEnd type="none" w="med" len="med"/>
              <a:tailEnd type="triangle"/>
            </a:ln>
            <a:effectLst/>
          </p:spPr>
        </p:cxnSp>
        <p:cxnSp>
          <p:nvCxnSpPr>
            <p:cNvPr id="36" name="Elbow Connector 35"/>
            <p:cNvCxnSpPr>
              <a:endCxn id="28" idx="2"/>
            </p:cNvCxnSpPr>
            <p:nvPr/>
          </p:nvCxnSpPr>
          <p:spPr bwMode="auto">
            <a:xfrm rot="10800000">
              <a:off x="3383337" y="1604478"/>
              <a:ext cx="1855996" cy="1507646"/>
            </a:xfrm>
            <a:prstGeom prst="bentConnector2">
              <a:avLst/>
            </a:prstGeom>
            <a:solidFill>
              <a:schemeClr val="accent1"/>
            </a:solidFill>
            <a:ln w="19050" cap="flat" cmpd="sng" algn="ctr">
              <a:solidFill>
                <a:schemeClr val="accent1"/>
              </a:solidFill>
              <a:prstDash val="solid"/>
              <a:round/>
              <a:headEnd type="none" w="med" len="med"/>
              <a:tailEnd type="triangle"/>
            </a:ln>
            <a:effectLst/>
          </p:spPr>
        </p:cxnSp>
        <p:cxnSp>
          <p:nvCxnSpPr>
            <p:cNvPr id="42" name="Elbow Connector 41"/>
            <p:cNvCxnSpPr>
              <a:stCxn id="23" idx="1"/>
              <a:endCxn id="43" idx="3"/>
            </p:cNvCxnSpPr>
            <p:nvPr/>
          </p:nvCxnSpPr>
          <p:spPr bwMode="auto">
            <a:xfrm rot="10800000">
              <a:off x="1603711" y="1301259"/>
              <a:ext cx="3635622" cy="2056500"/>
            </a:xfrm>
            <a:prstGeom prst="bentConnector3">
              <a:avLst>
                <a:gd name="adj1" fmla="val 66169"/>
              </a:avLst>
            </a:prstGeom>
            <a:solidFill>
              <a:schemeClr val="accent1"/>
            </a:solidFill>
            <a:ln w="19050" cap="flat" cmpd="sng" algn="ctr">
              <a:solidFill>
                <a:schemeClr val="accent1"/>
              </a:solidFill>
              <a:prstDash val="solid"/>
              <a:round/>
              <a:headEnd type="none" w="med" len="med"/>
              <a:tailEnd type="triangle"/>
            </a:ln>
            <a:effectLst/>
          </p:spPr>
        </p:cxnSp>
        <p:cxnSp>
          <p:nvCxnSpPr>
            <p:cNvPr id="47" name="Elbow Connector 46"/>
            <p:cNvCxnSpPr>
              <a:endCxn id="5" idx="1"/>
            </p:cNvCxnSpPr>
            <p:nvPr/>
          </p:nvCxnSpPr>
          <p:spPr bwMode="auto">
            <a:xfrm flipV="1">
              <a:off x="6833292" y="2416710"/>
              <a:ext cx="2239629" cy="608679"/>
            </a:xfrm>
            <a:prstGeom prst="bentConnector3">
              <a:avLst>
                <a:gd name="adj1" fmla="val 50000"/>
              </a:avLst>
            </a:prstGeom>
            <a:solidFill>
              <a:schemeClr val="accent1"/>
            </a:solidFill>
            <a:ln w="19050" cap="flat" cmpd="sng" algn="ctr">
              <a:solidFill>
                <a:schemeClr val="accent1"/>
              </a:solidFill>
              <a:prstDash val="solid"/>
              <a:round/>
              <a:headEnd type="none" w="med" len="med"/>
              <a:tailEnd type="triangle"/>
            </a:ln>
            <a:effectLst/>
          </p:spPr>
        </p:cxnSp>
        <p:cxnSp>
          <p:nvCxnSpPr>
            <p:cNvPr id="50" name="Elbow Connector 49"/>
            <p:cNvCxnSpPr>
              <a:endCxn id="38" idx="3"/>
            </p:cNvCxnSpPr>
            <p:nvPr/>
          </p:nvCxnSpPr>
          <p:spPr bwMode="auto">
            <a:xfrm rot="10800000">
              <a:off x="1606422" y="2869356"/>
              <a:ext cx="3644633" cy="758405"/>
            </a:xfrm>
            <a:prstGeom prst="bentConnector3">
              <a:avLst>
                <a:gd name="adj1" fmla="val 38576"/>
              </a:avLst>
            </a:prstGeom>
            <a:solidFill>
              <a:schemeClr val="accent1"/>
            </a:solidFill>
            <a:ln w="19050" cap="flat" cmpd="sng" algn="ctr">
              <a:solidFill>
                <a:schemeClr val="accent1"/>
              </a:solidFill>
              <a:prstDash val="solid"/>
              <a:round/>
              <a:headEnd type="none" w="med" len="med"/>
              <a:tailEnd type="triangle"/>
            </a:ln>
            <a:effectLst/>
          </p:spPr>
        </p:cxnSp>
        <p:cxnSp>
          <p:nvCxnSpPr>
            <p:cNvPr id="53" name="Elbow Connector 52"/>
            <p:cNvCxnSpPr>
              <a:endCxn id="40" idx="1"/>
            </p:cNvCxnSpPr>
            <p:nvPr/>
          </p:nvCxnSpPr>
          <p:spPr bwMode="auto">
            <a:xfrm flipV="1">
              <a:off x="6833292" y="3438094"/>
              <a:ext cx="2251350" cy="198175"/>
            </a:xfrm>
            <a:prstGeom prst="bentConnector3">
              <a:avLst>
                <a:gd name="adj1" fmla="val 50000"/>
              </a:avLst>
            </a:prstGeom>
            <a:solidFill>
              <a:schemeClr val="accent1"/>
            </a:solidFill>
            <a:ln w="19050" cap="flat" cmpd="sng" algn="ctr">
              <a:solidFill>
                <a:schemeClr val="accent1"/>
              </a:solidFill>
              <a:prstDash val="solid"/>
              <a:round/>
              <a:headEnd type="none" w="med" len="med"/>
              <a:tailEnd type="triangle"/>
            </a:ln>
            <a:effectLst/>
          </p:spPr>
        </p:cxnSp>
        <p:cxnSp>
          <p:nvCxnSpPr>
            <p:cNvPr id="66" name="Elbow Connector 65"/>
            <p:cNvCxnSpPr>
              <a:stCxn id="23" idx="2"/>
              <a:endCxn id="30" idx="0"/>
            </p:cNvCxnSpPr>
            <p:nvPr/>
          </p:nvCxnSpPr>
          <p:spPr bwMode="auto">
            <a:xfrm rot="5400000">
              <a:off x="5467391" y="4535907"/>
              <a:ext cx="960748" cy="188819"/>
            </a:xfrm>
            <a:prstGeom prst="bentConnector3">
              <a:avLst/>
            </a:prstGeom>
            <a:solidFill>
              <a:schemeClr val="accent1"/>
            </a:solidFill>
            <a:ln w="19050" cap="flat" cmpd="sng" algn="ctr">
              <a:solidFill>
                <a:schemeClr val="accent1"/>
              </a:solidFill>
              <a:prstDash val="solid"/>
              <a:round/>
              <a:headEnd type="none" w="med" len="med"/>
              <a:tailEnd type="triangle"/>
            </a:ln>
            <a:effectLst/>
          </p:spPr>
        </p:cxnSp>
        <p:cxnSp>
          <p:nvCxnSpPr>
            <p:cNvPr id="68" name="Elbow Connector 67"/>
            <p:cNvCxnSpPr>
              <a:endCxn id="39" idx="0"/>
            </p:cNvCxnSpPr>
            <p:nvPr/>
          </p:nvCxnSpPr>
          <p:spPr bwMode="auto">
            <a:xfrm rot="10800000" flipV="1">
              <a:off x="3530242" y="4128885"/>
              <a:ext cx="2051694" cy="789970"/>
            </a:xfrm>
            <a:prstGeom prst="bentConnector2">
              <a:avLst/>
            </a:prstGeom>
            <a:solidFill>
              <a:schemeClr val="accent1"/>
            </a:solidFill>
            <a:ln w="19050" cap="flat" cmpd="sng" algn="ctr">
              <a:solidFill>
                <a:schemeClr val="accent1"/>
              </a:solidFill>
              <a:prstDash val="solid"/>
              <a:round/>
              <a:headEnd type="none" w="med" len="med"/>
              <a:tailEnd type="triangle"/>
            </a:ln>
            <a:effectLst/>
          </p:spPr>
        </p:cxnSp>
        <p:cxnSp>
          <p:nvCxnSpPr>
            <p:cNvPr id="71" name="Elbow Connector 70"/>
            <p:cNvCxnSpPr>
              <a:endCxn id="24" idx="3"/>
            </p:cNvCxnSpPr>
            <p:nvPr/>
          </p:nvCxnSpPr>
          <p:spPr bwMode="auto">
            <a:xfrm rot="10800000" flipV="1">
              <a:off x="1594263" y="3837213"/>
              <a:ext cx="3645071" cy="561671"/>
            </a:xfrm>
            <a:prstGeom prst="bentConnector3">
              <a:avLst/>
            </a:prstGeom>
            <a:solidFill>
              <a:schemeClr val="accent1"/>
            </a:solidFill>
            <a:ln w="19050" cap="flat" cmpd="sng" algn="ctr">
              <a:solidFill>
                <a:schemeClr val="accent1"/>
              </a:solidFill>
              <a:prstDash val="solid"/>
              <a:round/>
              <a:headEnd type="none" w="med" len="med"/>
              <a:tailEnd type="triangle"/>
            </a:ln>
            <a:effectLst/>
          </p:spPr>
        </p:cxnSp>
        <p:cxnSp>
          <p:nvCxnSpPr>
            <p:cNvPr id="73" name="Elbow Connector 72"/>
            <p:cNvCxnSpPr>
              <a:endCxn id="41" idx="1"/>
            </p:cNvCxnSpPr>
            <p:nvPr/>
          </p:nvCxnSpPr>
          <p:spPr bwMode="auto">
            <a:xfrm>
              <a:off x="6833292" y="3910693"/>
              <a:ext cx="2251350" cy="678281"/>
            </a:xfrm>
            <a:prstGeom prst="bentConnector3">
              <a:avLst/>
            </a:prstGeom>
            <a:solidFill>
              <a:schemeClr val="accent1"/>
            </a:solidFill>
            <a:ln w="19050" cap="flat" cmpd="sng" algn="ctr">
              <a:solidFill>
                <a:schemeClr val="accent1"/>
              </a:solidFill>
              <a:prstDash val="solid"/>
              <a:round/>
              <a:headEnd type="none" w="med" len="med"/>
              <a:tailEnd type="triangle"/>
            </a:ln>
            <a:effectLst/>
          </p:spPr>
        </p:cxnSp>
        <p:cxnSp>
          <p:nvCxnSpPr>
            <p:cNvPr id="75" name="Elbow Connector 74"/>
            <p:cNvCxnSpPr>
              <a:endCxn id="29" idx="0"/>
            </p:cNvCxnSpPr>
            <p:nvPr/>
          </p:nvCxnSpPr>
          <p:spPr bwMode="auto">
            <a:xfrm>
              <a:off x="6679361" y="4100555"/>
              <a:ext cx="1897294" cy="947046"/>
            </a:xfrm>
            <a:prstGeom prst="bentConnector2">
              <a:avLst/>
            </a:prstGeom>
            <a:solidFill>
              <a:schemeClr val="accent1"/>
            </a:solidFill>
            <a:ln w="19050" cap="flat" cmpd="sng" algn="ctr">
              <a:solidFill>
                <a:schemeClr val="accent1"/>
              </a:solidFill>
              <a:prstDash val="solid"/>
              <a:round/>
              <a:headEnd type="none" w="med" len="med"/>
              <a:tailEnd type="triangle"/>
            </a:ln>
            <a:effectLst/>
          </p:spPr>
        </p:cxnSp>
        <p:cxnSp>
          <p:nvCxnSpPr>
            <p:cNvPr id="77" name="Elbow Connector 76"/>
            <p:cNvCxnSpPr>
              <a:stCxn id="30" idx="2"/>
            </p:cNvCxnSpPr>
            <p:nvPr/>
          </p:nvCxnSpPr>
          <p:spPr bwMode="auto">
            <a:xfrm rot="5400000">
              <a:off x="3520972" y="3784916"/>
              <a:ext cx="463771" cy="4200994"/>
            </a:xfrm>
            <a:prstGeom prst="bentConnector2">
              <a:avLst/>
            </a:prstGeom>
            <a:solidFill>
              <a:schemeClr val="accent1"/>
            </a:solidFill>
            <a:ln w="19050" cap="flat" cmpd="sng" algn="ctr">
              <a:solidFill>
                <a:schemeClr val="accent1"/>
              </a:solidFill>
              <a:prstDash val="solid"/>
              <a:round/>
              <a:headEnd type="none" w="med" len="med"/>
              <a:tailEnd type="triangle"/>
            </a:ln>
            <a:effectLst/>
          </p:spPr>
        </p:cxnSp>
        <p:cxnSp>
          <p:nvCxnSpPr>
            <p:cNvPr id="87" name="Elbow Connector 86"/>
            <p:cNvCxnSpPr>
              <a:stCxn id="29" idx="2"/>
            </p:cNvCxnSpPr>
            <p:nvPr/>
          </p:nvCxnSpPr>
          <p:spPr bwMode="auto">
            <a:xfrm rot="5400000">
              <a:off x="4779218" y="2460743"/>
              <a:ext cx="670579" cy="6924295"/>
            </a:xfrm>
            <a:prstGeom prst="bentConnector2">
              <a:avLst/>
            </a:prstGeom>
            <a:solidFill>
              <a:schemeClr val="accent1"/>
            </a:solidFill>
            <a:ln w="19050" cap="flat" cmpd="sng" algn="ctr">
              <a:solidFill>
                <a:schemeClr val="accent1"/>
              </a:solidFill>
              <a:prstDash val="solid"/>
              <a:round/>
              <a:headEnd type="none" w="med" len="med"/>
              <a:tailEnd type="triangle"/>
            </a:ln>
            <a:effectLst/>
          </p:spPr>
        </p:cxnSp>
        <p:cxnSp>
          <p:nvCxnSpPr>
            <p:cNvPr id="89" name="Elbow Connector 88"/>
            <p:cNvCxnSpPr/>
            <p:nvPr/>
          </p:nvCxnSpPr>
          <p:spPr bwMode="auto">
            <a:xfrm rot="10800000" flipV="1">
              <a:off x="1041563" y="2869355"/>
              <a:ext cx="9449" cy="3175982"/>
            </a:xfrm>
            <a:prstGeom prst="bentConnector3">
              <a:avLst>
                <a:gd name="adj1" fmla="val 2519304"/>
              </a:avLst>
            </a:prstGeom>
            <a:solidFill>
              <a:schemeClr val="accent1"/>
            </a:solidFill>
            <a:ln w="19050" cap="flat" cmpd="sng" algn="ctr">
              <a:solidFill>
                <a:schemeClr val="accent1"/>
              </a:solidFill>
              <a:prstDash val="solid"/>
              <a:round/>
              <a:headEnd type="none" w="med" len="med"/>
              <a:tailEnd type="triangle"/>
            </a:ln>
            <a:effectLst/>
          </p:spPr>
        </p:cxnSp>
        <p:cxnSp>
          <p:nvCxnSpPr>
            <p:cNvPr id="92" name="Elbow Connector 91"/>
            <p:cNvCxnSpPr/>
            <p:nvPr/>
          </p:nvCxnSpPr>
          <p:spPr bwMode="auto">
            <a:xfrm rot="10800000" flipV="1">
              <a:off x="1025715" y="1465174"/>
              <a:ext cx="9449" cy="4744078"/>
            </a:xfrm>
            <a:prstGeom prst="bentConnector3">
              <a:avLst>
                <a:gd name="adj1" fmla="val 6282665"/>
              </a:avLst>
            </a:prstGeom>
            <a:solidFill>
              <a:schemeClr val="accent1"/>
            </a:solidFill>
            <a:ln w="19050" cap="flat" cmpd="sng" algn="ctr">
              <a:solidFill>
                <a:schemeClr val="accent1"/>
              </a:solidFill>
              <a:prstDash val="solid"/>
              <a:round/>
              <a:headEnd type="none" w="med" len="med"/>
              <a:tailEnd type="triangle"/>
            </a:ln>
            <a:effectLst/>
          </p:spPr>
        </p:cxnSp>
      </p:grpSp>
      <p:sp>
        <p:nvSpPr>
          <p:cNvPr id="48" name="Rectangle 47"/>
          <p:cNvSpPr/>
          <p:nvPr/>
        </p:nvSpPr>
        <p:spPr>
          <a:xfrm>
            <a:off x="4358358" y="4588144"/>
            <a:ext cx="4822154" cy="215444"/>
          </a:xfrm>
          <a:prstGeom prst="rect">
            <a:avLst/>
          </a:prstGeom>
        </p:spPr>
        <p:txBody>
          <a:bodyPr wrap="none">
            <a:spAutoFit/>
          </a:bodyPr>
          <a:lstStyle/>
          <a:p>
            <a:r>
              <a:rPr lang="en-GB" sz="800" dirty="0" smtClean="0">
                <a:latin typeface="Calibri" panose="020F0502020204030204" pitchFamily="34" charset="0"/>
                <a:cs typeface="Calibri" panose="020F0502020204030204" pitchFamily="34" charset="0"/>
              </a:rPr>
              <a:t>UNDESA report, </a:t>
            </a:r>
            <a:r>
              <a:rPr lang="en-GB" sz="800" dirty="0">
                <a:latin typeface="Calibri" panose="020F0502020204030204" pitchFamily="34" charset="0"/>
                <a:cs typeface="Calibri" panose="020F0502020204030204" pitchFamily="34" charset="0"/>
                <a:hlinkClick r:id="rId17"/>
              </a:rPr>
              <a:t>https://</a:t>
            </a:r>
            <a:r>
              <a:rPr lang="en-GB" sz="800" dirty="0" smtClean="0">
                <a:latin typeface="Calibri" panose="020F0502020204030204" pitchFamily="34" charset="0"/>
                <a:cs typeface="Calibri" panose="020F0502020204030204" pitchFamily="34" charset="0"/>
                <a:hlinkClick r:id="rId17"/>
              </a:rPr>
              <a:t>www.un.org/sites/un2.un.org/files/sg_report_socio-economic_impact_of_covid19.pdf</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96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a:spLocks noGrp="1"/>
          </p:cNvSpPr>
          <p:nvPr>
            <p:ph type="title"/>
          </p:nvPr>
        </p:nvSpPr>
        <p:spPr>
          <a:xfrm>
            <a:off x="599807" y="161736"/>
            <a:ext cx="7295257" cy="465534"/>
          </a:xfrm>
        </p:spPr>
        <p:txBody>
          <a:bodyPr/>
          <a:lstStyle/>
          <a:p>
            <a:pPr algn="l"/>
            <a:r>
              <a:rPr lang="en-US" sz="2400" dirty="0" smtClean="0">
                <a:latin typeface="Meiryo UI" panose="020B0604030504040204" pitchFamily="34" charset="-128"/>
                <a:ea typeface="Meiryo UI" panose="020B0604030504040204" pitchFamily="34" charset="-128"/>
              </a:rPr>
              <a:t>JCM potentials for the COVID-19 recovery</a:t>
            </a:r>
            <a:endParaRPr lang="en-US" sz="2400" dirty="0">
              <a:latin typeface="Meiryo UI" panose="020B0604030504040204" pitchFamily="34" charset="-128"/>
              <a:ea typeface="Meiryo UI" panose="020B0604030504040204" pitchFamily="34" charset="-128"/>
            </a:endParaRPr>
          </a:p>
        </p:txBody>
      </p:sp>
      <p:sp>
        <p:nvSpPr>
          <p:cNvPr id="4" name="Rounded Rectangle 3"/>
          <p:cNvSpPr/>
          <p:nvPr/>
        </p:nvSpPr>
        <p:spPr bwMode="auto">
          <a:xfrm>
            <a:off x="599806" y="802123"/>
            <a:ext cx="8084021" cy="1139186"/>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lang="en-US" sz="1350" b="1" dirty="0">
              <a:latin typeface="Arial" charset="0"/>
            </a:endParaRPr>
          </a:p>
          <a:p>
            <a:pPr algn="ctr" eaLnBrk="0" fontAlgn="base" hangingPunct="0">
              <a:spcBef>
                <a:spcPct val="50000"/>
              </a:spcBef>
              <a:spcAft>
                <a:spcPct val="0"/>
              </a:spcAft>
            </a:pPr>
            <a:r>
              <a:rPr lang="en-GB" sz="1500" b="1" dirty="0">
                <a:solidFill>
                  <a:srgbClr val="FF0000"/>
                </a:solidFill>
                <a:latin typeface="Calibri" panose="020F0502020204030204" pitchFamily="34" charset="0"/>
                <a:cs typeface="Calibri" panose="020F0502020204030204" pitchFamily="34" charset="0"/>
              </a:rPr>
              <a:t> </a:t>
            </a:r>
            <a:endParaRPr kumimoji="0" lang="en-US" sz="1500" b="1" dirty="0">
              <a:latin typeface="Arial" charset="0"/>
            </a:endParaRPr>
          </a:p>
          <a:p>
            <a:pPr algn="ctr" defTabSz="685800" eaLnBrk="0" fontAlgn="base" hangingPunct="0">
              <a:spcBef>
                <a:spcPct val="50000"/>
              </a:spcBef>
              <a:spcAft>
                <a:spcPct val="0"/>
              </a:spcAft>
            </a:pPr>
            <a:endParaRPr kumimoji="0" lang="en-US" sz="1350" b="1" dirty="0">
              <a:latin typeface="Arial" charset="0"/>
            </a:endParaRPr>
          </a:p>
        </p:txBody>
      </p:sp>
      <p:sp>
        <p:nvSpPr>
          <p:cNvPr id="20" name="TextBox 19"/>
          <p:cNvSpPr txBox="1"/>
          <p:nvPr/>
        </p:nvSpPr>
        <p:spPr>
          <a:xfrm>
            <a:off x="696554" y="922021"/>
            <a:ext cx="1211150" cy="738664"/>
          </a:xfrm>
          <a:prstGeom prst="rect">
            <a:avLst/>
          </a:prstGeom>
          <a:noFill/>
        </p:spPr>
        <p:txBody>
          <a:bodyPr wrap="square" rtlCol="0">
            <a:spAutoFit/>
          </a:bodyPr>
          <a:lstStyle/>
          <a:p>
            <a:r>
              <a:rPr lang="en-US" sz="2100" b="1" dirty="0">
                <a:solidFill>
                  <a:srgbClr val="993366"/>
                </a:solidFill>
                <a:latin typeface="Calibri" panose="020F0502020204030204" pitchFamily="34" charset="0"/>
                <a:cs typeface="Calibri" panose="020F0502020204030204" pitchFamily="34" charset="0"/>
              </a:rPr>
              <a:t>Recovery plan:</a:t>
            </a:r>
          </a:p>
        </p:txBody>
      </p:sp>
      <p:sp>
        <p:nvSpPr>
          <p:cNvPr id="23" name="Rounded Rectangle 22"/>
          <p:cNvSpPr/>
          <p:nvPr/>
        </p:nvSpPr>
        <p:spPr bwMode="auto">
          <a:xfrm>
            <a:off x="599808" y="3579862"/>
            <a:ext cx="8084020" cy="1104369"/>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597" y="4208608"/>
            <a:ext cx="447736" cy="447736"/>
          </a:xfrm>
          <a:prstGeom prst="rect">
            <a:avLst/>
          </a:prstGeom>
        </p:spPr>
      </p:pic>
      <p:pic>
        <p:nvPicPr>
          <p:cNvPr id="39"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223" y="4212615"/>
            <a:ext cx="443843" cy="443843"/>
          </a:xfrm>
          <a:prstGeom prst="rect">
            <a:avLst/>
          </a:prstGeom>
        </p:spPr>
      </p:pic>
      <p:pic>
        <p:nvPicPr>
          <p:cNvPr id="40" name="図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253" y="4219963"/>
            <a:ext cx="445500" cy="445500"/>
          </a:xfrm>
          <a:prstGeom prst="rect">
            <a:avLst/>
          </a:prstGeom>
        </p:spPr>
      </p:pic>
      <p:pic>
        <p:nvPicPr>
          <p:cNvPr id="41"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8961" y="4208608"/>
            <a:ext cx="445500" cy="445500"/>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357" y="4213771"/>
            <a:ext cx="445500" cy="445500"/>
          </a:xfrm>
          <a:prstGeom prst="rect">
            <a:avLst/>
          </a:prstGeom>
        </p:spPr>
      </p:pic>
      <p:pic>
        <p:nvPicPr>
          <p:cNvPr id="43" name="図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6711" y="4209961"/>
            <a:ext cx="445500" cy="445500"/>
          </a:xfrm>
          <a:prstGeom prst="rect">
            <a:avLst/>
          </a:prstGeom>
        </p:spPr>
      </p:pic>
      <p:sp>
        <p:nvSpPr>
          <p:cNvPr id="45" name="TextBox 44"/>
          <p:cNvSpPr txBox="1"/>
          <p:nvPr/>
        </p:nvSpPr>
        <p:spPr>
          <a:xfrm>
            <a:off x="755576" y="3715369"/>
            <a:ext cx="1658219" cy="738664"/>
          </a:xfrm>
          <a:prstGeom prst="rect">
            <a:avLst/>
          </a:prstGeom>
          <a:noFill/>
        </p:spPr>
        <p:txBody>
          <a:bodyPr wrap="square" rtlCol="0">
            <a:spAutoFit/>
          </a:bodyPr>
          <a:lstStyle/>
          <a:p>
            <a:r>
              <a:rPr lang="en-US" sz="2100" b="1" dirty="0">
                <a:solidFill>
                  <a:srgbClr val="993366"/>
                </a:solidFill>
                <a:latin typeface="Calibri" panose="020F0502020204030204" pitchFamily="34" charset="0"/>
                <a:cs typeface="Calibri" panose="020F0502020204030204" pitchFamily="34" charset="0"/>
              </a:rPr>
              <a:t>JCM projects:</a:t>
            </a:r>
          </a:p>
        </p:txBody>
      </p:sp>
      <p:pic>
        <p:nvPicPr>
          <p:cNvPr id="24"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4352" y="3647444"/>
            <a:ext cx="445500" cy="445500"/>
          </a:xfrm>
          <a:prstGeom prst="rect">
            <a:avLst/>
          </a:prstGeom>
        </p:spPr>
      </p:pic>
      <p:pic>
        <p:nvPicPr>
          <p:cNvPr id="25" name="図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9224" y="3627659"/>
            <a:ext cx="445500" cy="445500"/>
          </a:xfrm>
          <a:prstGeom prst="rect">
            <a:avLst/>
          </a:prstGeom>
        </p:spPr>
      </p:pic>
      <p:pic>
        <p:nvPicPr>
          <p:cNvPr id="26" name="図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9715" y="3639368"/>
            <a:ext cx="445500" cy="445500"/>
          </a:xfrm>
          <a:prstGeom prst="rect">
            <a:avLst/>
          </a:prstGeom>
        </p:spPr>
      </p:pic>
      <p:pic>
        <p:nvPicPr>
          <p:cNvPr id="27" name="図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42722" y="3647444"/>
            <a:ext cx="445500" cy="445500"/>
          </a:xfrm>
          <a:prstGeom prst="rect">
            <a:avLst/>
          </a:prstGeom>
        </p:spPr>
      </p:pic>
      <p:pic>
        <p:nvPicPr>
          <p:cNvPr id="28" name="図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26711" y="3647444"/>
            <a:ext cx="445500" cy="445500"/>
          </a:xfrm>
          <a:prstGeom prst="rect">
            <a:avLst/>
          </a:prstGeom>
        </p:spPr>
      </p:pic>
      <p:pic>
        <p:nvPicPr>
          <p:cNvPr id="29" name="図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99480" y="3642673"/>
            <a:ext cx="445500" cy="445500"/>
          </a:xfrm>
          <a:prstGeom prst="rect">
            <a:avLst/>
          </a:prstGeom>
        </p:spPr>
      </p:pic>
      <p:sp>
        <p:nvSpPr>
          <p:cNvPr id="5" name="Rectangle 4"/>
          <p:cNvSpPr/>
          <p:nvPr/>
        </p:nvSpPr>
        <p:spPr>
          <a:xfrm>
            <a:off x="5068597" y="795060"/>
            <a:ext cx="3721560" cy="1131079"/>
          </a:xfrm>
          <a:prstGeom prst="rect">
            <a:avLst/>
          </a:prstGeom>
        </p:spPr>
        <p:txBody>
          <a:bodyPr wrap="square">
            <a:spAutoFit/>
          </a:bodyPr>
          <a:lstStyle/>
          <a:p>
            <a:pPr marL="214313" indent="-214313" eaLnBrk="0" fontAlgn="base" hangingPunct="0">
              <a:spcBef>
                <a:spcPct val="50000"/>
              </a:spcBef>
              <a:spcAft>
                <a:spcPct val="0"/>
              </a:spcAft>
              <a:buFont typeface="Arial" panose="020B0604020202020204" pitchFamily="34" charset="0"/>
              <a:buChar char="•"/>
            </a:pPr>
            <a:r>
              <a:rPr lang="en-GB" sz="1350" b="1" dirty="0">
                <a:latin typeface="Calibri" panose="020F0502020204030204" pitchFamily="34" charset="0"/>
                <a:cs typeface="Calibri" panose="020F0502020204030204" pitchFamily="34" charset="0"/>
              </a:rPr>
              <a:t>Resource efficiency, </a:t>
            </a:r>
            <a:r>
              <a:rPr lang="en-GB" sz="1350" b="1" dirty="0" smtClean="0">
                <a:latin typeface="Calibri" panose="020F0502020204030204" pitchFamily="34" charset="0"/>
                <a:cs typeface="Calibri" panose="020F0502020204030204" pitchFamily="34" charset="0"/>
              </a:rPr>
              <a:t>Clean </a:t>
            </a:r>
            <a:r>
              <a:rPr lang="en-GB" sz="1350" b="1" dirty="0">
                <a:latin typeface="Calibri" panose="020F0502020204030204" pitchFamily="34" charset="0"/>
                <a:cs typeface="Calibri" panose="020F0502020204030204" pitchFamily="34" charset="0"/>
              </a:rPr>
              <a:t>energy, </a:t>
            </a:r>
            <a:r>
              <a:rPr lang="en-GB" sz="1350" b="1" dirty="0" smtClean="0">
                <a:latin typeface="Calibri" panose="020F0502020204030204" pitchFamily="34" charset="0"/>
                <a:cs typeface="Calibri" panose="020F0502020204030204" pitchFamily="34" charset="0"/>
              </a:rPr>
              <a:t>Circular </a:t>
            </a:r>
            <a:r>
              <a:rPr lang="en-GB" sz="1350" b="1" dirty="0">
                <a:latin typeface="Calibri" panose="020F0502020204030204" pitchFamily="34" charset="0"/>
                <a:cs typeface="Calibri" panose="020F0502020204030204" pitchFamily="34" charset="0"/>
              </a:rPr>
              <a:t>economy, </a:t>
            </a:r>
            <a:r>
              <a:rPr lang="en-GB" sz="1350" b="1" dirty="0" smtClean="0">
                <a:latin typeface="Calibri" panose="020F0502020204030204" pitchFamily="34" charset="0"/>
                <a:cs typeface="Calibri" panose="020F0502020204030204" pitchFamily="34" charset="0"/>
              </a:rPr>
              <a:t>Biodiversity </a:t>
            </a:r>
            <a:endParaRPr lang="en-GB" sz="1350" b="1" dirty="0">
              <a:latin typeface="Calibri" panose="020F0502020204030204" pitchFamily="34" charset="0"/>
              <a:cs typeface="Calibri" panose="020F0502020204030204" pitchFamily="34" charset="0"/>
            </a:endParaRPr>
          </a:p>
          <a:p>
            <a:pPr marL="214313" indent="-214313" eaLnBrk="0" fontAlgn="base" hangingPunct="0">
              <a:spcBef>
                <a:spcPct val="50000"/>
              </a:spcBef>
              <a:spcAft>
                <a:spcPct val="0"/>
              </a:spcAft>
              <a:buFont typeface="Arial" panose="020B0604020202020204" pitchFamily="34" charset="0"/>
              <a:buChar char="•"/>
            </a:pPr>
            <a:r>
              <a:rPr lang="en-GB" sz="1350" b="1" dirty="0" smtClean="0">
                <a:latin typeface="Calibri" panose="020F0502020204030204" pitchFamily="34" charset="0"/>
                <a:cs typeface="Calibri" panose="020F0502020204030204" pitchFamily="34" charset="0"/>
              </a:rPr>
              <a:t>De-carbonization</a:t>
            </a:r>
            <a:endParaRPr lang="en-GB" sz="1350" b="1" dirty="0">
              <a:latin typeface="Calibri" panose="020F0502020204030204" pitchFamily="34" charset="0"/>
              <a:cs typeface="Calibri" panose="020F0502020204030204" pitchFamily="34" charset="0"/>
            </a:endParaRPr>
          </a:p>
          <a:p>
            <a:pPr marL="214313" indent="-214313" eaLnBrk="0" fontAlgn="base" hangingPunct="0">
              <a:spcBef>
                <a:spcPct val="50000"/>
              </a:spcBef>
              <a:spcAft>
                <a:spcPct val="0"/>
              </a:spcAft>
              <a:buFont typeface="Arial" panose="020B0604020202020204" pitchFamily="34" charset="0"/>
              <a:buChar char="•"/>
            </a:pPr>
            <a:r>
              <a:rPr lang="en-GB" sz="1350" b="1" dirty="0">
                <a:latin typeface="Calibri" panose="020F0502020204030204" pitchFamily="34" charset="0"/>
                <a:cs typeface="Calibri" panose="020F0502020204030204" pitchFamily="34" charset="0"/>
              </a:rPr>
              <a:t>Securing employment </a:t>
            </a:r>
          </a:p>
        </p:txBody>
      </p:sp>
      <p:sp>
        <p:nvSpPr>
          <p:cNvPr id="7" name="Rectangle 6"/>
          <p:cNvSpPr/>
          <p:nvPr/>
        </p:nvSpPr>
        <p:spPr>
          <a:xfrm>
            <a:off x="1825059" y="922021"/>
            <a:ext cx="3323005" cy="923330"/>
          </a:xfrm>
          <a:prstGeom prst="rect">
            <a:avLst/>
          </a:prstGeom>
        </p:spPr>
        <p:txBody>
          <a:bodyPr wrap="square">
            <a:spAutoFit/>
          </a:bodyPr>
          <a:lstStyle/>
          <a:p>
            <a:pPr marL="214313" indent="-214313" eaLnBrk="0" fontAlgn="base" hangingPunct="0">
              <a:spcBef>
                <a:spcPct val="50000"/>
              </a:spcBef>
              <a:spcAft>
                <a:spcPct val="0"/>
              </a:spcAft>
              <a:buFont typeface="Arial" panose="020B0604020202020204" pitchFamily="34" charset="0"/>
              <a:buChar char="•"/>
            </a:pPr>
            <a:r>
              <a:rPr lang="en-GB" sz="1350" b="1" dirty="0">
                <a:latin typeface="Calibri" panose="020F0502020204030204" pitchFamily="34" charset="0"/>
                <a:cs typeface="Calibri" panose="020F0502020204030204" pitchFamily="34" charset="0"/>
              </a:rPr>
              <a:t>Inclusive, Sustainable, Resilient society</a:t>
            </a:r>
          </a:p>
          <a:p>
            <a:pPr marL="214313" indent="-214313" eaLnBrk="0" fontAlgn="base" hangingPunct="0">
              <a:spcBef>
                <a:spcPct val="50000"/>
              </a:spcBef>
              <a:spcAft>
                <a:spcPct val="0"/>
              </a:spcAft>
              <a:buFont typeface="Arial" panose="020B0604020202020204" pitchFamily="34" charset="0"/>
              <a:buChar char="•"/>
            </a:pPr>
            <a:r>
              <a:rPr lang="en-GB" sz="1350" b="1" dirty="0">
                <a:latin typeface="Calibri" panose="020F0502020204030204" pitchFamily="34" charset="0"/>
                <a:cs typeface="Calibri" panose="020F0502020204030204" pitchFamily="34" charset="0"/>
              </a:rPr>
              <a:t>Protecting human and health services</a:t>
            </a:r>
          </a:p>
          <a:p>
            <a:pPr marL="214313" indent="-214313" eaLnBrk="0" fontAlgn="base" hangingPunct="0">
              <a:spcBef>
                <a:spcPct val="50000"/>
              </a:spcBef>
              <a:spcAft>
                <a:spcPct val="0"/>
              </a:spcAft>
              <a:buFont typeface="Arial" panose="020B0604020202020204" pitchFamily="34" charset="0"/>
              <a:buChar char="•"/>
            </a:pPr>
            <a:r>
              <a:rPr lang="en-GB" sz="1350" b="1" dirty="0">
                <a:latin typeface="Calibri" panose="020F0502020204030204" pitchFamily="34" charset="0"/>
                <a:cs typeface="Calibri" panose="020F0502020204030204" pitchFamily="34" charset="0"/>
              </a:rPr>
              <a:t>Multilateral collaboration, Solidarity</a:t>
            </a:r>
          </a:p>
        </p:txBody>
      </p:sp>
      <p:pic>
        <p:nvPicPr>
          <p:cNvPr id="30" name="図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56320" y="2058326"/>
            <a:ext cx="5609396" cy="873464"/>
          </a:xfrm>
          <a:prstGeom prst="rect">
            <a:avLst/>
          </a:prstGeom>
          <a:solidFill>
            <a:schemeClr val="bg1"/>
          </a:solidFill>
          <a:ln w="19050">
            <a:solidFill>
              <a:schemeClr val="accent1"/>
            </a:solidFill>
          </a:ln>
        </p:spPr>
      </p:pic>
      <p:sp>
        <p:nvSpPr>
          <p:cNvPr id="17" name="Down Arrow 16"/>
          <p:cNvSpPr/>
          <p:nvPr/>
        </p:nvSpPr>
        <p:spPr bwMode="auto">
          <a:xfrm rot="10800000">
            <a:off x="3925686" y="3040441"/>
            <a:ext cx="699283" cy="467412"/>
          </a:xfrm>
          <a:prstGeom prst="downArrow">
            <a:avLst>
              <a:gd name="adj1" fmla="val 50000"/>
              <a:gd name="adj2" fmla="val 51544"/>
            </a:avLst>
          </a:prstGeom>
          <a:solidFill>
            <a:srgbClr val="993366"/>
          </a:solidFill>
          <a:ln w="19050" cap="flat" cmpd="sng" algn="ctr">
            <a:solidFill>
              <a:srgbClr val="993366"/>
            </a:solid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Tree>
    <p:extLst>
      <p:ext uri="{BB962C8B-B14F-4D97-AF65-F5344CB8AC3E}">
        <p14:creationId xmlns:p14="http://schemas.microsoft.com/office/powerpoint/2010/main" val="421789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720090" y="195486"/>
            <a:ext cx="6858762" cy="421556"/>
          </a:xfrm>
        </p:spPr>
        <p:txBody>
          <a:bodyPr/>
          <a:lstStyle/>
          <a:p>
            <a:pPr algn="l"/>
            <a:r>
              <a:rPr lang="en-GB" altLang="ja-JP" sz="2400" dirty="0">
                <a:latin typeface="Meiryo UI" panose="020B0604030504040204" pitchFamily="34" charset="-128"/>
                <a:ea typeface="Meiryo UI" panose="020B0604030504040204" pitchFamily="34" charset="-128"/>
                <a:cs typeface="メイリオ" panose="020B0604030504040204" pitchFamily="50" charset="-128"/>
              </a:rPr>
              <a:t>Summary </a:t>
            </a:r>
            <a:endParaRPr lang="ja-JP" altLang="en-US" sz="2400" dirty="0">
              <a:latin typeface="Meiryo UI" panose="020B0604030504040204" pitchFamily="34" charset="-128"/>
              <a:ea typeface="Meiryo UI" panose="020B0604030504040204" pitchFamily="34" charset="-128"/>
              <a:cs typeface="メイリオ" panose="020B0604030504040204" pitchFamily="50" charset="-128"/>
            </a:endParaRPr>
          </a:p>
        </p:txBody>
      </p:sp>
      <p:sp>
        <p:nvSpPr>
          <p:cNvPr id="6" name="TextBox 5"/>
          <p:cNvSpPr txBox="1"/>
          <p:nvPr/>
        </p:nvSpPr>
        <p:spPr>
          <a:xfrm>
            <a:off x="467544" y="1203598"/>
            <a:ext cx="8162462"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alibri" panose="020F0502020204030204" pitchFamily="34" charset="0"/>
                <a:ea typeface="HGPｺﾞｼｯｸM" panose="020B0600000000000000" pitchFamily="50" charset="-128"/>
                <a:cs typeface="Calibri" panose="020F0502020204030204" pitchFamily="34" charset="0"/>
              </a:rPr>
              <a:t>SD contribution is an important aspect in the JCM as it is under Art 6</a:t>
            </a:r>
          </a:p>
          <a:p>
            <a:endParaRPr lang="en-GB" sz="2000" dirty="0">
              <a:latin typeface="Calibri" panose="020F0502020204030204" pitchFamily="34" charset="0"/>
              <a:ea typeface="HGPｺﾞｼｯｸM" panose="020B0600000000000000" pitchFamily="50" charset="-128"/>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HGPｺﾞｼｯｸM" panose="020B0600000000000000" pitchFamily="50" charset="-128"/>
                <a:cs typeface="Calibri" panose="020F0502020204030204" pitchFamily="34" charset="0"/>
              </a:rPr>
              <a:t>JCM projects contribute </a:t>
            </a:r>
            <a:r>
              <a:rPr lang="en-GB" sz="2000" dirty="0">
                <a:latin typeface="Calibri" panose="020F0502020204030204" pitchFamily="34" charset="0"/>
                <a:ea typeface="HGPｺﾞｼｯｸM" panose="020B0600000000000000" pitchFamily="50" charset="-128"/>
                <a:cs typeface="Calibri" panose="020F0502020204030204" pitchFamily="34" charset="0"/>
              </a:rPr>
              <a:t>to multiple SDG Goals and </a:t>
            </a:r>
            <a:r>
              <a:rPr lang="en-GB" sz="2000" dirty="0" smtClean="0">
                <a:latin typeface="Calibri" panose="020F0502020204030204" pitchFamily="34" charset="0"/>
                <a:ea typeface="HGPｺﾞｼｯｸM" panose="020B0600000000000000" pitchFamily="50" charset="-128"/>
                <a:cs typeface="Calibri" panose="020F0502020204030204" pitchFamily="34" charset="0"/>
              </a:rPr>
              <a:t>Targets (12 Goals)</a:t>
            </a:r>
          </a:p>
          <a:p>
            <a:pPr marL="285750" indent="-285750">
              <a:buFont typeface="Arial" panose="020B0604020202020204" pitchFamily="34" charset="0"/>
              <a:buChar char="•"/>
            </a:pPr>
            <a:endParaRPr lang="en-GB" sz="2000" dirty="0" smtClean="0">
              <a:latin typeface="Calibri" panose="020F0502020204030204" pitchFamily="34" charset="0"/>
              <a:ea typeface="HGPｺﾞｼｯｸM" panose="020B0600000000000000" pitchFamily="50" charset="-128"/>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ea typeface="HGPｺﾞｼｯｸM" panose="020B0600000000000000" pitchFamily="50" charset="-128"/>
                <a:cs typeface="Calibri" panose="020F0502020204030204" pitchFamily="34" charset="0"/>
              </a:rPr>
              <a:t>Developing </a:t>
            </a:r>
            <a:r>
              <a:rPr lang="en-GB" sz="2000" dirty="0">
                <a:latin typeface="Calibri" panose="020F0502020204030204" pitchFamily="34" charset="0"/>
                <a:ea typeface="HGPｺﾞｼｯｸM" panose="020B0600000000000000" pitchFamily="50" charset="-128"/>
                <a:cs typeface="Calibri" panose="020F0502020204030204" pitchFamily="34" charset="0"/>
              </a:rPr>
              <a:t>JCM projects in different sectors </a:t>
            </a:r>
            <a:r>
              <a:rPr lang="en-GB" sz="2000" dirty="0" smtClean="0">
                <a:latin typeface="Calibri" panose="020F0502020204030204" pitchFamily="34" charset="0"/>
                <a:ea typeface="HGPｺﾞｼｯｸM" panose="020B0600000000000000" pitchFamily="50" charset="-128"/>
                <a:cs typeface="Calibri" panose="020F0502020204030204" pitchFamily="34" charset="0"/>
              </a:rPr>
              <a:t>would increase its contributions to more SDGs </a:t>
            </a:r>
          </a:p>
          <a:p>
            <a:r>
              <a:rPr lang="en-GB" sz="2000" dirty="0" smtClean="0">
                <a:latin typeface="Calibri" panose="020F0502020204030204" pitchFamily="34" charset="0"/>
                <a:ea typeface="HGPｺﾞｼｯｸM" panose="020B0600000000000000" pitchFamily="50" charset="-128"/>
                <a:cs typeface="Calibri" panose="020F0502020204030204" pitchFamily="34" charset="0"/>
              </a:rPr>
              <a:t> </a:t>
            </a:r>
          </a:p>
          <a:p>
            <a:pPr marL="285750" indent="-285750">
              <a:buFont typeface="Arial" panose="020B0604020202020204" pitchFamily="34" charset="0"/>
              <a:buChar char="•"/>
            </a:pPr>
            <a:r>
              <a:rPr lang="en-GB" sz="2000" dirty="0" smtClean="0">
                <a:latin typeface="Calibri" panose="020F0502020204030204" pitchFamily="34" charset="0"/>
                <a:ea typeface="HGPｺﾞｼｯｸM" panose="020B0600000000000000" pitchFamily="50" charset="-128"/>
                <a:cs typeface="Calibri" panose="020F0502020204030204" pitchFamily="34" charset="0"/>
              </a:rPr>
              <a:t>By </a:t>
            </a:r>
            <a:r>
              <a:rPr lang="en-GB" sz="2000" dirty="0">
                <a:latin typeface="Calibri" panose="020F0502020204030204" pitchFamily="34" charset="0"/>
                <a:ea typeface="HGPｺﾞｼｯｸM" panose="020B0600000000000000" pitchFamily="50" charset="-128"/>
                <a:cs typeface="Calibri" panose="020F0502020204030204" pitchFamily="34" charset="0"/>
              </a:rPr>
              <a:t>implementing JCM projects in essential </a:t>
            </a:r>
            <a:r>
              <a:rPr lang="en-GB" sz="2000" dirty="0" smtClean="0">
                <a:latin typeface="Calibri" panose="020F0502020204030204" pitchFamily="34" charset="0"/>
                <a:ea typeface="HGPｺﾞｼｯｸM" panose="020B0600000000000000" pitchFamily="50" charset="-128"/>
                <a:cs typeface="Calibri" panose="020F0502020204030204" pitchFamily="34" charset="0"/>
              </a:rPr>
              <a:t>sectors, </a:t>
            </a:r>
            <a:r>
              <a:rPr lang="en-GB" sz="2000" dirty="0">
                <a:latin typeface="Calibri" panose="020F0502020204030204" pitchFamily="34" charset="0"/>
                <a:ea typeface="HGPｺﾞｼｯｸM" panose="020B0600000000000000" pitchFamily="50" charset="-128"/>
                <a:cs typeface="Calibri" panose="020F0502020204030204" pitchFamily="34" charset="0"/>
              </a:rPr>
              <a:t>which the country </a:t>
            </a:r>
            <a:r>
              <a:rPr lang="en-GB" sz="2000" dirty="0" smtClean="0">
                <a:latin typeface="Calibri" panose="020F0502020204030204" pitchFamily="34" charset="0"/>
                <a:ea typeface="HGPｺﾞｼｯｸM" panose="020B0600000000000000" pitchFamily="50" charset="-128"/>
                <a:cs typeface="Calibri" panose="020F0502020204030204" pitchFamily="34" charset="0"/>
              </a:rPr>
              <a:t>needs, </a:t>
            </a:r>
            <a:r>
              <a:rPr lang="en-GB" sz="2000" dirty="0">
                <a:latin typeface="Calibri" panose="020F0502020204030204" pitchFamily="34" charset="0"/>
                <a:ea typeface="HGPｺﾞｼｯｸM" panose="020B0600000000000000" pitchFamily="50" charset="-128"/>
                <a:cs typeface="Calibri" panose="020F0502020204030204" pitchFamily="34" charset="0"/>
              </a:rPr>
              <a:t>can support the recovery from </a:t>
            </a:r>
            <a:r>
              <a:rPr lang="en-GB" sz="2000" dirty="0" smtClean="0">
                <a:latin typeface="Calibri" panose="020F0502020204030204" pitchFamily="34" charset="0"/>
                <a:ea typeface="HGPｺﾞｼｯｸM" panose="020B0600000000000000" pitchFamily="50" charset="-128"/>
                <a:cs typeface="Calibri" panose="020F0502020204030204" pitchFamily="34" charset="0"/>
              </a:rPr>
              <a:t>COVID-19</a:t>
            </a:r>
          </a:p>
        </p:txBody>
      </p:sp>
    </p:spTree>
    <p:extLst>
      <p:ext uri="{BB962C8B-B14F-4D97-AF65-F5344CB8AC3E}">
        <p14:creationId xmlns:p14="http://schemas.microsoft.com/office/powerpoint/2010/main" val="274382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E12D505-A33E-4C6C-8BE1-D5F3423A3E0A}" type="slidenum">
              <a:rPr lang="ja-JP" altLang="en-US" smtClean="0"/>
              <a:pPr/>
              <a:t>14</a:t>
            </a:fld>
            <a:endParaRPr lang="ja-JP" altLang="en-US" dirty="0"/>
          </a:p>
        </p:txBody>
      </p:sp>
      <p:sp>
        <p:nvSpPr>
          <p:cNvPr id="3" name="タイトル 4"/>
          <p:cNvSpPr txBox="1">
            <a:spLocks/>
          </p:cNvSpPr>
          <p:nvPr/>
        </p:nvSpPr>
        <p:spPr>
          <a:xfrm>
            <a:off x="1619672" y="1851670"/>
            <a:ext cx="5513290" cy="465534"/>
          </a:xfrm>
          <a:prstGeom prst="rect">
            <a:avLst/>
          </a:prstGeom>
        </p:spPr>
        <p:txBody>
          <a:bodyPr/>
          <a:lstStyle>
            <a:lvl1pPr algn="ctr" rtl="0" eaLnBrk="1" fontAlgn="base" hangingPunct="1">
              <a:spcBef>
                <a:spcPct val="0"/>
              </a:spcBef>
              <a:spcAft>
                <a:spcPct val="0"/>
              </a:spcAft>
              <a:defRPr sz="3200" b="1">
                <a:solidFill>
                  <a:srgbClr val="3D8438"/>
                </a:solidFill>
                <a:latin typeface="Century Gothic" panose="020B0502020202020204"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r>
              <a:rPr lang="en-US" kern="0" dirty="0">
                <a:latin typeface="Calibri" panose="020F0502020204030204" pitchFamily="34" charset="0"/>
                <a:cs typeface="Calibri" panose="020F0502020204030204" pitchFamily="34" charset="0"/>
              </a:rPr>
              <a:t>Thank </a:t>
            </a:r>
            <a:r>
              <a:rPr lang="en-US" kern="0" dirty="0" smtClean="0">
                <a:latin typeface="Calibri" panose="020F0502020204030204" pitchFamily="34" charset="0"/>
                <a:cs typeface="Calibri" panose="020F0502020204030204" pitchFamily="34" charset="0"/>
              </a:rPr>
              <a:t>you  </a:t>
            </a:r>
            <a:endParaRPr 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9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a:xfrm>
            <a:off x="1547664" y="1851670"/>
            <a:ext cx="5513290" cy="465534"/>
          </a:xfrm>
          <a:prstGeom prst="rect">
            <a:avLst/>
          </a:prstGeom>
        </p:spPr>
        <p:txBody>
          <a:bodyPr/>
          <a:lstStyle>
            <a:lvl1pPr algn="ctr" rtl="0" eaLnBrk="1" fontAlgn="base" hangingPunct="1">
              <a:spcBef>
                <a:spcPct val="0"/>
              </a:spcBef>
              <a:spcAft>
                <a:spcPct val="0"/>
              </a:spcAft>
              <a:defRPr sz="3200" b="1">
                <a:solidFill>
                  <a:srgbClr val="3D8438"/>
                </a:solidFill>
                <a:latin typeface="Century Gothic" panose="020B0502020202020204"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r>
              <a:rPr lang="en-US" sz="3000" kern="0" dirty="0"/>
              <a:t>Annex</a:t>
            </a:r>
          </a:p>
          <a:p>
            <a:pPr algn="l"/>
            <a:endParaRPr lang="en-US" sz="3000" kern="0" dirty="0"/>
          </a:p>
          <a:p>
            <a:pPr algn="l"/>
            <a:endParaRPr lang="en-US" sz="3000" kern="0" dirty="0"/>
          </a:p>
          <a:p>
            <a:pPr algn="l"/>
            <a:endParaRPr lang="en-US" sz="3000" kern="0" dirty="0"/>
          </a:p>
          <a:p>
            <a:pPr algn="l"/>
            <a:endParaRPr lang="en-US" sz="3000" kern="0" dirty="0"/>
          </a:p>
        </p:txBody>
      </p:sp>
    </p:spTree>
    <p:extLst>
      <p:ext uri="{BB962C8B-B14F-4D97-AF65-F5344CB8AC3E}">
        <p14:creationId xmlns:p14="http://schemas.microsoft.com/office/powerpoint/2010/main" val="726648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弧 27"/>
          <p:cNvSpPr/>
          <p:nvPr/>
        </p:nvSpPr>
        <p:spPr>
          <a:xfrm>
            <a:off x="1866908" y="1348666"/>
            <a:ext cx="5727330" cy="2906793"/>
          </a:xfrm>
          <a:prstGeom prst="arc">
            <a:avLst>
              <a:gd name="adj1" fmla="val 16200000"/>
              <a:gd name="adj2" fmla="val 13437992"/>
            </a:avLst>
          </a:prstGeom>
          <a:ln w="50800">
            <a:solidFill>
              <a:srgbClr val="93176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3D8438"/>
              </a:solidFill>
              <a:latin typeface="Meiryo UI" panose="020B0604030504040204" pitchFamily="50" charset="-128"/>
              <a:ea typeface="Meiryo UI" panose="020B0604030504040204" pitchFamily="50" charset="-128"/>
            </a:endParaRPr>
          </a:p>
        </p:txBody>
      </p:sp>
      <p:sp>
        <p:nvSpPr>
          <p:cNvPr id="2" name="Oval Callout 1"/>
          <p:cNvSpPr/>
          <p:nvPr/>
        </p:nvSpPr>
        <p:spPr bwMode="auto">
          <a:xfrm flipH="1">
            <a:off x="191751" y="1008332"/>
            <a:ext cx="2802542" cy="1083999"/>
          </a:xfrm>
          <a:prstGeom prst="wedgeEllipseCallout">
            <a:avLst/>
          </a:prstGeom>
          <a:solidFill>
            <a:schemeClr val="bg1"/>
          </a:solidFill>
          <a:ln w="19050" cap="flat" cmpd="sng" algn="ctr">
            <a:solidFill>
              <a:srgbClr val="00B0F0"/>
            </a:solid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11" name="正方形/長方形 7">
            <a:extLst>
              <a:ext uri="{FF2B5EF4-FFF2-40B4-BE49-F238E27FC236}">
                <a16:creationId xmlns:a16="http://schemas.microsoft.com/office/drawing/2014/main" id="{BD18403F-63C6-41C3-9E58-F2ED0A2301E1}"/>
              </a:ext>
            </a:extLst>
          </p:cNvPr>
          <p:cNvSpPr/>
          <p:nvPr/>
        </p:nvSpPr>
        <p:spPr>
          <a:xfrm>
            <a:off x="3458862" y="3910002"/>
            <a:ext cx="2246963" cy="553998"/>
          </a:xfrm>
          <a:prstGeom prst="rect">
            <a:avLst/>
          </a:prstGeom>
          <a:solidFill>
            <a:schemeClr val="bg1"/>
          </a:solidFill>
        </p:spPr>
        <p:txBody>
          <a:bodyPr wrap="square">
            <a:spAutoFit/>
          </a:bodyPr>
          <a:lstStyle/>
          <a:p>
            <a:pPr algn="ctr"/>
            <a:r>
              <a:rPr lang="en-GB" sz="1500" b="1" dirty="0">
                <a:latin typeface="Calibri" panose="020F0502020204030204" pitchFamily="34" charset="0"/>
                <a:cs typeface="Calibri" panose="020F0502020204030204" pitchFamily="34" charset="0"/>
              </a:rPr>
              <a:t>To support </a:t>
            </a:r>
            <a:r>
              <a:rPr lang="en-GB" sz="1500" b="1" dirty="0" smtClean="0">
                <a:latin typeface="Calibri" panose="020F0502020204030204" pitchFamily="34" charset="0"/>
                <a:cs typeface="Calibri" panose="020F0502020204030204" pitchFamily="34" charset="0"/>
              </a:rPr>
              <a:t>the achievement of the SDGs </a:t>
            </a:r>
            <a:endParaRPr lang="en-GB" sz="1500" b="1" dirty="0">
              <a:latin typeface="Calibri" panose="020F0502020204030204" pitchFamily="34" charset="0"/>
              <a:cs typeface="Calibri" panose="020F0502020204030204" pitchFamily="34" charset="0"/>
            </a:endParaRPr>
          </a:p>
        </p:txBody>
      </p:sp>
      <p:pic>
        <p:nvPicPr>
          <p:cNvPr id="8"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78" y="2427734"/>
            <a:ext cx="2861716" cy="445610"/>
          </a:xfrm>
          <a:prstGeom prst="rect">
            <a:avLst/>
          </a:prstGeom>
          <a:solidFill>
            <a:schemeClr val="bg1"/>
          </a:solidFill>
          <a:ln w="19050">
            <a:solidFill>
              <a:srgbClr val="00B0F0"/>
            </a:solidFill>
          </a:ln>
        </p:spPr>
      </p:pic>
      <p:pic>
        <p:nvPicPr>
          <p:cNvPr id="9"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703" y="1687892"/>
            <a:ext cx="1100415" cy="1100415"/>
          </a:xfrm>
          <a:prstGeom prst="rect">
            <a:avLst/>
          </a:prstGeom>
          <a:ln w="12700">
            <a:solidFill>
              <a:srgbClr val="1B973A"/>
            </a:solidFill>
          </a:ln>
        </p:spPr>
      </p:pic>
      <p:sp>
        <p:nvSpPr>
          <p:cNvPr id="13" name="正方形/長方形 7">
            <a:extLst>
              <a:ext uri="{FF2B5EF4-FFF2-40B4-BE49-F238E27FC236}">
                <a16:creationId xmlns:a16="http://schemas.microsoft.com/office/drawing/2014/main" id="{BD18403F-63C6-41C3-9E58-F2ED0A2301E1}"/>
              </a:ext>
            </a:extLst>
          </p:cNvPr>
          <p:cNvSpPr/>
          <p:nvPr/>
        </p:nvSpPr>
        <p:spPr>
          <a:xfrm>
            <a:off x="3468389" y="952028"/>
            <a:ext cx="2142325" cy="784830"/>
          </a:xfrm>
          <a:prstGeom prst="rect">
            <a:avLst/>
          </a:prstGeom>
          <a:solidFill>
            <a:schemeClr val="bg1"/>
          </a:solidFill>
        </p:spPr>
        <p:txBody>
          <a:bodyPr wrap="square">
            <a:spAutoFit/>
          </a:bodyPr>
          <a:lstStyle/>
          <a:p>
            <a:pPr algn="ctr"/>
            <a:r>
              <a:rPr lang="en-GB" sz="1500" b="1" dirty="0">
                <a:latin typeface="Calibri" panose="020F0502020204030204" pitchFamily="34" charset="0"/>
                <a:cs typeface="Calibri" panose="020F0502020204030204" pitchFamily="34" charset="0"/>
              </a:rPr>
              <a:t>GHG emission reduction, Transition to low and</a:t>
            </a:r>
          </a:p>
          <a:p>
            <a:pPr algn="ctr"/>
            <a:r>
              <a:rPr lang="en-GB" sz="1500" b="1" dirty="0">
                <a:latin typeface="Calibri" panose="020F0502020204030204" pitchFamily="34" charset="0"/>
                <a:cs typeface="Calibri" panose="020F0502020204030204" pitchFamily="34" charset="0"/>
              </a:rPr>
              <a:t>de-carbonization society</a:t>
            </a:r>
          </a:p>
        </p:txBody>
      </p:sp>
      <p:sp>
        <p:nvSpPr>
          <p:cNvPr id="14" name="Oval Callout 13"/>
          <p:cNvSpPr/>
          <p:nvPr/>
        </p:nvSpPr>
        <p:spPr bwMode="auto">
          <a:xfrm flipV="1">
            <a:off x="5783112" y="3784691"/>
            <a:ext cx="2893344" cy="804620"/>
          </a:xfrm>
          <a:prstGeom prst="wedgeEllipseCallout">
            <a:avLst/>
          </a:prstGeom>
          <a:solidFill>
            <a:schemeClr val="bg1"/>
          </a:solidFill>
          <a:ln w="19050" cap="flat" cmpd="sng" algn="ctr">
            <a:solidFill>
              <a:srgbClr val="1B973A"/>
            </a:solid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15" name="正方形/長方形 7">
            <a:extLst>
              <a:ext uri="{FF2B5EF4-FFF2-40B4-BE49-F238E27FC236}">
                <a16:creationId xmlns:a16="http://schemas.microsoft.com/office/drawing/2014/main" id="{BD18403F-63C6-41C3-9E58-F2ED0A2301E1}"/>
              </a:ext>
            </a:extLst>
          </p:cNvPr>
          <p:cNvSpPr/>
          <p:nvPr/>
        </p:nvSpPr>
        <p:spPr>
          <a:xfrm>
            <a:off x="191752" y="1255766"/>
            <a:ext cx="2864405" cy="723275"/>
          </a:xfrm>
          <a:prstGeom prst="rect">
            <a:avLst/>
          </a:prstGeom>
          <a:noFill/>
        </p:spPr>
        <p:txBody>
          <a:bodyPr wrap="square">
            <a:spAutoFit/>
          </a:bodyPr>
          <a:lstStyle/>
          <a:p>
            <a:pPr algn="ctr"/>
            <a:r>
              <a:rPr lang="en-GB" sz="1350" dirty="0">
                <a:latin typeface="Calibri" panose="020F0502020204030204" pitchFamily="34" charset="0"/>
                <a:cs typeface="Calibri" panose="020F0502020204030204" pitchFamily="34" charset="0"/>
              </a:rPr>
              <a:t>Clean energy (Goal 7), Sustainable industry (Goal 9), Sustainable consumption (Goal 12</a:t>
            </a:r>
            <a:r>
              <a:rPr lang="en-GB" sz="1350" dirty="0" smtClean="0">
                <a:latin typeface="Calibri" panose="020F0502020204030204" pitchFamily="34" charset="0"/>
                <a:cs typeface="Calibri" panose="020F0502020204030204" pitchFamily="34" charset="0"/>
              </a:rPr>
              <a:t>), etc.</a:t>
            </a:r>
            <a:r>
              <a:rPr lang="en-GB" sz="1050" dirty="0">
                <a:latin typeface="Calibri" panose="020F0502020204030204" pitchFamily="34" charset="0"/>
                <a:cs typeface="Calibri" panose="020F0502020204030204" pitchFamily="34" charset="0"/>
              </a:rPr>
              <a:t> </a:t>
            </a:r>
            <a:r>
              <a:rPr lang="en-GB" sz="1400" dirty="0" smtClean="0">
                <a:latin typeface="Calibri" panose="020F0502020204030204" pitchFamily="34" charset="0"/>
                <a:cs typeface="Calibri" panose="020F0502020204030204" pitchFamily="34" charset="0"/>
              </a:rPr>
              <a:t>⁵</a:t>
            </a:r>
            <a:endParaRPr lang="en-GB" sz="1050" dirty="0">
              <a:latin typeface="Calibri" panose="020F0502020204030204" pitchFamily="34" charset="0"/>
              <a:cs typeface="Calibri" panose="020F0502020204030204" pitchFamily="34" charset="0"/>
            </a:endParaRPr>
          </a:p>
        </p:txBody>
      </p:sp>
      <p:sp>
        <p:nvSpPr>
          <p:cNvPr id="12" name="正方形/長方形 7">
            <a:extLst>
              <a:ext uri="{FF2B5EF4-FFF2-40B4-BE49-F238E27FC236}">
                <a16:creationId xmlns:a16="http://schemas.microsoft.com/office/drawing/2014/main" id="{BD18403F-63C6-41C3-9E58-F2ED0A2301E1}"/>
              </a:ext>
            </a:extLst>
          </p:cNvPr>
          <p:cNvSpPr/>
          <p:nvPr/>
        </p:nvSpPr>
        <p:spPr>
          <a:xfrm>
            <a:off x="5652120" y="3936861"/>
            <a:ext cx="3095812" cy="507831"/>
          </a:xfrm>
          <a:prstGeom prst="rect">
            <a:avLst/>
          </a:prstGeom>
          <a:noFill/>
        </p:spPr>
        <p:txBody>
          <a:bodyPr wrap="square">
            <a:spAutoFit/>
          </a:bodyPr>
          <a:lstStyle/>
          <a:p>
            <a:pPr algn="ctr"/>
            <a:r>
              <a:rPr lang="en-GB" sz="1350" dirty="0">
                <a:latin typeface="Calibri" panose="020F0502020204030204" pitchFamily="34" charset="0"/>
                <a:cs typeface="Calibri" panose="020F0502020204030204" pitchFamily="34" charset="0"/>
              </a:rPr>
              <a:t>If the global warming were limited to 1.5°C, </a:t>
            </a:r>
            <a:r>
              <a:rPr lang="en-GB" sz="1350" dirty="0" smtClean="0">
                <a:latin typeface="Calibri" panose="020F0502020204030204" pitchFamily="34" charset="0"/>
                <a:cs typeface="Calibri" panose="020F0502020204030204" pitchFamily="34" charset="0"/>
              </a:rPr>
              <a:t>SDGs can </a:t>
            </a:r>
            <a:r>
              <a:rPr lang="en-GB" sz="1350" dirty="0">
                <a:latin typeface="Calibri" panose="020F0502020204030204" pitchFamily="34" charset="0"/>
                <a:cs typeface="Calibri" panose="020F0502020204030204" pitchFamily="34" charset="0"/>
              </a:rPr>
              <a:t>be easily </a:t>
            </a:r>
            <a:r>
              <a:rPr lang="en-GB" sz="1350" dirty="0" smtClean="0">
                <a:latin typeface="Calibri" panose="020F0502020204030204" pitchFamily="34" charset="0"/>
                <a:cs typeface="Calibri" panose="020F0502020204030204" pitchFamily="34" charset="0"/>
              </a:rPr>
              <a:t>achieved⁶</a:t>
            </a:r>
            <a:endParaRPr lang="en-GB" sz="1350" dirty="0">
              <a:latin typeface="Calibri" panose="020F0502020204030204" pitchFamily="34" charset="0"/>
              <a:cs typeface="Calibri" panose="020F0502020204030204" pitchFamily="34" charset="0"/>
            </a:endParaRPr>
          </a:p>
        </p:txBody>
      </p:sp>
      <p:sp>
        <p:nvSpPr>
          <p:cNvPr id="16" name="正方形/長方形 7">
            <a:extLst>
              <a:ext uri="{FF2B5EF4-FFF2-40B4-BE49-F238E27FC236}">
                <a16:creationId xmlns:a16="http://schemas.microsoft.com/office/drawing/2014/main" id="{BD18403F-63C6-41C3-9E58-F2ED0A2301E1}"/>
              </a:ext>
            </a:extLst>
          </p:cNvPr>
          <p:cNvSpPr/>
          <p:nvPr/>
        </p:nvSpPr>
        <p:spPr>
          <a:xfrm>
            <a:off x="95011" y="2881848"/>
            <a:ext cx="3057885" cy="553998"/>
          </a:xfrm>
          <a:prstGeom prst="rect">
            <a:avLst/>
          </a:prstGeom>
          <a:solidFill>
            <a:schemeClr val="bg1"/>
          </a:solidFill>
        </p:spPr>
        <p:txBody>
          <a:bodyPr wrap="square">
            <a:spAutoFit/>
          </a:bodyPr>
          <a:lstStyle/>
          <a:p>
            <a:pPr algn="ctr"/>
            <a:r>
              <a:rPr lang="en-GB" sz="1500" b="1" dirty="0">
                <a:solidFill>
                  <a:srgbClr val="00B0F0"/>
                </a:solidFill>
                <a:latin typeface="Calibri" panose="020F0502020204030204" pitchFamily="34" charset="0"/>
                <a:cs typeface="Calibri" panose="020F0502020204030204" pitchFamily="34" charset="0"/>
              </a:rPr>
              <a:t>Agenda 2030, the universal blueprint for the sustainable society </a:t>
            </a:r>
          </a:p>
        </p:txBody>
      </p:sp>
      <p:sp>
        <p:nvSpPr>
          <p:cNvPr id="4" name="Rectangle 3"/>
          <p:cNvSpPr/>
          <p:nvPr/>
        </p:nvSpPr>
        <p:spPr>
          <a:xfrm>
            <a:off x="5948917" y="2802062"/>
            <a:ext cx="3035153" cy="784830"/>
          </a:xfrm>
          <a:prstGeom prst="rect">
            <a:avLst/>
          </a:prstGeom>
          <a:solidFill>
            <a:schemeClr val="bg1"/>
          </a:solidFill>
        </p:spPr>
        <p:txBody>
          <a:bodyPr wrap="square">
            <a:spAutoFit/>
          </a:bodyPr>
          <a:lstStyle/>
          <a:p>
            <a:pPr algn="ctr"/>
            <a:r>
              <a:rPr lang="en-GB" sz="1500" b="1" dirty="0">
                <a:solidFill>
                  <a:srgbClr val="3F7E44"/>
                </a:solidFill>
                <a:latin typeface="Calibri" panose="020F0502020204030204" pitchFamily="34" charset="0"/>
                <a:cs typeface="Calibri" panose="020F0502020204030204" pitchFamily="34" charset="0"/>
              </a:rPr>
              <a:t>Holding the increase in the global avg. temperature to below 2°C above pre-industrial levels </a:t>
            </a:r>
            <a:endParaRPr lang="en-US" sz="1500" b="1" dirty="0">
              <a:solidFill>
                <a:srgbClr val="3F7E44"/>
              </a:solidFill>
              <a:latin typeface="Calibri" panose="020F0502020204030204" pitchFamily="34" charset="0"/>
              <a:cs typeface="Calibri" panose="020F0502020204030204" pitchFamily="34" charset="0"/>
            </a:endParaRPr>
          </a:p>
        </p:txBody>
      </p:sp>
      <p:sp>
        <p:nvSpPr>
          <p:cNvPr id="19" name="正方形/長方形 7">
            <a:extLst>
              <a:ext uri="{FF2B5EF4-FFF2-40B4-BE49-F238E27FC236}">
                <a16:creationId xmlns:a16="http://schemas.microsoft.com/office/drawing/2014/main" id="{BD18403F-63C6-41C3-9E58-F2ED0A2301E1}"/>
              </a:ext>
            </a:extLst>
          </p:cNvPr>
          <p:cNvSpPr/>
          <p:nvPr/>
        </p:nvSpPr>
        <p:spPr>
          <a:xfrm>
            <a:off x="3727718" y="2282689"/>
            <a:ext cx="1954695" cy="923330"/>
          </a:xfrm>
          <a:prstGeom prst="rect">
            <a:avLst/>
          </a:prstGeom>
          <a:solidFill>
            <a:schemeClr val="bg1"/>
          </a:solidFill>
        </p:spPr>
        <p:txBody>
          <a:bodyPr wrap="square">
            <a:spAutoFit/>
          </a:bodyPr>
          <a:lstStyle/>
          <a:p>
            <a:pPr algn="ctr"/>
            <a:r>
              <a:rPr lang="en-GB" b="1" dirty="0">
                <a:solidFill>
                  <a:srgbClr val="993366"/>
                </a:solidFill>
                <a:latin typeface="Calibri" panose="020F0502020204030204" pitchFamily="34" charset="0"/>
                <a:cs typeface="Calibri" panose="020F0502020204030204" pitchFamily="34" charset="0"/>
              </a:rPr>
              <a:t>The JCM supports the ambitious global frameworks </a:t>
            </a:r>
          </a:p>
        </p:txBody>
      </p:sp>
      <p:sp>
        <p:nvSpPr>
          <p:cNvPr id="6" name="タイトル 5"/>
          <p:cNvSpPr>
            <a:spLocks noGrp="1"/>
          </p:cNvSpPr>
          <p:nvPr>
            <p:ph type="title"/>
          </p:nvPr>
        </p:nvSpPr>
        <p:spPr/>
        <p:txBody>
          <a:bodyPr/>
          <a:lstStyle/>
          <a:p>
            <a:r>
              <a:rPr lang="en-US" altLang="ja-JP" sz="2400" dirty="0" smtClean="0">
                <a:cs typeface="メイリオ" panose="020B0604030504040204" pitchFamily="50" charset="-128"/>
              </a:rPr>
              <a:t>Paris Agreement </a:t>
            </a:r>
            <a:r>
              <a:rPr lang="en-US" altLang="ja-JP" sz="2400" dirty="0">
                <a:cs typeface="メイリオ" panose="020B0604030504040204" pitchFamily="50" charset="-128"/>
              </a:rPr>
              <a:t>and </a:t>
            </a:r>
            <a:r>
              <a:rPr lang="en-US" altLang="ja-JP" sz="2400" dirty="0" smtClean="0">
                <a:cs typeface="メイリオ" panose="020B0604030504040204" pitchFamily="50" charset="-128"/>
              </a:rPr>
              <a:t>SDGs: JCM potentials</a:t>
            </a:r>
            <a:endParaRPr lang="en-GB" sz="2400" dirty="0"/>
          </a:p>
        </p:txBody>
      </p:sp>
    </p:spTree>
    <p:extLst>
      <p:ext uri="{BB962C8B-B14F-4D97-AF65-F5344CB8AC3E}">
        <p14:creationId xmlns:p14="http://schemas.microsoft.com/office/powerpoint/2010/main" val="117840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a:spLocks noGrp="1"/>
          </p:cNvSpPr>
          <p:nvPr>
            <p:ph type="title"/>
          </p:nvPr>
        </p:nvSpPr>
        <p:spPr>
          <a:xfrm>
            <a:off x="447675" y="168086"/>
            <a:ext cx="9179242" cy="465534"/>
          </a:xfrm>
        </p:spPr>
        <p:txBody>
          <a:bodyPr/>
          <a:lstStyle/>
          <a:p>
            <a:pPr algn="l"/>
            <a:r>
              <a:rPr lang="en-GB" sz="2100" dirty="0">
                <a:latin typeface="Meiryo UI" panose="020B0604030504040204" pitchFamily="34" charset="-128"/>
                <a:ea typeface="Meiryo UI" panose="020B0604030504040204" pitchFamily="34" charset="-128"/>
                <a:cs typeface="Calibri" panose="020F0502020204030204" pitchFamily="34" charset="0"/>
              </a:rPr>
              <a:t>Responses to the COVID-19: Sustainable recovery plan </a:t>
            </a:r>
            <a:endParaRPr lang="en-US" sz="1800" dirty="0">
              <a:latin typeface="Meiryo UI" panose="020B0604030504040204" pitchFamily="34" charset="-128"/>
              <a:ea typeface="Meiryo UI" panose="020B0604030504040204" pitchFamily="34" charset="-128"/>
            </a:endParaRPr>
          </a:p>
        </p:txBody>
      </p:sp>
      <p:sp>
        <p:nvSpPr>
          <p:cNvPr id="7" name="正方形/長方形 7">
            <a:extLst>
              <a:ext uri="{FF2B5EF4-FFF2-40B4-BE49-F238E27FC236}">
                <a16:creationId xmlns:a16="http://schemas.microsoft.com/office/drawing/2014/main" id="{BD18403F-63C6-41C3-9E58-F2ED0A2301E1}"/>
              </a:ext>
            </a:extLst>
          </p:cNvPr>
          <p:cNvSpPr/>
          <p:nvPr/>
        </p:nvSpPr>
        <p:spPr>
          <a:xfrm>
            <a:off x="104853" y="711865"/>
            <a:ext cx="8962061" cy="4039567"/>
          </a:xfrm>
          <a:prstGeom prst="rect">
            <a:avLst/>
          </a:prstGeom>
        </p:spPr>
        <p:txBody>
          <a:bodyPr wrap="square">
            <a:spAutoFit/>
          </a:bodyPr>
          <a:lstStyle/>
          <a:p>
            <a:pPr algn="just"/>
            <a:r>
              <a:rPr lang="en-GB" sz="1350" b="1" u="sng" dirty="0" smtClean="0">
                <a:latin typeface="Calibri" panose="020F0502020204030204" pitchFamily="34" charset="0"/>
                <a:cs typeface="Calibri" panose="020F0502020204030204" pitchFamily="34" charset="0"/>
              </a:rPr>
              <a:t>UNFCCC</a:t>
            </a:r>
            <a:r>
              <a:rPr lang="en-GB" sz="1350" u="sng" dirty="0">
                <a:latin typeface="Calibri" panose="020F0502020204030204" pitchFamily="34" charset="0"/>
                <a:cs typeface="Calibri" panose="020F0502020204030204" pitchFamily="34" charset="0"/>
              </a:rPr>
              <a:t>⁷</a:t>
            </a:r>
            <a:r>
              <a:rPr lang="en-GB" sz="1350" b="1" u="sng" dirty="0" smtClean="0">
                <a:latin typeface="Calibri" panose="020F0502020204030204" pitchFamily="34" charset="0"/>
                <a:cs typeface="Calibri" panose="020F0502020204030204" pitchFamily="34" charset="0"/>
              </a:rPr>
              <a:t>: </a:t>
            </a:r>
            <a:r>
              <a:rPr lang="en-US" sz="1350" b="1" u="sng" dirty="0">
                <a:latin typeface="Calibri" panose="020F0502020204030204" pitchFamily="34" charset="0"/>
                <a:cs typeface="Calibri" panose="020F0502020204030204" pitchFamily="34" charset="0"/>
              </a:rPr>
              <a:t>Ms. Patricia Espinosa, Executive Secretary</a:t>
            </a:r>
            <a:endParaRPr lang="en-GB" sz="1350" b="1" u="sng" dirty="0">
              <a:latin typeface="Calibri" panose="020F0502020204030204" pitchFamily="34" charset="0"/>
              <a:cs typeface="Calibri" panose="020F0502020204030204" pitchFamily="34" charset="0"/>
            </a:endParaRP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Recovery from COVID-19 should </a:t>
            </a:r>
            <a:r>
              <a:rPr lang="en-GB" sz="1350" dirty="0">
                <a:solidFill>
                  <a:srgbClr val="C00000"/>
                </a:solidFill>
                <a:latin typeface="Calibri" panose="020F0502020204030204" pitchFamily="34" charset="0"/>
                <a:cs typeface="Calibri" panose="020F0502020204030204" pitchFamily="34" charset="0"/>
              </a:rPr>
              <a:t>address climate change </a:t>
            </a: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Establish </a:t>
            </a:r>
            <a:r>
              <a:rPr lang="en-GB" sz="1350" dirty="0">
                <a:solidFill>
                  <a:srgbClr val="C00000"/>
                </a:solidFill>
                <a:latin typeface="Calibri" panose="020F0502020204030204" pitchFamily="34" charset="0"/>
                <a:cs typeface="Calibri" panose="020F0502020204030204" pitchFamily="34" charset="0"/>
              </a:rPr>
              <a:t>more inclusive and sustainable path </a:t>
            </a:r>
            <a:r>
              <a:rPr lang="en-GB" sz="1350" dirty="0">
                <a:latin typeface="Calibri" panose="020F0502020204030204" pitchFamily="34" charset="0"/>
                <a:cs typeface="Calibri" panose="020F0502020204030204" pitchFamily="34" charset="0"/>
              </a:rPr>
              <a:t>for all; and make </a:t>
            </a:r>
            <a:r>
              <a:rPr lang="en-GB" sz="1350" dirty="0">
                <a:solidFill>
                  <a:srgbClr val="C00000"/>
                </a:solidFill>
                <a:latin typeface="Calibri" panose="020F0502020204030204" pitchFamily="34" charset="0"/>
                <a:cs typeface="Calibri" panose="020F0502020204030204" pitchFamily="34" charset="0"/>
              </a:rPr>
              <a:t>societies and people more resilient</a:t>
            </a:r>
          </a:p>
          <a:p>
            <a:pPr marL="214313" indent="-214313" algn="just">
              <a:buFont typeface="Wingdings" panose="05000000000000000000" pitchFamily="2" charset="2"/>
              <a:buChar char="Ø"/>
            </a:pPr>
            <a:endParaRPr lang="en-GB" sz="1350" b="1" dirty="0">
              <a:latin typeface="Calibri" panose="020F0502020204030204" pitchFamily="34" charset="0"/>
              <a:cs typeface="Calibri" panose="020F0502020204030204" pitchFamily="34" charset="0"/>
            </a:endParaRPr>
          </a:p>
          <a:p>
            <a:pPr algn="just"/>
            <a:r>
              <a:rPr lang="en-GB" sz="1350" b="1" u="sng" dirty="0">
                <a:latin typeface="Calibri" panose="020F0502020204030204" pitchFamily="34" charset="0"/>
                <a:cs typeface="Calibri" panose="020F0502020204030204" pitchFamily="34" charset="0"/>
              </a:rPr>
              <a:t>UN </a:t>
            </a:r>
            <a:r>
              <a:rPr lang="en-GB" sz="1350" b="1" u="sng" dirty="0" smtClean="0">
                <a:latin typeface="Calibri" panose="020F0502020204030204" pitchFamily="34" charset="0"/>
                <a:cs typeface="Calibri" panose="020F0502020204030204" pitchFamily="34" charset="0"/>
              </a:rPr>
              <a:t>Framework</a:t>
            </a:r>
            <a:r>
              <a:rPr lang="en-GB" sz="1350" u="sng" dirty="0">
                <a:latin typeface="Calibri" panose="020F0502020204030204" pitchFamily="34" charset="0"/>
                <a:cs typeface="Calibri" panose="020F0502020204030204" pitchFamily="34" charset="0"/>
              </a:rPr>
              <a:t>⁸</a:t>
            </a:r>
            <a:r>
              <a:rPr lang="en-GB" sz="1350" b="1" u="sng" dirty="0" smtClean="0">
                <a:latin typeface="Calibri" panose="020F0502020204030204" pitchFamily="34" charset="0"/>
                <a:cs typeface="Calibri" panose="020F0502020204030204" pitchFamily="34" charset="0"/>
              </a:rPr>
              <a:t>:</a:t>
            </a:r>
            <a:endParaRPr lang="en-GB" sz="1350" b="1" u="sng" dirty="0">
              <a:latin typeface="Calibri" panose="020F0502020204030204" pitchFamily="34" charset="0"/>
              <a:cs typeface="Calibri" panose="020F0502020204030204" pitchFamily="34" charset="0"/>
            </a:endParaRP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Health first: </a:t>
            </a:r>
            <a:r>
              <a:rPr lang="en-GB" sz="1350" dirty="0">
                <a:solidFill>
                  <a:srgbClr val="C00000"/>
                </a:solidFill>
                <a:latin typeface="Calibri" panose="020F0502020204030204" pitchFamily="34" charset="0"/>
                <a:cs typeface="Calibri" panose="020F0502020204030204" pitchFamily="34" charset="0"/>
              </a:rPr>
              <a:t>Protecting health services and systems, Protecting people</a:t>
            </a:r>
            <a:r>
              <a:rPr lang="en-GB" sz="1350" dirty="0">
                <a:latin typeface="Calibri" panose="020F0502020204030204" pitchFamily="34" charset="0"/>
                <a:cs typeface="Calibri" panose="020F0502020204030204" pitchFamily="34" charset="0"/>
              </a:rPr>
              <a:t>: Social protection and basic services</a:t>
            </a:r>
            <a:r>
              <a:rPr lang="en-GB" sz="1350" dirty="0">
                <a:solidFill>
                  <a:srgbClr val="C00000"/>
                </a:solidFill>
                <a:latin typeface="Calibri" panose="020F0502020204030204" pitchFamily="34" charset="0"/>
                <a:cs typeface="Calibri" panose="020F0502020204030204" pitchFamily="34" charset="0"/>
              </a:rPr>
              <a:t>, Economic responses and recovery:</a:t>
            </a:r>
            <a:r>
              <a:rPr lang="en-GB" sz="1350" dirty="0">
                <a:latin typeface="Calibri" panose="020F0502020204030204" pitchFamily="34" charset="0"/>
                <a:cs typeface="Calibri" panose="020F0502020204030204" pitchFamily="34" charset="0"/>
              </a:rPr>
              <a:t> protecting jobs, small and medium sized enterprises, Macroeconomic response </a:t>
            </a:r>
            <a:r>
              <a:rPr lang="en-GB" sz="1350" dirty="0">
                <a:solidFill>
                  <a:srgbClr val="C00000"/>
                </a:solidFill>
                <a:latin typeface="Calibri" panose="020F0502020204030204" pitchFamily="34" charset="0"/>
                <a:cs typeface="Calibri" panose="020F0502020204030204" pitchFamily="34" charset="0"/>
              </a:rPr>
              <a:t>and multilateral collaboration</a:t>
            </a:r>
            <a:r>
              <a:rPr lang="en-GB" sz="1350" dirty="0">
                <a:latin typeface="Calibri" panose="020F0502020204030204" pitchFamily="34" charset="0"/>
                <a:cs typeface="Calibri" panose="020F0502020204030204" pitchFamily="34" charset="0"/>
              </a:rPr>
              <a:t>, Social cohesion and </a:t>
            </a:r>
            <a:r>
              <a:rPr lang="en-GB" sz="1350" dirty="0">
                <a:solidFill>
                  <a:srgbClr val="C00000"/>
                </a:solidFill>
                <a:latin typeface="Calibri" panose="020F0502020204030204" pitchFamily="34" charset="0"/>
                <a:cs typeface="Calibri" panose="020F0502020204030204" pitchFamily="34" charset="0"/>
              </a:rPr>
              <a:t>community resilience </a:t>
            </a:r>
          </a:p>
          <a:p>
            <a:pPr marL="214313" indent="-214313" algn="just">
              <a:buFont typeface="Wingdings" panose="05000000000000000000" pitchFamily="2" charset="2"/>
              <a:buChar char="Ø"/>
            </a:pPr>
            <a:endParaRPr lang="en-GB" sz="1350" dirty="0">
              <a:latin typeface="Calibri" panose="020F0502020204030204" pitchFamily="34" charset="0"/>
              <a:cs typeface="Calibri" panose="020F0502020204030204" pitchFamily="34" charset="0"/>
            </a:endParaRPr>
          </a:p>
          <a:p>
            <a:pPr algn="just"/>
            <a:r>
              <a:rPr lang="en-GB" sz="1350" b="1" u="sng" dirty="0">
                <a:latin typeface="Calibri" panose="020F0502020204030204" pitchFamily="34" charset="0"/>
                <a:cs typeface="Calibri" panose="020F0502020204030204" pitchFamily="34" charset="0"/>
              </a:rPr>
              <a:t>EU Green </a:t>
            </a:r>
            <a:r>
              <a:rPr lang="en-GB" sz="1350" b="1" u="sng" dirty="0" smtClean="0">
                <a:latin typeface="Calibri" panose="020F0502020204030204" pitchFamily="34" charset="0"/>
                <a:cs typeface="Calibri" panose="020F0502020204030204" pitchFamily="34" charset="0"/>
              </a:rPr>
              <a:t>Deal</a:t>
            </a:r>
            <a:r>
              <a:rPr lang="en-GB" sz="1350" u="sng" dirty="0">
                <a:latin typeface="Calibri" panose="020F0502020204030204" pitchFamily="34" charset="0"/>
                <a:cs typeface="Calibri" panose="020F0502020204030204" pitchFamily="34" charset="0"/>
              </a:rPr>
              <a:t>⁹</a:t>
            </a:r>
            <a:r>
              <a:rPr lang="en-GB" sz="1350" b="1" u="sng" dirty="0" smtClean="0">
                <a:latin typeface="Calibri" panose="020F0502020204030204" pitchFamily="34" charset="0"/>
                <a:cs typeface="Calibri" panose="020F0502020204030204" pitchFamily="34" charset="0"/>
              </a:rPr>
              <a:t>:</a:t>
            </a:r>
            <a:endParaRPr lang="en-GB" sz="1350" b="1" u="sng" dirty="0">
              <a:latin typeface="Calibri" panose="020F0502020204030204" pitchFamily="34" charset="0"/>
              <a:cs typeface="Calibri" panose="020F0502020204030204" pitchFamily="34" charset="0"/>
            </a:endParaRP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A roadmap for making </a:t>
            </a:r>
            <a:r>
              <a:rPr lang="en-GB" sz="1350" dirty="0">
                <a:solidFill>
                  <a:srgbClr val="C00000"/>
                </a:solidFill>
                <a:latin typeface="Calibri" panose="020F0502020204030204" pitchFamily="34" charset="0"/>
                <a:cs typeface="Calibri" panose="020F0502020204030204" pitchFamily="34" charset="0"/>
              </a:rPr>
              <a:t>the EU's economy sustainable</a:t>
            </a:r>
            <a:r>
              <a:rPr lang="en-GB" sz="1350" dirty="0">
                <a:latin typeface="Calibri" panose="020F0502020204030204" pitchFamily="34" charset="0"/>
                <a:cs typeface="Calibri" panose="020F0502020204030204" pitchFamily="34" charset="0"/>
              </a:rPr>
              <a:t> by turning </a:t>
            </a:r>
            <a:r>
              <a:rPr lang="en-GB" sz="1350" dirty="0">
                <a:solidFill>
                  <a:srgbClr val="C00000"/>
                </a:solidFill>
                <a:latin typeface="Calibri" panose="020F0502020204030204" pitchFamily="34" charset="0"/>
                <a:cs typeface="Calibri" panose="020F0502020204030204" pitchFamily="34" charset="0"/>
              </a:rPr>
              <a:t>climate and environmental challenges into opportunities </a:t>
            </a:r>
            <a:r>
              <a:rPr lang="en-GB" sz="1350" dirty="0">
                <a:latin typeface="Calibri" panose="020F0502020204030204" pitchFamily="34" charset="0"/>
                <a:cs typeface="Calibri" panose="020F0502020204030204" pitchFamily="34" charset="0"/>
              </a:rPr>
              <a:t>across </a:t>
            </a:r>
            <a:r>
              <a:rPr lang="en-GB" sz="1350" dirty="0">
                <a:solidFill>
                  <a:srgbClr val="C00000"/>
                </a:solidFill>
                <a:latin typeface="Calibri" panose="020F0502020204030204" pitchFamily="34" charset="0"/>
                <a:cs typeface="Calibri" panose="020F0502020204030204" pitchFamily="34" charset="0"/>
              </a:rPr>
              <a:t>all policy areas </a:t>
            </a:r>
            <a:r>
              <a:rPr lang="en-GB" sz="1350" dirty="0">
                <a:latin typeface="Calibri" panose="020F0502020204030204" pitchFamily="34" charset="0"/>
                <a:cs typeface="Calibri" panose="020F0502020204030204" pitchFamily="34" charset="0"/>
              </a:rPr>
              <a:t>and making the transition just and </a:t>
            </a:r>
            <a:r>
              <a:rPr lang="en-GB" sz="1350" dirty="0">
                <a:solidFill>
                  <a:srgbClr val="C00000"/>
                </a:solidFill>
                <a:latin typeface="Calibri" panose="020F0502020204030204" pitchFamily="34" charset="0"/>
                <a:cs typeface="Calibri" panose="020F0502020204030204" pitchFamily="34" charset="0"/>
              </a:rPr>
              <a:t>inclusive for all</a:t>
            </a:r>
            <a:r>
              <a:rPr lang="en-GB" sz="1350" dirty="0">
                <a:latin typeface="Calibri" panose="020F0502020204030204" pitchFamily="34" charset="0"/>
                <a:cs typeface="Calibri" panose="020F0502020204030204" pitchFamily="34" charset="0"/>
              </a:rPr>
              <a:t>. </a:t>
            </a: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Sectors: specifically </a:t>
            </a:r>
            <a:r>
              <a:rPr lang="en-GB" sz="1350" dirty="0">
                <a:solidFill>
                  <a:srgbClr val="C00000"/>
                </a:solidFill>
                <a:latin typeface="Calibri" panose="020F0502020204030204" pitchFamily="34" charset="0"/>
                <a:cs typeface="Calibri" panose="020F0502020204030204" pitchFamily="34" charset="0"/>
              </a:rPr>
              <a:t>transport, energy, agriculture, buildings, and industries</a:t>
            </a:r>
            <a:r>
              <a:rPr lang="en-GB" sz="1350" dirty="0">
                <a:solidFill>
                  <a:srgbClr val="FF0000"/>
                </a:solidFill>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(steel, cement, information, textiles, chemicals) </a:t>
            </a: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To boost </a:t>
            </a:r>
            <a:r>
              <a:rPr lang="en-GB" sz="1350" dirty="0">
                <a:solidFill>
                  <a:srgbClr val="C00000"/>
                </a:solidFill>
                <a:latin typeface="Calibri" panose="020F0502020204030204" pitchFamily="34" charset="0"/>
                <a:cs typeface="Calibri" panose="020F0502020204030204" pitchFamily="34" charset="0"/>
              </a:rPr>
              <a:t>the efficient use of resources</a:t>
            </a:r>
            <a:r>
              <a:rPr lang="en-GB" sz="1350" dirty="0">
                <a:solidFill>
                  <a:srgbClr val="FF0000"/>
                </a:solidFill>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by moving to a </a:t>
            </a:r>
            <a:r>
              <a:rPr lang="en-GB" sz="1350" dirty="0">
                <a:solidFill>
                  <a:srgbClr val="C00000"/>
                </a:solidFill>
                <a:latin typeface="Calibri" panose="020F0502020204030204" pitchFamily="34" charset="0"/>
                <a:cs typeface="Calibri" panose="020F0502020204030204" pitchFamily="34" charset="0"/>
              </a:rPr>
              <a:t>clean, circular </a:t>
            </a:r>
            <a:r>
              <a:rPr lang="en-GB" sz="1350" dirty="0" smtClean="0">
                <a:solidFill>
                  <a:srgbClr val="C00000"/>
                </a:solidFill>
                <a:latin typeface="Calibri" panose="020F0502020204030204" pitchFamily="34" charset="0"/>
                <a:cs typeface="Calibri" panose="020F0502020204030204" pitchFamily="34" charset="0"/>
              </a:rPr>
              <a:t>economy</a:t>
            </a:r>
            <a:r>
              <a:rPr lang="en-GB" sz="1350" dirty="0">
                <a:latin typeface="Calibri" panose="020F0502020204030204" pitchFamily="34" charset="0"/>
                <a:cs typeface="Calibri" panose="020F0502020204030204" pitchFamily="34" charset="0"/>
              </a:rPr>
              <a:t>;</a:t>
            </a:r>
            <a:r>
              <a:rPr lang="en-GB" sz="1350" dirty="0" smtClean="0">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and</a:t>
            </a:r>
            <a:r>
              <a:rPr lang="en-GB" sz="1350" dirty="0">
                <a:solidFill>
                  <a:srgbClr val="FF0000"/>
                </a:solidFill>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To restore biodiversity and cut pollution</a:t>
            </a:r>
          </a:p>
          <a:p>
            <a:pPr marL="214313" indent="-214313" algn="just">
              <a:buFont typeface="Wingdings" panose="05000000000000000000" pitchFamily="2" charset="2"/>
              <a:buChar char="Ø"/>
            </a:pPr>
            <a:endParaRPr lang="en-GB" sz="1350" dirty="0">
              <a:latin typeface="Calibri" panose="020F0502020204030204" pitchFamily="34" charset="0"/>
              <a:cs typeface="Calibri" panose="020F0502020204030204" pitchFamily="34" charset="0"/>
            </a:endParaRPr>
          </a:p>
          <a:p>
            <a:pPr algn="just"/>
            <a:r>
              <a:rPr lang="en-GB" sz="1350" b="1" u="sng" dirty="0">
                <a:latin typeface="Calibri" panose="020F0502020204030204" pitchFamily="34" charset="0"/>
                <a:cs typeface="Calibri" panose="020F0502020204030204" pitchFamily="34" charset="0"/>
              </a:rPr>
              <a:t>MOEJ Responses and </a:t>
            </a:r>
            <a:r>
              <a:rPr lang="en-GB" sz="1350" b="1" u="sng" dirty="0" smtClean="0">
                <a:latin typeface="Calibri" panose="020F0502020204030204" pitchFamily="34" charset="0"/>
                <a:cs typeface="Calibri" panose="020F0502020204030204" pitchFamily="34" charset="0"/>
              </a:rPr>
              <a:t>Measures</a:t>
            </a:r>
            <a:r>
              <a:rPr lang="en-GB" sz="1350" u="sng" dirty="0" smtClean="0">
                <a:latin typeface="Calibri" panose="020F0502020204030204" pitchFamily="34" charset="0"/>
                <a:cs typeface="Calibri" panose="020F0502020204030204" pitchFamily="34" charset="0"/>
              </a:rPr>
              <a:t>¹⁰</a:t>
            </a:r>
            <a:r>
              <a:rPr lang="en-GB" sz="1350" b="1" u="sng" dirty="0" smtClean="0">
                <a:latin typeface="Calibri" panose="020F0502020204030204" pitchFamily="34" charset="0"/>
                <a:cs typeface="Calibri" panose="020F0502020204030204" pitchFamily="34" charset="0"/>
              </a:rPr>
              <a:t>: </a:t>
            </a:r>
            <a:endParaRPr lang="en-GB" sz="1350" b="1" u="sng" dirty="0">
              <a:latin typeface="Calibri" panose="020F0502020204030204" pitchFamily="34" charset="0"/>
              <a:cs typeface="Calibri" panose="020F0502020204030204" pitchFamily="34" charset="0"/>
            </a:endParaRP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Recovering </a:t>
            </a:r>
            <a:r>
              <a:rPr lang="en-GB" sz="1350" dirty="0">
                <a:solidFill>
                  <a:srgbClr val="FF0000"/>
                </a:solidFill>
                <a:latin typeface="Calibri" panose="020F0502020204030204" pitchFamily="34" charset="0"/>
                <a:cs typeface="Calibri" panose="020F0502020204030204" pitchFamily="34" charset="0"/>
              </a:rPr>
              <a:t>economic activities </a:t>
            </a:r>
            <a:r>
              <a:rPr lang="en-GB" sz="1350" dirty="0">
                <a:latin typeface="Calibri" panose="020F0502020204030204" pitchFamily="34" charset="0"/>
                <a:cs typeface="Calibri" panose="020F0502020204030204" pitchFamily="34" charset="0"/>
              </a:rPr>
              <a:t>by supporting to install energy efficient ventilating equipment to reduce risks; and </a:t>
            </a:r>
            <a:r>
              <a:rPr lang="en-GB" sz="1350" dirty="0">
                <a:solidFill>
                  <a:srgbClr val="C00000"/>
                </a:solidFill>
                <a:latin typeface="Calibri" panose="020F0502020204030204" pitchFamily="34" charset="0"/>
                <a:cs typeface="Calibri" panose="020F0502020204030204" pitchFamily="34" charset="0"/>
              </a:rPr>
              <a:t>securing employment</a:t>
            </a:r>
            <a:r>
              <a:rPr lang="en-GB" sz="1350" dirty="0">
                <a:solidFill>
                  <a:srgbClr val="FF0000"/>
                </a:solidFill>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in national parks and tourist areas </a:t>
            </a:r>
          </a:p>
          <a:p>
            <a:pPr marL="214313" indent="-214313" algn="just">
              <a:buFont typeface="Arial" panose="020B0604020202020204" pitchFamily="34" charset="0"/>
              <a:buChar char="•"/>
            </a:pPr>
            <a:r>
              <a:rPr lang="en-GB" sz="1350" dirty="0">
                <a:latin typeface="Calibri" panose="020F0502020204030204" pitchFamily="34" charset="0"/>
                <a:cs typeface="Calibri" panose="020F0502020204030204" pitchFamily="34" charset="0"/>
              </a:rPr>
              <a:t>Building resilient economy </a:t>
            </a:r>
            <a:r>
              <a:rPr lang="en-GB" sz="1350" dirty="0">
                <a:solidFill>
                  <a:srgbClr val="C00000"/>
                </a:solidFill>
                <a:latin typeface="Calibri" panose="020F0502020204030204" pitchFamily="34" charset="0"/>
                <a:cs typeface="Calibri" panose="020F0502020204030204" pitchFamily="34" charset="0"/>
              </a:rPr>
              <a:t>by improving supply chain </a:t>
            </a:r>
            <a:r>
              <a:rPr lang="en-GB" sz="1350" dirty="0">
                <a:latin typeface="Calibri" panose="020F0502020204030204" pitchFamily="34" charset="0"/>
                <a:cs typeface="Calibri" panose="020F0502020204030204" pitchFamily="34" charset="0"/>
              </a:rPr>
              <a:t>and production sites to </a:t>
            </a:r>
            <a:r>
              <a:rPr lang="en-GB" sz="1350" dirty="0">
                <a:solidFill>
                  <a:srgbClr val="C00000"/>
                </a:solidFill>
                <a:latin typeface="Calibri" panose="020F0502020204030204" pitchFamily="34" charset="0"/>
                <a:cs typeface="Calibri" panose="020F0502020204030204" pitchFamily="34" charset="0"/>
              </a:rPr>
              <a:t>transit decarbonisation </a:t>
            </a:r>
          </a:p>
        </p:txBody>
      </p:sp>
    </p:spTree>
    <p:extLst>
      <p:ext uri="{BB962C8B-B14F-4D97-AF65-F5344CB8AC3E}">
        <p14:creationId xmlns:p14="http://schemas.microsoft.com/office/powerpoint/2010/main" val="327810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a:spLocks noGrp="1"/>
          </p:cNvSpPr>
          <p:nvPr>
            <p:ph type="title"/>
          </p:nvPr>
        </p:nvSpPr>
        <p:spPr>
          <a:xfrm>
            <a:off x="566222" y="179597"/>
            <a:ext cx="5920373" cy="465534"/>
          </a:xfrm>
        </p:spPr>
        <p:txBody>
          <a:bodyPr/>
          <a:lstStyle/>
          <a:p>
            <a:pPr algn="l"/>
            <a:r>
              <a:rPr lang="en-US" sz="2400" dirty="0">
                <a:latin typeface="Meiryo UI" panose="020B0604030504040204" pitchFamily="34" charset="-128"/>
                <a:ea typeface="Meiryo UI" panose="020B0604030504040204" pitchFamily="34" charset="-128"/>
              </a:rPr>
              <a:t>Reference list</a:t>
            </a:r>
          </a:p>
        </p:txBody>
      </p:sp>
      <p:sp>
        <p:nvSpPr>
          <p:cNvPr id="7" name="正方形/長方形 7">
            <a:extLst>
              <a:ext uri="{FF2B5EF4-FFF2-40B4-BE49-F238E27FC236}">
                <a16:creationId xmlns:a16="http://schemas.microsoft.com/office/drawing/2014/main" id="{BD18403F-63C6-41C3-9E58-F2ED0A2301E1}"/>
              </a:ext>
            </a:extLst>
          </p:cNvPr>
          <p:cNvSpPr/>
          <p:nvPr/>
        </p:nvSpPr>
        <p:spPr>
          <a:xfrm>
            <a:off x="273875" y="831481"/>
            <a:ext cx="8634071" cy="507831"/>
          </a:xfrm>
          <a:prstGeom prst="rect">
            <a:avLst/>
          </a:prstGeom>
        </p:spPr>
        <p:txBody>
          <a:bodyPr wrap="square">
            <a:spAutoFit/>
          </a:bodyPr>
          <a:lstStyle/>
          <a:p>
            <a:endParaRPr lang="en-GB" sz="1350" dirty="0">
              <a:latin typeface="Calibri" panose="020F0502020204030204" pitchFamily="34" charset="0"/>
              <a:cs typeface="Calibri" panose="020F0502020204030204" pitchFamily="34" charset="0"/>
            </a:endParaRPr>
          </a:p>
          <a:p>
            <a:endParaRPr lang="en-GB" sz="1350" dirty="0">
              <a:latin typeface="Calibri" panose="020F0502020204030204" pitchFamily="34" charset="0"/>
              <a:cs typeface="Calibri" panose="020F0502020204030204" pitchFamily="34" charset="0"/>
            </a:endParaRPr>
          </a:p>
        </p:txBody>
      </p:sp>
      <p:sp>
        <p:nvSpPr>
          <p:cNvPr id="5" name="TextBox 4"/>
          <p:cNvSpPr txBox="1"/>
          <p:nvPr/>
        </p:nvSpPr>
        <p:spPr>
          <a:xfrm>
            <a:off x="341692" y="906751"/>
            <a:ext cx="8566254" cy="2977738"/>
          </a:xfrm>
          <a:prstGeom prst="rect">
            <a:avLst/>
          </a:prstGeom>
          <a:noFill/>
        </p:spPr>
        <p:txBody>
          <a:bodyPr wrap="square" rtlCol="0">
            <a:spAutoFit/>
          </a:bodyPr>
          <a:lstStyle/>
          <a:p>
            <a:r>
              <a:rPr lang="en-US" altLang="ja-JP" sz="1350" dirty="0">
                <a:latin typeface="Calibri" panose="020F0502020204030204" pitchFamily="34" charset="0"/>
                <a:ea typeface="Meiryo UI" panose="020B0604030504040204" pitchFamily="50" charset="-128"/>
                <a:cs typeface="Calibri" panose="020F0502020204030204" pitchFamily="34" charset="0"/>
              </a:rPr>
              <a:t>5</a:t>
            </a:r>
            <a:r>
              <a:rPr lang="en-US" altLang="ja-JP" sz="13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350" dirty="0">
                <a:latin typeface="Calibri" panose="020F0502020204030204" pitchFamily="34" charset="0"/>
                <a:ea typeface="Meiryo UI" panose="020B0604030504040204" pitchFamily="50" charset="-128"/>
                <a:cs typeface="Calibri" panose="020F0502020204030204" pitchFamily="34" charset="0"/>
              </a:rPr>
              <a:t>IPCC 1.5 Summary for policymakers, </a:t>
            </a:r>
            <a:r>
              <a:rPr lang="en-US" altLang="ja-JP" sz="1350" dirty="0">
                <a:latin typeface="Calibri" panose="020F0502020204030204" pitchFamily="34" charset="0"/>
                <a:cs typeface="Calibri" panose="020F0502020204030204" pitchFamily="34" charset="0"/>
                <a:hlinkClick r:id="rId3"/>
              </a:rPr>
              <a:t>https://www.ipcc.ch/site/assets/uploads/sites/2/2019/05/SR15_SPM_version_report_LR.pdf</a:t>
            </a:r>
            <a:endParaRPr lang="en-US" altLang="ja-JP" sz="1350" dirty="0">
              <a:latin typeface="Calibri" panose="020F0502020204030204" pitchFamily="34" charset="0"/>
              <a:ea typeface="Meiryo UI" panose="020B0604030504040204" pitchFamily="50" charset="-128"/>
              <a:cs typeface="Calibri" panose="020F0502020204030204" pitchFamily="34" charset="0"/>
            </a:endParaRPr>
          </a:p>
          <a:p>
            <a:r>
              <a:rPr lang="en-US" altLang="ja-JP" sz="1350" dirty="0">
                <a:latin typeface="Calibri" panose="020F0502020204030204" pitchFamily="34" charset="0"/>
                <a:ea typeface="Meiryo UI" panose="020B0604030504040204" pitchFamily="50" charset="-128"/>
                <a:cs typeface="Calibri" panose="020F0502020204030204" pitchFamily="34" charset="0"/>
              </a:rPr>
              <a:t>6</a:t>
            </a:r>
            <a:r>
              <a:rPr lang="en-US" altLang="ja-JP" sz="1350" dirty="0" smtClean="0">
                <a:latin typeface="Calibri" panose="020F0502020204030204" pitchFamily="34" charset="0"/>
                <a:ea typeface="Meiryo UI" panose="020B0604030504040204" pitchFamily="50" charset="-128"/>
                <a:cs typeface="Calibri" panose="020F0502020204030204" pitchFamily="34" charset="0"/>
              </a:rPr>
              <a:t>. </a:t>
            </a:r>
            <a:r>
              <a:rPr lang="en-US" altLang="ja-JP" sz="1350" dirty="0">
                <a:latin typeface="Calibri" panose="020F0502020204030204" pitchFamily="34" charset="0"/>
                <a:ea typeface="Meiryo UI" panose="020B0604030504040204" pitchFamily="50" charset="-128"/>
                <a:cs typeface="Calibri" panose="020F0502020204030204" pitchFamily="34" charset="0"/>
              </a:rPr>
              <a:t>Climate change and SDGs synergies, </a:t>
            </a:r>
            <a:r>
              <a:rPr lang="en-US" altLang="ja-JP" sz="1350" dirty="0">
                <a:latin typeface="Calibri" panose="020F0502020204030204" pitchFamily="34" charset="0"/>
                <a:cs typeface="Calibri" panose="020F0502020204030204" pitchFamily="34" charset="0"/>
                <a:hlinkClick r:id="rId4"/>
              </a:rPr>
              <a:t>https://sustainabledevelopment.un.org/content/documents/22398Summary_document_Copenhagen_FINAL_for_website.pdf</a:t>
            </a:r>
            <a:endParaRPr lang="en-US" altLang="ja-JP" sz="1350" dirty="0">
              <a:latin typeface="Calibri" panose="020F0502020204030204" pitchFamily="34" charset="0"/>
              <a:cs typeface="Calibri" panose="020F0502020204030204" pitchFamily="34" charset="0"/>
            </a:endParaRPr>
          </a:p>
          <a:p>
            <a:r>
              <a:rPr lang="en-GB" sz="1350" dirty="0">
                <a:latin typeface="Calibri" panose="020F0502020204030204" pitchFamily="34" charset="0"/>
                <a:cs typeface="Calibri" panose="020F0502020204030204" pitchFamily="34" charset="0"/>
              </a:rPr>
              <a:t>7</a:t>
            </a:r>
            <a:r>
              <a:rPr lang="en-GB" sz="1350" dirty="0" smtClean="0">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UNFCCC June Momentum, </a:t>
            </a:r>
            <a:r>
              <a:rPr lang="en-GB" sz="1350" dirty="0">
                <a:latin typeface="Calibri" panose="020F0502020204030204" pitchFamily="34" charset="0"/>
                <a:cs typeface="Calibri" panose="020F0502020204030204" pitchFamily="34" charset="0"/>
                <a:hlinkClick r:id="rId5"/>
              </a:rPr>
              <a:t>https://unfccc.int/event/where-do-we-stand-with-ndcs-enhancing-action-on-climate-change-in-2020</a:t>
            </a:r>
            <a:r>
              <a:rPr lang="en-GB" sz="1350" dirty="0">
                <a:latin typeface="Calibri" panose="020F0502020204030204" pitchFamily="34" charset="0"/>
                <a:cs typeface="Calibri" panose="020F0502020204030204" pitchFamily="34" charset="0"/>
              </a:rPr>
              <a:t> </a:t>
            </a:r>
          </a:p>
          <a:p>
            <a:r>
              <a:rPr lang="en-GB" sz="1350" dirty="0">
                <a:latin typeface="Calibri" panose="020F0502020204030204" pitchFamily="34" charset="0"/>
                <a:cs typeface="Calibri" panose="020F0502020204030204" pitchFamily="34" charset="0"/>
              </a:rPr>
              <a:t>8</a:t>
            </a:r>
            <a:r>
              <a:rPr lang="en-GB" sz="1350" dirty="0" smtClean="0">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A UN framework for the immediate socio-economic response to COVID-19, </a:t>
            </a:r>
            <a:r>
              <a:rPr lang="en-GB" sz="1350" dirty="0">
                <a:latin typeface="Calibri" panose="020F0502020204030204" pitchFamily="34" charset="0"/>
                <a:cs typeface="Calibri" panose="020F0502020204030204" pitchFamily="34" charset="0"/>
                <a:hlinkClick r:id="rId6"/>
              </a:rPr>
              <a:t>https://unsdg.un.org/sites/default/files/2020-04/UN-framework-for-the-immediate-socio-economic-response-to-COVID-19.pdf</a:t>
            </a:r>
            <a:r>
              <a:rPr lang="en-GB" sz="1350" dirty="0">
                <a:latin typeface="Calibri" panose="020F0502020204030204" pitchFamily="34" charset="0"/>
                <a:cs typeface="Calibri" panose="020F0502020204030204" pitchFamily="34" charset="0"/>
              </a:rPr>
              <a:t> </a:t>
            </a:r>
          </a:p>
          <a:p>
            <a:r>
              <a:rPr lang="en-GB" sz="1350" dirty="0">
                <a:latin typeface="Calibri" panose="020F0502020204030204" pitchFamily="34" charset="0"/>
                <a:cs typeface="Calibri" panose="020F0502020204030204" pitchFamily="34" charset="0"/>
              </a:rPr>
              <a:t>9</a:t>
            </a:r>
            <a:r>
              <a:rPr lang="en-GB" sz="1350" dirty="0" smtClean="0">
                <a:latin typeface="Calibri" panose="020F0502020204030204" pitchFamily="34" charset="0"/>
                <a:cs typeface="Calibri" panose="020F0502020204030204" pitchFamily="34" charset="0"/>
              </a:rPr>
              <a:t>. </a:t>
            </a:r>
            <a:r>
              <a:rPr lang="en-GB" sz="1350" dirty="0">
                <a:latin typeface="Calibri" panose="020F0502020204030204" pitchFamily="34" charset="0"/>
                <a:cs typeface="Calibri" panose="020F0502020204030204" pitchFamily="34" charset="0"/>
              </a:rPr>
              <a:t>EU Green Deal, </a:t>
            </a:r>
            <a:r>
              <a:rPr lang="en-GB" sz="1350" dirty="0">
                <a:latin typeface="Calibri" panose="020F0502020204030204" pitchFamily="34" charset="0"/>
                <a:cs typeface="Calibri" panose="020F0502020204030204" pitchFamily="34" charset="0"/>
                <a:hlinkClick r:id="rId7"/>
              </a:rPr>
              <a:t>https://eur-lex.europa.eu/legal-content/EN/TXT/?qid=1596443911913&amp;uri=CELEX:52019DC0640#document2</a:t>
            </a:r>
            <a:r>
              <a:rPr lang="en-GB" sz="1350" dirty="0">
                <a:latin typeface="Calibri" panose="020F0502020204030204" pitchFamily="34" charset="0"/>
                <a:cs typeface="Calibri" panose="020F0502020204030204" pitchFamily="34" charset="0"/>
              </a:rPr>
              <a:t> </a:t>
            </a:r>
          </a:p>
          <a:p>
            <a:r>
              <a:rPr lang="en-GB" sz="1350" dirty="0" smtClean="0">
                <a:latin typeface="Calibri" panose="020F0502020204030204" pitchFamily="34" charset="0"/>
                <a:cs typeface="Calibri" panose="020F0502020204030204" pitchFamily="34" charset="0"/>
              </a:rPr>
              <a:t>10. </a:t>
            </a:r>
            <a:r>
              <a:rPr lang="en-GB" sz="1350" dirty="0">
                <a:latin typeface="Calibri" panose="020F0502020204030204" pitchFamily="34" charset="0"/>
                <a:cs typeface="Calibri" panose="020F0502020204030204" pitchFamily="34" charset="0"/>
              </a:rPr>
              <a:t>MOEJ COVID-19 Responses and Measures, </a:t>
            </a:r>
            <a:r>
              <a:rPr lang="en-GB" sz="1350" dirty="0">
                <a:latin typeface="Calibri" panose="020F0502020204030204" pitchFamily="34" charset="0"/>
                <a:cs typeface="Calibri" panose="020F0502020204030204" pitchFamily="34" charset="0"/>
                <a:hlinkClick r:id="rId8"/>
              </a:rPr>
              <a:t>https://www.env.go.jp/guide/budget/r02/r0204-hos-gaiyo/full.pdf</a:t>
            </a:r>
            <a:r>
              <a:rPr lang="en-GB" sz="1350" dirty="0">
                <a:latin typeface="Calibri" panose="020F0502020204030204" pitchFamily="34" charset="0"/>
                <a:cs typeface="Calibri" panose="020F0502020204030204" pitchFamily="34" charset="0"/>
              </a:rPr>
              <a:t> </a:t>
            </a:r>
          </a:p>
          <a:p>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265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720090" y="195486"/>
            <a:ext cx="6858762" cy="421556"/>
          </a:xfrm>
        </p:spPr>
        <p:txBody>
          <a:bodyPr/>
          <a:lstStyle/>
          <a:p>
            <a:pPr algn="l"/>
            <a:r>
              <a:rPr lang="en-GB" altLang="ja-JP" sz="2400" dirty="0">
                <a:cs typeface="メイリオ" panose="020B0604030504040204" pitchFamily="50" charset="-128"/>
              </a:rPr>
              <a:t>Outline</a:t>
            </a:r>
            <a:endParaRPr lang="ja-JP" altLang="en-US" sz="2400" dirty="0">
              <a:cs typeface="メイリオ" panose="020B0604030504040204" pitchFamily="50" charset="-128"/>
            </a:endParaRPr>
          </a:p>
        </p:txBody>
      </p:sp>
      <p:sp>
        <p:nvSpPr>
          <p:cNvPr id="6" name="TextBox 5"/>
          <p:cNvSpPr txBox="1"/>
          <p:nvPr/>
        </p:nvSpPr>
        <p:spPr>
          <a:xfrm>
            <a:off x="899592" y="1275606"/>
            <a:ext cx="7048577" cy="2031325"/>
          </a:xfrm>
          <a:prstGeom prst="rect">
            <a:avLst/>
          </a:prstGeom>
          <a:noFill/>
        </p:spPr>
        <p:txBody>
          <a:bodyPr wrap="square" rtlCol="0">
            <a:spAutoFit/>
          </a:bodyPr>
          <a:lstStyle/>
          <a:p>
            <a:pPr marL="214313" indent="-214313">
              <a:buFont typeface="Arial" panose="020B0604020202020204" pitchFamily="34" charset="0"/>
              <a:buChar char="•"/>
            </a:pPr>
            <a:r>
              <a:rPr lang="en-GB" b="1" dirty="0" smtClean="0">
                <a:latin typeface="Calibri" panose="020F0502020204030204" pitchFamily="34" charset="0"/>
                <a:ea typeface="HGPｺﾞｼｯｸM" panose="020B0600000000000000" pitchFamily="50" charset="-128"/>
                <a:cs typeface="Calibri" panose="020F0502020204030204" pitchFamily="34" charset="0"/>
              </a:rPr>
              <a:t>SDGs in Article 6 and the JCM</a:t>
            </a:r>
          </a:p>
          <a:p>
            <a:pPr marL="214313" indent="-214313">
              <a:buFont typeface="Arial" panose="020B0604020202020204" pitchFamily="34" charset="0"/>
              <a:buChar char="•"/>
            </a:pPr>
            <a:endParaRPr lang="en-GB" dirty="0">
              <a:latin typeface="Calibri" panose="020F0502020204030204" pitchFamily="34" charset="0"/>
              <a:ea typeface="HGPｺﾞｼｯｸM" panose="020B0600000000000000" pitchFamily="50" charset="-128"/>
              <a:cs typeface="Calibri" panose="020F0502020204030204" pitchFamily="34" charset="0"/>
            </a:endParaRPr>
          </a:p>
          <a:p>
            <a:pPr marL="214313" indent="-214313">
              <a:buFont typeface="Arial" panose="020B0604020202020204" pitchFamily="34" charset="0"/>
              <a:buChar char="•"/>
            </a:pPr>
            <a:r>
              <a:rPr lang="en-GB" b="1" dirty="0">
                <a:latin typeface="Calibri" panose="020F0502020204030204" pitchFamily="34" charset="0"/>
                <a:ea typeface="HGPｺﾞｼｯｸM" panose="020B0600000000000000" pitchFamily="50" charset="-128"/>
                <a:cs typeface="Calibri" panose="020F0502020204030204" pitchFamily="34" charset="0"/>
              </a:rPr>
              <a:t>Key findings from IGES </a:t>
            </a:r>
            <a:r>
              <a:rPr lang="en-GB" b="1" dirty="0" smtClean="0">
                <a:latin typeface="Calibri" panose="020F0502020204030204" pitchFamily="34" charset="0"/>
                <a:ea typeface="HGPｺﾞｼｯｸM" panose="020B0600000000000000" pitchFamily="50" charset="-128"/>
                <a:cs typeface="Calibri" panose="020F0502020204030204" pitchFamily="34" charset="0"/>
              </a:rPr>
              <a:t>analysis: </a:t>
            </a:r>
            <a:r>
              <a:rPr lang="en-GB" b="1" dirty="0">
                <a:latin typeface="Calibri" panose="020F0502020204030204" pitchFamily="34" charset="0"/>
                <a:ea typeface="HGPｺﾞｼｯｸM" panose="020B0600000000000000" pitchFamily="50" charset="-128"/>
                <a:cs typeface="Calibri" panose="020F0502020204030204" pitchFamily="34" charset="0"/>
              </a:rPr>
              <a:t>“JCM contributions to SDGs</a:t>
            </a:r>
            <a:r>
              <a:rPr lang="en-GB" b="1" dirty="0" smtClean="0">
                <a:latin typeface="Calibri" panose="020F0502020204030204" pitchFamily="34" charset="0"/>
                <a:ea typeface="HGPｺﾞｼｯｸM" panose="020B0600000000000000" pitchFamily="50" charset="-128"/>
                <a:cs typeface="Calibri" panose="020F0502020204030204" pitchFamily="34" charset="0"/>
              </a:rPr>
              <a:t>” </a:t>
            </a:r>
          </a:p>
          <a:p>
            <a:endParaRPr lang="en-GB" b="1" dirty="0" smtClean="0">
              <a:latin typeface="Calibri" panose="020F0502020204030204" pitchFamily="34" charset="0"/>
              <a:ea typeface="HGPｺﾞｼｯｸM" panose="020B0600000000000000" pitchFamily="50" charset="-128"/>
              <a:cs typeface="Calibri" panose="020F0502020204030204" pitchFamily="34" charset="0"/>
            </a:endParaRPr>
          </a:p>
          <a:p>
            <a:pPr marL="214313" indent="-214313">
              <a:buFont typeface="Arial" panose="020B0604020202020204" pitchFamily="34" charset="0"/>
              <a:buChar char="•"/>
            </a:pPr>
            <a:r>
              <a:rPr lang="en-GB" b="1" dirty="0">
                <a:latin typeface="Calibri" panose="020F0502020204030204" pitchFamily="34" charset="0"/>
                <a:ea typeface="HGPｺﾞｼｯｸM" panose="020B0600000000000000" pitchFamily="50" charset="-128"/>
                <a:cs typeface="Calibri" panose="020F0502020204030204" pitchFamily="34" charset="0"/>
              </a:rPr>
              <a:t>JCM </a:t>
            </a:r>
            <a:r>
              <a:rPr lang="en-GB" b="1" dirty="0" smtClean="0">
                <a:latin typeface="Calibri" panose="020F0502020204030204" pitchFamily="34" charset="0"/>
                <a:ea typeface="HGPｺﾞｼｯｸM" panose="020B0600000000000000" pitchFamily="50" charset="-128"/>
                <a:cs typeface="Calibri" panose="020F0502020204030204" pitchFamily="34" charset="0"/>
              </a:rPr>
              <a:t>potentials for </a:t>
            </a:r>
            <a:r>
              <a:rPr lang="en-GB" b="1" dirty="0">
                <a:latin typeface="Calibri" panose="020F0502020204030204" pitchFamily="34" charset="0"/>
                <a:ea typeface="HGPｺﾞｼｯｸM" panose="020B0600000000000000" pitchFamily="50" charset="-128"/>
                <a:cs typeface="Calibri" panose="020F0502020204030204" pitchFamily="34" charset="0"/>
              </a:rPr>
              <a:t>r</a:t>
            </a:r>
            <a:r>
              <a:rPr lang="en-GB" b="1" dirty="0" smtClean="0">
                <a:latin typeface="Calibri" panose="020F0502020204030204" pitchFamily="34" charset="0"/>
                <a:ea typeface="HGPｺﾞｼｯｸM" panose="020B0600000000000000" pitchFamily="50" charset="-128"/>
                <a:cs typeface="Calibri" panose="020F0502020204030204" pitchFamily="34" charset="0"/>
              </a:rPr>
              <a:t>ecovery plan from </a:t>
            </a:r>
            <a:r>
              <a:rPr lang="en-GB" b="1" dirty="0">
                <a:latin typeface="Calibri" panose="020F0502020204030204" pitchFamily="34" charset="0"/>
                <a:ea typeface="HGPｺﾞｼｯｸM" panose="020B0600000000000000" pitchFamily="50" charset="-128"/>
                <a:cs typeface="Calibri" panose="020F0502020204030204" pitchFamily="34" charset="0"/>
              </a:rPr>
              <a:t>the </a:t>
            </a:r>
            <a:r>
              <a:rPr lang="en-GB" b="1" dirty="0" smtClean="0">
                <a:latin typeface="Calibri" panose="020F0502020204030204" pitchFamily="34" charset="0"/>
                <a:ea typeface="HGPｺﾞｼｯｸM" panose="020B0600000000000000" pitchFamily="50" charset="-128"/>
                <a:cs typeface="Calibri" panose="020F0502020204030204" pitchFamily="34" charset="0"/>
              </a:rPr>
              <a:t>COVID-19 pandemic</a:t>
            </a:r>
          </a:p>
          <a:p>
            <a:pPr marL="214313" indent="-214313">
              <a:buFont typeface="Arial" panose="020B0604020202020204" pitchFamily="34" charset="0"/>
              <a:buChar char="•"/>
            </a:pPr>
            <a:endParaRPr lang="en-GB" b="1" dirty="0">
              <a:latin typeface="Calibri" panose="020F0502020204030204" pitchFamily="34" charset="0"/>
              <a:ea typeface="HGPｺﾞｼｯｸM" panose="020B0600000000000000" pitchFamily="50" charset="-128"/>
              <a:cs typeface="Calibri" panose="020F0502020204030204" pitchFamily="34" charset="0"/>
            </a:endParaRPr>
          </a:p>
          <a:p>
            <a:pPr marL="214313" indent="-214313">
              <a:buFont typeface="Arial" panose="020B0604020202020204" pitchFamily="34" charset="0"/>
              <a:buChar char="•"/>
            </a:pPr>
            <a:r>
              <a:rPr lang="en-GB" b="1" dirty="0" smtClean="0">
                <a:latin typeface="Calibri" panose="020F0502020204030204" pitchFamily="34" charset="0"/>
                <a:ea typeface="HGPｺﾞｼｯｸM" panose="020B0600000000000000" pitchFamily="50" charset="-128"/>
                <a:cs typeface="Calibri" panose="020F0502020204030204" pitchFamily="34" charset="0"/>
              </a:rPr>
              <a:t>Summary</a:t>
            </a:r>
          </a:p>
        </p:txBody>
      </p:sp>
    </p:spTree>
    <p:extLst>
      <p:ext uri="{BB962C8B-B14F-4D97-AF65-F5344CB8AC3E}">
        <p14:creationId xmlns:p14="http://schemas.microsoft.com/office/powerpoint/2010/main" val="42271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SDGs in Article 6 and JCM </a:t>
            </a:r>
            <a:endParaRPr lang="en-GB" dirty="0"/>
          </a:p>
        </p:txBody>
      </p:sp>
      <p:sp>
        <p:nvSpPr>
          <p:cNvPr id="3" name="テキスト ボックス 2"/>
          <p:cNvSpPr txBox="1"/>
          <p:nvPr/>
        </p:nvSpPr>
        <p:spPr>
          <a:xfrm>
            <a:off x="117848" y="699542"/>
            <a:ext cx="8774632" cy="378565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SD in Article </a:t>
            </a:r>
            <a:r>
              <a:rPr lang="en-US" b="1" dirty="0"/>
              <a:t>6 of the </a:t>
            </a:r>
            <a:r>
              <a:rPr lang="en-US" b="1" dirty="0" smtClean="0"/>
              <a:t>PA</a:t>
            </a:r>
            <a:r>
              <a:rPr lang="en-GB" sz="1600" baseline="30000" dirty="0">
                <a:latin typeface="Calibri" panose="020F0502020204030204" pitchFamily="34" charset="0"/>
                <a:ea typeface="HGPｺﾞｼｯｸM" panose="020B0600000000000000" pitchFamily="50" charset="-128"/>
                <a:cs typeface="Calibri" panose="020F0502020204030204" pitchFamily="34" charset="0"/>
              </a:rPr>
              <a:t>1</a:t>
            </a:r>
            <a:r>
              <a:rPr lang="en-GB" b="1" dirty="0" smtClean="0">
                <a:solidFill>
                  <a:srgbClr val="FF0000"/>
                </a:solidFill>
                <a:latin typeface="Calibri" panose="020F0502020204030204" pitchFamily="34" charset="0"/>
                <a:ea typeface="HGPｺﾞｼｯｸM" panose="020B0600000000000000" pitchFamily="50" charset="-128"/>
                <a:cs typeface="Calibri" panose="020F0502020204030204" pitchFamily="34" charset="0"/>
              </a:rPr>
              <a:t> </a:t>
            </a:r>
            <a:r>
              <a:rPr lang="en-US" b="1" dirty="0" smtClean="0">
                <a:solidFill>
                  <a:srgbClr val="FF0000"/>
                </a:solidFill>
              </a:rPr>
              <a:t> </a:t>
            </a:r>
          </a:p>
          <a:p>
            <a:pPr algn="just"/>
            <a:r>
              <a:rPr lang="en-GB" dirty="0" smtClean="0">
                <a:latin typeface="Calibri" panose="020F0502020204030204" pitchFamily="34" charset="0"/>
                <a:cs typeface="Calibri" panose="020F0502020204030204" pitchFamily="34" charset="0"/>
              </a:rPr>
              <a:t>Parties shall, </a:t>
            </a:r>
            <a:r>
              <a:rPr lang="en-GB" dirty="0">
                <a:latin typeface="Calibri" panose="020F0502020204030204" pitchFamily="34" charset="0"/>
                <a:cs typeface="Calibri" panose="020F0502020204030204" pitchFamily="34" charset="0"/>
              </a:rPr>
              <a:t>where engaging on a voluntary basis in cooperative approaches that involve the use of internationally transferred mitigation outcomes towards NDCs, </a:t>
            </a:r>
            <a:r>
              <a:rPr lang="en-GB" dirty="0">
                <a:solidFill>
                  <a:srgbClr val="C00000"/>
                </a:solidFill>
                <a:latin typeface="Calibri" panose="020F0502020204030204" pitchFamily="34" charset="0"/>
                <a:cs typeface="Calibri" panose="020F0502020204030204" pitchFamily="34" charset="0"/>
              </a:rPr>
              <a:t>promote sustainable development</a:t>
            </a:r>
            <a:r>
              <a:rPr lang="en-GB" dirty="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and</a:t>
            </a:r>
            <a:r>
              <a:rPr lang="en-GB" dirty="0">
                <a:solidFill>
                  <a:srgbClr val="FF0000"/>
                </a:solidFill>
                <a:latin typeface="Calibri" panose="020F0502020204030204" pitchFamily="34" charset="0"/>
                <a:cs typeface="Calibri" panose="020F0502020204030204" pitchFamily="34" charset="0"/>
              </a:rPr>
              <a:t> </a:t>
            </a:r>
            <a:r>
              <a:rPr lang="en-GB" dirty="0">
                <a:solidFill>
                  <a:srgbClr val="C00000"/>
                </a:solidFill>
                <a:latin typeface="Calibri" panose="020F0502020204030204" pitchFamily="34" charset="0"/>
                <a:cs typeface="Calibri" panose="020F0502020204030204" pitchFamily="34" charset="0"/>
              </a:rPr>
              <a:t>ensure environmental integrity </a:t>
            </a:r>
            <a:r>
              <a:rPr lang="en-GB" dirty="0">
                <a:latin typeface="Calibri" panose="020F0502020204030204" pitchFamily="34" charset="0"/>
                <a:cs typeface="Calibri" panose="020F0502020204030204" pitchFamily="34" charset="0"/>
              </a:rPr>
              <a:t>and </a:t>
            </a:r>
            <a:r>
              <a:rPr lang="en-GB" dirty="0" smtClean="0">
                <a:solidFill>
                  <a:srgbClr val="C00000"/>
                </a:solidFill>
                <a:latin typeface="Calibri" panose="020F0502020204030204" pitchFamily="34" charset="0"/>
                <a:cs typeface="Calibri" panose="020F0502020204030204" pitchFamily="34" charset="0"/>
              </a:rPr>
              <a:t>transparency</a:t>
            </a:r>
            <a:r>
              <a:rPr lang="en-GB" dirty="0" smtClean="0">
                <a:latin typeface="Calibri" panose="020F0502020204030204" pitchFamily="34" charset="0"/>
                <a:cs typeface="Calibri" panose="020F0502020204030204" pitchFamily="34" charset="0"/>
              </a:rPr>
              <a:t>…. </a:t>
            </a:r>
            <a:endParaRPr lang="en-GB" i="1" dirty="0" smtClean="0"/>
          </a:p>
          <a:p>
            <a:pPr lvl="1"/>
            <a:endParaRPr lang="en-US" sz="1600" dirty="0" smtClean="0"/>
          </a:p>
          <a:p>
            <a:pPr marL="285750" indent="-285750">
              <a:buFont typeface="Arial" panose="020B0604020202020204" pitchFamily="34" charset="0"/>
              <a:buChar char="•"/>
            </a:pPr>
            <a:r>
              <a:rPr lang="en-US" b="1" dirty="0" smtClean="0"/>
              <a:t>SD under the JCM</a:t>
            </a:r>
            <a:r>
              <a:rPr lang="en-GB" sz="1600" baseline="30000" dirty="0">
                <a:latin typeface="Calibri" panose="020F0502020204030204" pitchFamily="34" charset="0"/>
                <a:cs typeface="Calibri" panose="020F0502020204030204" pitchFamily="34" charset="0"/>
              </a:rPr>
              <a:t>2</a:t>
            </a:r>
            <a:endParaRPr lang="en-US" sz="1600" baseline="30000" dirty="0"/>
          </a:p>
          <a:p>
            <a:pPr algn="just"/>
            <a:r>
              <a:rPr lang="en-US" dirty="0"/>
              <a:t>T</a:t>
            </a:r>
            <a:r>
              <a:rPr lang="en-US" dirty="0" smtClean="0"/>
              <a:t>o </a:t>
            </a:r>
            <a:r>
              <a:rPr lang="en-US" dirty="0"/>
              <a:t>facilitate diffusion of leading low carbon technologies, products, systems, services, and infrastructure as well as implement mitigation actions, and </a:t>
            </a:r>
            <a:r>
              <a:rPr lang="en-US" dirty="0">
                <a:solidFill>
                  <a:srgbClr val="C00000"/>
                </a:solidFill>
              </a:rPr>
              <a:t>contribute to sustainable development of the partner </a:t>
            </a:r>
            <a:r>
              <a:rPr lang="en-US" dirty="0" smtClean="0">
                <a:solidFill>
                  <a:srgbClr val="C00000"/>
                </a:solidFill>
              </a:rPr>
              <a:t>countries</a:t>
            </a:r>
            <a:r>
              <a:rPr lang="en-US" dirty="0" smtClean="0"/>
              <a:t>.</a:t>
            </a:r>
            <a:endParaRPr lang="en-US" sz="1600" baseline="30000" dirty="0"/>
          </a:p>
          <a:p>
            <a:pPr marL="742950" lvl="1" indent="-285750">
              <a:buFont typeface="Wingdings" panose="05000000000000000000" pitchFamily="2" charset="2"/>
              <a:buChar char="ü"/>
            </a:pPr>
            <a:r>
              <a:rPr lang="en-US" sz="1600" dirty="0"/>
              <a:t>Every project is required to conduct a local stakeholder consultation</a:t>
            </a:r>
            <a:endParaRPr lang="en-US" sz="1600" dirty="0">
              <a:solidFill>
                <a:srgbClr val="FF0000"/>
              </a:solidFill>
            </a:endParaRPr>
          </a:p>
          <a:p>
            <a:pPr marL="742950" lvl="1" indent="-285750">
              <a:buFont typeface="Wingdings" panose="05000000000000000000" pitchFamily="2" charset="2"/>
              <a:buChar char="ü"/>
            </a:pPr>
            <a:r>
              <a:rPr lang="en-US" sz="1600" dirty="0" smtClean="0"/>
              <a:t>Assessing </a:t>
            </a:r>
            <a:r>
              <a:rPr lang="en-US" sz="1600" dirty="0"/>
              <a:t>and reporting SD </a:t>
            </a:r>
            <a:r>
              <a:rPr lang="en-US" sz="1600" dirty="0" smtClean="0"/>
              <a:t>have </a:t>
            </a:r>
            <a:r>
              <a:rPr lang="en-US" sz="1600" dirty="0"/>
              <a:t>been conducted in </a:t>
            </a:r>
            <a:r>
              <a:rPr lang="en-US" sz="1600" dirty="0" smtClean="0"/>
              <a:t>Mongolia</a:t>
            </a:r>
            <a:r>
              <a:rPr lang="en-US" sz="1600" baseline="30000" dirty="0" smtClean="0"/>
              <a:t>3</a:t>
            </a:r>
            <a:r>
              <a:rPr lang="en-US" sz="1600" dirty="0" smtClean="0"/>
              <a:t> </a:t>
            </a:r>
            <a:r>
              <a:rPr lang="en-US" sz="1600" dirty="0"/>
              <a:t>and </a:t>
            </a:r>
            <a:r>
              <a:rPr lang="en-US" sz="1600" dirty="0" smtClean="0"/>
              <a:t>Indonesia</a:t>
            </a:r>
            <a:r>
              <a:rPr lang="en-US" sz="1600" baseline="30000" dirty="0" smtClean="0"/>
              <a:t>4</a:t>
            </a:r>
          </a:p>
          <a:p>
            <a:pPr marL="742950" lvl="1" indent="-285750">
              <a:buFont typeface="Wingdings" panose="05000000000000000000" pitchFamily="2" charset="2"/>
              <a:buChar char="ü"/>
            </a:pPr>
            <a:r>
              <a:rPr lang="en-US" sz="1600" dirty="0" smtClean="0">
                <a:latin typeface="Calibri" panose="020F0502020204030204" pitchFamily="34" charset="0"/>
                <a:cs typeface="Calibri" panose="020F0502020204030204" pitchFamily="34" charset="0"/>
              </a:rPr>
              <a:t>SD assessment: Project </a:t>
            </a:r>
            <a:r>
              <a:rPr lang="en-US" sz="1600" dirty="0">
                <a:latin typeface="Calibri" panose="020F0502020204030204" pitchFamily="34" charset="0"/>
                <a:cs typeface="Calibri" panose="020F0502020204030204" pitchFamily="34" charset="0"/>
              </a:rPr>
              <a:t>participants set out SD plan </a:t>
            </a:r>
            <a:r>
              <a:rPr lang="en-US" sz="1600" dirty="0" smtClean="0">
                <a:latin typeface="Calibri" panose="020F0502020204030204" pitchFamily="34" charset="0"/>
                <a:cs typeface="Calibri" panose="020F0502020204030204" pitchFamily="34" charset="0"/>
              </a:rPr>
              <a:t>to prevent any negative impacts on the  environment and submit SD report to address these impacts and to identify possible contributions to SD</a:t>
            </a:r>
            <a:r>
              <a:rPr lang="en-US" sz="1600" baseline="30000" dirty="0" smtClean="0">
                <a:latin typeface="Calibri" panose="020F0502020204030204" pitchFamily="34" charset="0"/>
                <a:cs typeface="Calibri" panose="020F0502020204030204" pitchFamily="34" charset="0"/>
              </a:rPr>
              <a:t>3,4</a:t>
            </a:r>
            <a:r>
              <a:rPr lang="en-US" sz="1600" dirty="0" smtClean="0">
                <a:latin typeface="Calibri" panose="020F0502020204030204" pitchFamily="34" charset="0"/>
                <a:cs typeface="Calibri" panose="020F0502020204030204" pitchFamily="34" charset="0"/>
              </a:rPr>
              <a:t>. </a:t>
            </a:r>
            <a:endParaRPr lang="en-GB" sz="800" dirty="0">
              <a:latin typeface="Calibri" panose="020F0502020204030204" pitchFamily="34" charset="0"/>
              <a:cs typeface="Calibri" panose="020F0502020204030204" pitchFamily="34" charset="0"/>
            </a:endParaRPr>
          </a:p>
        </p:txBody>
      </p:sp>
      <p:sp>
        <p:nvSpPr>
          <p:cNvPr id="6" name="Rectangle 5"/>
          <p:cNvSpPr/>
          <p:nvPr/>
        </p:nvSpPr>
        <p:spPr>
          <a:xfrm>
            <a:off x="2159224" y="4227934"/>
            <a:ext cx="6984776" cy="523220"/>
          </a:xfrm>
          <a:prstGeom prst="rect">
            <a:avLst/>
          </a:prstGeom>
        </p:spPr>
        <p:txBody>
          <a:bodyPr wrap="square">
            <a:spAutoFit/>
          </a:bodyPr>
          <a:lstStyle/>
          <a:p>
            <a:pPr lvl="1" algn="r"/>
            <a:r>
              <a:rPr lang="en-US" sz="700" dirty="0" smtClean="0">
                <a:latin typeface="Calibri" panose="020F0502020204030204" pitchFamily="34" charset="0"/>
                <a:cs typeface="Calibri" panose="020F0502020204030204" pitchFamily="34" charset="0"/>
              </a:rPr>
              <a:t>1. Article 6 pf the Paris Agreement, </a:t>
            </a:r>
            <a:r>
              <a:rPr lang="en-US" sz="700" dirty="0">
                <a:latin typeface="Calibri" panose="020F0502020204030204" pitchFamily="34" charset="0"/>
                <a:cs typeface="Calibri" panose="020F0502020204030204" pitchFamily="34" charset="0"/>
                <a:hlinkClick r:id="rId3"/>
              </a:rPr>
              <a:t>https://</a:t>
            </a:r>
            <a:r>
              <a:rPr lang="en-US" sz="700" dirty="0" smtClean="0">
                <a:latin typeface="Calibri" panose="020F0502020204030204" pitchFamily="34" charset="0"/>
                <a:cs typeface="Calibri" panose="020F0502020204030204" pitchFamily="34" charset="0"/>
                <a:hlinkClick r:id="rId3"/>
              </a:rPr>
              <a:t>unfccc.int/sites/default/files/English_paris_agreement.pdf</a:t>
            </a:r>
            <a:r>
              <a:rPr lang="en-US" sz="700" dirty="0" smtClean="0">
                <a:latin typeface="Calibri" panose="020F0502020204030204" pitchFamily="34" charset="0"/>
                <a:cs typeface="Calibri" panose="020F0502020204030204" pitchFamily="34" charset="0"/>
              </a:rPr>
              <a:t> </a:t>
            </a:r>
            <a:endParaRPr lang="en-GB" sz="700" dirty="0">
              <a:latin typeface="Calibri" panose="020F0502020204030204" pitchFamily="34" charset="0"/>
              <a:cs typeface="Calibri" panose="020F0502020204030204" pitchFamily="34" charset="0"/>
            </a:endParaRPr>
          </a:p>
          <a:p>
            <a:pPr lvl="1" algn="r"/>
            <a:r>
              <a:rPr lang="en-US" sz="700" dirty="0" smtClean="0"/>
              <a:t>2. JCM website, </a:t>
            </a:r>
            <a:r>
              <a:rPr lang="en-US" sz="700" dirty="0">
                <a:latin typeface="Calibri" panose="020F0502020204030204" pitchFamily="34" charset="0"/>
                <a:cs typeface="Calibri" panose="020F0502020204030204" pitchFamily="34" charset="0"/>
                <a:hlinkClick r:id="rId4"/>
              </a:rPr>
              <a:t>https://www.jcm.go.jp/about</a:t>
            </a:r>
            <a:endParaRPr lang="en-US" sz="700" dirty="0">
              <a:latin typeface="Calibri" panose="020F0502020204030204" pitchFamily="34" charset="0"/>
              <a:cs typeface="Calibri" panose="020F0502020204030204" pitchFamily="34" charset="0"/>
            </a:endParaRPr>
          </a:p>
          <a:p>
            <a:pPr lvl="1" algn="r"/>
            <a:r>
              <a:rPr lang="en-US" sz="700" dirty="0" smtClean="0">
                <a:latin typeface="Calibri" panose="020F0502020204030204" pitchFamily="34" charset="0"/>
                <a:cs typeface="Calibri" panose="020F0502020204030204" pitchFamily="34" charset="0"/>
              </a:rPr>
              <a:t>3. SD Guideline under the JCM in Mongolia,  </a:t>
            </a:r>
            <a:r>
              <a:rPr lang="en-US" sz="700" dirty="0">
                <a:solidFill>
                  <a:srgbClr val="000000"/>
                </a:solidFill>
                <a:latin typeface="Calibri" panose="020F0502020204030204" pitchFamily="34" charset="0"/>
                <a:cs typeface="Calibri" panose="020F0502020204030204" pitchFamily="34" charset="0"/>
                <a:hlinkClick r:id="rId5"/>
              </a:rPr>
              <a:t>https://www.jcm.go.jp/opt/mn-jp/rules_and_guidelines/download/JCM_MN_GL_SDCP_CR_ver01.0.pdf</a:t>
            </a:r>
            <a:r>
              <a:rPr lang="en-US" sz="700" dirty="0">
                <a:solidFill>
                  <a:srgbClr val="000000"/>
                </a:solidFill>
                <a:latin typeface="Calibri" panose="020F0502020204030204" pitchFamily="34" charset="0"/>
                <a:cs typeface="Calibri" panose="020F0502020204030204" pitchFamily="34" charset="0"/>
              </a:rPr>
              <a:t> </a:t>
            </a:r>
            <a:endParaRPr lang="en-US" sz="700" dirty="0" smtClean="0">
              <a:solidFill>
                <a:srgbClr val="000000"/>
              </a:solidFill>
              <a:latin typeface="Calibri" panose="020F0502020204030204" pitchFamily="34" charset="0"/>
              <a:cs typeface="Calibri" panose="020F0502020204030204" pitchFamily="34" charset="0"/>
            </a:endParaRPr>
          </a:p>
          <a:p>
            <a:pPr lvl="1" algn="r"/>
            <a:r>
              <a:rPr lang="en-US" sz="700" dirty="0" smtClean="0">
                <a:latin typeface="Calibri" panose="020F0502020204030204" pitchFamily="34" charset="0"/>
                <a:cs typeface="Calibri" panose="020F0502020204030204" pitchFamily="34" charset="0"/>
              </a:rPr>
              <a:t>4. SD Guideline under the JCM in Indonesia</a:t>
            </a:r>
            <a:r>
              <a:rPr lang="en-US" sz="700" dirty="0" smtClean="0">
                <a:solidFill>
                  <a:srgbClr val="000000"/>
                </a:solidFill>
                <a:latin typeface="Calibri" panose="020F0502020204030204" pitchFamily="34" charset="0"/>
                <a:cs typeface="Calibri" panose="020F0502020204030204" pitchFamily="34" charset="0"/>
              </a:rPr>
              <a:t>, </a:t>
            </a:r>
            <a:r>
              <a:rPr lang="en-GB" sz="700" dirty="0" smtClean="0">
                <a:hlinkClick r:id="rId6"/>
              </a:rPr>
              <a:t>https://www.jcm.go.jp/opt/id-jp/rules_and_guidelines/download/JCM_ID_GL_SDIP_IR_ver01.0.pdf</a:t>
            </a:r>
            <a:r>
              <a:rPr lang="en-US" sz="700" dirty="0" smtClean="0">
                <a:solidFill>
                  <a:srgbClr val="000000"/>
                </a:solidFill>
                <a:latin typeface="Calibri" panose="020F0502020204030204" pitchFamily="34" charset="0"/>
                <a:cs typeface="Calibri" panose="020F0502020204030204" pitchFamily="34" charset="0"/>
              </a:rPr>
              <a:t> </a:t>
            </a:r>
            <a:r>
              <a:rPr lang="en-US" sz="700" dirty="0" smtClean="0"/>
              <a:t> </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56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smtClean="0">
                <a:cs typeface="Calibri" panose="020F0502020204030204" pitchFamily="34" charset="0"/>
              </a:rPr>
              <a:t>“JCM </a:t>
            </a:r>
            <a:r>
              <a:rPr lang="en-US" altLang="ja-JP" sz="2400" dirty="0">
                <a:cs typeface="Calibri" panose="020F0502020204030204" pitchFamily="34" charset="0"/>
              </a:rPr>
              <a:t>contributions to SDGs” series</a:t>
            </a:r>
            <a:endParaRPr lang="en-GB" sz="2400" dirty="0"/>
          </a:p>
        </p:txBody>
      </p:sp>
      <p:graphicFrame>
        <p:nvGraphicFramePr>
          <p:cNvPr id="3" name="図表 2"/>
          <p:cNvGraphicFramePr/>
          <p:nvPr>
            <p:extLst>
              <p:ext uri="{D42A27DB-BD31-4B8C-83A1-F6EECF244321}">
                <p14:modId xmlns:p14="http://schemas.microsoft.com/office/powerpoint/2010/main" val="2147944564"/>
              </p:ext>
            </p:extLst>
          </p:nvPr>
        </p:nvGraphicFramePr>
        <p:xfrm>
          <a:off x="72008" y="1275606"/>
          <a:ext cx="903649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6090" y="863731"/>
            <a:ext cx="1146191" cy="1620000"/>
          </a:xfrm>
          <a:prstGeom prst="rect">
            <a:avLst/>
          </a:prstGeom>
          <a:ln>
            <a:solidFill>
              <a:schemeClr val="tx1"/>
            </a:solidFill>
          </a:ln>
        </p:spPr>
      </p:pic>
      <p:pic>
        <p:nvPicPr>
          <p:cNvPr id="5"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8088" y="1907731"/>
            <a:ext cx="576000" cy="576000"/>
          </a:xfrm>
          <a:prstGeom prst="rect">
            <a:avLst/>
          </a:prstGeom>
        </p:spPr>
      </p:pic>
      <p:pic>
        <p:nvPicPr>
          <p:cNvPr id="6" name="Picture 19"/>
          <p:cNvPicPr>
            <a:picLocks noChangeAspect="1"/>
          </p:cNvPicPr>
          <p:nvPr/>
        </p:nvPicPr>
        <p:blipFill>
          <a:blip r:embed="rId10"/>
          <a:stretch>
            <a:fillRect/>
          </a:stretch>
        </p:blipFill>
        <p:spPr>
          <a:xfrm>
            <a:off x="498064" y="3111990"/>
            <a:ext cx="1148108" cy="1620000"/>
          </a:xfrm>
          <a:prstGeom prst="rect">
            <a:avLst/>
          </a:prstGeom>
          <a:ln>
            <a:solidFill>
              <a:schemeClr val="tx1"/>
            </a:solidFill>
          </a:ln>
        </p:spPr>
      </p:pic>
      <p:pic>
        <p:nvPicPr>
          <p:cNvPr id="7" name="図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63688" y="4149127"/>
            <a:ext cx="576000" cy="576000"/>
          </a:xfrm>
          <a:prstGeom prst="rect">
            <a:avLst/>
          </a:prstGeom>
        </p:spPr>
      </p:pic>
      <p:sp>
        <p:nvSpPr>
          <p:cNvPr id="9" name="正方形/長方形 8"/>
          <p:cNvSpPr/>
          <p:nvPr/>
        </p:nvSpPr>
        <p:spPr>
          <a:xfrm>
            <a:off x="4370725" y="4519311"/>
            <a:ext cx="4752527" cy="261610"/>
          </a:xfrm>
          <a:prstGeom prst="rect">
            <a:avLst/>
          </a:prstGeom>
        </p:spPr>
        <p:txBody>
          <a:bodyPr wrap="square">
            <a:spAutoFit/>
          </a:bodyPr>
          <a:lstStyle/>
          <a:p>
            <a:pPr algn="r"/>
            <a:r>
              <a:rPr lang="en-US" sz="1100" dirty="0" smtClean="0"/>
              <a:t>IGES publication website:</a:t>
            </a:r>
            <a:r>
              <a:rPr lang="en-GB" sz="1100" dirty="0"/>
              <a:t> </a:t>
            </a:r>
            <a:r>
              <a:rPr lang="en-GB" sz="1100" dirty="0" smtClean="0">
                <a:hlinkClick r:id="rId12"/>
              </a:rPr>
              <a:t>https</a:t>
            </a:r>
            <a:r>
              <a:rPr lang="en-GB" sz="1100" dirty="0">
                <a:hlinkClick r:id="rId12"/>
              </a:rPr>
              <a:t>://</a:t>
            </a:r>
            <a:r>
              <a:rPr lang="en-GB" sz="1100" dirty="0" smtClean="0">
                <a:hlinkClick r:id="rId12"/>
              </a:rPr>
              <a:t>www.iges.or.jp/en/pub/list/series/4680</a:t>
            </a:r>
            <a:endParaRPr lang="en-GB" sz="1100" dirty="0"/>
          </a:p>
        </p:txBody>
      </p:sp>
      <p:sp>
        <p:nvSpPr>
          <p:cNvPr id="24" name="Rectangle 23"/>
          <p:cNvSpPr/>
          <p:nvPr/>
        </p:nvSpPr>
        <p:spPr>
          <a:xfrm>
            <a:off x="5850478" y="1198473"/>
            <a:ext cx="2846665" cy="12097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6" name="Group 25"/>
          <p:cNvGrpSpPr/>
          <p:nvPr/>
        </p:nvGrpSpPr>
        <p:grpSpPr>
          <a:xfrm>
            <a:off x="2319398" y="2939393"/>
            <a:ext cx="3699336" cy="1209734"/>
            <a:chOff x="3349271" y="1752711"/>
            <a:chExt cx="4304857" cy="1209734"/>
          </a:xfrm>
        </p:grpSpPr>
        <p:sp>
          <p:nvSpPr>
            <p:cNvPr id="27" name="Rectangle 26"/>
            <p:cNvSpPr/>
            <p:nvPr/>
          </p:nvSpPr>
          <p:spPr>
            <a:xfrm>
              <a:off x="3349271" y="1752711"/>
              <a:ext cx="4304857" cy="12097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p:cNvSpPr txBox="1"/>
            <p:nvPr/>
          </p:nvSpPr>
          <p:spPr>
            <a:xfrm>
              <a:off x="3349271" y="1752711"/>
              <a:ext cx="4304857" cy="12097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kumimoji="1" lang="en-US" altLang="ja-JP" sz="1700" b="1" kern="1200" dirty="0" smtClean="0"/>
                <a:t>Second Volume </a:t>
              </a:r>
              <a:endParaRPr kumimoji="1" lang="en-US" altLang="ja-JP" sz="1700" kern="1200" dirty="0" smtClean="0"/>
            </a:p>
            <a:p>
              <a:pPr lvl="0" algn="ctr" defTabSz="755650">
                <a:lnSpc>
                  <a:spcPct val="90000"/>
                </a:lnSpc>
                <a:spcBef>
                  <a:spcPct val="0"/>
                </a:spcBef>
                <a:spcAft>
                  <a:spcPct val="35000"/>
                </a:spcAft>
              </a:pPr>
              <a:r>
                <a:rPr kumimoji="1" lang="en-US" altLang="ja-JP" sz="1700" kern="1200" dirty="0" smtClean="0"/>
                <a:t>-A tool</a:t>
              </a:r>
              <a:r>
                <a:rPr lang="en-US" altLang="ja-JP" sz="1600" u="none" kern="1200" dirty="0" smtClean="0">
                  <a:latin typeface="Calibri" panose="020F0502020204030204" pitchFamily="34" charset="0"/>
                  <a:cs typeface="Calibri" panose="020F0502020204030204" pitchFamily="34" charset="0"/>
                </a:rPr>
                <a:t> </a:t>
              </a:r>
              <a:r>
                <a:rPr lang="en-GB" altLang="ja-JP" sz="1600" u="none" kern="1200" dirty="0" smtClean="0">
                  <a:latin typeface="Calibri" panose="020F0502020204030204" pitchFamily="34" charset="0"/>
                  <a:cs typeface="Calibri" panose="020F0502020204030204" pitchFamily="34" charset="0"/>
                </a:rPr>
                <a:t>for identifying the JCM project contributions to the SDGs </a:t>
              </a:r>
            </a:p>
            <a:p>
              <a:pPr lvl="0" algn="ctr" defTabSz="755650">
                <a:lnSpc>
                  <a:spcPct val="90000"/>
                </a:lnSpc>
                <a:spcBef>
                  <a:spcPct val="0"/>
                </a:spcBef>
                <a:spcAft>
                  <a:spcPct val="35000"/>
                </a:spcAft>
              </a:pPr>
              <a:r>
                <a:rPr lang="en-GB" altLang="ja-JP" sz="1600" u="none" kern="1200" dirty="0" smtClean="0">
                  <a:latin typeface="Calibri" panose="020F0502020204030204" pitchFamily="34" charset="0"/>
                  <a:cs typeface="Calibri" panose="020F0502020204030204" pitchFamily="34" charset="0"/>
                </a:rPr>
                <a:t>- Updated</a:t>
              </a:r>
              <a:r>
                <a:rPr kumimoji="1" lang="en-US" altLang="ja-JP" sz="1600" kern="1200" dirty="0" smtClean="0"/>
                <a:t> indicators and covered newly registered projects </a:t>
              </a:r>
              <a:endParaRPr kumimoji="1" lang="ja-JP" altLang="en-US" sz="1600" kern="1200" dirty="0"/>
            </a:p>
          </p:txBody>
        </p:sp>
      </p:grpSp>
      <p:grpSp>
        <p:nvGrpSpPr>
          <p:cNvPr id="29" name="Group 28"/>
          <p:cNvGrpSpPr/>
          <p:nvPr/>
        </p:nvGrpSpPr>
        <p:grpSpPr>
          <a:xfrm>
            <a:off x="-61593" y="1346000"/>
            <a:ext cx="3551876" cy="1137731"/>
            <a:chOff x="103507" y="216022"/>
            <a:chExt cx="8123959" cy="1137731"/>
          </a:xfrm>
        </p:grpSpPr>
        <p:sp>
          <p:nvSpPr>
            <p:cNvPr id="30" name="Rectangle 29"/>
            <p:cNvSpPr/>
            <p:nvPr/>
          </p:nvSpPr>
          <p:spPr>
            <a:xfrm>
              <a:off x="103509" y="216022"/>
              <a:ext cx="8123957" cy="11377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p:cNvSpPr txBox="1"/>
            <p:nvPr/>
          </p:nvSpPr>
          <p:spPr>
            <a:xfrm>
              <a:off x="103507" y="216022"/>
              <a:ext cx="7997548" cy="11377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kumimoji="1" lang="en-US" altLang="ja-JP" sz="1700" b="1" kern="1200" dirty="0" smtClean="0"/>
                <a:t>First Volume </a:t>
              </a:r>
              <a:r>
                <a:rPr kumimoji="1" lang="en-US" altLang="ja-JP" sz="1700" kern="1200" dirty="0" smtClean="0"/>
                <a:t> </a:t>
              </a:r>
            </a:p>
            <a:p>
              <a:pPr lvl="0" algn="ctr" defTabSz="755650">
                <a:lnSpc>
                  <a:spcPct val="90000"/>
                </a:lnSpc>
                <a:spcBef>
                  <a:spcPct val="0"/>
                </a:spcBef>
                <a:spcAft>
                  <a:spcPct val="35000"/>
                </a:spcAft>
              </a:pPr>
              <a:r>
                <a:rPr kumimoji="1" lang="en-US" altLang="ja-JP" sz="1700" kern="1200" dirty="0" smtClean="0"/>
                <a:t>-D</a:t>
              </a:r>
              <a:r>
                <a:rPr kumimoji="1" lang="en-US" altLang="ja-JP" sz="1600" kern="1200" dirty="0" smtClean="0"/>
                <a:t>eveloped qualitative and quantitative indicators for JCM </a:t>
              </a:r>
            </a:p>
            <a:p>
              <a:pPr lvl="0" algn="ctr" defTabSz="755650">
                <a:lnSpc>
                  <a:spcPct val="90000"/>
                </a:lnSpc>
                <a:spcBef>
                  <a:spcPct val="0"/>
                </a:spcBef>
                <a:spcAft>
                  <a:spcPct val="35000"/>
                </a:spcAft>
              </a:pPr>
              <a:r>
                <a:rPr kumimoji="1" lang="en-US" altLang="ja-JP" sz="1600" kern="1200" dirty="0" smtClean="0"/>
                <a:t>-</a:t>
              </a:r>
              <a:r>
                <a:rPr kumimoji="1" lang="en-US" altLang="ja-JP" sz="1600" kern="1200" dirty="0" err="1" smtClean="0"/>
                <a:t>Analysed</a:t>
              </a:r>
              <a:r>
                <a:rPr kumimoji="1" lang="en-US" altLang="ja-JP" sz="1600" kern="1200" dirty="0" smtClean="0"/>
                <a:t> 57 registered projects</a:t>
              </a:r>
              <a:endParaRPr kumimoji="1" lang="ja-JP" altLang="en-US" sz="1600" kern="1200" dirty="0"/>
            </a:p>
          </p:txBody>
        </p:sp>
      </p:grpSp>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83833" y="3049952"/>
            <a:ext cx="1716559" cy="961958"/>
          </a:xfrm>
          <a:prstGeom prst="rect">
            <a:avLst/>
          </a:prstGeom>
          <a:ln>
            <a:solidFill>
              <a:schemeClr val="tx1"/>
            </a:solidFill>
          </a:ln>
        </p:spPr>
      </p:pic>
      <p:pic>
        <p:nvPicPr>
          <p:cNvPr id="10" name="図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4666" y="3579862"/>
            <a:ext cx="1767774" cy="994373"/>
          </a:xfrm>
          <a:prstGeom prst="rect">
            <a:avLst/>
          </a:prstGeom>
          <a:ln>
            <a:solidFill>
              <a:schemeClr val="tx1"/>
            </a:solidFill>
          </a:ln>
        </p:spPr>
      </p:pic>
      <p:sp>
        <p:nvSpPr>
          <p:cNvPr id="21" name="TextBox 20"/>
          <p:cNvSpPr txBox="1"/>
          <p:nvPr/>
        </p:nvSpPr>
        <p:spPr>
          <a:xfrm>
            <a:off x="5767928" y="1319617"/>
            <a:ext cx="2846665" cy="12097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kumimoji="1" lang="en-US" altLang="ja-JP" sz="1700" b="1" kern="1200" dirty="0" smtClean="0"/>
              <a:t>JCM-SDGs Best practices</a:t>
            </a:r>
          </a:p>
          <a:p>
            <a:pPr lvl="0" algn="ctr" defTabSz="755650">
              <a:lnSpc>
                <a:spcPct val="90000"/>
              </a:lnSpc>
              <a:spcBef>
                <a:spcPct val="0"/>
              </a:spcBef>
              <a:spcAft>
                <a:spcPct val="35000"/>
              </a:spcAft>
            </a:pPr>
            <a:r>
              <a:rPr lang="en-US" altLang="ja-JP" sz="1600" b="1" dirty="0" smtClean="0"/>
              <a:t>- </a:t>
            </a:r>
            <a:r>
              <a:rPr kumimoji="1" lang="en-US" altLang="ja-JP" sz="1600" kern="1200" dirty="0" smtClean="0"/>
              <a:t>Included 8 case studies</a:t>
            </a:r>
          </a:p>
          <a:p>
            <a:pPr algn="ctr" defTabSz="755650">
              <a:lnSpc>
                <a:spcPct val="90000"/>
              </a:lnSpc>
              <a:spcBef>
                <a:spcPct val="0"/>
              </a:spcBef>
              <a:spcAft>
                <a:spcPct val="35000"/>
              </a:spcAft>
            </a:pPr>
            <a:r>
              <a:rPr lang="en-US" altLang="ja-JP" sz="1600" dirty="0" smtClean="0">
                <a:solidFill>
                  <a:schemeClr val="tx1"/>
                </a:solidFill>
              </a:rPr>
              <a:t>- Future work: Update </a:t>
            </a:r>
            <a:r>
              <a:rPr lang="en-US" altLang="ja-JP" sz="1600" dirty="0">
                <a:solidFill>
                  <a:schemeClr val="tx1"/>
                </a:solidFill>
              </a:rPr>
              <a:t>indicators and </a:t>
            </a:r>
            <a:r>
              <a:rPr lang="en-US" altLang="ja-JP" sz="1600" dirty="0" err="1">
                <a:solidFill>
                  <a:schemeClr val="tx1"/>
                </a:solidFill>
              </a:rPr>
              <a:t>analyse</a:t>
            </a:r>
            <a:r>
              <a:rPr lang="en-US" altLang="ja-JP" sz="1600" dirty="0">
                <a:solidFill>
                  <a:schemeClr val="tx1"/>
                </a:solidFill>
              </a:rPr>
              <a:t> new projects </a:t>
            </a:r>
            <a:r>
              <a:rPr lang="en-US" altLang="ja-JP" sz="1600" dirty="0" smtClean="0">
                <a:solidFill>
                  <a:schemeClr val="tx1"/>
                </a:solidFill>
              </a:rPr>
              <a:t>regularly </a:t>
            </a:r>
            <a:endParaRPr kumimoji="1" lang="en-US" altLang="ja-JP" sz="1600" kern="1200" dirty="0" smtClean="0">
              <a:solidFill>
                <a:schemeClr val="tx1"/>
              </a:solidFill>
            </a:endParaRPr>
          </a:p>
        </p:txBody>
      </p:sp>
      <p:sp>
        <p:nvSpPr>
          <p:cNvPr id="11" name="Rectangle 10"/>
          <p:cNvSpPr/>
          <p:nvPr/>
        </p:nvSpPr>
        <p:spPr>
          <a:xfrm>
            <a:off x="467290" y="2632190"/>
            <a:ext cx="1444626" cy="341632"/>
          </a:xfrm>
          <a:prstGeom prst="rect">
            <a:avLst/>
          </a:prstGeom>
        </p:spPr>
        <p:txBody>
          <a:bodyPr wrap="none">
            <a:spAutoFit/>
          </a:bodyPr>
          <a:lstStyle/>
          <a:p>
            <a:pPr marL="285750" lvl="0" indent="-285750" algn="ctr" defTabSz="755650">
              <a:lnSpc>
                <a:spcPct val="90000"/>
              </a:lnSpc>
              <a:spcBef>
                <a:spcPct val="0"/>
              </a:spcBef>
              <a:spcAft>
                <a:spcPct val="35000"/>
              </a:spcAft>
              <a:buFont typeface="Arial" panose="020B0604020202020204" pitchFamily="34" charset="0"/>
              <a:buChar char="•"/>
            </a:pPr>
            <a:r>
              <a:rPr lang="en-US" altLang="ja-JP" b="1" dirty="0" smtClean="0"/>
              <a:t>Mar 2020</a:t>
            </a:r>
            <a:r>
              <a:rPr lang="en-US" altLang="ja-JP" dirty="0" smtClean="0"/>
              <a:t> </a:t>
            </a:r>
            <a:endParaRPr lang="en-US" altLang="ja-JP" dirty="0"/>
          </a:p>
        </p:txBody>
      </p:sp>
      <p:sp>
        <p:nvSpPr>
          <p:cNvPr id="12" name="Rectangle 11"/>
          <p:cNvSpPr/>
          <p:nvPr/>
        </p:nvSpPr>
        <p:spPr>
          <a:xfrm>
            <a:off x="3454970" y="2616958"/>
            <a:ext cx="1418979" cy="341632"/>
          </a:xfrm>
          <a:prstGeom prst="rect">
            <a:avLst/>
          </a:prstGeom>
        </p:spPr>
        <p:txBody>
          <a:bodyPr wrap="none">
            <a:spAutoFit/>
          </a:bodyPr>
          <a:lstStyle/>
          <a:p>
            <a:pPr marL="285750" lvl="0" indent="-285750" algn="ctr" defTabSz="755650">
              <a:lnSpc>
                <a:spcPct val="90000"/>
              </a:lnSpc>
              <a:spcBef>
                <a:spcPct val="0"/>
              </a:spcBef>
              <a:spcAft>
                <a:spcPct val="35000"/>
              </a:spcAft>
              <a:buFont typeface="Arial" panose="020B0604020202020204" pitchFamily="34" charset="0"/>
              <a:buChar char="•"/>
            </a:pPr>
            <a:r>
              <a:rPr lang="en-US" altLang="ja-JP" b="1" dirty="0" smtClean="0"/>
              <a:t>Aug 2020</a:t>
            </a:r>
            <a:r>
              <a:rPr lang="en-US" altLang="ja-JP" dirty="0" smtClean="0"/>
              <a:t> </a:t>
            </a:r>
            <a:endParaRPr lang="en-US" altLang="ja-JP" dirty="0"/>
          </a:p>
        </p:txBody>
      </p:sp>
      <p:sp>
        <p:nvSpPr>
          <p:cNvPr id="13" name="Rectangle 12"/>
          <p:cNvSpPr/>
          <p:nvPr/>
        </p:nvSpPr>
        <p:spPr>
          <a:xfrm>
            <a:off x="6458108" y="2618058"/>
            <a:ext cx="1388330" cy="341632"/>
          </a:xfrm>
          <a:prstGeom prst="rect">
            <a:avLst/>
          </a:prstGeom>
        </p:spPr>
        <p:txBody>
          <a:bodyPr wrap="none">
            <a:spAutoFit/>
          </a:bodyPr>
          <a:lstStyle/>
          <a:p>
            <a:pPr marL="285750" lvl="0" indent="-285750" algn="ctr" defTabSz="755650">
              <a:lnSpc>
                <a:spcPct val="90000"/>
              </a:lnSpc>
              <a:spcBef>
                <a:spcPct val="0"/>
              </a:spcBef>
              <a:spcAft>
                <a:spcPct val="35000"/>
              </a:spcAft>
              <a:buFont typeface="Arial" panose="020B0604020202020204" pitchFamily="34" charset="0"/>
              <a:buChar char="•"/>
            </a:pPr>
            <a:r>
              <a:rPr lang="en-US" altLang="ja-JP" b="1" dirty="0" smtClean="0"/>
              <a:t>Feb 2021</a:t>
            </a:r>
            <a:r>
              <a:rPr lang="en-US" altLang="ja-JP" dirty="0" smtClean="0"/>
              <a:t> </a:t>
            </a:r>
            <a:endParaRPr lang="en-US" altLang="ja-JP" dirty="0"/>
          </a:p>
        </p:txBody>
      </p:sp>
      <p:pic>
        <p:nvPicPr>
          <p:cNvPr id="1026" name="Picture 2" descr="https://qr.quel.jp/tmp/e108caa033deb3b90689d4a9adebef3e1356d50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2034" y="4011974"/>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7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sz="2400" dirty="0">
                <a:ea typeface="HGPｺﾞｼｯｸM" panose="020B0600000000000000" pitchFamily="50" charset="-128"/>
                <a:cs typeface="Segoe UI" panose="020B0502040204020203" pitchFamily="34" charset="0"/>
              </a:rPr>
              <a:t>1. Contributions to multiple goals and targets </a:t>
            </a:r>
            <a:endParaRPr lang="en-GB" sz="2400" dirty="0"/>
          </a:p>
        </p:txBody>
      </p:sp>
      <p:sp>
        <p:nvSpPr>
          <p:cNvPr id="4" name="正方形/長方形 7">
            <a:extLst>
              <a:ext uri="{FF2B5EF4-FFF2-40B4-BE49-F238E27FC236}">
                <a16:creationId xmlns:a16="http://schemas.microsoft.com/office/drawing/2014/main" id="{BD18403F-63C6-41C3-9E58-F2ED0A2301E1}"/>
              </a:ext>
            </a:extLst>
          </p:cNvPr>
          <p:cNvSpPr/>
          <p:nvPr/>
        </p:nvSpPr>
        <p:spPr>
          <a:xfrm>
            <a:off x="0" y="736417"/>
            <a:ext cx="9144000" cy="323165"/>
          </a:xfrm>
          <a:prstGeom prst="rect">
            <a:avLst/>
          </a:prstGeom>
        </p:spPr>
        <p:txBody>
          <a:bodyPr wrap="square">
            <a:spAutoFit/>
          </a:bodyPr>
          <a:lstStyle/>
          <a:p>
            <a:pPr algn="ctr"/>
            <a:r>
              <a:rPr lang="en-GB" sz="1500" b="1" dirty="0">
                <a:latin typeface="Calibri" panose="020F0502020204030204" pitchFamily="34" charset="0"/>
                <a:cs typeface="Calibri" panose="020F0502020204030204" pitchFamily="34" charset="0"/>
              </a:rPr>
              <a:t>JCM contributes to not </a:t>
            </a:r>
            <a:r>
              <a:rPr lang="en-GB" sz="1500" b="1" dirty="0" smtClean="0">
                <a:latin typeface="Calibri" panose="020F0502020204030204" pitchFamily="34" charset="0"/>
                <a:cs typeface="Calibri" panose="020F0502020204030204" pitchFamily="34" charset="0"/>
              </a:rPr>
              <a:t>only energy, </a:t>
            </a:r>
            <a:r>
              <a:rPr lang="en-GB" sz="1500" b="1" dirty="0">
                <a:latin typeface="Calibri" panose="020F0502020204030204" pitchFamily="34" charset="0"/>
                <a:cs typeface="Calibri" panose="020F0502020204030204" pitchFamily="34" charset="0"/>
              </a:rPr>
              <a:t>environmental and economic G</a:t>
            </a:r>
            <a:r>
              <a:rPr lang="en-GB" sz="1500" b="1" dirty="0" smtClean="0">
                <a:latin typeface="Calibri" panose="020F0502020204030204" pitchFamily="34" charset="0"/>
                <a:cs typeface="Calibri" panose="020F0502020204030204" pitchFamily="34" charset="0"/>
              </a:rPr>
              <a:t>oals </a:t>
            </a:r>
            <a:r>
              <a:rPr lang="en-GB" sz="1500" b="1" dirty="0">
                <a:latin typeface="Calibri" panose="020F0502020204030204" pitchFamily="34" charset="0"/>
                <a:cs typeface="Calibri" panose="020F0502020204030204" pitchFamily="34" charset="0"/>
              </a:rPr>
              <a:t>but also social </a:t>
            </a:r>
            <a:r>
              <a:rPr lang="en-GB" sz="1500" b="1" dirty="0" smtClean="0">
                <a:latin typeface="Calibri" panose="020F0502020204030204" pitchFamily="34" charset="0"/>
                <a:cs typeface="Calibri" panose="020F0502020204030204" pitchFamily="34" charset="0"/>
              </a:rPr>
              <a:t>dimension of the SDGs</a:t>
            </a:r>
            <a:endParaRPr lang="en-GB" sz="1200" dirty="0">
              <a:latin typeface="Calibri" panose="020F0502020204030204" pitchFamily="34" charset="0"/>
              <a:cs typeface="Calibri" panose="020F0502020204030204" pitchFamily="34" charset="0"/>
            </a:endParaRPr>
          </a:p>
        </p:txBody>
      </p:sp>
      <p:sp>
        <p:nvSpPr>
          <p:cNvPr id="32" name="フリーフォーム 31"/>
          <p:cNvSpPr/>
          <p:nvPr/>
        </p:nvSpPr>
        <p:spPr>
          <a:xfrm>
            <a:off x="2510420" y="2210077"/>
            <a:ext cx="2171479" cy="1275496"/>
          </a:xfrm>
          <a:custGeom>
            <a:avLst/>
            <a:gdLst>
              <a:gd name="connsiteX0" fmla="*/ 837645 w 2171479"/>
              <a:gd name="connsiteY0" fmla="*/ 0 h 1275496"/>
              <a:gd name="connsiteX1" fmla="*/ 2045322 w 2171479"/>
              <a:gd name="connsiteY1" fmla="*/ 215188 h 1275496"/>
              <a:gd name="connsiteX2" fmla="*/ 2171479 w 2171479"/>
              <a:gd name="connsiteY2" fmla="*/ 270219 h 1275496"/>
              <a:gd name="connsiteX3" fmla="*/ 2127540 w 2171479"/>
              <a:gd name="connsiteY3" fmla="*/ 289388 h 1275496"/>
              <a:gd name="connsiteX4" fmla="*/ 1341501 w 2171479"/>
              <a:gd name="connsiteY4" fmla="*/ 1261773 h 1275496"/>
              <a:gd name="connsiteX5" fmla="*/ 1342689 w 2171479"/>
              <a:gd name="connsiteY5" fmla="*/ 1275496 h 1275496"/>
              <a:gd name="connsiteX6" fmla="*/ 1319231 w 2171479"/>
              <a:gd name="connsiteY6" fmla="*/ 1270488 h 1275496"/>
              <a:gd name="connsiteX7" fmla="*/ 0 w 2171479"/>
              <a:gd name="connsiteY7" fmla="*/ 109505 h 1275496"/>
              <a:gd name="connsiteX8" fmla="*/ 984 w 2171479"/>
              <a:gd name="connsiteY8" fmla="*/ 98140 h 1275496"/>
              <a:gd name="connsiteX9" fmla="*/ 195327 w 2171479"/>
              <a:gd name="connsiteY9" fmla="*/ 56647 h 1275496"/>
              <a:gd name="connsiteX10" fmla="*/ 837645 w 2171479"/>
              <a:gd name="connsiteY10" fmla="*/ 0 h 127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1479" h="1275496">
                <a:moveTo>
                  <a:pt x="837645" y="0"/>
                </a:moveTo>
                <a:cubicBezTo>
                  <a:pt x="1284996" y="0"/>
                  <a:pt x="1700584" y="79330"/>
                  <a:pt x="2045322" y="215188"/>
                </a:cubicBezTo>
                <a:lnTo>
                  <a:pt x="2171479" y="270219"/>
                </a:lnTo>
                <a:lnTo>
                  <a:pt x="2127540" y="289388"/>
                </a:lnTo>
                <a:cubicBezTo>
                  <a:pt x="1647487" y="520516"/>
                  <a:pt x="1341501" y="870298"/>
                  <a:pt x="1341501" y="1261773"/>
                </a:cubicBezTo>
                <a:lnTo>
                  <a:pt x="1342689" y="1275496"/>
                </a:lnTo>
                <a:lnTo>
                  <a:pt x="1319231" y="1270488"/>
                </a:lnTo>
                <a:cubicBezTo>
                  <a:pt x="543974" y="1079210"/>
                  <a:pt x="0" y="631414"/>
                  <a:pt x="0" y="109505"/>
                </a:cubicBezTo>
                <a:lnTo>
                  <a:pt x="984" y="98140"/>
                </a:lnTo>
                <a:lnTo>
                  <a:pt x="195327" y="56647"/>
                </a:lnTo>
                <a:cubicBezTo>
                  <a:pt x="398235" y="19833"/>
                  <a:pt x="613970" y="0"/>
                  <a:pt x="837645" y="0"/>
                </a:cubicBezTo>
                <a:close/>
              </a:path>
            </a:pathLst>
          </a:custGeom>
          <a:solidFill>
            <a:srgbClr val="43B76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フリーフォーム 30"/>
          <p:cNvSpPr/>
          <p:nvPr/>
        </p:nvSpPr>
        <p:spPr>
          <a:xfrm>
            <a:off x="4681899" y="2211710"/>
            <a:ext cx="2148521" cy="1269732"/>
          </a:xfrm>
          <a:custGeom>
            <a:avLst/>
            <a:gdLst>
              <a:gd name="connsiteX0" fmla="*/ 1330022 w 2148521"/>
              <a:gd name="connsiteY0" fmla="*/ 0 h 1269732"/>
              <a:gd name="connsiteX1" fmla="*/ 1972340 w 2148521"/>
              <a:gd name="connsiteY1" fmla="*/ 56653 h 1269732"/>
              <a:gd name="connsiteX2" fmla="*/ 2147322 w 2148521"/>
              <a:gd name="connsiteY2" fmla="*/ 94017 h 1269732"/>
              <a:gd name="connsiteX3" fmla="*/ 2148521 w 2148521"/>
              <a:gd name="connsiteY3" fmla="*/ 107872 h 1269732"/>
              <a:gd name="connsiteX4" fmla="*/ 829290 w 2148521"/>
              <a:gd name="connsiteY4" fmla="*/ 1268855 h 1269732"/>
              <a:gd name="connsiteX5" fmla="*/ 825182 w 2148521"/>
              <a:gd name="connsiteY5" fmla="*/ 1269732 h 1269732"/>
              <a:gd name="connsiteX6" fmla="*/ 826166 w 2148521"/>
              <a:gd name="connsiteY6" fmla="*/ 1258367 h 1269732"/>
              <a:gd name="connsiteX7" fmla="*/ 40127 w 2148521"/>
              <a:gd name="connsiteY7" fmla="*/ 286090 h 1269732"/>
              <a:gd name="connsiteX8" fmla="*/ 0 w 2148521"/>
              <a:gd name="connsiteY8" fmla="*/ 268586 h 1269732"/>
              <a:gd name="connsiteX9" fmla="*/ 122345 w 2148521"/>
              <a:gd name="connsiteY9" fmla="*/ 215212 h 1269732"/>
              <a:gd name="connsiteX10" fmla="*/ 1330022 w 2148521"/>
              <a:gd name="connsiteY10" fmla="*/ 0 h 126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521" h="1269732">
                <a:moveTo>
                  <a:pt x="1330022" y="0"/>
                </a:moveTo>
                <a:cubicBezTo>
                  <a:pt x="1553698" y="0"/>
                  <a:pt x="1769432" y="19835"/>
                  <a:pt x="1972340" y="56653"/>
                </a:cubicBezTo>
                <a:lnTo>
                  <a:pt x="2147322" y="94017"/>
                </a:lnTo>
                <a:lnTo>
                  <a:pt x="2148521" y="107872"/>
                </a:lnTo>
                <a:cubicBezTo>
                  <a:pt x="2148521" y="629781"/>
                  <a:pt x="1604547" y="1077577"/>
                  <a:pt x="829290" y="1268855"/>
                </a:cubicBezTo>
                <a:lnTo>
                  <a:pt x="825182" y="1269732"/>
                </a:lnTo>
                <a:lnTo>
                  <a:pt x="826166" y="1258367"/>
                </a:lnTo>
                <a:cubicBezTo>
                  <a:pt x="826166" y="866935"/>
                  <a:pt x="520181" y="517192"/>
                  <a:pt x="40127" y="286090"/>
                </a:cubicBezTo>
                <a:lnTo>
                  <a:pt x="0" y="268586"/>
                </a:lnTo>
                <a:lnTo>
                  <a:pt x="122345" y="215212"/>
                </a:lnTo>
                <a:cubicBezTo>
                  <a:pt x="467084" y="79339"/>
                  <a:pt x="882672" y="0"/>
                  <a:pt x="1330022" y="0"/>
                </a:cubicBezTo>
                <a:close/>
              </a:path>
            </a:pathLst>
          </a:custGeom>
          <a:solidFill>
            <a:srgbClr val="55B5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フリーフォーム 29"/>
          <p:cNvSpPr/>
          <p:nvPr/>
        </p:nvSpPr>
        <p:spPr>
          <a:xfrm>
            <a:off x="3853108" y="3481443"/>
            <a:ext cx="1653972" cy="980189"/>
          </a:xfrm>
          <a:custGeom>
            <a:avLst/>
            <a:gdLst>
              <a:gd name="connsiteX0" fmla="*/ 1653972 w 1653972"/>
              <a:gd name="connsiteY0" fmla="*/ 0 h 980189"/>
              <a:gd name="connsiteX1" fmla="*/ 1643804 w 1653972"/>
              <a:gd name="connsiteY1" fmla="*/ 117463 h 980189"/>
              <a:gd name="connsiteX2" fmla="*/ 868917 w 1653972"/>
              <a:gd name="connsiteY2" fmla="*/ 960912 h 980189"/>
              <a:gd name="connsiteX3" fmla="*/ 824726 w 1653972"/>
              <a:gd name="connsiteY3" fmla="*/ 980189 h 980189"/>
              <a:gd name="connsiteX4" fmla="*/ 784851 w 1653972"/>
              <a:gd name="connsiteY4" fmla="*/ 962793 h 980189"/>
              <a:gd name="connsiteX5" fmla="*/ 9964 w 1653972"/>
              <a:gd name="connsiteY5" fmla="*/ 119250 h 980189"/>
              <a:gd name="connsiteX6" fmla="*/ 0 w 1653972"/>
              <a:gd name="connsiteY6" fmla="*/ 4131 h 980189"/>
              <a:gd name="connsiteX7" fmla="*/ 174993 w 1653972"/>
              <a:gd name="connsiteY7" fmla="*/ 41493 h 980189"/>
              <a:gd name="connsiteX8" fmla="*/ 817311 w 1653972"/>
              <a:gd name="connsiteY8" fmla="*/ 98140 h 980189"/>
              <a:gd name="connsiteX9" fmla="*/ 1459629 w 1653972"/>
              <a:gd name="connsiteY9" fmla="*/ 41493 h 980189"/>
              <a:gd name="connsiteX10" fmla="*/ 1653972 w 1653972"/>
              <a:gd name="connsiteY10" fmla="*/ 0 h 98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3972" h="980189">
                <a:moveTo>
                  <a:pt x="1653972" y="0"/>
                </a:moveTo>
                <a:lnTo>
                  <a:pt x="1643804" y="117463"/>
                </a:lnTo>
                <a:cubicBezTo>
                  <a:pt x="1584810" y="456323"/>
                  <a:pt x="1295632" y="755488"/>
                  <a:pt x="868917" y="960912"/>
                </a:cubicBezTo>
                <a:lnTo>
                  <a:pt x="824726" y="980189"/>
                </a:lnTo>
                <a:lnTo>
                  <a:pt x="784851" y="962793"/>
                </a:lnTo>
                <a:cubicBezTo>
                  <a:pt x="358137" y="757346"/>
                  <a:pt x="68958" y="458148"/>
                  <a:pt x="9964" y="119250"/>
                </a:cubicBezTo>
                <a:lnTo>
                  <a:pt x="0" y="4131"/>
                </a:lnTo>
                <a:lnTo>
                  <a:pt x="174993" y="41493"/>
                </a:lnTo>
                <a:cubicBezTo>
                  <a:pt x="377901" y="78308"/>
                  <a:pt x="593636" y="98140"/>
                  <a:pt x="817311" y="98140"/>
                </a:cubicBezTo>
                <a:cubicBezTo>
                  <a:pt x="1040987" y="98140"/>
                  <a:pt x="1256721" y="78308"/>
                  <a:pt x="1459629" y="41493"/>
                </a:cubicBezTo>
                <a:lnTo>
                  <a:pt x="1653972" y="0"/>
                </a:lnTo>
                <a:close/>
              </a:path>
            </a:pathLst>
          </a:custGeom>
          <a:solidFill>
            <a:srgbClr val="A1B42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フリーフォーム 28"/>
          <p:cNvSpPr/>
          <p:nvPr/>
        </p:nvSpPr>
        <p:spPr>
          <a:xfrm>
            <a:off x="2511404" y="1059582"/>
            <a:ext cx="4317817" cy="1420714"/>
          </a:xfrm>
          <a:custGeom>
            <a:avLst/>
            <a:gdLst>
              <a:gd name="connsiteX0" fmla="*/ 2159016 w 4317817"/>
              <a:gd name="connsiteY0" fmla="*/ 0 h 1420714"/>
              <a:gd name="connsiteX1" fmla="*/ 4307864 w 4317817"/>
              <a:gd name="connsiteY1" fmla="*/ 1131172 h 1420714"/>
              <a:gd name="connsiteX2" fmla="*/ 4317817 w 4317817"/>
              <a:gd name="connsiteY2" fmla="*/ 1246145 h 1420714"/>
              <a:gd name="connsiteX3" fmla="*/ 4142835 w 4317817"/>
              <a:gd name="connsiteY3" fmla="*/ 1208781 h 1420714"/>
              <a:gd name="connsiteX4" fmla="*/ 3500517 w 4317817"/>
              <a:gd name="connsiteY4" fmla="*/ 1152128 h 1420714"/>
              <a:gd name="connsiteX5" fmla="*/ 2292840 w 4317817"/>
              <a:gd name="connsiteY5" fmla="*/ 1367340 h 1420714"/>
              <a:gd name="connsiteX6" fmla="*/ 2170495 w 4317817"/>
              <a:gd name="connsiteY6" fmla="*/ 1420714 h 1420714"/>
              <a:gd name="connsiteX7" fmla="*/ 2044338 w 4317817"/>
              <a:gd name="connsiteY7" fmla="*/ 1365683 h 1420714"/>
              <a:gd name="connsiteX8" fmla="*/ 836661 w 4317817"/>
              <a:gd name="connsiteY8" fmla="*/ 1150495 h 1420714"/>
              <a:gd name="connsiteX9" fmla="*/ 194343 w 4317817"/>
              <a:gd name="connsiteY9" fmla="*/ 1207142 h 1420714"/>
              <a:gd name="connsiteX10" fmla="*/ 0 w 4317817"/>
              <a:gd name="connsiteY10" fmla="*/ 1248635 h 1420714"/>
              <a:gd name="connsiteX11" fmla="*/ 10168 w 4317817"/>
              <a:gd name="connsiteY11" fmla="*/ 1131172 h 1420714"/>
              <a:gd name="connsiteX12" fmla="*/ 2159016 w 4317817"/>
              <a:gd name="connsiteY12" fmla="*/ 0 h 14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7817" h="1420714">
                <a:moveTo>
                  <a:pt x="2159016" y="0"/>
                </a:moveTo>
                <a:cubicBezTo>
                  <a:pt x="3277393" y="0"/>
                  <a:pt x="4197251" y="495810"/>
                  <a:pt x="4307864" y="1131172"/>
                </a:cubicBezTo>
                <a:lnTo>
                  <a:pt x="4317817" y="1246145"/>
                </a:lnTo>
                <a:lnTo>
                  <a:pt x="4142835" y="1208781"/>
                </a:lnTo>
                <a:cubicBezTo>
                  <a:pt x="3939927" y="1171963"/>
                  <a:pt x="3724193" y="1152128"/>
                  <a:pt x="3500517" y="1152128"/>
                </a:cubicBezTo>
                <a:cubicBezTo>
                  <a:pt x="3053167" y="1152128"/>
                  <a:pt x="2637579" y="1231467"/>
                  <a:pt x="2292840" y="1367340"/>
                </a:cubicBezTo>
                <a:lnTo>
                  <a:pt x="2170495" y="1420714"/>
                </a:lnTo>
                <a:lnTo>
                  <a:pt x="2044338" y="1365683"/>
                </a:lnTo>
                <a:cubicBezTo>
                  <a:pt x="1699600" y="1229825"/>
                  <a:pt x="1284012" y="1150495"/>
                  <a:pt x="836661" y="1150495"/>
                </a:cubicBezTo>
                <a:cubicBezTo>
                  <a:pt x="612986" y="1150495"/>
                  <a:pt x="397251" y="1170328"/>
                  <a:pt x="194343" y="1207142"/>
                </a:cubicBezTo>
                <a:lnTo>
                  <a:pt x="0" y="1248635"/>
                </a:lnTo>
                <a:lnTo>
                  <a:pt x="10168" y="1131172"/>
                </a:lnTo>
                <a:cubicBezTo>
                  <a:pt x="120782" y="495810"/>
                  <a:pt x="1040640" y="0"/>
                  <a:pt x="215901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フリーフォーム 27"/>
          <p:cNvSpPr/>
          <p:nvPr/>
        </p:nvSpPr>
        <p:spPr>
          <a:xfrm>
            <a:off x="4677834" y="2305728"/>
            <a:ext cx="3494086" cy="2426263"/>
          </a:xfrm>
          <a:custGeom>
            <a:avLst/>
            <a:gdLst>
              <a:gd name="connsiteX0" fmla="*/ 2151386 w 3494086"/>
              <a:gd name="connsiteY0" fmla="*/ 0 h 2426263"/>
              <a:gd name="connsiteX1" fmla="*/ 2174855 w 3494086"/>
              <a:gd name="connsiteY1" fmla="*/ 5011 h 2426263"/>
              <a:gd name="connsiteX2" fmla="*/ 3494086 w 3494086"/>
              <a:gd name="connsiteY2" fmla="*/ 1166123 h 2426263"/>
              <a:gd name="connsiteX3" fmla="*/ 1334086 w 3494086"/>
              <a:gd name="connsiteY3" fmla="*/ 2426263 h 2426263"/>
              <a:gd name="connsiteX4" fmla="*/ 126409 w 3494086"/>
              <a:gd name="connsiteY4" fmla="*/ 2211051 h 2426263"/>
              <a:gd name="connsiteX5" fmla="*/ 0 w 3494086"/>
              <a:gd name="connsiteY5" fmla="*/ 2155904 h 2426263"/>
              <a:gd name="connsiteX6" fmla="*/ 44191 w 3494086"/>
              <a:gd name="connsiteY6" fmla="*/ 2136627 h 2426263"/>
              <a:gd name="connsiteX7" fmla="*/ 819078 w 3494086"/>
              <a:gd name="connsiteY7" fmla="*/ 1293178 h 2426263"/>
              <a:gd name="connsiteX8" fmla="*/ 829246 w 3494086"/>
              <a:gd name="connsiteY8" fmla="*/ 1175715 h 2426263"/>
              <a:gd name="connsiteX9" fmla="*/ 833354 w 3494086"/>
              <a:gd name="connsiteY9" fmla="*/ 1174838 h 2426263"/>
              <a:gd name="connsiteX10" fmla="*/ 2152585 w 3494086"/>
              <a:gd name="connsiteY10" fmla="*/ 13855 h 2426263"/>
              <a:gd name="connsiteX11" fmla="*/ 2151386 w 3494086"/>
              <a:gd name="connsiteY11" fmla="*/ 0 h 242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4086" h="2426263">
                <a:moveTo>
                  <a:pt x="2151386" y="0"/>
                </a:moveTo>
                <a:lnTo>
                  <a:pt x="2174855" y="5011"/>
                </a:lnTo>
                <a:cubicBezTo>
                  <a:pt x="2950112" y="196311"/>
                  <a:pt x="3494086" y="644156"/>
                  <a:pt x="3494086" y="1166123"/>
                </a:cubicBezTo>
                <a:cubicBezTo>
                  <a:pt x="3494086" y="1862079"/>
                  <a:pt x="2527021" y="2426263"/>
                  <a:pt x="1334086" y="2426263"/>
                </a:cubicBezTo>
                <a:cubicBezTo>
                  <a:pt x="886736" y="2426263"/>
                  <a:pt x="471148" y="2346925"/>
                  <a:pt x="126409" y="2211051"/>
                </a:cubicBezTo>
                <a:lnTo>
                  <a:pt x="0" y="2155904"/>
                </a:lnTo>
                <a:lnTo>
                  <a:pt x="44191" y="2136627"/>
                </a:lnTo>
                <a:cubicBezTo>
                  <a:pt x="470906" y="1931203"/>
                  <a:pt x="760084" y="1632038"/>
                  <a:pt x="819078" y="1293178"/>
                </a:cubicBezTo>
                <a:lnTo>
                  <a:pt x="829246" y="1175715"/>
                </a:lnTo>
                <a:lnTo>
                  <a:pt x="833354" y="1174838"/>
                </a:lnTo>
                <a:cubicBezTo>
                  <a:pt x="1608611" y="983560"/>
                  <a:pt x="2152585" y="535764"/>
                  <a:pt x="2152585" y="13855"/>
                </a:cubicBezTo>
                <a:lnTo>
                  <a:pt x="2151386" y="0"/>
                </a:lnTo>
                <a:close/>
              </a:path>
            </a:pathLst>
          </a:cu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フリーフォーム 26"/>
          <p:cNvSpPr/>
          <p:nvPr/>
        </p:nvSpPr>
        <p:spPr>
          <a:xfrm>
            <a:off x="1188064" y="2308217"/>
            <a:ext cx="3489770" cy="2421860"/>
          </a:xfrm>
          <a:custGeom>
            <a:avLst/>
            <a:gdLst>
              <a:gd name="connsiteX0" fmla="*/ 1323339 w 3489770"/>
              <a:gd name="connsiteY0" fmla="*/ 0 h 2421860"/>
              <a:gd name="connsiteX1" fmla="*/ 1322355 w 3489770"/>
              <a:gd name="connsiteY1" fmla="*/ 11365 h 2421860"/>
              <a:gd name="connsiteX2" fmla="*/ 2641586 w 3489770"/>
              <a:gd name="connsiteY2" fmla="*/ 1172348 h 2421860"/>
              <a:gd name="connsiteX3" fmla="*/ 2665044 w 3489770"/>
              <a:gd name="connsiteY3" fmla="*/ 1177356 h 2421860"/>
              <a:gd name="connsiteX4" fmla="*/ 2675008 w 3489770"/>
              <a:gd name="connsiteY4" fmla="*/ 1292475 h 2421860"/>
              <a:gd name="connsiteX5" fmla="*/ 3449895 w 3489770"/>
              <a:gd name="connsiteY5" fmla="*/ 2136018 h 2421860"/>
              <a:gd name="connsiteX6" fmla="*/ 3489770 w 3489770"/>
              <a:gd name="connsiteY6" fmla="*/ 2153414 h 2421860"/>
              <a:gd name="connsiteX7" fmla="*/ 3367677 w 3489770"/>
              <a:gd name="connsiteY7" fmla="*/ 2206672 h 2421860"/>
              <a:gd name="connsiteX8" fmla="*/ 2160000 w 3489770"/>
              <a:gd name="connsiteY8" fmla="*/ 2421860 h 2421860"/>
              <a:gd name="connsiteX9" fmla="*/ 0 w 3489770"/>
              <a:gd name="connsiteY9" fmla="*/ 1161860 h 2421860"/>
              <a:gd name="connsiteX10" fmla="*/ 1319231 w 3489770"/>
              <a:gd name="connsiteY10" fmla="*/ 877 h 2421860"/>
              <a:gd name="connsiteX11" fmla="*/ 1323339 w 3489770"/>
              <a:gd name="connsiteY11" fmla="*/ 0 h 24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9770" h="2421860">
                <a:moveTo>
                  <a:pt x="1323339" y="0"/>
                </a:moveTo>
                <a:lnTo>
                  <a:pt x="1322355" y="11365"/>
                </a:lnTo>
                <a:cubicBezTo>
                  <a:pt x="1322355" y="533274"/>
                  <a:pt x="1866329" y="981070"/>
                  <a:pt x="2641586" y="1172348"/>
                </a:cubicBezTo>
                <a:lnTo>
                  <a:pt x="2665044" y="1177356"/>
                </a:lnTo>
                <a:lnTo>
                  <a:pt x="2675008" y="1292475"/>
                </a:lnTo>
                <a:cubicBezTo>
                  <a:pt x="2734002" y="1631373"/>
                  <a:pt x="3023181" y="1930571"/>
                  <a:pt x="3449895" y="2136018"/>
                </a:cubicBezTo>
                <a:lnTo>
                  <a:pt x="3489770" y="2153414"/>
                </a:lnTo>
                <a:lnTo>
                  <a:pt x="3367677" y="2206672"/>
                </a:lnTo>
                <a:cubicBezTo>
                  <a:pt x="3022939" y="2342531"/>
                  <a:pt x="2607351" y="2421860"/>
                  <a:pt x="2160000" y="2421860"/>
                </a:cubicBezTo>
                <a:cubicBezTo>
                  <a:pt x="967065" y="2421860"/>
                  <a:pt x="0" y="1857739"/>
                  <a:pt x="0" y="1161860"/>
                </a:cubicBezTo>
                <a:cubicBezTo>
                  <a:pt x="0" y="639951"/>
                  <a:pt x="543974" y="192156"/>
                  <a:pt x="1319231" y="877"/>
                </a:cubicBezTo>
                <a:lnTo>
                  <a:pt x="1323339" y="0"/>
                </a:lnTo>
                <a:close/>
              </a:path>
            </a:pathLst>
          </a:custGeom>
          <a:solidFill>
            <a:srgbClr val="92D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6" name="フリーフォーム 25"/>
          <p:cNvSpPr/>
          <p:nvPr/>
        </p:nvSpPr>
        <p:spPr>
          <a:xfrm>
            <a:off x="3851920" y="2480296"/>
            <a:ext cx="1656144" cy="1099286"/>
          </a:xfrm>
          <a:custGeom>
            <a:avLst/>
            <a:gdLst>
              <a:gd name="connsiteX0" fmla="*/ 829978 w 1656144"/>
              <a:gd name="connsiteY0" fmla="*/ 0 h 1099286"/>
              <a:gd name="connsiteX1" fmla="*/ 870105 w 1656144"/>
              <a:gd name="connsiteY1" fmla="*/ 17504 h 1099286"/>
              <a:gd name="connsiteX2" fmla="*/ 1656144 w 1656144"/>
              <a:gd name="connsiteY2" fmla="*/ 989781 h 1099286"/>
              <a:gd name="connsiteX3" fmla="*/ 1655160 w 1656144"/>
              <a:gd name="connsiteY3" fmla="*/ 1001146 h 1099286"/>
              <a:gd name="connsiteX4" fmla="*/ 1460817 w 1656144"/>
              <a:gd name="connsiteY4" fmla="*/ 1042639 h 1099286"/>
              <a:gd name="connsiteX5" fmla="*/ 818499 w 1656144"/>
              <a:gd name="connsiteY5" fmla="*/ 1099286 h 1099286"/>
              <a:gd name="connsiteX6" fmla="*/ 176181 w 1656144"/>
              <a:gd name="connsiteY6" fmla="*/ 1042639 h 1099286"/>
              <a:gd name="connsiteX7" fmla="*/ 1188 w 1656144"/>
              <a:gd name="connsiteY7" fmla="*/ 1005277 h 1099286"/>
              <a:gd name="connsiteX8" fmla="*/ 0 w 1656144"/>
              <a:gd name="connsiteY8" fmla="*/ 991554 h 1099286"/>
              <a:gd name="connsiteX9" fmla="*/ 786039 w 1656144"/>
              <a:gd name="connsiteY9" fmla="*/ 19169 h 1099286"/>
              <a:gd name="connsiteX10" fmla="*/ 829978 w 1656144"/>
              <a:gd name="connsiteY10" fmla="*/ 0 h 109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6144" h="1099286">
                <a:moveTo>
                  <a:pt x="829978" y="0"/>
                </a:moveTo>
                <a:lnTo>
                  <a:pt x="870105" y="17504"/>
                </a:lnTo>
                <a:cubicBezTo>
                  <a:pt x="1350159" y="248606"/>
                  <a:pt x="1656144" y="598349"/>
                  <a:pt x="1656144" y="989781"/>
                </a:cubicBezTo>
                <a:lnTo>
                  <a:pt x="1655160" y="1001146"/>
                </a:lnTo>
                <a:lnTo>
                  <a:pt x="1460817" y="1042639"/>
                </a:lnTo>
                <a:cubicBezTo>
                  <a:pt x="1257909" y="1079454"/>
                  <a:pt x="1042175" y="1099286"/>
                  <a:pt x="818499" y="1099286"/>
                </a:cubicBezTo>
                <a:cubicBezTo>
                  <a:pt x="594824" y="1099286"/>
                  <a:pt x="379089" y="1079454"/>
                  <a:pt x="176181" y="1042639"/>
                </a:cubicBezTo>
                <a:lnTo>
                  <a:pt x="1188" y="1005277"/>
                </a:lnTo>
                <a:lnTo>
                  <a:pt x="0" y="991554"/>
                </a:lnTo>
                <a:cubicBezTo>
                  <a:pt x="0" y="600079"/>
                  <a:pt x="305986" y="250297"/>
                  <a:pt x="786039" y="19169"/>
                </a:cubicBezTo>
                <a:lnTo>
                  <a:pt x="829978" y="0"/>
                </a:lnTo>
                <a:close/>
              </a:path>
            </a:pathLst>
          </a:custGeom>
          <a:solidFill>
            <a:srgbClr val="277C2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332" y="3600000"/>
            <a:ext cx="648000" cy="648000"/>
          </a:xfrm>
          <a:prstGeom prst="rect">
            <a:avLst/>
          </a:prstGeom>
        </p:spPr>
      </p:pic>
      <p:pic>
        <p:nvPicPr>
          <p:cNvPr id="12"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955" y="3219334"/>
            <a:ext cx="648000" cy="648000"/>
          </a:xfrm>
          <a:prstGeom prst="rect">
            <a:avLst/>
          </a:prstGeom>
        </p:spPr>
      </p:pic>
      <p:pic>
        <p:nvPicPr>
          <p:cNvPr id="13" name="図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1802" y="2317021"/>
            <a:ext cx="648000" cy="648000"/>
          </a:xfrm>
          <a:prstGeom prst="rect">
            <a:avLst/>
          </a:prstGeom>
        </p:spPr>
      </p:pic>
      <p:pic>
        <p:nvPicPr>
          <p:cNvPr id="14"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5951" y="2717533"/>
            <a:ext cx="648000" cy="648000"/>
          </a:xfrm>
          <a:prstGeom prst="rect">
            <a:avLst/>
          </a:prstGeom>
        </p:spPr>
      </p:pic>
      <p:pic>
        <p:nvPicPr>
          <p:cNvPr id="15"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8711" y="3449747"/>
            <a:ext cx="648000" cy="648000"/>
          </a:xfrm>
          <a:prstGeom prst="rect">
            <a:avLst/>
          </a:prstGeom>
        </p:spPr>
      </p:pic>
      <p:pic>
        <p:nvPicPr>
          <p:cNvPr id="16" name="図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882" y="1471039"/>
            <a:ext cx="648000" cy="648000"/>
          </a:xfrm>
          <a:prstGeom prst="rect">
            <a:avLst/>
          </a:prstGeom>
        </p:spPr>
      </p:pic>
      <p:pic>
        <p:nvPicPr>
          <p:cNvPr id="17" name="図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5951" y="1471039"/>
            <a:ext cx="648000" cy="648000"/>
          </a:xfrm>
          <a:prstGeom prst="rect">
            <a:avLst/>
          </a:prstGeom>
        </p:spPr>
      </p:pic>
      <p:pic>
        <p:nvPicPr>
          <p:cNvPr id="18"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0020" y="1474352"/>
            <a:ext cx="648000" cy="648000"/>
          </a:xfrm>
          <a:prstGeom prst="rect">
            <a:avLst/>
          </a:prstGeom>
        </p:spPr>
      </p:pic>
      <p:pic>
        <p:nvPicPr>
          <p:cNvPr id="19"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4476" y="3219334"/>
            <a:ext cx="648000" cy="648000"/>
          </a:xfrm>
          <a:prstGeom prst="rect">
            <a:avLst/>
          </a:prstGeom>
        </p:spPr>
      </p:pic>
      <p:pic>
        <p:nvPicPr>
          <p:cNvPr id="20"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4478" y="2313610"/>
            <a:ext cx="648000" cy="648000"/>
          </a:xfrm>
          <a:prstGeom prst="rect">
            <a:avLst/>
          </a:prstGeom>
        </p:spPr>
      </p:pic>
      <p:pic>
        <p:nvPicPr>
          <p:cNvPr id="21" name="Picture 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8441" y="3457755"/>
            <a:ext cx="648000" cy="648000"/>
          </a:xfrm>
          <a:prstGeom prst="rect">
            <a:avLst/>
          </a:prstGeom>
        </p:spPr>
      </p:pic>
      <p:pic>
        <p:nvPicPr>
          <p:cNvPr id="22" name="図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68908" y="2381939"/>
            <a:ext cx="648000" cy="648000"/>
          </a:xfrm>
          <a:prstGeom prst="rect">
            <a:avLst/>
          </a:prstGeom>
        </p:spPr>
      </p:pic>
      <p:sp>
        <p:nvSpPr>
          <p:cNvPr id="23" name="テキスト ボックス 22"/>
          <p:cNvSpPr txBox="1"/>
          <p:nvPr/>
        </p:nvSpPr>
        <p:spPr>
          <a:xfrm>
            <a:off x="2468761" y="4186573"/>
            <a:ext cx="1686168" cy="369332"/>
          </a:xfrm>
          <a:prstGeom prst="rect">
            <a:avLst/>
          </a:prstGeom>
          <a:noFill/>
        </p:spPr>
        <p:txBody>
          <a:bodyPr wrap="square" rtlCol="0">
            <a:spAutoFit/>
          </a:bodyPr>
          <a:lstStyle/>
          <a:p>
            <a:pPr algn="ctr"/>
            <a:r>
              <a:rPr lang="en-US" b="1" dirty="0" smtClean="0">
                <a:solidFill>
                  <a:schemeClr val="bg1"/>
                </a:solidFill>
              </a:rPr>
              <a:t>Environmental</a:t>
            </a:r>
            <a:endParaRPr lang="en-GB" b="1" dirty="0">
              <a:solidFill>
                <a:schemeClr val="bg1"/>
              </a:solidFill>
            </a:endParaRPr>
          </a:p>
        </p:txBody>
      </p:sp>
      <p:sp>
        <p:nvSpPr>
          <p:cNvPr id="24" name="テキスト ボックス 23"/>
          <p:cNvSpPr txBox="1"/>
          <p:nvPr/>
        </p:nvSpPr>
        <p:spPr>
          <a:xfrm>
            <a:off x="5418382" y="4186318"/>
            <a:ext cx="1686168" cy="369332"/>
          </a:xfrm>
          <a:prstGeom prst="rect">
            <a:avLst/>
          </a:prstGeom>
          <a:noFill/>
        </p:spPr>
        <p:txBody>
          <a:bodyPr wrap="square" rtlCol="0">
            <a:spAutoFit/>
          </a:bodyPr>
          <a:lstStyle/>
          <a:p>
            <a:pPr algn="ctr"/>
            <a:r>
              <a:rPr lang="en-US" b="1" dirty="0" smtClean="0">
                <a:solidFill>
                  <a:schemeClr val="bg1"/>
                </a:solidFill>
              </a:rPr>
              <a:t>Economic</a:t>
            </a:r>
            <a:endParaRPr lang="en-GB" b="1" dirty="0">
              <a:solidFill>
                <a:schemeClr val="bg1"/>
              </a:solidFill>
            </a:endParaRPr>
          </a:p>
        </p:txBody>
      </p:sp>
      <p:sp>
        <p:nvSpPr>
          <p:cNvPr id="25" name="テキスト ボックス 24"/>
          <p:cNvSpPr txBox="1"/>
          <p:nvPr/>
        </p:nvSpPr>
        <p:spPr>
          <a:xfrm>
            <a:off x="3770946" y="1056403"/>
            <a:ext cx="1686168" cy="369332"/>
          </a:xfrm>
          <a:prstGeom prst="rect">
            <a:avLst/>
          </a:prstGeom>
          <a:noFill/>
        </p:spPr>
        <p:txBody>
          <a:bodyPr wrap="square" rtlCol="0">
            <a:spAutoFit/>
          </a:bodyPr>
          <a:lstStyle/>
          <a:p>
            <a:pPr algn="ctr"/>
            <a:r>
              <a:rPr lang="en-US" b="1" dirty="0" smtClean="0">
                <a:solidFill>
                  <a:schemeClr val="bg1"/>
                </a:solidFill>
              </a:rPr>
              <a:t>Social</a:t>
            </a:r>
            <a:endParaRPr lang="en-GB" b="1" dirty="0">
              <a:solidFill>
                <a:schemeClr val="bg1"/>
              </a:solidFill>
            </a:endParaRPr>
          </a:p>
        </p:txBody>
      </p:sp>
      <p:sp>
        <p:nvSpPr>
          <p:cNvPr id="33" name="Rectangle 53"/>
          <p:cNvSpPr/>
          <p:nvPr/>
        </p:nvSpPr>
        <p:spPr>
          <a:xfrm>
            <a:off x="5220073" y="4590000"/>
            <a:ext cx="3923928" cy="215444"/>
          </a:xfrm>
          <a:prstGeom prst="rect">
            <a:avLst/>
          </a:prstGeom>
        </p:spPr>
        <p:txBody>
          <a:bodyPr wrap="square">
            <a:spAutoFit/>
          </a:bodyPr>
          <a:lstStyle/>
          <a:p>
            <a:pPr algn="r"/>
            <a:r>
              <a:rPr lang="en-GB" sz="800" dirty="0" smtClean="0">
                <a:latin typeface="Calibri" panose="020F0502020204030204" pitchFamily="34" charset="0"/>
                <a:cs typeface="Calibri" panose="020F0502020204030204" pitchFamily="34" charset="0"/>
              </a:rPr>
              <a:t>Source</a:t>
            </a:r>
            <a:r>
              <a:rPr lang="en-GB" sz="800" dirty="0">
                <a:latin typeface="Calibri" panose="020F0502020204030204" pitchFamily="34" charset="0"/>
                <a:cs typeface="Calibri" panose="020F0502020204030204" pitchFamily="34" charset="0"/>
              </a:rPr>
              <a:t>: “JCM contributions to SDGs</a:t>
            </a:r>
            <a:r>
              <a:rPr lang="en-GB" sz="800" dirty="0" smtClean="0">
                <a:latin typeface="Calibri" panose="020F0502020204030204" pitchFamily="34" charset="0"/>
                <a:cs typeface="Calibri" panose="020F0502020204030204" pitchFamily="34" charset="0"/>
              </a:rPr>
              <a:t>”, “JCM-SDGs linkage guidance”</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36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5413800" y="2926443"/>
            <a:ext cx="3444816" cy="1521169"/>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544" y="3934436"/>
            <a:ext cx="407033" cy="407033"/>
          </a:xfrm>
          <a:prstGeom prst="rect">
            <a:avLst/>
          </a:prstGeom>
        </p:spPr>
      </p:pic>
      <p:grpSp>
        <p:nvGrpSpPr>
          <p:cNvPr id="35" name="Group 34"/>
          <p:cNvGrpSpPr/>
          <p:nvPr/>
        </p:nvGrpSpPr>
        <p:grpSpPr>
          <a:xfrm>
            <a:off x="182880" y="794703"/>
            <a:ext cx="3585321" cy="3746530"/>
            <a:chOff x="243840" y="1059604"/>
            <a:chExt cx="4780428" cy="4995373"/>
          </a:xfrm>
        </p:grpSpPr>
        <p:sp>
          <p:nvSpPr>
            <p:cNvPr id="2" name="Rounded Rectangle 1"/>
            <p:cNvSpPr/>
            <p:nvPr/>
          </p:nvSpPr>
          <p:spPr bwMode="auto">
            <a:xfrm>
              <a:off x="243840" y="1577830"/>
              <a:ext cx="4780428" cy="4477147"/>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a:latin typeface="Arial" charset="0"/>
              </a:endParaRPr>
            </a:p>
          </p:txBody>
        </p:sp>
        <p:pic>
          <p:nvPicPr>
            <p:cNvPr id="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635" y="2432390"/>
              <a:ext cx="540000" cy="540000"/>
            </a:xfrm>
            <a:prstGeom prst="rect">
              <a:avLst/>
            </a:prstGeom>
          </p:spPr>
        </p:pic>
        <p:pic>
          <p:nvPicPr>
            <p:cNvPr id="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70" y="3130651"/>
              <a:ext cx="540000" cy="540000"/>
            </a:xfrm>
            <a:prstGeom prst="rect">
              <a:avLst/>
            </a:prstGeom>
          </p:spPr>
        </p:pic>
        <p:pic>
          <p:nvPicPr>
            <p:cNvPr id="6"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635" y="3838985"/>
              <a:ext cx="540000" cy="540000"/>
            </a:xfrm>
            <a:prstGeom prst="rect">
              <a:avLst/>
            </a:prstGeom>
          </p:spPr>
        </p:pic>
        <p:pic>
          <p:nvPicPr>
            <p:cNvPr id="7" name="図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196" y="5256872"/>
              <a:ext cx="540000" cy="540000"/>
            </a:xfrm>
            <a:prstGeom prst="rect">
              <a:avLst/>
            </a:prstGeom>
          </p:spPr>
        </p:pic>
        <p:pic>
          <p:nvPicPr>
            <p:cNvPr id="8" name="図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635" y="4558611"/>
              <a:ext cx="540000" cy="540000"/>
            </a:xfrm>
            <a:prstGeom prst="rect">
              <a:avLst/>
            </a:prstGeom>
          </p:spPr>
        </p:pic>
        <p:pic>
          <p:nvPicPr>
            <p:cNvPr id="10" name="図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737" y="1708611"/>
              <a:ext cx="540000" cy="540000"/>
            </a:xfrm>
            <a:prstGeom prst="rect">
              <a:avLst/>
            </a:prstGeom>
          </p:spPr>
        </p:pic>
        <p:sp>
          <p:nvSpPr>
            <p:cNvPr id="12" name="正方形/長方形 7">
              <a:extLst>
                <a:ext uri="{FF2B5EF4-FFF2-40B4-BE49-F238E27FC236}">
                  <a16:creationId xmlns:a16="http://schemas.microsoft.com/office/drawing/2014/main" id="{BD18403F-63C6-41C3-9E58-F2ED0A2301E1}"/>
                </a:ext>
              </a:extLst>
            </p:cNvPr>
            <p:cNvSpPr/>
            <p:nvPr/>
          </p:nvSpPr>
          <p:spPr>
            <a:xfrm>
              <a:off x="1353391" y="1736091"/>
              <a:ext cx="2199707"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4.4 Technical training  </a:t>
              </a:r>
            </a:p>
          </p:txBody>
        </p:sp>
        <p:sp>
          <p:nvSpPr>
            <p:cNvPr id="13" name="正方形/長方形 7">
              <a:extLst>
                <a:ext uri="{FF2B5EF4-FFF2-40B4-BE49-F238E27FC236}">
                  <a16:creationId xmlns:a16="http://schemas.microsoft.com/office/drawing/2014/main" id="{BD18403F-63C6-41C3-9E58-F2ED0A2301E1}"/>
                </a:ext>
              </a:extLst>
            </p:cNvPr>
            <p:cNvSpPr/>
            <p:nvPr/>
          </p:nvSpPr>
          <p:spPr>
            <a:xfrm>
              <a:off x="1353389" y="2379224"/>
              <a:ext cx="3044440"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7.a International cooperation to increase clean energy  </a:t>
              </a:r>
            </a:p>
          </p:txBody>
        </p:sp>
        <p:sp>
          <p:nvSpPr>
            <p:cNvPr id="14" name="正方形/長方形 7">
              <a:extLst>
                <a:ext uri="{FF2B5EF4-FFF2-40B4-BE49-F238E27FC236}">
                  <a16:creationId xmlns:a16="http://schemas.microsoft.com/office/drawing/2014/main" id="{BD18403F-63C6-41C3-9E58-F2ED0A2301E1}"/>
                </a:ext>
              </a:extLst>
            </p:cNvPr>
            <p:cNvSpPr/>
            <p:nvPr/>
          </p:nvSpPr>
          <p:spPr>
            <a:xfrm>
              <a:off x="1353391" y="3200111"/>
              <a:ext cx="2556759" cy="400109"/>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9.4 Sustainable industry </a:t>
              </a:r>
            </a:p>
          </p:txBody>
        </p:sp>
        <p:sp>
          <p:nvSpPr>
            <p:cNvPr id="15" name="正方形/長方形 7">
              <a:extLst>
                <a:ext uri="{FF2B5EF4-FFF2-40B4-BE49-F238E27FC236}">
                  <a16:creationId xmlns:a16="http://schemas.microsoft.com/office/drawing/2014/main" id="{BD18403F-63C6-41C3-9E58-F2ED0A2301E1}"/>
                </a:ext>
              </a:extLst>
            </p:cNvPr>
            <p:cNvSpPr/>
            <p:nvPr/>
          </p:nvSpPr>
          <p:spPr>
            <a:xfrm>
              <a:off x="1353389" y="4479862"/>
              <a:ext cx="3114108"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13.3 Improve employees’ awareness of climate change </a:t>
              </a:r>
            </a:p>
          </p:txBody>
        </p:sp>
        <p:sp>
          <p:nvSpPr>
            <p:cNvPr id="16" name="正方形/長方形 7">
              <a:extLst>
                <a:ext uri="{FF2B5EF4-FFF2-40B4-BE49-F238E27FC236}">
                  <a16:creationId xmlns:a16="http://schemas.microsoft.com/office/drawing/2014/main" id="{BD18403F-63C6-41C3-9E58-F2ED0A2301E1}"/>
                </a:ext>
              </a:extLst>
            </p:cNvPr>
            <p:cNvSpPr/>
            <p:nvPr/>
          </p:nvSpPr>
          <p:spPr>
            <a:xfrm>
              <a:off x="1353388" y="3790000"/>
              <a:ext cx="3654108"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12.4 Responsible consumption and management of natural resource </a:t>
              </a:r>
            </a:p>
          </p:txBody>
        </p:sp>
        <p:sp>
          <p:nvSpPr>
            <p:cNvPr id="17" name="正方形/長方形 7">
              <a:extLst>
                <a:ext uri="{FF2B5EF4-FFF2-40B4-BE49-F238E27FC236}">
                  <a16:creationId xmlns:a16="http://schemas.microsoft.com/office/drawing/2014/main" id="{BD18403F-63C6-41C3-9E58-F2ED0A2301E1}"/>
                </a:ext>
              </a:extLst>
            </p:cNvPr>
            <p:cNvSpPr/>
            <p:nvPr/>
          </p:nvSpPr>
          <p:spPr>
            <a:xfrm>
              <a:off x="1353391" y="5193986"/>
              <a:ext cx="2974771"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17.3 Mobilizing private capital to support SDGs</a:t>
              </a:r>
            </a:p>
          </p:txBody>
        </p:sp>
        <p:sp>
          <p:nvSpPr>
            <p:cNvPr id="18" name="正方形/長方形 7">
              <a:extLst>
                <a:ext uri="{FF2B5EF4-FFF2-40B4-BE49-F238E27FC236}">
                  <a16:creationId xmlns:a16="http://schemas.microsoft.com/office/drawing/2014/main" id="{BD18403F-63C6-41C3-9E58-F2ED0A2301E1}"/>
                </a:ext>
              </a:extLst>
            </p:cNvPr>
            <p:cNvSpPr/>
            <p:nvPr/>
          </p:nvSpPr>
          <p:spPr>
            <a:xfrm>
              <a:off x="451760" y="1059604"/>
              <a:ext cx="4555736" cy="430887"/>
            </a:xfrm>
            <a:prstGeom prst="rect">
              <a:avLst/>
            </a:prstGeom>
          </p:spPr>
          <p:txBody>
            <a:bodyPr wrap="square">
              <a:spAutoFit/>
            </a:bodyPr>
            <a:lstStyle/>
            <a:p>
              <a:r>
                <a:rPr lang="en-GB" sz="1500" b="1" dirty="0">
                  <a:latin typeface="Calibri" panose="020F0502020204030204" pitchFamily="34" charset="0"/>
                  <a:cs typeface="Calibri" panose="020F0502020204030204" pitchFamily="34" charset="0"/>
                </a:rPr>
                <a:t>Common SDGs that JCM </a:t>
              </a:r>
              <a:r>
                <a:rPr lang="en-GB" sz="1500" b="1" dirty="0" smtClean="0">
                  <a:latin typeface="Calibri" panose="020F0502020204030204" pitchFamily="34" charset="0"/>
                  <a:cs typeface="Calibri" panose="020F0502020204030204" pitchFamily="34" charset="0"/>
                </a:rPr>
                <a:t>contributes to:</a:t>
              </a:r>
              <a:endParaRPr lang="en-GB" sz="1500" b="1" dirty="0">
                <a:latin typeface="Calibri" panose="020F0502020204030204" pitchFamily="34" charset="0"/>
                <a:cs typeface="Calibri" panose="020F0502020204030204" pitchFamily="34" charset="0"/>
              </a:endParaRPr>
            </a:p>
          </p:txBody>
        </p:sp>
      </p:grpSp>
      <p:sp>
        <p:nvSpPr>
          <p:cNvPr id="22" name="正方形/長方形 7">
            <a:extLst>
              <a:ext uri="{FF2B5EF4-FFF2-40B4-BE49-F238E27FC236}">
                <a16:creationId xmlns:a16="http://schemas.microsoft.com/office/drawing/2014/main" id="{BD18403F-63C6-41C3-9E58-F2ED0A2301E1}"/>
              </a:ext>
            </a:extLst>
          </p:cNvPr>
          <p:cNvSpPr/>
          <p:nvPr/>
        </p:nvSpPr>
        <p:spPr>
          <a:xfrm>
            <a:off x="5024758" y="828519"/>
            <a:ext cx="3637724" cy="323165"/>
          </a:xfrm>
          <a:prstGeom prst="rect">
            <a:avLst/>
          </a:prstGeom>
        </p:spPr>
        <p:txBody>
          <a:bodyPr wrap="square">
            <a:spAutoFit/>
          </a:bodyPr>
          <a:lstStyle/>
          <a:p>
            <a:r>
              <a:rPr lang="en-GB" sz="1500" b="1" dirty="0">
                <a:latin typeface="Calibri" panose="020F0502020204030204" pitchFamily="34" charset="0"/>
                <a:cs typeface="Calibri" panose="020F0502020204030204" pitchFamily="34" charset="0"/>
              </a:rPr>
              <a:t>JCM contributions based on project types:</a:t>
            </a:r>
          </a:p>
        </p:txBody>
      </p:sp>
      <p:sp>
        <p:nvSpPr>
          <p:cNvPr id="25" name="正方形/長方形 7">
            <a:extLst>
              <a:ext uri="{FF2B5EF4-FFF2-40B4-BE49-F238E27FC236}">
                <a16:creationId xmlns:a16="http://schemas.microsoft.com/office/drawing/2014/main" id="{BD18403F-63C6-41C3-9E58-F2ED0A2301E1}"/>
              </a:ext>
            </a:extLst>
          </p:cNvPr>
          <p:cNvSpPr/>
          <p:nvPr/>
        </p:nvSpPr>
        <p:spPr>
          <a:xfrm>
            <a:off x="6231544" y="3902428"/>
            <a:ext cx="2622964" cy="507831"/>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8.2 Industry innovation in developing countries </a:t>
            </a:r>
          </a:p>
        </p:txBody>
      </p:sp>
      <p:pic>
        <p:nvPicPr>
          <p:cNvPr id="26"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6544" y="3468440"/>
            <a:ext cx="405000" cy="405000"/>
          </a:xfrm>
          <a:prstGeom prst="rect">
            <a:avLst/>
          </a:prstGeom>
        </p:spPr>
      </p:pic>
      <p:sp>
        <p:nvSpPr>
          <p:cNvPr id="27" name="正方形/長方形 7">
            <a:extLst>
              <a:ext uri="{FF2B5EF4-FFF2-40B4-BE49-F238E27FC236}">
                <a16:creationId xmlns:a16="http://schemas.microsoft.com/office/drawing/2014/main" id="{BD18403F-63C6-41C3-9E58-F2ED0A2301E1}"/>
              </a:ext>
            </a:extLst>
          </p:cNvPr>
          <p:cNvSpPr/>
          <p:nvPr/>
        </p:nvSpPr>
        <p:spPr>
          <a:xfrm>
            <a:off x="6231544" y="3526608"/>
            <a:ext cx="2622964" cy="300082"/>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7.3 Reducing energy consumption </a:t>
            </a:r>
          </a:p>
        </p:txBody>
      </p:sp>
      <p:grpSp>
        <p:nvGrpSpPr>
          <p:cNvPr id="36" name="Group 35"/>
          <p:cNvGrpSpPr/>
          <p:nvPr/>
        </p:nvGrpSpPr>
        <p:grpSpPr>
          <a:xfrm>
            <a:off x="4799618" y="1163952"/>
            <a:ext cx="3513627" cy="1534402"/>
            <a:chOff x="6871438" y="1553774"/>
            <a:chExt cx="4684836" cy="2045869"/>
          </a:xfrm>
        </p:grpSpPr>
        <p:sp>
          <p:nvSpPr>
            <p:cNvPr id="32" name="Rounded Rectangle 31"/>
            <p:cNvSpPr/>
            <p:nvPr/>
          </p:nvSpPr>
          <p:spPr bwMode="auto">
            <a:xfrm>
              <a:off x="6963186" y="1571418"/>
              <a:ext cx="4593088" cy="2028225"/>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a:latin typeface="Arial" charset="0"/>
              </a:endParaRPr>
            </a:p>
          </p:txBody>
        </p:sp>
        <p:pic>
          <p:nvPicPr>
            <p:cNvPr id="19"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133" y="2288394"/>
              <a:ext cx="540000" cy="540000"/>
            </a:xfrm>
            <a:prstGeom prst="rect">
              <a:avLst/>
            </a:prstGeom>
          </p:spPr>
        </p:pic>
        <p:pic>
          <p:nvPicPr>
            <p:cNvPr id="21"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6724" y="2928395"/>
              <a:ext cx="540000" cy="540000"/>
            </a:xfrm>
            <a:prstGeom prst="rect">
              <a:avLst/>
            </a:prstGeom>
          </p:spPr>
        </p:pic>
        <p:sp>
          <p:nvSpPr>
            <p:cNvPr id="23" name="正方形/長方形 7">
              <a:extLst>
                <a:ext uri="{FF2B5EF4-FFF2-40B4-BE49-F238E27FC236}">
                  <a16:creationId xmlns:a16="http://schemas.microsoft.com/office/drawing/2014/main" id="{BD18403F-63C6-41C3-9E58-F2ED0A2301E1}"/>
                </a:ext>
              </a:extLst>
            </p:cNvPr>
            <p:cNvSpPr/>
            <p:nvPr/>
          </p:nvSpPr>
          <p:spPr>
            <a:xfrm>
              <a:off x="7848134" y="2866404"/>
              <a:ext cx="3497285"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12.2 Recycling resources</a:t>
              </a:r>
            </a:p>
            <a:p>
              <a:r>
                <a:rPr lang="en-GB" sz="1350" dirty="0">
                  <a:latin typeface="Calibri" panose="020F0502020204030204" pitchFamily="34" charset="0"/>
                  <a:cs typeface="Calibri" panose="020F0502020204030204" pitchFamily="34" charset="0"/>
                </a:rPr>
                <a:t>12.5 Recycling waste</a:t>
              </a:r>
            </a:p>
          </p:txBody>
        </p:sp>
        <p:sp>
          <p:nvSpPr>
            <p:cNvPr id="24" name="正方形/長方形 7">
              <a:extLst>
                <a:ext uri="{FF2B5EF4-FFF2-40B4-BE49-F238E27FC236}">
                  <a16:creationId xmlns:a16="http://schemas.microsoft.com/office/drawing/2014/main" id="{BD18403F-63C6-41C3-9E58-F2ED0A2301E1}"/>
                </a:ext>
              </a:extLst>
            </p:cNvPr>
            <p:cNvSpPr/>
            <p:nvPr/>
          </p:nvSpPr>
          <p:spPr>
            <a:xfrm>
              <a:off x="7848133" y="2367526"/>
              <a:ext cx="3497285" cy="400109"/>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7.3 Reducing energy consumption </a:t>
              </a:r>
            </a:p>
          </p:txBody>
        </p:sp>
        <p:sp>
          <p:nvSpPr>
            <p:cNvPr id="31" name="正方形/長方形 7">
              <a:extLst>
                <a:ext uri="{FF2B5EF4-FFF2-40B4-BE49-F238E27FC236}">
                  <a16:creationId xmlns:a16="http://schemas.microsoft.com/office/drawing/2014/main" id="{BD18403F-63C6-41C3-9E58-F2ED0A2301E1}"/>
                </a:ext>
              </a:extLst>
            </p:cNvPr>
            <p:cNvSpPr/>
            <p:nvPr/>
          </p:nvSpPr>
          <p:spPr>
            <a:xfrm>
              <a:off x="6871438" y="1553774"/>
              <a:ext cx="4581387" cy="677108"/>
            </a:xfrm>
            <a:prstGeom prst="rect">
              <a:avLst/>
            </a:prstGeom>
          </p:spPr>
          <p:txBody>
            <a:bodyPr wrap="square">
              <a:spAutoFit/>
            </a:bodyPr>
            <a:lstStyle/>
            <a:p>
              <a:pPr algn="ctr"/>
              <a:r>
                <a:rPr lang="en-GB" sz="1350" b="1" u="sng" dirty="0" smtClean="0">
                  <a:latin typeface="Calibri" panose="020F0502020204030204" pitchFamily="34" charset="0"/>
                  <a:cs typeface="Calibri" panose="020F0502020204030204" pitchFamily="34" charset="0"/>
                </a:rPr>
                <a:t>1. Introducing </a:t>
              </a:r>
              <a:r>
                <a:rPr lang="en-GB" sz="1350" b="1" u="sng" dirty="0">
                  <a:latin typeface="Calibri" panose="020F0502020204030204" pitchFamily="34" charset="0"/>
                  <a:cs typeface="Calibri" panose="020F0502020204030204" pitchFamily="34" charset="0"/>
                </a:rPr>
                <a:t>Waste Paper Processing System into a Packaging Paper Factory </a:t>
              </a:r>
            </a:p>
          </p:txBody>
        </p:sp>
      </p:grpSp>
      <p:sp>
        <p:nvSpPr>
          <p:cNvPr id="34" name="正方形/長方形 7">
            <a:extLst>
              <a:ext uri="{FF2B5EF4-FFF2-40B4-BE49-F238E27FC236}">
                <a16:creationId xmlns:a16="http://schemas.microsoft.com/office/drawing/2014/main" id="{BD18403F-63C6-41C3-9E58-F2ED0A2301E1}"/>
              </a:ext>
            </a:extLst>
          </p:cNvPr>
          <p:cNvSpPr/>
          <p:nvPr/>
        </p:nvSpPr>
        <p:spPr>
          <a:xfrm>
            <a:off x="5502608" y="2943040"/>
            <a:ext cx="3436040" cy="507831"/>
          </a:xfrm>
          <a:prstGeom prst="rect">
            <a:avLst/>
          </a:prstGeom>
        </p:spPr>
        <p:txBody>
          <a:bodyPr wrap="square">
            <a:spAutoFit/>
          </a:bodyPr>
          <a:lstStyle/>
          <a:p>
            <a:pPr algn="ctr"/>
            <a:r>
              <a:rPr lang="en-GB" sz="1350" b="1" u="sng" dirty="0" smtClean="0">
                <a:latin typeface="Calibri" panose="020F0502020204030204" pitchFamily="34" charset="0"/>
                <a:cs typeface="Calibri" panose="020F0502020204030204" pitchFamily="34" charset="0"/>
              </a:rPr>
              <a:t>2. Introducing </a:t>
            </a:r>
            <a:r>
              <a:rPr lang="en-GB" sz="1350" b="1" u="sng" dirty="0">
                <a:latin typeface="Calibri" panose="020F0502020204030204" pitchFamily="34" charset="0"/>
                <a:cs typeface="Calibri" panose="020F0502020204030204" pitchFamily="34" charset="0"/>
              </a:rPr>
              <a:t>high efficiency air-jet loom in a  textile factory </a:t>
            </a:r>
          </a:p>
        </p:txBody>
      </p:sp>
      <p:sp>
        <p:nvSpPr>
          <p:cNvPr id="37" name="Plus 36"/>
          <p:cNvSpPr/>
          <p:nvPr/>
        </p:nvSpPr>
        <p:spPr bwMode="auto">
          <a:xfrm>
            <a:off x="3985924" y="2414452"/>
            <a:ext cx="948380" cy="1010591"/>
          </a:xfrm>
          <a:prstGeom prst="mathPlus">
            <a:avLst/>
          </a:prstGeom>
          <a:solidFill>
            <a:srgbClr val="993366"/>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5" name="タイトル 4"/>
          <p:cNvSpPr>
            <a:spLocks noGrp="1"/>
          </p:cNvSpPr>
          <p:nvPr>
            <p:ph type="title"/>
          </p:nvPr>
        </p:nvSpPr>
        <p:spPr/>
        <p:txBody>
          <a:bodyPr/>
          <a:lstStyle/>
          <a:p>
            <a:r>
              <a:rPr lang="en-GB" altLang="ja-JP" sz="2400" dirty="0">
                <a:ea typeface="HGSｺﾞｼｯｸM" panose="020B0600000000000000" pitchFamily="50" charset="-128"/>
                <a:cs typeface="Arial" panose="020B0604020202020204" pitchFamily="34" charset="0"/>
              </a:rPr>
              <a:t>2. Implementing projects in different sectors </a:t>
            </a:r>
            <a:endParaRPr lang="en-GB" sz="2400" dirty="0"/>
          </a:p>
        </p:txBody>
      </p:sp>
      <p:sp>
        <p:nvSpPr>
          <p:cNvPr id="41" name="Rectangle 53"/>
          <p:cNvSpPr/>
          <p:nvPr/>
        </p:nvSpPr>
        <p:spPr>
          <a:xfrm>
            <a:off x="5220073" y="4590000"/>
            <a:ext cx="3923928" cy="215444"/>
          </a:xfrm>
          <a:prstGeom prst="rect">
            <a:avLst/>
          </a:prstGeom>
        </p:spPr>
        <p:txBody>
          <a:bodyPr wrap="square">
            <a:spAutoFit/>
          </a:bodyPr>
          <a:lstStyle/>
          <a:p>
            <a:pPr algn="r"/>
            <a:r>
              <a:rPr lang="en-GB" sz="800" dirty="0" smtClean="0">
                <a:latin typeface="Calibri" panose="020F0502020204030204" pitchFamily="34" charset="0"/>
                <a:cs typeface="Calibri" panose="020F0502020204030204" pitchFamily="34" charset="0"/>
              </a:rPr>
              <a:t>Source</a:t>
            </a:r>
            <a:r>
              <a:rPr lang="en-GB" sz="800" dirty="0">
                <a:latin typeface="Calibri" panose="020F0502020204030204" pitchFamily="34" charset="0"/>
                <a:cs typeface="Calibri" panose="020F0502020204030204" pitchFamily="34" charset="0"/>
              </a:rPr>
              <a:t>: “JCM contributions to SDGs</a:t>
            </a:r>
            <a:r>
              <a:rPr lang="en-GB" sz="800" dirty="0" smtClean="0">
                <a:latin typeface="Calibri" panose="020F0502020204030204" pitchFamily="34" charset="0"/>
                <a:cs typeface="Calibri" panose="020F0502020204030204" pitchFamily="34" charset="0"/>
              </a:rPr>
              <a:t>”, “JCM-SDGs linkage guidance”</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178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8000" y="194400"/>
            <a:ext cx="7816000" cy="421556"/>
          </a:xfrm>
        </p:spPr>
        <p:txBody>
          <a:bodyPr/>
          <a:lstStyle/>
          <a:p>
            <a:r>
              <a:rPr lang="en-US" altLang="ja-JP" sz="2400" dirty="0">
                <a:cs typeface="Arial" panose="020B0604020202020204" pitchFamily="34" charset="0"/>
              </a:rPr>
              <a:t>3. </a:t>
            </a:r>
            <a:r>
              <a:rPr lang="en-GB" altLang="ja-JP" sz="2400" dirty="0">
                <a:cs typeface="Arial" panose="020B0604020202020204" pitchFamily="34" charset="0"/>
              </a:rPr>
              <a:t>Expanding JCM contributions to the SDGs</a:t>
            </a:r>
          </a:p>
        </p:txBody>
      </p:sp>
      <p:grpSp>
        <p:nvGrpSpPr>
          <p:cNvPr id="2" name="Group 1"/>
          <p:cNvGrpSpPr/>
          <p:nvPr/>
        </p:nvGrpSpPr>
        <p:grpSpPr>
          <a:xfrm>
            <a:off x="4661595" y="917784"/>
            <a:ext cx="3436040" cy="1272529"/>
            <a:chOff x="6387942" y="1123228"/>
            <a:chExt cx="4581387" cy="1696706"/>
          </a:xfrm>
        </p:grpSpPr>
        <p:sp>
          <p:nvSpPr>
            <p:cNvPr id="20" name="Rounded Rectangle 19"/>
            <p:cNvSpPr/>
            <p:nvPr/>
          </p:nvSpPr>
          <p:spPr bwMode="auto">
            <a:xfrm>
              <a:off x="6700646" y="1163289"/>
              <a:ext cx="4135443" cy="1630641"/>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25" name="正方形/長方形 7">
              <a:extLst>
                <a:ext uri="{FF2B5EF4-FFF2-40B4-BE49-F238E27FC236}">
                  <a16:creationId xmlns:a16="http://schemas.microsoft.com/office/drawing/2014/main" id="{BD18403F-63C6-41C3-9E58-F2ED0A2301E1}"/>
                </a:ext>
              </a:extLst>
            </p:cNvPr>
            <p:cNvSpPr/>
            <p:nvPr/>
          </p:nvSpPr>
          <p:spPr>
            <a:xfrm>
              <a:off x="6700646" y="1123228"/>
              <a:ext cx="4135443" cy="400109"/>
            </a:xfrm>
            <a:prstGeom prst="rect">
              <a:avLst/>
            </a:prstGeom>
          </p:spPr>
          <p:txBody>
            <a:bodyPr wrap="square">
              <a:spAutoFit/>
            </a:bodyPr>
            <a:lstStyle/>
            <a:p>
              <a:pPr algn="ctr"/>
              <a:r>
                <a:rPr lang="en-GB" sz="1350" b="1" u="sng" dirty="0">
                  <a:latin typeface="Calibri" panose="020F0502020204030204" pitchFamily="34" charset="0"/>
                  <a:cs typeface="Calibri" panose="020F0502020204030204" pitchFamily="34" charset="0"/>
                </a:rPr>
                <a:t>1. Renewable energy in irrigation system</a:t>
              </a:r>
            </a:p>
          </p:txBody>
        </p:sp>
        <p:sp>
          <p:nvSpPr>
            <p:cNvPr id="42" name="正方形/長方形 7">
              <a:extLst>
                <a:ext uri="{FF2B5EF4-FFF2-40B4-BE49-F238E27FC236}">
                  <a16:creationId xmlns:a16="http://schemas.microsoft.com/office/drawing/2014/main" id="{BD18403F-63C6-41C3-9E58-F2ED0A2301E1}"/>
                </a:ext>
              </a:extLst>
            </p:cNvPr>
            <p:cNvSpPr/>
            <p:nvPr/>
          </p:nvSpPr>
          <p:spPr>
            <a:xfrm>
              <a:off x="6387942" y="2142826"/>
              <a:ext cx="4581387" cy="677108"/>
            </a:xfrm>
            <a:prstGeom prst="rect">
              <a:avLst/>
            </a:prstGeom>
          </p:spPr>
          <p:txBody>
            <a:bodyPr wrap="square">
              <a:spAutoFit/>
            </a:bodyPr>
            <a:lstStyle/>
            <a:p>
              <a:pPr algn="ctr"/>
              <a:r>
                <a:rPr lang="en-GB" sz="1350" dirty="0">
                  <a:latin typeface="Calibri" panose="020F0502020204030204" pitchFamily="34" charset="0"/>
                  <a:cs typeface="Calibri" panose="020F0502020204030204" pitchFamily="34" charset="0"/>
                </a:rPr>
                <a:t>To contribute sustainable agriculture and increase efficient water management</a:t>
              </a:r>
            </a:p>
          </p:txBody>
        </p:sp>
        <p:pic>
          <p:nvPicPr>
            <p:cNvPr id="40" name="図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0174" y="1542298"/>
              <a:ext cx="594000" cy="594000"/>
            </a:xfrm>
            <a:prstGeom prst="rect">
              <a:avLst/>
            </a:prstGeom>
          </p:spPr>
        </p:pic>
        <p:pic>
          <p:nvPicPr>
            <p:cNvPr id="41"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878" y="1548826"/>
              <a:ext cx="594000" cy="594000"/>
            </a:xfrm>
            <a:prstGeom prst="rect">
              <a:avLst/>
            </a:prstGeom>
          </p:spPr>
        </p:pic>
      </p:grpSp>
      <p:grpSp>
        <p:nvGrpSpPr>
          <p:cNvPr id="50" name="Group 49"/>
          <p:cNvGrpSpPr/>
          <p:nvPr/>
        </p:nvGrpSpPr>
        <p:grpSpPr>
          <a:xfrm>
            <a:off x="5890027" y="2179666"/>
            <a:ext cx="3098363" cy="1265738"/>
            <a:chOff x="7215115" y="3081126"/>
            <a:chExt cx="3966792" cy="1687651"/>
          </a:xfrm>
        </p:grpSpPr>
        <p:sp>
          <p:nvSpPr>
            <p:cNvPr id="27" name="Rounded Rectangle 26"/>
            <p:cNvSpPr/>
            <p:nvPr/>
          </p:nvSpPr>
          <p:spPr bwMode="auto">
            <a:xfrm>
              <a:off x="7255258" y="3123498"/>
              <a:ext cx="3886505" cy="1566376"/>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32" name="正方形/長方形 7">
              <a:extLst>
                <a:ext uri="{FF2B5EF4-FFF2-40B4-BE49-F238E27FC236}">
                  <a16:creationId xmlns:a16="http://schemas.microsoft.com/office/drawing/2014/main" id="{BD18403F-63C6-41C3-9E58-F2ED0A2301E1}"/>
                </a:ext>
              </a:extLst>
            </p:cNvPr>
            <p:cNvSpPr/>
            <p:nvPr/>
          </p:nvSpPr>
          <p:spPr>
            <a:xfrm>
              <a:off x="7349110" y="3081126"/>
              <a:ext cx="3496855" cy="400109"/>
            </a:xfrm>
            <a:prstGeom prst="rect">
              <a:avLst/>
            </a:prstGeom>
          </p:spPr>
          <p:txBody>
            <a:bodyPr wrap="square">
              <a:spAutoFit/>
            </a:bodyPr>
            <a:lstStyle/>
            <a:p>
              <a:pPr algn="ctr"/>
              <a:r>
                <a:rPr lang="en-GB" sz="1350" b="1" u="sng" dirty="0">
                  <a:latin typeface="Calibri" panose="020F0502020204030204" pitchFamily="34" charset="0"/>
                  <a:cs typeface="Calibri" panose="020F0502020204030204" pitchFamily="34" charset="0"/>
                </a:rPr>
                <a:t>2. Waste water treatment </a:t>
              </a:r>
            </a:p>
          </p:txBody>
        </p:sp>
        <p:pic>
          <p:nvPicPr>
            <p:cNvPr id="43"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591" y="3521511"/>
              <a:ext cx="594000" cy="594000"/>
            </a:xfrm>
            <a:prstGeom prst="rect">
              <a:avLst/>
            </a:prstGeom>
          </p:spPr>
        </p:pic>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0293" y="3520004"/>
              <a:ext cx="597013" cy="597013"/>
            </a:xfrm>
            <a:prstGeom prst="rect">
              <a:avLst/>
            </a:prstGeom>
          </p:spPr>
        </p:pic>
        <p:pic>
          <p:nvPicPr>
            <p:cNvPr id="45" name="図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4834" y="3521160"/>
              <a:ext cx="594700" cy="594700"/>
            </a:xfrm>
            <a:prstGeom prst="rect">
              <a:avLst/>
            </a:prstGeom>
          </p:spPr>
        </p:pic>
        <p:sp>
          <p:nvSpPr>
            <p:cNvPr id="47" name="正方形/長方形 7">
              <a:extLst>
                <a:ext uri="{FF2B5EF4-FFF2-40B4-BE49-F238E27FC236}">
                  <a16:creationId xmlns:a16="http://schemas.microsoft.com/office/drawing/2014/main" id="{BD18403F-63C6-41C3-9E58-F2ED0A2301E1}"/>
                </a:ext>
              </a:extLst>
            </p:cNvPr>
            <p:cNvSpPr/>
            <p:nvPr/>
          </p:nvSpPr>
          <p:spPr>
            <a:xfrm>
              <a:off x="7215115" y="4091669"/>
              <a:ext cx="3966792" cy="677108"/>
            </a:xfrm>
            <a:prstGeom prst="rect">
              <a:avLst/>
            </a:prstGeom>
          </p:spPr>
          <p:txBody>
            <a:bodyPr wrap="square">
              <a:spAutoFit/>
            </a:bodyPr>
            <a:lstStyle/>
            <a:p>
              <a:pPr algn="ctr"/>
              <a:r>
                <a:rPr lang="en-GB" sz="1350" dirty="0">
                  <a:latin typeface="Calibri" panose="020F0502020204030204" pitchFamily="34" charset="0"/>
                  <a:cs typeface="Calibri" panose="020F0502020204030204" pitchFamily="34" charset="0"/>
                </a:rPr>
                <a:t>To enhance public health and sanitation; and </a:t>
              </a:r>
              <a:r>
                <a:rPr lang="en-GB" sz="1350" dirty="0" smtClean="0">
                  <a:latin typeface="Calibri" panose="020F0502020204030204" pitchFamily="34" charset="0"/>
                  <a:cs typeface="Calibri" panose="020F0502020204030204" pitchFamily="34" charset="0"/>
                </a:rPr>
                <a:t>support </a:t>
              </a:r>
              <a:r>
                <a:rPr lang="en-GB" sz="1350" dirty="0">
                  <a:latin typeface="Calibri" panose="020F0502020204030204" pitchFamily="34" charset="0"/>
                  <a:cs typeface="Calibri" panose="020F0502020204030204" pitchFamily="34" charset="0"/>
                </a:rPr>
                <a:t>sustainable </a:t>
              </a:r>
              <a:r>
                <a:rPr lang="en-GB" sz="1350" dirty="0" smtClean="0">
                  <a:latin typeface="Calibri" panose="020F0502020204030204" pitchFamily="34" charset="0"/>
                  <a:cs typeface="Calibri" panose="020F0502020204030204" pitchFamily="34" charset="0"/>
                </a:rPr>
                <a:t>cities</a:t>
              </a:r>
              <a:endParaRPr lang="en-GB" sz="1350" dirty="0">
                <a:latin typeface="Calibri" panose="020F0502020204030204" pitchFamily="34" charset="0"/>
                <a:cs typeface="Calibri" panose="020F0502020204030204" pitchFamily="34" charset="0"/>
              </a:endParaRPr>
            </a:p>
          </p:txBody>
        </p:sp>
      </p:grpSp>
      <p:grpSp>
        <p:nvGrpSpPr>
          <p:cNvPr id="49" name="Group 48"/>
          <p:cNvGrpSpPr/>
          <p:nvPr/>
        </p:nvGrpSpPr>
        <p:grpSpPr>
          <a:xfrm>
            <a:off x="4758888" y="3427598"/>
            <a:ext cx="3238817" cy="1213080"/>
            <a:chOff x="6281530" y="4963031"/>
            <a:chExt cx="4318423" cy="1617439"/>
          </a:xfrm>
        </p:grpSpPr>
        <p:sp>
          <p:nvSpPr>
            <p:cNvPr id="34" name="Rounded Rectangle 33"/>
            <p:cNvSpPr/>
            <p:nvPr/>
          </p:nvSpPr>
          <p:spPr bwMode="auto">
            <a:xfrm>
              <a:off x="6457345" y="4963031"/>
              <a:ext cx="3966792" cy="1574586"/>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sp>
          <p:nvSpPr>
            <p:cNvPr id="39" name="正方形/長方形 7">
              <a:extLst>
                <a:ext uri="{FF2B5EF4-FFF2-40B4-BE49-F238E27FC236}">
                  <a16:creationId xmlns:a16="http://schemas.microsoft.com/office/drawing/2014/main" id="{BD18403F-63C6-41C3-9E58-F2ED0A2301E1}"/>
                </a:ext>
              </a:extLst>
            </p:cNvPr>
            <p:cNvSpPr/>
            <p:nvPr/>
          </p:nvSpPr>
          <p:spPr>
            <a:xfrm>
              <a:off x="6281530" y="4963031"/>
              <a:ext cx="4318423" cy="400109"/>
            </a:xfrm>
            <a:prstGeom prst="rect">
              <a:avLst/>
            </a:prstGeom>
          </p:spPr>
          <p:txBody>
            <a:bodyPr wrap="square">
              <a:spAutoFit/>
            </a:bodyPr>
            <a:lstStyle/>
            <a:p>
              <a:pPr algn="ctr"/>
              <a:r>
                <a:rPr lang="en-GB" sz="1350" b="1" u="sng" dirty="0">
                  <a:latin typeface="Calibri" panose="020F0502020204030204" pitchFamily="34" charset="0"/>
                  <a:cs typeface="Calibri" panose="020F0502020204030204" pitchFamily="34" charset="0"/>
                </a:rPr>
                <a:t>3. Solid and plastic waste treatment  </a:t>
              </a:r>
            </a:p>
          </p:txBody>
        </p:sp>
        <p:pic>
          <p:nvPicPr>
            <p:cNvPr id="29" name="図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2368" y="5357049"/>
              <a:ext cx="594700" cy="5947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26201" y="5364107"/>
              <a:ext cx="594700" cy="594700"/>
            </a:xfrm>
            <a:prstGeom prst="rect">
              <a:avLst/>
            </a:prstGeom>
          </p:spPr>
        </p:pic>
        <p:sp>
          <p:nvSpPr>
            <p:cNvPr id="48" name="正方形/長方形 7">
              <a:extLst>
                <a:ext uri="{FF2B5EF4-FFF2-40B4-BE49-F238E27FC236}">
                  <a16:creationId xmlns:a16="http://schemas.microsoft.com/office/drawing/2014/main" id="{BD18403F-63C6-41C3-9E58-F2ED0A2301E1}"/>
                </a:ext>
              </a:extLst>
            </p:cNvPr>
            <p:cNvSpPr/>
            <p:nvPr/>
          </p:nvSpPr>
          <p:spPr>
            <a:xfrm>
              <a:off x="6437637" y="5903362"/>
              <a:ext cx="4029630" cy="677108"/>
            </a:xfrm>
            <a:prstGeom prst="rect">
              <a:avLst/>
            </a:prstGeom>
          </p:spPr>
          <p:txBody>
            <a:bodyPr wrap="square">
              <a:spAutoFit/>
            </a:bodyPr>
            <a:lstStyle/>
            <a:p>
              <a:pPr algn="ctr"/>
              <a:r>
                <a:rPr lang="en-GB" sz="1350" dirty="0">
                  <a:latin typeface="Calibri" panose="020F0502020204030204" pitchFamily="34" charset="0"/>
                  <a:cs typeface="Calibri" panose="020F0502020204030204" pitchFamily="34" charset="0"/>
                </a:rPr>
                <a:t>To enhance recycling waste and contribute to reduction of ocean plastics </a:t>
              </a:r>
            </a:p>
          </p:txBody>
        </p:sp>
      </p:grpSp>
      <p:sp>
        <p:nvSpPr>
          <p:cNvPr id="51" name="正方形/長方形 7">
            <a:extLst>
              <a:ext uri="{FF2B5EF4-FFF2-40B4-BE49-F238E27FC236}">
                <a16:creationId xmlns:a16="http://schemas.microsoft.com/office/drawing/2014/main" id="{BD18403F-63C6-41C3-9E58-F2ED0A2301E1}"/>
              </a:ext>
            </a:extLst>
          </p:cNvPr>
          <p:cNvSpPr/>
          <p:nvPr/>
        </p:nvSpPr>
        <p:spPr>
          <a:xfrm>
            <a:off x="5183930" y="686475"/>
            <a:ext cx="3256340" cy="323165"/>
          </a:xfrm>
          <a:prstGeom prst="rect">
            <a:avLst/>
          </a:prstGeom>
        </p:spPr>
        <p:txBody>
          <a:bodyPr wrap="square">
            <a:spAutoFit/>
          </a:bodyPr>
          <a:lstStyle/>
          <a:p>
            <a:r>
              <a:rPr lang="en-GB" sz="1500" b="1" dirty="0">
                <a:latin typeface="Calibri" panose="020F0502020204030204" pitchFamily="34" charset="0"/>
                <a:cs typeface="Calibri" panose="020F0502020204030204" pitchFamily="34" charset="0"/>
              </a:rPr>
              <a:t>Potential JCM projects: </a:t>
            </a:r>
          </a:p>
        </p:txBody>
      </p:sp>
      <p:sp>
        <p:nvSpPr>
          <p:cNvPr id="55" name="Plus 36"/>
          <p:cNvSpPr/>
          <p:nvPr/>
        </p:nvSpPr>
        <p:spPr bwMode="auto">
          <a:xfrm>
            <a:off x="3985924" y="2414452"/>
            <a:ext cx="948380" cy="1010591"/>
          </a:xfrm>
          <a:prstGeom prst="mathPlus">
            <a:avLst/>
          </a:prstGeom>
          <a:solidFill>
            <a:srgbClr val="993366"/>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grpSp>
        <p:nvGrpSpPr>
          <p:cNvPr id="19" name="グループ化 18"/>
          <p:cNvGrpSpPr/>
          <p:nvPr/>
        </p:nvGrpSpPr>
        <p:grpSpPr>
          <a:xfrm>
            <a:off x="182880" y="794704"/>
            <a:ext cx="3585321" cy="3748496"/>
            <a:chOff x="182880" y="794704"/>
            <a:chExt cx="3585321" cy="3748496"/>
          </a:xfrm>
        </p:grpSpPr>
        <p:grpSp>
          <p:nvGrpSpPr>
            <p:cNvPr id="3" name="Group 2"/>
            <p:cNvGrpSpPr/>
            <p:nvPr/>
          </p:nvGrpSpPr>
          <p:grpSpPr>
            <a:xfrm>
              <a:off x="182880" y="794704"/>
              <a:ext cx="3585321" cy="3748496"/>
              <a:chOff x="243840" y="1059604"/>
              <a:chExt cx="4780428" cy="4997994"/>
            </a:xfrm>
          </p:grpSpPr>
          <p:sp>
            <p:nvSpPr>
              <p:cNvPr id="4" name="Rounded Rectangle 3"/>
              <p:cNvSpPr/>
              <p:nvPr/>
            </p:nvSpPr>
            <p:spPr bwMode="auto">
              <a:xfrm>
                <a:off x="243840" y="1579199"/>
                <a:ext cx="4780428" cy="4478399"/>
              </a:xfrm>
              <a:prstGeom prst="roundRect">
                <a:avLst/>
              </a:prstGeom>
              <a:solidFill>
                <a:schemeClr val="accent3">
                  <a:lumMod val="40000"/>
                  <a:lumOff val="60000"/>
                </a:schemeClr>
              </a:solidFill>
              <a:ln w="19050" cap="flat" cmpd="sng" algn="ctr">
                <a:noFill/>
                <a:prstDash val="solid"/>
                <a:round/>
                <a:headEnd type="none" w="med" len="med"/>
                <a:tailEnd type="none" w="med" len="med"/>
              </a:ln>
              <a:effectLst/>
            </p:spPr>
            <p:txBody>
              <a:bodyPr vert="horz" wrap="square" lIns="40500" tIns="40500" rIns="40500" bIns="40500" numCol="1" rtlCol="0" anchor="ctr" anchorCtr="0" compatLnSpc="1">
                <a:prstTxWarp prst="textNoShape">
                  <a:avLst/>
                </a:prstTxWarp>
              </a:bodyPr>
              <a:lstStyle/>
              <a:p>
                <a:pPr algn="ctr" defTabSz="685800" eaLnBrk="0" fontAlgn="base" hangingPunct="0">
                  <a:spcBef>
                    <a:spcPct val="50000"/>
                  </a:spcBef>
                  <a:spcAft>
                    <a:spcPct val="0"/>
                  </a:spcAft>
                </a:pPr>
                <a:endParaRPr kumimoji="0" lang="en-US" sz="1350" b="1">
                  <a:latin typeface="Arial" charset="0"/>
                </a:endParaRPr>
              </a:p>
            </p:txBody>
          </p:sp>
          <p:pic>
            <p:nvPicPr>
              <p:cNvPr id="6"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635" y="2432390"/>
                <a:ext cx="540000" cy="540000"/>
              </a:xfrm>
              <a:prstGeom prst="rect">
                <a:avLst/>
              </a:prstGeom>
            </p:spPr>
          </p:pic>
          <p:pic>
            <p:nvPicPr>
              <p:cNvPr id="7"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70" y="3130651"/>
                <a:ext cx="540000" cy="540000"/>
              </a:xfrm>
              <a:prstGeom prst="rect">
                <a:avLst/>
              </a:prstGeom>
            </p:spPr>
          </p:pic>
          <p:pic>
            <p:nvPicPr>
              <p:cNvPr id="8" name="図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635" y="3838985"/>
                <a:ext cx="540000" cy="540000"/>
              </a:xfrm>
              <a:prstGeom prst="rect">
                <a:avLst/>
              </a:prstGeom>
            </p:spPr>
          </p:pic>
          <p:pic>
            <p:nvPicPr>
              <p:cNvPr id="9"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2196" y="5256872"/>
                <a:ext cx="540000" cy="540000"/>
              </a:xfrm>
              <a:prstGeom prst="rect">
                <a:avLst/>
              </a:prstGeom>
            </p:spPr>
          </p:pic>
          <p:pic>
            <p:nvPicPr>
              <p:cNvPr id="10" name="図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635" y="4558611"/>
                <a:ext cx="540000" cy="540000"/>
              </a:xfrm>
              <a:prstGeom prst="rect">
                <a:avLst/>
              </a:prstGeom>
            </p:spPr>
          </p:pic>
          <p:pic>
            <p:nvPicPr>
              <p:cNvPr id="11" name="図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737" y="1708611"/>
                <a:ext cx="540000" cy="540000"/>
              </a:xfrm>
              <a:prstGeom prst="rect">
                <a:avLst/>
              </a:prstGeom>
            </p:spPr>
          </p:pic>
          <p:sp>
            <p:nvSpPr>
              <p:cNvPr id="12" name="正方形/長方形 7">
                <a:extLst>
                  <a:ext uri="{FF2B5EF4-FFF2-40B4-BE49-F238E27FC236}">
                    <a16:creationId xmlns:a16="http://schemas.microsoft.com/office/drawing/2014/main" id="{BD18403F-63C6-41C3-9E58-F2ED0A2301E1}"/>
                  </a:ext>
                </a:extLst>
              </p:cNvPr>
              <p:cNvSpPr/>
              <p:nvPr/>
            </p:nvSpPr>
            <p:spPr>
              <a:xfrm>
                <a:off x="1353391" y="1736091"/>
                <a:ext cx="2199707"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4.4 Technical training  </a:t>
                </a:r>
              </a:p>
            </p:txBody>
          </p:sp>
          <p:sp>
            <p:nvSpPr>
              <p:cNvPr id="13" name="正方形/長方形 7">
                <a:extLst>
                  <a:ext uri="{FF2B5EF4-FFF2-40B4-BE49-F238E27FC236}">
                    <a16:creationId xmlns:a16="http://schemas.microsoft.com/office/drawing/2014/main" id="{BD18403F-63C6-41C3-9E58-F2ED0A2301E1}"/>
                  </a:ext>
                </a:extLst>
              </p:cNvPr>
              <p:cNvSpPr/>
              <p:nvPr/>
            </p:nvSpPr>
            <p:spPr>
              <a:xfrm>
                <a:off x="1353389" y="2379224"/>
                <a:ext cx="3044440"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7.a International cooperation to increase clean energy  </a:t>
                </a:r>
              </a:p>
            </p:txBody>
          </p:sp>
          <p:sp>
            <p:nvSpPr>
              <p:cNvPr id="15" name="正方形/長方形 7">
                <a:extLst>
                  <a:ext uri="{FF2B5EF4-FFF2-40B4-BE49-F238E27FC236}">
                    <a16:creationId xmlns:a16="http://schemas.microsoft.com/office/drawing/2014/main" id="{BD18403F-63C6-41C3-9E58-F2ED0A2301E1}"/>
                  </a:ext>
                </a:extLst>
              </p:cNvPr>
              <p:cNvSpPr/>
              <p:nvPr/>
            </p:nvSpPr>
            <p:spPr>
              <a:xfrm>
                <a:off x="1353389" y="4479862"/>
                <a:ext cx="3114108"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13.3 Improve employees’ awareness of climate change </a:t>
                </a:r>
              </a:p>
            </p:txBody>
          </p:sp>
          <p:sp>
            <p:nvSpPr>
              <p:cNvPr id="16" name="正方形/長方形 7">
                <a:extLst>
                  <a:ext uri="{FF2B5EF4-FFF2-40B4-BE49-F238E27FC236}">
                    <a16:creationId xmlns:a16="http://schemas.microsoft.com/office/drawing/2014/main" id="{BD18403F-63C6-41C3-9E58-F2ED0A2301E1}"/>
                  </a:ext>
                </a:extLst>
              </p:cNvPr>
              <p:cNvSpPr/>
              <p:nvPr/>
            </p:nvSpPr>
            <p:spPr>
              <a:xfrm>
                <a:off x="1353388" y="3790000"/>
                <a:ext cx="3670879"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12.4 Responsible consumption and management of natural resource </a:t>
                </a:r>
              </a:p>
            </p:txBody>
          </p:sp>
          <p:sp>
            <p:nvSpPr>
              <p:cNvPr id="17" name="正方形/長方形 7">
                <a:extLst>
                  <a:ext uri="{FF2B5EF4-FFF2-40B4-BE49-F238E27FC236}">
                    <a16:creationId xmlns:a16="http://schemas.microsoft.com/office/drawing/2014/main" id="{BD18403F-63C6-41C3-9E58-F2ED0A2301E1}"/>
                  </a:ext>
                </a:extLst>
              </p:cNvPr>
              <p:cNvSpPr/>
              <p:nvPr/>
            </p:nvSpPr>
            <p:spPr>
              <a:xfrm>
                <a:off x="1353391" y="5193986"/>
                <a:ext cx="2974771" cy="677108"/>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17.3 Mobilizing private capital to support SDGs</a:t>
                </a:r>
              </a:p>
            </p:txBody>
          </p:sp>
          <p:sp>
            <p:nvSpPr>
              <p:cNvPr id="18" name="正方形/長方形 7">
                <a:extLst>
                  <a:ext uri="{FF2B5EF4-FFF2-40B4-BE49-F238E27FC236}">
                    <a16:creationId xmlns:a16="http://schemas.microsoft.com/office/drawing/2014/main" id="{BD18403F-63C6-41C3-9E58-F2ED0A2301E1}"/>
                  </a:ext>
                </a:extLst>
              </p:cNvPr>
              <p:cNvSpPr/>
              <p:nvPr/>
            </p:nvSpPr>
            <p:spPr>
              <a:xfrm>
                <a:off x="451760" y="1059604"/>
                <a:ext cx="4492112" cy="430887"/>
              </a:xfrm>
              <a:prstGeom prst="rect">
                <a:avLst/>
              </a:prstGeom>
            </p:spPr>
            <p:txBody>
              <a:bodyPr wrap="square">
                <a:spAutoFit/>
              </a:bodyPr>
              <a:lstStyle/>
              <a:p>
                <a:r>
                  <a:rPr lang="en-GB" sz="1500" b="1" dirty="0">
                    <a:latin typeface="Calibri" panose="020F0502020204030204" pitchFamily="34" charset="0"/>
                    <a:cs typeface="Calibri" panose="020F0502020204030204" pitchFamily="34" charset="0"/>
                  </a:rPr>
                  <a:t>Common SDGs that JCM </a:t>
                </a:r>
                <a:r>
                  <a:rPr lang="en-GB" sz="1500" b="1" dirty="0" smtClean="0">
                    <a:latin typeface="Calibri" panose="020F0502020204030204" pitchFamily="34" charset="0"/>
                    <a:cs typeface="Calibri" panose="020F0502020204030204" pitchFamily="34" charset="0"/>
                  </a:rPr>
                  <a:t>contributes to:</a:t>
                </a:r>
                <a:endParaRPr lang="en-GB" sz="1500" b="1" dirty="0">
                  <a:latin typeface="Calibri" panose="020F0502020204030204" pitchFamily="34" charset="0"/>
                  <a:cs typeface="Calibri" panose="020F0502020204030204" pitchFamily="34" charset="0"/>
                </a:endParaRPr>
              </a:p>
            </p:txBody>
          </p:sp>
        </p:grpSp>
        <p:sp>
          <p:nvSpPr>
            <p:cNvPr id="56" name="正方形/長方形 7">
              <a:extLst>
                <a:ext uri="{FF2B5EF4-FFF2-40B4-BE49-F238E27FC236}">
                  <a16:creationId xmlns:a16="http://schemas.microsoft.com/office/drawing/2014/main" id="{BD18403F-63C6-41C3-9E58-F2ED0A2301E1}"/>
                </a:ext>
              </a:extLst>
            </p:cNvPr>
            <p:cNvSpPr/>
            <p:nvPr/>
          </p:nvSpPr>
          <p:spPr>
            <a:xfrm>
              <a:off x="1015043" y="2400083"/>
              <a:ext cx="1917569" cy="300082"/>
            </a:xfrm>
            <a:prstGeom prst="rect">
              <a:avLst/>
            </a:prstGeom>
          </p:spPr>
          <p:txBody>
            <a:bodyPr wrap="square">
              <a:spAutoFit/>
            </a:bodyPr>
            <a:lstStyle/>
            <a:p>
              <a:r>
                <a:rPr lang="en-GB" sz="1350" dirty="0">
                  <a:latin typeface="Calibri" panose="020F0502020204030204" pitchFamily="34" charset="0"/>
                  <a:cs typeface="Calibri" panose="020F0502020204030204" pitchFamily="34" charset="0"/>
                </a:rPr>
                <a:t>9.4 Sustainable industry </a:t>
              </a:r>
            </a:p>
          </p:txBody>
        </p:sp>
      </p:grpSp>
      <p:sp>
        <p:nvSpPr>
          <p:cNvPr id="52" name="Rectangle 53"/>
          <p:cNvSpPr/>
          <p:nvPr/>
        </p:nvSpPr>
        <p:spPr>
          <a:xfrm>
            <a:off x="5220073" y="4588554"/>
            <a:ext cx="3923928" cy="215444"/>
          </a:xfrm>
          <a:prstGeom prst="rect">
            <a:avLst/>
          </a:prstGeom>
        </p:spPr>
        <p:txBody>
          <a:bodyPr wrap="square">
            <a:spAutoFit/>
          </a:bodyPr>
          <a:lstStyle/>
          <a:p>
            <a:pPr algn="r"/>
            <a:r>
              <a:rPr lang="en-GB" sz="800" dirty="0" smtClean="0">
                <a:latin typeface="Calibri" panose="020F0502020204030204" pitchFamily="34" charset="0"/>
                <a:cs typeface="Calibri" panose="020F0502020204030204" pitchFamily="34" charset="0"/>
              </a:rPr>
              <a:t>Source</a:t>
            </a:r>
            <a:r>
              <a:rPr lang="en-GB" sz="800" dirty="0">
                <a:latin typeface="Calibri" panose="020F0502020204030204" pitchFamily="34" charset="0"/>
                <a:cs typeface="Calibri" panose="020F0502020204030204" pitchFamily="34" charset="0"/>
              </a:rPr>
              <a:t>: “JCM contributions to SDGs</a:t>
            </a:r>
            <a:r>
              <a:rPr lang="en-GB" sz="800" dirty="0" smtClean="0">
                <a:latin typeface="Calibri" panose="020F0502020204030204" pitchFamily="34" charset="0"/>
                <a:cs typeface="Calibri" panose="020F0502020204030204" pitchFamily="34" charset="0"/>
              </a:rPr>
              <a:t>”, “JCM-SDGs linkage guidance”</a:t>
            </a:r>
            <a:endParaRPr lang="en-GB"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907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z="2400" dirty="0" smtClean="0"/>
              <a:t>Designing JCM projects from SDG perspective</a:t>
            </a:r>
            <a:endParaRPr lang="en-GB"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51684"/>
            <a:ext cx="1907704" cy="2696305"/>
          </a:xfrm>
          <a:prstGeom prst="rect">
            <a:avLst/>
          </a:prstGeom>
          <a:ln>
            <a:solidFill>
              <a:schemeClr val="tx1"/>
            </a:solidFill>
          </a:ln>
        </p:spPr>
      </p:pic>
      <p:sp>
        <p:nvSpPr>
          <p:cNvPr id="5" name="正方形/長方形 7">
            <a:extLst>
              <a:ext uri="{FF2B5EF4-FFF2-40B4-BE49-F238E27FC236}">
                <a16:creationId xmlns:a16="http://schemas.microsoft.com/office/drawing/2014/main" id="{BD18403F-63C6-41C3-9E58-F2ED0A2301E1}"/>
              </a:ext>
            </a:extLst>
          </p:cNvPr>
          <p:cNvSpPr/>
          <p:nvPr/>
        </p:nvSpPr>
        <p:spPr>
          <a:xfrm>
            <a:off x="2339752" y="951684"/>
            <a:ext cx="6480720" cy="3477875"/>
          </a:xfrm>
          <a:prstGeom prst="rect">
            <a:avLst/>
          </a:prstGeom>
        </p:spPr>
        <p:txBody>
          <a:bodyPr wrap="square">
            <a:spAutoFit/>
          </a:bodyPr>
          <a:lstStyle/>
          <a:p>
            <a:pPr marL="171450" indent="-171450" algn="jus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Analyze JCM projects using JCM-SDGs linkage guidance</a:t>
            </a:r>
          </a:p>
          <a:p>
            <a:pPr algn="just"/>
            <a:endParaRPr lang="en-US" sz="2000" dirty="0" smtClean="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Benefits of analyzing projects</a:t>
            </a:r>
          </a:p>
          <a:p>
            <a:pPr marL="628650" lvl="1" indent="-171450" algn="just">
              <a:buFont typeface="Wingdings" panose="05000000000000000000" pitchFamily="2" charset="2"/>
              <a:buChar char="ü"/>
            </a:pPr>
            <a:r>
              <a:rPr lang="en-US" sz="1600" dirty="0" smtClean="0">
                <a:latin typeface="Calibri" panose="020F0502020204030204" pitchFamily="34" charset="0"/>
                <a:cs typeface="Calibri" panose="020F0502020204030204" pitchFamily="34" charset="0"/>
              </a:rPr>
              <a:t>Enhance understanding of the interlinkage between JCM and SDGs</a:t>
            </a:r>
          </a:p>
          <a:p>
            <a:pPr marL="628650" lvl="1" indent="-171450" algn="just">
              <a:buFont typeface="Wingdings" panose="05000000000000000000" pitchFamily="2" charset="2"/>
              <a:buChar char="ü"/>
            </a:pPr>
            <a:r>
              <a:rPr lang="en-US" sz="1600" dirty="0" smtClean="0">
                <a:latin typeface="Calibri" panose="020F0502020204030204" pitchFamily="34" charset="0"/>
                <a:cs typeface="Calibri" panose="020F0502020204030204" pitchFamily="34" charset="0"/>
              </a:rPr>
              <a:t>Design and plan projects from SDG perspective</a:t>
            </a:r>
          </a:p>
          <a:p>
            <a:pPr marL="628650" lvl="1" indent="-171450">
              <a:buFont typeface="Wingdings" panose="05000000000000000000" pitchFamily="2" charset="2"/>
              <a:buChar char="ü"/>
            </a:pPr>
            <a:r>
              <a:rPr lang="en-US" sz="1600" dirty="0" smtClean="0">
                <a:latin typeface="Calibri" panose="020F0502020204030204" pitchFamily="34" charset="0"/>
                <a:cs typeface="Calibri" panose="020F0502020204030204" pitchFamily="34" charset="0"/>
              </a:rPr>
              <a:t>Increase projects’ potential to contribute to your country’s SDG achievement by encouraging private sectors to practice the JCM</a:t>
            </a:r>
          </a:p>
          <a:p>
            <a:pPr lvl="1" algn="just"/>
            <a:endParaRPr lang="en-US" sz="1600" dirty="0" smtClean="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IGES has developed a video how to analyze projects</a:t>
            </a:r>
          </a:p>
          <a:p>
            <a:pPr marL="171450" indent="-171450" algn="jus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71450" indent="-171450" algn="jus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IGES has conducted case study analysis based on the JCM-SDGs linkage guidance</a:t>
            </a:r>
          </a:p>
        </p:txBody>
      </p:sp>
      <p:sp>
        <p:nvSpPr>
          <p:cNvPr id="3" name="Rectangle 2"/>
          <p:cNvSpPr/>
          <p:nvPr/>
        </p:nvSpPr>
        <p:spPr>
          <a:xfrm>
            <a:off x="179512" y="3820088"/>
            <a:ext cx="1907704" cy="600164"/>
          </a:xfrm>
          <a:prstGeom prst="rect">
            <a:avLst/>
          </a:prstGeom>
        </p:spPr>
        <p:txBody>
          <a:bodyPr wrap="square">
            <a:spAutoFit/>
          </a:bodyPr>
          <a:lstStyle/>
          <a:p>
            <a:r>
              <a:rPr lang="en-US" sz="1100" dirty="0" smtClean="0">
                <a:hlinkClick r:id="rId3"/>
              </a:rPr>
              <a:t>https</a:t>
            </a:r>
            <a:r>
              <a:rPr lang="en-US" sz="1100" dirty="0">
                <a:hlinkClick r:id="rId3"/>
              </a:rPr>
              <a:t>://</a:t>
            </a:r>
            <a:r>
              <a:rPr lang="en-US" sz="1100" dirty="0" smtClean="0">
                <a:hlinkClick r:id="rId3"/>
              </a:rPr>
              <a:t>www.iges.or.jp/en/pub/jcm-and-sdgs-linkage-guidance/en</a:t>
            </a:r>
            <a:r>
              <a:rPr lang="en-US" sz="1100" dirty="0" smtClean="0"/>
              <a:t> </a:t>
            </a:r>
            <a:endParaRPr lang="en-US" sz="1100" dirty="0"/>
          </a:p>
        </p:txBody>
      </p:sp>
    </p:spTree>
    <p:extLst>
      <p:ext uri="{BB962C8B-B14F-4D97-AF65-F5344CB8AC3E}">
        <p14:creationId xmlns:p14="http://schemas.microsoft.com/office/powerpoint/2010/main" val="326000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bwMode="auto">
          <a:xfrm>
            <a:off x="510409" y="158023"/>
            <a:ext cx="8417605" cy="465534"/>
          </a:xfrm>
          <a:prstGeom prst="rect">
            <a:avLst/>
          </a:prstGeom>
          <a:noFill/>
          <a:ln w="9525">
            <a:noFill/>
            <a:miter lim="800000"/>
            <a:headEnd/>
            <a:tailEnd/>
          </a:ln>
        </p:spPr>
        <p:txBody>
          <a:bodyPr vert="horz" wrap="square" lIns="68580" tIns="34290" rIns="68580" bIns="34290" numCol="1" rtlCol="0" anchor="ctr" anchorCtr="0" compatLnSpc="1">
            <a:prstTxWarp prst="textNoShape">
              <a:avLst/>
            </a:prstTxWarp>
            <a:noAutofit/>
          </a:bodyPr>
          <a:lstStyle>
            <a:lvl1pPr algn="ctr" rtl="0" eaLnBrk="1" fontAlgn="base" hangingPunct="1">
              <a:spcBef>
                <a:spcPct val="0"/>
              </a:spcBef>
              <a:spcAft>
                <a:spcPct val="0"/>
              </a:spcAft>
              <a:defRPr sz="3600" b="1">
                <a:solidFill>
                  <a:srgbClr val="3D8438"/>
                </a:solidFill>
                <a:latin typeface="Century Gothic" panose="020B0502020202020204" pitchFamily="34" charset="0"/>
                <a:ea typeface="+mj-ea"/>
                <a:cs typeface="+mj-cs"/>
              </a:defRPr>
            </a:lvl1pPr>
            <a:lvl2pPr algn="l" rtl="0" eaLnBrk="1" fontAlgn="base" hangingPunct="1">
              <a:spcBef>
                <a:spcPct val="0"/>
              </a:spcBef>
              <a:spcAft>
                <a:spcPct val="0"/>
              </a:spcAft>
              <a:defRPr sz="2400" b="1">
                <a:solidFill>
                  <a:srgbClr val="638430"/>
                </a:solidFill>
                <a:latin typeface="Arial" charset="0"/>
              </a:defRPr>
            </a:lvl2pPr>
            <a:lvl3pPr algn="l" rtl="0" eaLnBrk="1" fontAlgn="base" hangingPunct="1">
              <a:spcBef>
                <a:spcPct val="0"/>
              </a:spcBef>
              <a:spcAft>
                <a:spcPct val="0"/>
              </a:spcAft>
              <a:defRPr sz="2400" b="1">
                <a:solidFill>
                  <a:srgbClr val="638430"/>
                </a:solidFill>
                <a:latin typeface="Arial" charset="0"/>
              </a:defRPr>
            </a:lvl3pPr>
            <a:lvl4pPr algn="l" rtl="0" eaLnBrk="1" fontAlgn="base" hangingPunct="1">
              <a:spcBef>
                <a:spcPct val="0"/>
              </a:spcBef>
              <a:spcAft>
                <a:spcPct val="0"/>
              </a:spcAft>
              <a:defRPr sz="2400" b="1">
                <a:solidFill>
                  <a:srgbClr val="638430"/>
                </a:solidFill>
                <a:latin typeface="Arial" charset="0"/>
              </a:defRPr>
            </a:lvl4pPr>
            <a:lvl5pPr algn="l" rtl="0" eaLnBrk="1" fontAlgn="base" hangingPunct="1">
              <a:spcBef>
                <a:spcPct val="0"/>
              </a:spcBef>
              <a:spcAft>
                <a:spcPct val="0"/>
              </a:spcAft>
              <a:defRPr sz="2400" b="1">
                <a:solidFill>
                  <a:srgbClr val="638430"/>
                </a:solidFill>
                <a:latin typeface="Arial" charset="0"/>
              </a:defRPr>
            </a:lvl5pPr>
            <a:lvl6pPr marL="457200" algn="l" rtl="0" eaLnBrk="1" fontAlgn="base" hangingPunct="1">
              <a:spcBef>
                <a:spcPct val="0"/>
              </a:spcBef>
              <a:spcAft>
                <a:spcPct val="0"/>
              </a:spcAft>
              <a:defRPr sz="2400" b="1">
                <a:solidFill>
                  <a:srgbClr val="638430"/>
                </a:solidFill>
                <a:latin typeface="Arial" charset="0"/>
              </a:defRPr>
            </a:lvl6pPr>
            <a:lvl7pPr marL="914400" algn="l" rtl="0" eaLnBrk="1" fontAlgn="base" hangingPunct="1">
              <a:spcBef>
                <a:spcPct val="0"/>
              </a:spcBef>
              <a:spcAft>
                <a:spcPct val="0"/>
              </a:spcAft>
              <a:defRPr sz="2400" b="1">
                <a:solidFill>
                  <a:srgbClr val="638430"/>
                </a:solidFill>
                <a:latin typeface="Arial" charset="0"/>
              </a:defRPr>
            </a:lvl7pPr>
            <a:lvl8pPr marL="1371600" algn="l" rtl="0" eaLnBrk="1" fontAlgn="base" hangingPunct="1">
              <a:spcBef>
                <a:spcPct val="0"/>
              </a:spcBef>
              <a:spcAft>
                <a:spcPct val="0"/>
              </a:spcAft>
              <a:defRPr sz="2400" b="1">
                <a:solidFill>
                  <a:srgbClr val="638430"/>
                </a:solidFill>
                <a:latin typeface="Arial" charset="0"/>
              </a:defRPr>
            </a:lvl8pPr>
            <a:lvl9pPr marL="1828800" algn="l" rtl="0" eaLnBrk="1" fontAlgn="base" hangingPunct="1">
              <a:spcBef>
                <a:spcPct val="0"/>
              </a:spcBef>
              <a:spcAft>
                <a:spcPct val="0"/>
              </a:spcAft>
              <a:defRPr sz="2400" b="1">
                <a:solidFill>
                  <a:srgbClr val="638430"/>
                </a:solidFill>
                <a:latin typeface="Arial" charset="0"/>
              </a:defRPr>
            </a:lvl9pPr>
          </a:lstStyle>
          <a:p>
            <a:pPr algn="l"/>
            <a:r>
              <a:rPr lang="en-GB" sz="2400" kern="0" dirty="0">
                <a:latin typeface="Meiryo UI" panose="020B0604030504040204" pitchFamily="34" charset="-128"/>
                <a:ea typeface="Meiryo UI" panose="020B0604030504040204" pitchFamily="34" charset="-128"/>
                <a:cs typeface="Arial" panose="020B0604020202020204" pitchFamily="34" charset="0"/>
              </a:rPr>
              <a:t>Kenya: </a:t>
            </a:r>
            <a:r>
              <a:rPr lang="en-GB" sz="2400" kern="0" dirty="0" smtClean="0">
                <a:latin typeface="Meiryo UI" panose="020B0604030504040204" pitchFamily="34" charset="-128"/>
                <a:ea typeface="Meiryo UI" panose="020B0604030504040204" pitchFamily="34" charset="-128"/>
                <a:cs typeface="Arial" panose="020B0604020202020204" pitchFamily="34" charset="0"/>
              </a:rPr>
              <a:t>Solar</a:t>
            </a:r>
            <a:r>
              <a:rPr lang="en-US" sz="2400" dirty="0" smtClean="0">
                <a:latin typeface="Meiryo UI" panose="020B0604030504040204" pitchFamily="34" charset="-128"/>
                <a:ea typeface="Meiryo UI" panose="020B0604030504040204" pitchFamily="34" charset="-128"/>
              </a:rPr>
              <a:t> </a:t>
            </a:r>
            <a:r>
              <a:rPr lang="en-US" sz="2400" dirty="0">
                <a:latin typeface="Meiryo UI" panose="020B0604030504040204" pitchFamily="34" charset="-128"/>
                <a:ea typeface="Meiryo UI" panose="020B0604030504040204" pitchFamily="34" charset="-128"/>
              </a:rPr>
              <a:t>PV System at a Salt Factory</a:t>
            </a:r>
          </a:p>
        </p:txBody>
      </p:sp>
      <p:sp>
        <p:nvSpPr>
          <p:cNvPr id="4" name="正方形/長方形 5"/>
          <p:cNvSpPr/>
          <p:nvPr/>
        </p:nvSpPr>
        <p:spPr>
          <a:xfrm>
            <a:off x="281989" y="736491"/>
            <a:ext cx="6796730" cy="1338828"/>
          </a:xfrm>
          <a:prstGeom prst="rect">
            <a:avLst/>
          </a:prstGeom>
        </p:spPr>
        <p:txBody>
          <a:bodyPr wrap="square">
            <a:spAutoFit/>
          </a:bodyPr>
          <a:lstStyle/>
          <a:p>
            <a:r>
              <a:rPr lang="en-US" altLang="ja-JP" sz="1350" b="1" dirty="0">
                <a:latin typeface="Calibri" panose="020F0502020204030204" pitchFamily="34" charset="0"/>
                <a:ea typeface="Segoe UI" panose="020B0502040204020203" pitchFamily="34" charset="0"/>
                <a:cs typeface="Calibri" panose="020F0502020204030204" pitchFamily="34" charset="0"/>
              </a:rPr>
              <a:t>Project background information: </a:t>
            </a:r>
          </a:p>
          <a:p>
            <a:pPr marL="214313" indent="-214313">
              <a:buFont typeface="Arial" panose="020B0604020202020204" pitchFamily="34" charset="0"/>
              <a:buChar char="•"/>
            </a:pPr>
            <a:r>
              <a:rPr lang="en-GB" altLang="ja-JP" sz="1350" dirty="0">
                <a:latin typeface="Calibri" panose="020F0502020204030204" pitchFamily="34" charset="0"/>
                <a:ea typeface="Segoe UI" panose="020B0502040204020203" pitchFamily="34" charset="0"/>
                <a:cs typeface="Calibri" panose="020F0502020204030204" pitchFamily="34" charset="0"/>
              </a:rPr>
              <a:t>Electricity prices for manufacturing are high</a:t>
            </a:r>
          </a:p>
          <a:p>
            <a:pPr marL="214313" indent="-214313">
              <a:buFont typeface="Arial" panose="020B0604020202020204" pitchFamily="34" charset="0"/>
              <a:buChar char="•"/>
            </a:pPr>
            <a:r>
              <a:rPr lang="en-GB" altLang="ja-JP" sz="1350" dirty="0">
                <a:latin typeface="Calibri" panose="020F0502020204030204" pitchFamily="34" charset="0"/>
                <a:ea typeface="Segoe UI" panose="020B0502040204020203" pitchFamily="34" charset="0"/>
                <a:cs typeface="Calibri" panose="020F0502020204030204" pitchFamily="34" charset="0"/>
              </a:rPr>
              <a:t>Power outages often occur in rural areas</a:t>
            </a:r>
          </a:p>
          <a:p>
            <a:r>
              <a:rPr lang="en-US" altLang="ja-JP" sz="1350" b="1" dirty="0">
                <a:latin typeface="Calibri" panose="020F0502020204030204" pitchFamily="34" charset="0"/>
                <a:ea typeface="Segoe UI" panose="020B0502040204020203" pitchFamily="34" charset="0"/>
                <a:cs typeface="Calibri" panose="020F0502020204030204" pitchFamily="34" charset="0"/>
              </a:rPr>
              <a:t>Project overview:</a:t>
            </a:r>
            <a:endParaRPr lang="en-GB" altLang="ja-JP" sz="1350" dirty="0">
              <a:latin typeface="Calibri" panose="020F0502020204030204" pitchFamily="34" charset="0"/>
              <a:ea typeface="Segoe UI" panose="020B0502040204020203" pitchFamily="34" charset="0"/>
              <a:cs typeface="Calibri" panose="020F0502020204030204" pitchFamily="34" charset="0"/>
            </a:endParaRPr>
          </a:p>
          <a:p>
            <a:pPr marL="214313" indent="-214313">
              <a:buFont typeface="Arial" panose="020B0604020202020204" pitchFamily="34" charset="0"/>
              <a:buChar char="•"/>
            </a:pPr>
            <a:r>
              <a:rPr lang="en-GB" altLang="ja-JP" sz="1350" dirty="0">
                <a:latin typeface="Calibri" panose="020F0502020204030204" pitchFamily="34" charset="0"/>
                <a:ea typeface="Segoe UI" panose="020B0502040204020203" pitchFamily="34" charset="0"/>
                <a:cs typeface="Calibri" panose="020F0502020204030204" pitchFamily="34" charset="0"/>
              </a:rPr>
              <a:t>Installation of a high-quality 991.1kW solar PV system as an alternative power source</a:t>
            </a:r>
          </a:p>
          <a:p>
            <a:pPr marL="214313" indent="-214313">
              <a:buFont typeface="Arial" panose="020B0604020202020204" pitchFamily="34" charset="0"/>
              <a:buChar char="•"/>
            </a:pPr>
            <a:r>
              <a:rPr lang="en-US" altLang="ja-JP" sz="1350" dirty="0">
                <a:latin typeface="Calibri" panose="020F0502020204030204" pitchFamily="34" charset="0"/>
                <a:ea typeface="Segoe UI" panose="020B0502040204020203" pitchFamily="34" charset="0"/>
                <a:cs typeface="Calibri" panose="020F0502020204030204" pitchFamily="34" charset="0"/>
              </a:rPr>
              <a:t>Expected GHG emissions reduction:  630 t-CO</a:t>
            </a:r>
            <a:r>
              <a:rPr lang="en-US" altLang="ja-JP" sz="900" dirty="0">
                <a:latin typeface="Calibri" panose="020F0502020204030204" pitchFamily="34" charset="0"/>
                <a:ea typeface="Segoe UI" panose="020B0502040204020203" pitchFamily="34" charset="0"/>
                <a:cs typeface="Calibri" panose="020F0502020204030204" pitchFamily="34" charset="0"/>
              </a:rPr>
              <a:t>2</a:t>
            </a:r>
            <a:r>
              <a:rPr lang="en-US" altLang="ja-JP" sz="1350" dirty="0">
                <a:latin typeface="Calibri" panose="020F0502020204030204" pitchFamily="34" charset="0"/>
                <a:ea typeface="Segoe UI" panose="020B0502040204020203" pitchFamily="34" charset="0"/>
                <a:cs typeface="Calibri" panose="020F0502020204030204" pitchFamily="34" charset="0"/>
              </a:rPr>
              <a:t>eq/year (average)</a:t>
            </a:r>
          </a:p>
        </p:txBody>
      </p:sp>
      <p:pic>
        <p:nvPicPr>
          <p:cNvPr id="6"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306" y="776630"/>
            <a:ext cx="2131528" cy="127560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610177607"/>
              </p:ext>
            </p:extLst>
          </p:nvPr>
        </p:nvGraphicFramePr>
        <p:xfrm>
          <a:off x="92098" y="2053006"/>
          <a:ext cx="8983322" cy="2726366"/>
        </p:xfrm>
        <a:graphic>
          <a:graphicData uri="http://schemas.openxmlformats.org/drawingml/2006/table">
            <a:tbl>
              <a:tblPr firstRow="1" bandRow="1">
                <a:tableStyleId>{5940675A-B579-460E-94D1-54222C63F5DA}</a:tableStyleId>
              </a:tblPr>
              <a:tblGrid>
                <a:gridCol w="1096994">
                  <a:extLst>
                    <a:ext uri="{9D8B030D-6E8A-4147-A177-3AD203B41FA5}">
                      <a16:colId xmlns:a16="http://schemas.microsoft.com/office/drawing/2014/main" val="3676305253"/>
                    </a:ext>
                  </a:extLst>
                </a:gridCol>
                <a:gridCol w="7886328">
                  <a:extLst>
                    <a:ext uri="{9D8B030D-6E8A-4147-A177-3AD203B41FA5}">
                      <a16:colId xmlns:a16="http://schemas.microsoft.com/office/drawing/2014/main" val="48192777"/>
                    </a:ext>
                  </a:extLst>
                </a:gridCol>
              </a:tblGrid>
              <a:tr h="388620">
                <a:tc>
                  <a:txBody>
                    <a:bodyPr/>
                    <a:lstStyle/>
                    <a:p>
                      <a:endParaRPr lang="en-US" sz="1400" dirty="0" smtClean="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The reduction in the amount of electricity purchased from electric power companies has led to a reduction in the cost of electricity usage in the factory.</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This makes</a:t>
                      </a:r>
                      <a:r>
                        <a:rPr lang="en-GB" altLang="ja-JP" sz="1100" baseline="0" dirty="0" smtClean="0">
                          <a:solidFill>
                            <a:srgbClr val="FF0000"/>
                          </a:solidFill>
                          <a:latin typeface="Calibri" panose="020F0502020204030204" pitchFamily="34" charset="0"/>
                          <a:ea typeface="Segoe UI" panose="020B0502040204020203" pitchFamily="34" charset="0"/>
                          <a:cs typeface="Calibri" panose="020F0502020204030204" pitchFamily="34" charset="0"/>
                        </a:rPr>
                        <a:t> </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it possible to manufacture and sell salt at a more affordable price. </a:t>
                      </a:r>
                      <a:endParaRPr lang="en-US" altLang="ja-JP" sz="11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8188178"/>
                  </a:ext>
                </a:extLst>
              </a:tr>
              <a:tr h="428193">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Reducing fossil fuel consumption</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contributes to reduce air pollution. Reducing the environmental burden by improving air pollution can</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improve</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the per capita environmental impact of cities. </a:t>
                      </a:r>
                      <a:endParaRPr lang="en-GB" altLang="ja-JP" sz="11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512334"/>
                  </a:ext>
                </a:extLst>
              </a:tr>
              <a:tr h="405255">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Vocational</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t</a:t>
                      </a: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raining on how to operate the</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solar PV</a:t>
                      </a: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power generation facilities was conducted for engineers at</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the </a:t>
                      </a: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salt factory</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US" sz="1100" dirty="0" smtClean="0">
                          <a:latin typeface="Calibri" panose="020F0502020204030204" pitchFamily="34" charset="0"/>
                          <a:cs typeface="Calibri" panose="020F0502020204030204" pitchFamily="34" charset="0"/>
                        </a:rPr>
                        <a:t>Pacific Consultant Co., Ltd developed and shared</a:t>
                      </a:r>
                      <a:r>
                        <a:rPr lang="en-US" sz="1100" baseline="0" dirty="0" smtClean="0">
                          <a:latin typeface="Calibri" panose="020F0502020204030204" pitchFamily="34" charset="0"/>
                          <a:cs typeface="Calibri" panose="020F0502020204030204" pitchFamily="34" charset="0"/>
                        </a:rPr>
                        <a:t> a monitoring manual for local employees. </a:t>
                      </a:r>
                      <a:endParaRPr lang="en-GB" altLang="ja-JP" sz="1100" b="1" noProof="1"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376934"/>
                  </a:ext>
                </a:extLst>
              </a:tr>
              <a:tr h="405255">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20%-30% of the total annual electricity</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consumption at the factory is covered by </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electricity generated from </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the solar PV</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power</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generation system. The project</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r</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eceived the Best New Subscriber Award at the Energy Management Awards in Kenya in 2019.</a:t>
                      </a:r>
                      <a:endParaRPr lang="en-GB" altLang="ja-JP" sz="1100" b="1" dirty="0"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2652"/>
                  </a:ext>
                </a:extLst>
              </a:tr>
              <a:tr h="512303">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The use of renewable energy reduces grid power consumption and</a:t>
                      </a:r>
                      <a:r>
                        <a:rPr lang="en-GB" altLang="ja-JP" sz="11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s</a:t>
                      </a:r>
                      <a:r>
                        <a:rPr lang="en-GB" altLang="ja-JP" sz="11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upports Kenya’s transition to</a:t>
                      </a:r>
                      <a:r>
                        <a:rPr lang="en-GB" altLang="ja-JP" sz="1100" baseline="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 </a:t>
                      </a:r>
                      <a:r>
                        <a:rPr lang="en-GB" altLang="ja-JP" sz="1100"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rPr>
                        <a:t>sustainable production while increasing sustainability of the production.</a:t>
                      </a:r>
                      <a:endParaRPr lang="en-GB" altLang="ja-JP" sz="1100" b="1" dirty="0" smtClean="0">
                        <a:solidFill>
                          <a:schemeClr val="tx1"/>
                        </a:solidFill>
                        <a:latin typeface="Calibri" panose="020F0502020204030204" pitchFamily="34" charset="0"/>
                        <a:ea typeface="HGPｺﾞｼｯｸM" panose="020B0600000000000000" pitchFamily="50" charset="-128"/>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28133"/>
                  </a:ext>
                </a:extLst>
              </a:tr>
              <a:tr h="548640">
                <a:tc>
                  <a:txBody>
                    <a:bodyPr/>
                    <a:lstStyle/>
                    <a:p>
                      <a:endParaRPr lang="en-US" sz="1400"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Participating in</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JCM</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and</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collaborating with </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different stakeholders ensure the diffusion</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of</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low-carbon and decarbonisation technologies and improve the partnership between the</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government and private sector</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in both countries</a:t>
                      </a:r>
                      <a:r>
                        <a:rPr lang="en-GB" altLang="ja-JP" sz="110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a:t>
                      </a:r>
                      <a:r>
                        <a:rPr lang="en-GB" altLang="ja-JP" sz="1100" baseline="0" dirty="0"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From project planning to implementation, project</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participants </a:t>
                      </a:r>
                      <a:r>
                        <a:rPr lang="en-GB" altLang="ja-JP" sz="110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maintain close communication with local governments and communities.</a:t>
                      </a:r>
                      <a:r>
                        <a:rPr lang="en-GB" altLang="ja-JP" sz="1100" baseline="0" noProof="1" smtClean="0">
                          <a:solidFill>
                            <a:schemeClr val="tx1"/>
                          </a:solidFill>
                          <a:latin typeface="Calibri" panose="020F0502020204030204" pitchFamily="34" charset="0"/>
                          <a:ea typeface="Segoe UI" panose="020B0502040204020203" pitchFamily="34" charset="0"/>
                          <a:cs typeface="Calibri" panose="020F0502020204030204" pitchFamily="34" charset="0"/>
                        </a:rPr>
                        <a:t> </a:t>
                      </a:r>
                      <a:endParaRPr lang="en-GB" altLang="ja-JP" sz="1100" b="1" noProof="1" smtClean="0">
                        <a:solidFill>
                          <a:schemeClr val="tx1"/>
                        </a:solidFill>
                        <a:latin typeface="Calibri" panose="020F0502020204030204" pitchFamily="34" charset="0"/>
                        <a:ea typeface="Segoe UI" panose="020B0502040204020203" pitchFamily="34" charset="0"/>
                        <a:cs typeface="Calibri" panose="020F050202020403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3254971"/>
                  </a:ext>
                </a:extLst>
              </a:tr>
            </a:tbl>
          </a:graphicData>
        </a:graphic>
      </p:graphicFrame>
      <p:pic>
        <p:nvPicPr>
          <p:cNvPr id="11"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76" y="3322949"/>
            <a:ext cx="334711" cy="334711"/>
          </a:xfrm>
          <a:prstGeom prst="rect">
            <a:avLst/>
          </a:prstGeom>
        </p:spPr>
      </p:pic>
      <p:pic>
        <p:nvPicPr>
          <p:cNvPr id="12"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68" y="3761922"/>
            <a:ext cx="334711" cy="334711"/>
          </a:xfrm>
          <a:prstGeom prst="rect">
            <a:avLst/>
          </a:prstGeom>
        </p:spPr>
      </p:pic>
      <p:pic>
        <p:nvPicPr>
          <p:cNvPr id="13" name="図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231" y="3749854"/>
            <a:ext cx="334711" cy="334711"/>
          </a:xfrm>
          <a:prstGeom prst="rect">
            <a:avLst/>
          </a:prstGeom>
        </p:spPr>
      </p:pic>
      <p:pic>
        <p:nvPicPr>
          <p:cNvPr id="14"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409" y="4300428"/>
            <a:ext cx="334711" cy="334711"/>
          </a:xfrm>
          <a:prstGeom prst="rect">
            <a:avLst/>
          </a:prstGeom>
        </p:spPr>
      </p:pic>
      <p:pic>
        <p:nvPicPr>
          <p:cNvPr id="15"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231" y="3316069"/>
            <a:ext cx="334711" cy="334711"/>
          </a:xfrm>
          <a:prstGeom prst="rect">
            <a:avLst/>
          </a:prstGeom>
        </p:spPr>
      </p:pic>
      <p:pic>
        <p:nvPicPr>
          <p:cNvPr id="16" name="図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409" y="2910813"/>
            <a:ext cx="334711" cy="334711"/>
          </a:xfrm>
          <a:prstGeom prst="rect">
            <a:avLst/>
          </a:prstGeom>
        </p:spPr>
      </p:pic>
      <p:pic>
        <p:nvPicPr>
          <p:cNvPr id="17" name="図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676" y="2529819"/>
            <a:ext cx="334711" cy="334711"/>
          </a:xfrm>
          <a:prstGeom prst="rect">
            <a:avLst/>
          </a:prstGeom>
        </p:spPr>
      </p:pic>
      <p:pic>
        <p:nvPicPr>
          <p:cNvPr id="18" name="図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149" y="2091718"/>
            <a:ext cx="334711" cy="334711"/>
          </a:xfrm>
          <a:prstGeom prst="rect">
            <a:avLst/>
          </a:prstGeom>
        </p:spPr>
      </p:pic>
      <p:pic>
        <p:nvPicPr>
          <p:cNvPr id="19"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3953" y="2532125"/>
            <a:ext cx="332622" cy="332622"/>
          </a:xfrm>
          <a:prstGeom prst="rect">
            <a:avLst/>
          </a:prstGeom>
        </p:spPr>
      </p:pic>
      <p:sp>
        <p:nvSpPr>
          <p:cNvPr id="8" name="TextBox 7"/>
          <p:cNvSpPr txBox="1"/>
          <p:nvPr/>
        </p:nvSpPr>
        <p:spPr>
          <a:xfrm>
            <a:off x="7333532" y="4587974"/>
            <a:ext cx="1846980"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Source: Pacific Consultants Co., Ltd.</a:t>
            </a:r>
          </a:p>
        </p:txBody>
      </p:sp>
    </p:spTree>
    <p:extLst>
      <p:ext uri="{BB962C8B-B14F-4D97-AF65-F5344CB8AC3E}">
        <p14:creationId xmlns:p14="http://schemas.microsoft.com/office/powerpoint/2010/main" val="183390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POT_A_16_9</Template>
  <TotalTime>5746</TotalTime>
  <Words>1964</Words>
  <Application>Microsoft Office PowerPoint</Application>
  <PresentationFormat>On-screen Show (16:9)</PresentationFormat>
  <Paragraphs>205</Paragraphs>
  <Slides>18</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HGPｺﾞｼｯｸM</vt:lpstr>
      <vt:lpstr>HGSｺﾞｼｯｸM</vt:lpstr>
      <vt:lpstr>メイリオ</vt:lpstr>
      <vt:lpstr>Meiryo UI</vt:lpstr>
      <vt:lpstr>ＭＳ Ｐゴシック</vt:lpstr>
      <vt:lpstr>Roboto</vt:lpstr>
      <vt:lpstr>Arial</vt:lpstr>
      <vt:lpstr>Calibri</vt:lpstr>
      <vt:lpstr>Century Gothic</vt:lpstr>
      <vt:lpstr>Segoe UI</vt:lpstr>
      <vt:lpstr>Wingdings</vt:lpstr>
      <vt:lpstr>Office ​​テーマ</vt:lpstr>
      <vt:lpstr>PowerPoint Presentation</vt:lpstr>
      <vt:lpstr>Outline</vt:lpstr>
      <vt:lpstr>SDGs in Article 6 and JCM </vt:lpstr>
      <vt:lpstr>“JCM contributions to SDGs” series</vt:lpstr>
      <vt:lpstr>1. Contributions to multiple goals and targets </vt:lpstr>
      <vt:lpstr>2. Implementing projects in different sectors </vt:lpstr>
      <vt:lpstr>3. Expanding JCM contributions to the SDGs</vt:lpstr>
      <vt:lpstr>Designing JCM projects from SDG perspective</vt:lpstr>
      <vt:lpstr>PowerPoint Presentation</vt:lpstr>
      <vt:lpstr>PowerPoint Presentation</vt:lpstr>
      <vt:lpstr>COVID-19 impacts on the SDGs</vt:lpstr>
      <vt:lpstr>JCM potentials for the COVID-19 recovery</vt:lpstr>
      <vt:lpstr>Summary </vt:lpstr>
      <vt:lpstr>PowerPoint Presentation</vt:lpstr>
      <vt:lpstr>PowerPoint Presentation</vt:lpstr>
      <vt:lpstr>Paris Agreement and SDGs: JCM potentials</vt:lpstr>
      <vt:lpstr>Responses to the COVID-19: Sustainable recovery plan </vt:lpstr>
      <vt:lpstr>Reference list</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tsukui</dc:creator>
  <cp:lastModifiedBy>murun</cp:lastModifiedBy>
  <cp:revision>412</cp:revision>
  <cp:lastPrinted>2020-11-09T05:17:39Z</cp:lastPrinted>
  <dcterms:created xsi:type="dcterms:W3CDTF">2020-07-13T05:04:20Z</dcterms:created>
  <dcterms:modified xsi:type="dcterms:W3CDTF">2021-02-19T06:45:29Z</dcterms:modified>
</cp:coreProperties>
</file>