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7"/>
  </p:notesMasterIdLst>
  <p:handoutMasterIdLst>
    <p:handoutMasterId r:id="rId18"/>
  </p:handoutMasterIdLst>
  <p:sldIdLst>
    <p:sldId id="285" r:id="rId2"/>
    <p:sldId id="299" r:id="rId3"/>
    <p:sldId id="273" r:id="rId4"/>
    <p:sldId id="274" r:id="rId5"/>
    <p:sldId id="275" r:id="rId6"/>
    <p:sldId id="278" r:id="rId7"/>
    <p:sldId id="276" r:id="rId8"/>
    <p:sldId id="277" r:id="rId9"/>
    <p:sldId id="294" r:id="rId10"/>
    <p:sldId id="295" r:id="rId11"/>
    <p:sldId id="296" r:id="rId12"/>
    <p:sldId id="297" r:id="rId13"/>
    <p:sldId id="298" r:id="rId14"/>
    <p:sldId id="290" r:id="rId15"/>
    <p:sldId id="292" r:id="rId16"/>
  </p:sldIdLst>
  <p:sldSz cx="13828713" cy="7778750"/>
  <p:notesSz cx="10909300" cy="77787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738" userDrawn="1">
          <p15:clr>
            <a:srgbClr val="A4A3A4"/>
          </p15:clr>
        </p15:guide>
      </p15:sldGuideLst>
    </p:ext>
    <p:ext uri="{2D200454-40CA-4A62-9FC3-DE9A4176ACB9}">
      <p15:notesGuideLst xmlns:p15="http://schemas.microsoft.com/office/powerpoint/2012/main">
        <p15:guide id="1" orient="horz" pos="2450">
          <p15:clr>
            <a:srgbClr val="A4A3A4"/>
          </p15:clr>
        </p15:guide>
        <p15:guide id="2" pos="34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186"/>
    <a:srgbClr val="ED9A05"/>
    <a:srgbClr val="F36C24"/>
    <a:srgbClr val="F9BD0C"/>
    <a:srgbClr val="ED8F05"/>
    <a:srgbClr val="6C3D97"/>
    <a:srgbClr val="D7A159"/>
    <a:srgbClr val="F26B24"/>
    <a:srgbClr val="F27E00"/>
    <a:srgbClr val="FA6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60" autoAdjust="0"/>
    <p:restoredTop sz="81335" autoAdjust="0"/>
  </p:normalViewPr>
  <p:slideViewPr>
    <p:cSldViewPr>
      <p:cViewPr varScale="1">
        <p:scale>
          <a:sx n="53" d="100"/>
          <a:sy n="53" d="100"/>
        </p:scale>
        <p:origin x="556" y="32"/>
      </p:cViewPr>
      <p:guideLst>
        <p:guide orient="horz" pos="2880"/>
        <p:guide pos="27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28"/>
    </p:cViewPr>
  </p:sorterViewPr>
  <p:notesViewPr>
    <p:cSldViewPr>
      <p:cViewPr varScale="1">
        <p:scale>
          <a:sx n="85" d="100"/>
          <a:sy n="85" d="100"/>
        </p:scale>
        <p:origin x="-684" y="-72"/>
      </p:cViewPr>
      <p:guideLst>
        <p:guide orient="horz" pos="2450"/>
        <p:guide pos="34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725B7-B95C-4B09-9091-C967BBCDE5A2}" type="doc">
      <dgm:prSet loTypeId="urn:microsoft.com/office/officeart/2005/8/layout/chevron1" loCatId="process" qsTypeId="urn:microsoft.com/office/officeart/2005/8/quickstyle/simple1" qsCatId="simple" csTypeId="urn:microsoft.com/office/officeart/2005/8/colors/accent3_1" csCatId="accent3" phldr="1"/>
      <dgm:spPr/>
    </dgm:pt>
    <dgm:pt modelId="{44B31EDF-9AC3-4666-A7BF-9FC621D30B86}">
      <dgm:prSet phldrT="[テキスト]"/>
      <dgm:spPr/>
      <dgm:t>
        <a:bodyPr/>
        <a:lstStyle/>
        <a:p>
          <a:r>
            <a:rPr kumimoji="1" lang="en-US" altLang="ja-JP" dirty="0"/>
            <a:t>Short-term</a:t>
          </a:r>
          <a:endParaRPr kumimoji="1" lang="ja-JP" altLang="en-US" dirty="0"/>
        </a:p>
      </dgm:t>
    </dgm:pt>
    <dgm:pt modelId="{E1A54BF7-24A4-4422-8BC5-79D46230E122}" type="parTrans" cxnId="{FFF53453-3454-4C33-B587-8225C788B52E}">
      <dgm:prSet/>
      <dgm:spPr/>
      <dgm:t>
        <a:bodyPr/>
        <a:lstStyle/>
        <a:p>
          <a:endParaRPr kumimoji="1" lang="ja-JP" altLang="en-US"/>
        </a:p>
      </dgm:t>
    </dgm:pt>
    <dgm:pt modelId="{C6ABC630-6DA4-4BB4-BE3D-78FD95385A35}" type="sibTrans" cxnId="{FFF53453-3454-4C33-B587-8225C788B52E}">
      <dgm:prSet/>
      <dgm:spPr/>
      <dgm:t>
        <a:bodyPr/>
        <a:lstStyle/>
        <a:p>
          <a:endParaRPr kumimoji="1" lang="ja-JP" altLang="en-US"/>
        </a:p>
      </dgm:t>
    </dgm:pt>
    <dgm:pt modelId="{37AAEF97-B16B-4D70-9F00-84B0A3BD50E0}">
      <dgm:prSet phldrT="[テキスト]"/>
      <dgm:spPr/>
      <dgm:t>
        <a:bodyPr/>
        <a:lstStyle/>
        <a:p>
          <a:r>
            <a:rPr kumimoji="1" lang="en-US" altLang="ja-JP" dirty="0"/>
            <a:t>Medium-term</a:t>
          </a:r>
          <a:endParaRPr kumimoji="1" lang="ja-JP" altLang="en-US" dirty="0"/>
        </a:p>
      </dgm:t>
    </dgm:pt>
    <dgm:pt modelId="{07118F4E-02D4-4BE4-9884-DBB14973DE1A}" type="parTrans" cxnId="{C50A92BF-E86E-486D-BA04-E8E8F337A1F9}">
      <dgm:prSet/>
      <dgm:spPr/>
      <dgm:t>
        <a:bodyPr/>
        <a:lstStyle/>
        <a:p>
          <a:endParaRPr kumimoji="1" lang="ja-JP" altLang="en-US"/>
        </a:p>
      </dgm:t>
    </dgm:pt>
    <dgm:pt modelId="{48CA429D-8641-4302-8024-60EA9A6EAA5C}" type="sibTrans" cxnId="{C50A92BF-E86E-486D-BA04-E8E8F337A1F9}">
      <dgm:prSet/>
      <dgm:spPr/>
      <dgm:t>
        <a:bodyPr/>
        <a:lstStyle/>
        <a:p>
          <a:endParaRPr kumimoji="1" lang="ja-JP" altLang="en-US"/>
        </a:p>
      </dgm:t>
    </dgm:pt>
    <dgm:pt modelId="{3A67D576-08C0-449D-8449-D5A513C9501F}">
      <dgm:prSet phldrT="[テキスト]"/>
      <dgm:spPr/>
      <dgm:t>
        <a:bodyPr/>
        <a:lstStyle/>
        <a:p>
          <a:r>
            <a:rPr kumimoji="1" lang="en-US" altLang="ja-JP" dirty="0"/>
            <a:t>Long-term</a:t>
          </a:r>
          <a:endParaRPr kumimoji="1" lang="ja-JP" altLang="en-US" dirty="0"/>
        </a:p>
      </dgm:t>
    </dgm:pt>
    <dgm:pt modelId="{F24734B2-92C6-48EE-8F1C-B3B34630F4CA}" type="parTrans" cxnId="{74A7ADF3-6DB1-4E65-868D-53403299CDD3}">
      <dgm:prSet/>
      <dgm:spPr/>
      <dgm:t>
        <a:bodyPr/>
        <a:lstStyle/>
        <a:p>
          <a:endParaRPr kumimoji="1" lang="ja-JP" altLang="en-US"/>
        </a:p>
      </dgm:t>
    </dgm:pt>
    <dgm:pt modelId="{1580DCB1-17C2-41FA-8CEB-5AE9D96D722C}" type="sibTrans" cxnId="{74A7ADF3-6DB1-4E65-868D-53403299CDD3}">
      <dgm:prSet/>
      <dgm:spPr/>
      <dgm:t>
        <a:bodyPr/>
        <a:lstStyle/>
        <a:p>
          <a:endParaRPr kumimoji="1" lang="ja-JP" altLang="en-US"/>
        </a:p>
      </dgm:t>
    </dgm:pt>
    <dgm:pt modelId="{9DF0926C-D1B2-424E-9098-6C0EAE25D12F}" type="pres">
      <dgm:prSet presAssocID="{19E725B7-B95C-4B09-9091-C967BBCDE5A2}" presName="Name0" presStyleCnt="0">
        <dgm:presLayoutVars>
          <dgm:dir/>
          <dgm:animLvl val="lvl"/>
          <dgm:resizeHandles val="exact"/>
        </dgm:presLayoutVars>
      </dgm:prSet>
      <dgm:spPr/>
    </dgm:pt>
    <dgm:pt modelId="{A1A13EBA-0815-4BFA-A152-721B24DB1889}" type="pres">
      <dgm:prSet presAssocID="{44B31EDF-9AC3-4666-A7BF-9FC621D30B86}" presName="parTxOnly" presStyleLbl="node1" presStyleIdx="0" presStyleCnt="3">
        <dgm:presLayoutVars>
          <dgm:chMax val="0"/>
          <dgm:chPref val="0"/>
          <dgm:bulletEnabled val="1"/>
        </dgm:presLayoutVars>
      </dgm:prSet>
      <dgm:spPr/>
      <dgm:t>
        <a:bodyPr/>
        <a:lstStyle/>
        <a:p>
          <a:endParaRPr lang="en-US"/>
        </a:p>
      </dgm:t>
    </dgm:pt>
    <dgm:pt modelId="{F289326A-EA5A-46C5-BF75-3CECD10F918D}" type="pres">
      <dgm:prSet presAssocID="{C6ABC630-6DA4-4BB4-BE3D-78FD95385A35}" presName="parTxOnlySpace" presStyleCnt="0"/>
      <dgm:spPr/>
    </dgm:pt>
    <dgm:pt modelId="{B474CA9D-4313-4D22-B063-D1C6EBC2ACD6}" type="pres">
      <dgm:prSet presAssocID="{37AAEF97-B16B-4D70-9F00-84B0A3BD50E0}" presName="parTxOnly" presStyleLbl="node1" presStyleIdx="1" presStyleCnt="3">
        <dgm:presLayoutVars>
          <dgm:chMax val="0"/>
          <dgm:chPref val="0"/>
          <dgm:bulletEnabled val="1"/>
        </dgm:presLayoutVars>
      </dgm:prSet>
      <dgm:spPr/>
      <dgm:t>
        <a:bodyPr/>
        <a:lstStyle/>
        <a:p>
          <a:endParaRPr lang="en-US"/>
        </a:p>
      </dgm:t>
    </dgm:pt>
    <dgm:pt modelId="{53CB79BA-4E0A-46F1-BB9C-DFA79EAF2BCE}" type="pres">
      <dgm:prSet presAssocID="{48CA429D-8641-4302-8024-60EA9A6EAA5C}" presName="parTxOnlySpace" presStyleCnt="0"/>
      <dgm:spPr/>
    </dgm:pt>
    <dgm:pt modelId="{0E0F64D0-F42D-423E-985A-757386B40652}" type="pres">
      <dgm:prSet presAssocID="{3A67D576-08C0-449D-8449-D5A513C9501F}" presName="parTxOnly" presStyleLbl="node1" presStyleIdx="2" presStyleCnt="3" custLinFactNeighborY="-2748">
        <dgm:presLayoutVars>
          <dgm:chMax val="0"/>
          <dgm:chPref val="0"/>
          <dgm:bulletEnabled val="1"/>
        </dgm:presLayoutVars>
      </dgm:prSet>
      <dgm:spPr/>
      <dgm:t>
        <a:bodyPr/>
        <a:lstStyle/>
        <a:p>
          <a:endParaRPr lang="en-US"/>
        </a:p>
      </dgm:t>
    </dgm:pt>
  </dgm:ptLst>
  <dgm:cxnLst>
    <dgm:cxn modelId="{764525C0-64B5-4D2B-8C47-6B853A28EB94}" type="presOf" srcId="{37AAEF97-B16B-4D70-9F00-84B0A3BD50E0}" destId="{B474CA9D-4313-4D22-B063-D1C6EBC2ACD6}" srcOrd="0" destOrd="0" presId="urn:microsoft.com/office/officeart/2005/8/layout/chevron1"/>
    <dgm:cxn modelId="{70DABB81-D01F-40DC-B6F6-AD6A5E24FAD0}" type="presOf" srcId="{19E725B7-B95C-4B09-9091-C967BBCDE5A2}" destId="{9DF0926C-D1B2-424E-9098-6C0EAE25D12F}" srcOrd="0" destOrd="0" presId="urn:microsoft.com/office/officeart/2005/8/layout/chevron1"/>
    <dgm:cxn modelId="{74A7ADF3-6DB1-4E65-868D-53403299CDD3}" srcId="{19E725B7-B95C-4B09-9091-C967BBCDE5A2}" destId="{3A67D576-08C0-449D-8449-D5A513C9501F}" srcOrd="2" destOrd="0" parTransId="{F24734B2-92C6-48EE-8F1C-B3B34630F4CA}" sibTransId="{1580DCB1-17C2-41FA-8CEB-5AE9D96D722C}"/>
    <dgm:cxn modelId="{3ED53A9E-A370-4EDE-8107-A492ADB22FB3}" type="presOf" srcId="{3A67D576-08C0-449D-8449-D5A513C9501F}" destId="{0E0F64D0-F42D-423E-985A-757386B40652}" srcOrd="0" destOrd="0" presId="urn:microsoft.com/office/officeart/2005/8/layout/chevron1"/>
    <dgm:cxn modelId="{91A0CC59-F749-4ED8-B8DD-E224C13A92FB}" type="presOf" srcId="{44B31EDF-9AC3-4666-A7BF-9FC621D30B86}" destId="{A1A13EBA-0815-4BFA-A152-721B24DB1889}" srcOrd="0" destOrd="0" presId="urn:microsoft.com/office/officeart/2005/8/layout/chevron1"/>
    <dgm:cxn modelId="{C50A92BF-E86E-486D-BA04-E8E8F337A1F9}" srcId="{19E725B7-B95C-4B09-9091-C967BBCDE5A2}" destId="{37AAEF97-B16B-4D70-9F00-84B0A3BD50E0}" srcOrd="1" destOrd="0" parTransId="{07118F4E-02D4-4BE4-9884-DBB14973DE1A}" sibTransId="{48CA429D-8641-4302-8024-60EA9A6EAA5C}"/>
    <dgm:cxn modelId="{FFF53453-3454-4C33-B587-8225C788B52E}" srcId="{19E725B7-B95C-4B09-9091-C967BBCDE5A2}" destId="{44B31EDF-9AC3-4666-A7BF-9FC621D30B86}" srcOrd="0" destOrd="0" parTransId="{E1A54BF7-24A4-4422-8BC5-79D46230E122}" sibTransId="{C6ABC630-6DA4-4BB4-BE3D-78FD95385A35}"/>
    <dgm:cxn modelId="{DDAC4CB4-6808-46F5-8FFB-EDF861949532}" type="presParOf" srcId="{9DF0926C-D1B2-424E-9098-6C0EAE25D12F}" destId="{A1A13EBA-0815-4BFA-A152-721B24DB1889}" srcOrd="0" destOrd="0" presId="urn:microsoft.com/office/officeart/2005/8/layout/chevron1"/>
    <dgm:cxn modelId="{3E5A0508-E13B-4CBB-A084-349BA433C5F7}" type="presParOf" srcId="{9DF0926C-D1B2-424E-9098-6C0EAE25D12F}" destId="{F289326A-EA5A-46C5-BF75-3CECD10F918D}" srcOrd="1" destOrd="0" presId="urn:microsoft.com/office/officeart/2005/8/layout/chevron1"/>
    <dgm:cxn modelId="{7BE1343A-CDAB-4A5F-9AD6-97CDC2A1BB7A}" type="presParOf" srcId="{9DF0926C-D1B2-424E-9098-6C0EAE25D12F}" destId="{B474CA9D-4313-4D22-B063-D1C6EBC2ACD6}" srcOrd="2" destOrd="0" presId="urn:microsoft.com/office/officeart/2005/8/layout/chevron1"/>
    <dgm:cxn modelId="{7BA3C90D-49B9-436B-A29F-C398591EE693}" type="presParOf" srcId="{9DF0926C-D1B2-424E-9098-6C0EAE25D12F}" destId="{53CB79BA-4E0A-46F1-BB9C-DFA79EAF2BCE}" srcOrd="3" destOrd="0" presId="urn:microsoft.com/office/officeart/2005/8/layout/chevron1"/>
    <dgm:cxn modelId="{0C25D40F-1E48-4497-9BFC-A8A649789A3D}" type="presParOf" srcId="{9DF0926C-D1B2-424E-9098-6C0EAE25D12F}" destId="{0E0F64D0-F42D-423E-985A-757386B4065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13EBA-0815-4BFA-A152-721B24DB1889}">
      <dsp:nvSpPr>
        <dsp:cNvPr id="0" name=""/>
        <dsp:cNvSpPr/>
      </dsp:nvSpPr>
      <dsp:spPr>
        <a:xfrm>
          <a:off x="2489" y="0"/>
          <a:ext cx="3033011" cy="445317"/>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kumimoji="1" lang="en-US" altLang="ja-JP" sz="2600" kern="1200" dirty="0"/>
            <a:t>Short-term</a:t>
          </a:r>
          <a:endParaRPr kumimoji="1" lang="ja-JP" altLang="en-US" sz="2600" kern="1200" dirty="0"/>
        </a:p>
      </dsp:txBody>
      <dsp:txXfrm>
        <a:off x="225148" y="0"/>
        <a:ext cx="2587694" cy="445317"/>
      </dsp:txXfrm>
    </dsp:sp>
    <dsp:sp modelId="{B474CA9D-4313-4D22-B063-D1C6EBC2ACD6}">
      <dsp:nvSpPr>
        <dsp:cNvPr id="0" name=""/>
        <dsp:cNvSpPr/>
      </dsp:nvSpPr>
      <dsp:spPr>
        <a:xfrm>
          <a:off x="2732199" y="0"/>
          <a:ext cx="3033011" cy="445317"/>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kumimoji="1" lang="en-US" altLang="ja-JP" sz="2600" kern="1200" dirty="0"/>
            <a:t>Medium-term</a:t>
          </a:r>
          <a:endParaRPr kumimoji="1" lang="ja-JP" altLang="en-US" sz="2600" kern="1200" dirty="0"/>
        </a:p>
      </dsp:txBody>
      <dsp:txXfrm>
        <a:off x="2954858" y="0"/>
        <a:ext cx="2587694" cy="445317"/>
      </dsp:txXfrm>
    </dsp:sp>
    <dsp:sp modelId="{0E0F64D0-F42D-423E-985A-757386B40652}">
      <dsp:nvSpPr>
        <dsp:cNvPr id="0" name=""/>
        <dsp:cNvSpPr/>
      </dsp:nvSpPr>
      <dsp:spPr>
        <a:xfrm>
          <a:off x="5461910" y="0"/>
          <a:ext cx="3033011" cy="445317"/>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kumimoji="1" lang="en-US" altLang="ja-JP" sz="2600" kern="1200" dirty="0"/>
            <a:t>Long-term</a:t>
          </a:r>
          <a:endParaRPr kumimoji="1" lang="ja-JP" altLang="en-US" sz="2600" kern="1200" dirty="0"/>
        </a:p>
      </dsp:txBody>
      <dsp:txXfrm>
        <a:off x="5684569" y="0"/>
        <a:ext cx="2587694" cy="4453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727575" cy="38893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sz="quarter" idx="1"/>
          </p:nvPr>
        </p:nvSpPr>
        <p:spPr>
          <a:xfrm>
            <a:off x="6180138" y="0"/>
            <a:ext cx="4725987" cy="388938"/>
          </a:xfrm>
          <a:prstGeom prst="rect">
            <a:avLst/>
          </a:prstGeom>
        </p:spPr>
        <p:txBody>
          <a:bodyPr vert="horz" lIns="91440" tIns="45720" rIns="91440" bIns="45720" rtlCol="0"/>
          <a:lstStyle>
            <a:lvl1pPr algn="r">
              <a:defRPr sz="1200"/>
            </a:lvl1pPr>
          </a:lstStyle>
          <a:p>
            <a:fld id="{5AA5C3AB-D716-4D4D-8DDB-307400ED2ECE}" type="datetimeFigureOut">
              <a:rPr kumimoji="1" lang="ja-JP" altLang="en-US" smtClean="0"/>
              <a:t>2020/10/27</a:t>
            </a:fld>
            <a:endParaRPr kumimoji="1" lang="ja-JP" altLang="en-US"/>
          </a:p>
        </p:txBody>
      </p:sp>
      <p:sp>
        <p:nvSpPr>
          <p:cNvPr id="4" name="Footer Placeholder 3"/>
          <p:cNvSpPr>
            <a:spLocks noGrp="1"/>
          </p:cNvSpPr>
          <p:nvPr>
            <p:ph type="ftr" sz="quarter" idx="2"/>
          </p:nvPr>
        </p:nvSpPr>
        <p:spPr>
          <a:xfrm>
            <a:off x="0" y="7388225"/>
            <a:ext cx="4727575" cy="388938"/>
          </a:xfrm>
          <a:prstGeom prst="rect">
            <a:avLst/>
          </a:prstGeom>
        </p:spPr>
        <p:txBody>
          <a:bodyPr vert="horz" lIns="91440" tIns="45720" rIns="91440" bIns="45720" rtlCol="0" anchor="b"/>
          <a:lstStyle>
            <a:lvl1pPr algn="l">
              <a:defRPr sz="1200"/>
            </a:lvl1pPr>
          </a:lstStyle>
          <a:p>
            <a:endParaRPr kumimoji="1" lang="ja-JP" altLang="en-US"/>
          </a:p>
        </p:txBody>
      </p:sp>
      <p:sp>
        <p:nvSpPr>
          <p:cNvPr id="5" name="Slide Number Placeholder 4"/>
          <p:cNvSpPr>
            <a:spLocks noGrp="1"/>
          </p:cNvSpPr>
          <p:nvPr>
            <p:ph type="sldNum" sz="quarter" idx="3"/>
          </p:nvPr>
        </p:nvSpPr>
        <p:spPr>
          <a:xfrm>
            <a:off x="6180138" y="7388225"/>
            <a:ext cx="4725987" cy="388938"/>
          </a:xfrm>
          <a:prstGeom prst="rect">
            <a:avLst/>
          </a:prstGeom>
        </p:spPr>
        <p:txBody>
          <a:bodyPr vert="horz" lIns="91440" tIns="45720" rIns="91440" bIns="45720" rtlCol="0" anchor="b"/>
          <a:lstStyle>
            <a:lvl1pPr algn="r">
              <a:defRPr sz="1200"/>
            </a:lvl1pPr>
          </a:lstStyle>
          <a:p>
            <a:fld id="{58CE3069-4C35-4E0A-AFF9-784837B02914}" type="slidenum">
              <a:rPr kumimoji="1" lang="ja-JP" altLang="en-US" smtClean="0"/>
              <a:t>‹#›</a:t>
            </a:fld>
            <a:endParaRPr kumimoji="1" lang="ja-JP" altLang="en-US"/>
          </a:p>
        </p:txBody>
      </p:sp>
    </p:spTree>
    <p:extLst>
      <p:ext uri="{BB962C8B-B14F-4D97-AF65-F5344CB8AC3E}">
        <p14:creationId xmlns:p14="http://schemas.microsoft.com/office/powerpoint/2010/main" val="784493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727575" cy="3905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180138" y="0"/>
            <a:ext cx="4725987" cy="390525"/>
          </a:xfrm>
          <a:prstGeom prst="rect">
            <a:avLst/>
          </a:prstGeom>
        </p:spPr>
        <p:txBody>
          <a:bodyPr vert="horz" lIns="91440" tIns="45720" rIns="91440" bIns="45720" rtlCol="0"/>
          <a:lstStyle>
            <a:lvl1pPr algn="r">
              <a:defRPr sz="1200"/>
            </a:lvl1pPr>
          </a:lstStyle>
          <a:p>
            <a:fld id="{CED54917-57AF-4907-8E3B-407D6A9CBA40}" type="datetimeFigureOut">
              <a:rPr lang="en-US" smtClean="0"/>
              <a:t>10/27/2020</a:t>
            </a:fld>
            <a:endParaRPr lang="en-US"/>
          </a:p>
        </p:txBody>
      </p:sp>
      <p:sp>
        <p:nvSpPr>
          <p:cNvPr id="4" name="Slide Image Placeholder 3"/>
          <p:cNvSpPr>
            <a:spLocks noGrp="1" noRot="1" noChangeAspect="1"/>
          </p:cNvSpPr>
          <p:nvPr>
            <p:ph type="sldImg" idx="2"/>
          </p:nvPr>
        </p:nvSpPr>
        <p:spPr>
          <a:xfrm>
            <a:off x="3122613" y="973138"/>
            <a:ext cx="4664075" cy="2624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90613" y="3743325"/>
            <a:ext cx="8728075" cy="30638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8225"/>
            <a:ext cx="4727575" cy="3905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180138" y="7388225"/>
            <a:ext cx="4725987" cy="390525"/>
          </a:xfrm>
          <a:prstGeom prst="rect">
            <a:avLst/>
          </a:prstGeom>
        </p:spPr>
        <p:txBody>
          <a:bodyPr vert="horz" lIns="91440" tIns="45720" rIns="91440" bIns="45720" rtlCol="0" anchor="b"/>
          <a:lstStyle>
            <a:lvl1pPr algn="r">
              <a:defRPr sz="1200"/>
            </a:lvl1pPr>
          </a:lstStyle>
          <a:p>
            <a:fld id="{A1C50DEE-9144-4FDE-999A-1FE0232CE21B}" type="slidenum">
              <a:rPr lang="en-US" smtClean="0"/>
              <a:t>‹#›</a:t>
            </a:fld>
            <a:endParaRPr lang="en-US"/>
          </a:p>
        </p:txBody>
      </p:sp>
    </p:spTree>
    <p:extLst>
      <p:ext uri="{BB962C8B-B14F-4D97-AF65-F5344CB8AC3E}">
        <p14:creationId xmlns:p14="http://schemas.microsoft.com/office/powerpoint/2010/main" val="341602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iencedirect.com/science/article/pii/S0048733316300506#bib0200" TargetMode="External"/><Relationship Id="rId7" Type="http://schemas.openxmlformats.org/officeDocument/2006/relationships/hyperlink" Target="https://www.sciencedirect.com/science/article/pii/S0048733316300506#bib0515"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sciencedirect.com/science/article/pii/S0048733316300506#bib0495" TargetMode="External"/><Relationship Id="rId5" Type="http://schemas.openxmlformats.org/officeDocument/2006/relationships/hyperlink" Target="https://www.sciencedirect.com/science/article/pii/S0048733316300506#bib0430" TargetMode="External"/><Relationship Id="rId4" Type="http://schemas.openxmlformats.org/officeDocument/2006/relationships/hyperlink" Target="https://www.sciencedirect.com/science/article/pii/S0048733316300506#bib0295"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consistency, coherence, credibility or comprehensiveness (</a:t>
            </a:r>
            <a:r>
              <a:rPr lang="en-GB" sz="1200" b="0" i="0" u="none" strike="noStrike" kern="1200" dirty="0" err="1" smtClean="0">
                <a:solidFill>
                  <a:schemeClr val="tx1"/>
                </a:solidFill>
                <a:effectLst/>
                <a:latin typeface="+mn-lt"/>
                <a:ea typeface="+mn-ea"/>
                <a:cs typeface="+mn-cs"/>
                <a:hlinkClick r:id="rId3"/>
              </a:rPr>
              <a:t>Foxon</a:t>
            </a:r>
            <a:r>
              <a:rPr lang="en-GB" sz="1200" b="0" i="0" u="none" strike="noStrike" kern="1200" dirty="0" smtClean="0">
                <a:solidFill>
                  <a:schemeClr val="tx1"/>
                </a:solidFill>
                <a:effectLst/>
                <a:latin typeface="+mn-lt"/>
                <a:ea typeface="+mn-ea"/>
                <a:cs typeface="+mn-cs"/>
                <a:hlinkClick r:id="rId3"/>
              </a:rPr>
              <a:t> and Pearson, 2008</a:t>
            </a:r>
            <a:r>
              <a:rPr lang="en-GB" sz="1200" b="0" i="0" kern="1200" dirty="0" smtClean="0">
                <a:solidFill>
                  <a:schemeClr val="tx1"/>
                </a:solidFill>
                <a:effectLst/>
                <a:latin typeface="+mn-lt"/>
                <a:ea typeface="+mn-ea"/>
                <a:cs typeface="+mn-cs"/>
              </a:rPr>
              <a:t>, </a:t>
            </a:r>
            <a:r>
              <a:rPr lang="en-GB" sz="1200" b="0" i="0" u="none" strike="noStrike" kern="1200" dirty="0" err="1" smtClean="0">
                <a:solidFill>
                  <a:schemeClr val="tx1"/>
                </a:solidFill>
                <a:effectLst/>
                <a:latin typeface="+mn-lt"/>
                <a:ea typeface="+mn-ea"/>
                <a:cs typeface="+mn-cs"/>
                <a:hlinkClick r:id="rId4"/>
              </a:rPr>
              <a:t>Howlett</a:t>
            </a:r>
            <a:r>
              <a:rPr lang="en-GB" sz="1200" b="0" i="0" u="none" strike="noStrike" kern="1200" dirty="0" smtClean="0">
                <a:solidFill>
                  <a:schemeClr val="tx1"/>
                </a:solidFill>
                <a:effectLst/>
                <a:latin typeface="+mn-lt"/>
                <a:ea typeface="+mn-ea"/>
                <a:cs typeface="+mn-cs"/>
                <a:hlinkClick r:id="rId4"/>
              </a:rPr>
              <a:t> and Rayner, 2007</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5"/>
              </a:rPr>
              <a:t>Kern and </a:t>
            </a:r>
            <a:r>
              <a:rPr lang="en-GB" sz="1200" b="0" i="0" u="none" strike="noStrike" kern="1200" dirty="0" err="1" smtClean="0">
                <a:solidFill>
                  <a:schemeClr val="tx1"/>
                </a:solidFill>
                <a:effectLst/>
                <a:latin typeface="+mn-lt"/>
                <a:ea typeface="+mn-ea"/>
                <a:cs typeface="+mn-cs"/>
                <a:hlinkClick r:id="rId5"/>
              </a:rPr>
              <a:t>Howlett</a:t>
            </a:r>
            <a:r>
              <a:rPr lang="en-GB" sz="1200" b="0" i="0" u="none" strike="noStrike" kern="1200" dirty="0" smtClean="0">
                <a:solidFill>
                  <a:schemeClr val="tx1"/>
                </a:solidFill>
                <a:effectLst/>
                <a:latin typeface="+mn-lt"/>
                <a:ea typeface="+mn-ea"/>
                <a:cs typeface="+mn-cs"/>
                <a:hlinkClick r:id="rId5"/>
              </a:rPr>
              <a:t>, 2009</a:t>
            </a:r>
            <a:r>
              <a:rPr lang="en-GB" sz="1200" b="0" i="0" kern="1200" dirty="0" smtClean="0">
                <a:solidFill>
                  <a:schemeClr val="tx1"/>
                </a:solidFill>
                <a:effectLst/>
                <a:latin typeface="+mn-lt"/>
                <a:ea typeface="+mn-ea"/>
                <a:cs typeface="+mn-cs"/>
              </a:rPr>
              <a:t>, </a:t>
            </a:r>
            <a:r>
              <a:rPr lang="en-GB" sz="1200" b="0" i="0" u="none" strike="noStrike" kern="1200" dirty="0" err="1" smtClean="0">
                <a:solidFill>
                  <a:schemeClr val="tx1"/>
                </a:solidFill>
                <a:effectLst/>
                <a:latin typeface="+mn-lt"/>
                <a:ea typeface="+mn-ea"/>
                <a:cs typeface="+mn-cs"/>
                <a:hlinkClick r:id="rId6"/>
              </a:rPr>
              <a:t>Majone</a:t>
            </a:r>
            <a:r>
              <a:rPr lang="en-GB" sz="1200" b="0" i="0" u="none" strike="noStrike" kern="1200" dirty="0" smtClean="0">
                <a:solidFill>
                  <a:schemeClr val="tx1"/>
                </a:solidFill>
                <a:effectLst/>
                <a:latin typeface="+mn-lt"/>
                <a:ea typeface="+mn-ea"/>
                <a:cs typeface="+mn-cs"/>
                <a:hlinkClick r:id="rId6"/>
              </a:rPr>
              <a:t>, 1997</a:t>
            </a:r>
            <a:r>
              <a:rPr lang="en-GB" sz="1200" b="0" i="0" kern="1200" dirty="0" smtClean="0">
                <a:solidFill>
                  <a:schemeClr val="tx1"/>
                </a:solidFill>
                <a:effectLst/>
                <a:latin typeface="+mn-lt"/>
                <a:ea typeface="+mn-ea"/>
                <a:cs typeface="+mn-cs"/>
              </a:rPr>
              <a:t>, </a:t>
            </a:r>
            <a:r>
              <a:rPr lang="en-GB" sz="1200" b="0" i="0" u="none" strike="noStrike" kern="1200" dirty="0" err="1" smtClean="0">
                <a:solidFill>
                  <a:schemeClr val="tx1"/>
                </a:solidFill>
                <a:effectLst/>
                <a:latin typeface="+mn-lt"/>
                <a:ea typeface="+mn-ea"/>
                <a:cs typeface="+mn-cs"/>
                <a:hlinkClick r:id="rId7"/>
              </a:rPr>
              <a:t>Matthes</a:t>
            </a:r>
            <a:r>
              <a:rPr lang="en-GB" sz="1200" b="0" i="0" u="none" strike="noStrike" kern="1200" dirty="0" smtClean="0">
                <a:solidFill>
                  <a:schemeClr val="tx1"/>
                </a:solidFill>
                <a:effectLst/>
                <a:latin typeface="+mn-lt"/>
                <a:ea typeface="+mn-ea"/>
                <a:cs typeface="+mn-cs"/>
                <a:hlinkClick r:id="rId7"/>
              </a:rPr>
              <a:t>, 2010</a:t>
            </a:r>
            <a:r>
              <a:rPr lang="en-GB" sz="1200" b="0" i="0" kern="1200" dirty="0" smtClean="0">
                <a:solidFill>
                  <a:schemeClr val="tx1"/>
                </a:solidFill>
                <a:effectLst/>
                <a:latin typeface="+mn-lt"/>
                <a:ea typeface="+mn-ea"/>
                <a:cs typeface="+mn-cs"/>
              </a:rPr>
              <a:t>).</a:t>
            </a:r>
          </a:p>
          <a:p>
            <a:r>
              <a:rPr lang="en-GB" sz="1200" b="0" i="0" kern="1200" dirty="0" smtClean="0">
                <a:solidFill>
                  <a:schemeClr val="tx1"/>
                </a:solidFill>
                <a:effectLst/>
                <a:latin typeface="+mn-lt"/>
                <a:ea typeface="+mn-ea"/>
                <a:cs typeface="+mn-cs"/>
              </a:rPr>
              <a:t>Positive interactions or synergies</a:t>
            </a:r>
            <a:endParaRPr lang="en-US" dirty="0"/>
          </a:p>
        </p:txBody>
      </p:sp>
      <p:sp>
        <p:nvSpPr>
          <p:cNvPr id="4" name="Slide Number Placeholder 3"/>
          <p:cNvSpPr>
            <a:spLocks noGrp="1"/>
          </p:cNvSpPr>
          <p:nvPr>
            <p:ph type="sldNum" sz="quarter" idx="10"/>
          </p:nvPr>
        </p:nvSpPr>
        <p:spPr/>
        <p:txBody>
          <a:bodyPr/>
          <a:lstStyle/>
          <a:p>
            <a:fld id="{A1C50DEE-9144-4FDE-999A-1FE0232CE21B}" type="slidenum">
              <a:rPr lang="en-US" smtClean="0"/>
              <a:t>2</a:t>
            </a:fld>
            <a:endParaRPr lang="en-US"/>
          </a:p>
        </p:txBody>
      </p:sp>
    </p:spTree>
    <p:extLst>
      <p:ext uri="{BB962C8B-B14F-4D97-AF65-F5344CB8AC3E}">
        <p14:creationId xmlns:p14="http://schemas.microsoft.com/office/powerpoint/2010/main" val="475224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altLang="ja-JP" sz="1200" b="1" i="0" u="none" strike="noStrike" cap="none" dirty="0">
                <a:solidFill>
                  <a:schemeClr val="dk1"/>
                </a:solidFill>
                <a:effectLst/>
                <a:latin typeface="Calibri"/>
                <a:ea typeface="Calibri"/>
                <a:cs typeface="Calibri"/>
                <a:sym typeface="Calibri"/>
              </a:rPr>
              <a:t>Waste management during the COVID-19 Pandemic</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1" lang="en-US" altLang="ja-JP" dirty="0"/>
              <a:t>Countries with inadequate waste management systems (for municipal and medical waste) prior to the pandemic are more vulnerable to impacts.</a:t>
            </a:r>
            <a:endParaRPr lang="en-US" altLang="ja-JP" sz="1200" b="0" i="0" u="none" strike="noStrike" cap="none" dirty="0">
              <a:solidFill>
                <a:schemeClr val="dk1"/>
              </a:solidFill>
              <a:effectLst/>
              <a:latin typeface="Calibri"/>
              <a:ea typeface="Calibri"/>
              <a:cs typeface="Calibri"/>
              <a:sym typeface="Calibri"/>
            </a:endParaRPr>
          </a:p>
          <a:p>
            <a:pPr>
              <a:buFont typeface="Arial" panose="020B0604020202020204" pitchFamily="34" charset="0"/>
              <a:buChar char="•"/>
            </a:pPr>
            <a:r>
              <a:rPr lang="en-US" altLang="ja-JP" sz="1200" b="0" i="0" u="none" strike="noStrike" cap="none" dirty="0">
                <a:solidFill>
                  <a:schemeClr val="dk1"/>
                </a:solidFill>
                <a:effectLst/>
                <a:latin typeface="Calibri"/>
                <a:ea typeface="Calibri"/>
                <a:cs typeface="Calibri"/>
                <a:sym typeface="Calibri"/>
              </a:rPr>
              <a:t>Governance and sound policymaking are critical “throughout the emergency management cycle – from preparedness and readiness to response and eventual evidence-based recovery from COVID-19”</a:t>
            </a:r>
          </a:p>
          <a:p>
            <a:pPr lvl="1">
              <a:buFont typeface="Arial" panose="020B0604020202020204" pitchFamily="34" charset="0"/>
              <a:buChar char="•"/>
            </a:pPr>
            <a:r>
              <a:rPr lang="en-US" altLang="ja-JP" sz="1200" b="0" i="0" u="none" strike="noStrike" cap="none" dirty="0">
                <a:solidFill>
                  <a:schemeClr val="dk1"/>
                </a:solidFill>
                <a:effectLst/>
                <a:latin typeface="Calibri"/>
                <a:ea typeface="Calibri"/>
                <a:cs typeface="Calibri"/>
                <a:sym typeface="Calibri"/>
              </a:rPr>
              <a:t>Survey results show that some governments were managing healthcare waste inadequately under normal circumstances </a:t>
            </a:r>
            <a:r>
              <a:rPr lang="en-US" altLang="ja-JP" sz="1200" b="0" i="0" u="none" strike="noStrike" cap="none" dirty="0">
                <a:solidFill>
                  <a:schemeClr val="dk1"/>
                </a:solidFill>
                <a:effectLst/>
                <a:latin typeface="Calibri"/>
                <a:ea typeface="Calibri"/>
                <a:cs typeface="Calibri"/>
                <a:sym typeface="Wingdings" pitchFamily="2" charset="2"/>
              </a:rPr>
              <a:t> this was made worse during the pandemic</a:t>
            </a:r>
          </a:p>
          <a:p>
            <a:pPr lvl="0">
              <a:buFont typeface="Arial" panose="020B0604020202020204" pitchFamily="34" charset="0"/>
              <a:buChar char="•"/>
            </a:pPr>
            <a:r>
              <a:rPr lang="en-US" altLang="ja-JP" sz="1200" b="0" i="0" u="none" strike="noStrike" cap="none" dirty="0">
                <a:solidFill>
                  <a:schemeClr val="dk1"/>
                </a:solidFill>
                <a:effectLst/>
                <a:latin typeface="Calibri"/>
                <a:ea typeface="Calibri"/>
                <a:cs typeface="Calibri"/>
                <a:sym typeface="Wingdings" pitchFamily="2" charset="2"/>
              </a:rPr>
              <a:t>Key priority areas for governments (source segregation, discharge and collection, transportation, treatment, final disposal) have short-term and long-term actions necessary to respond, recover, and redesign the waste management system for greater resilience.</a:t>
            </a:r>
          </a:p>
          <a:p>
            <a:pPr lvl="1">
              <a:buFont typeface="Arial" panose="020B0604020202020204" pitchFamily="34" charset="0"/>
              <a:buChar char="•"/>
            </a:pPr>
            <a:r>
              <a:rPr lang="en-US" altLang="ja-JP" sz="1200" b="0" i="0" u="none" strike="noStrike" cap="none" dirty="0">
                <a:solidFill>
                  <a:schemeClr val="dk1"/>
                </a:solidFill>
                <a:effectLst/>
                <a:latin typeface="Calibri"/>
                <a:ea typeface="Calibri"/>
                <a:cs typeface="Calibri"/>
                <a:sym typeface="Wingdings" pitchFamily="2" charset="2"/>
              </a:rPr>
              <a:t>E.g. for transportation, one emergency response measure might be to adjust collection service schedules to meet the current demand, but in the recovery phase and beyond, it is prudent to improve collection service across the board, strengthen operations at transfer stations, and encourage greater involvement of the informal sector. </a:t>
            </a:r>
          </a:p>
          <a:p>
            <a:pPr lvl="0">
              <a:buFont typeface="Arial" panose="020B0604020202020204" pitchFamily="34" charset="0"/>
              <a:buChar char="•"/>
            </a:pPr>
            <a:r>
              <a:rPr lang="en-US" altLang="ja-JP" sz="1200" b="0" i="0" u="none" strike="noStrike" cap="none" dirty="0">
                <a:solidFill>
                  <a:schemeClr val="dk1"/>
                </a:solidFill>
                <a:effectLst/>
                <a:latin typeface="Calibri"/>
                <a:ea typeface="Calibri"/>
                <a:cs typeface="Calibri"/>
                <a:sym typeface="Wingdings" pitchFamily="2" charset="2"/>
              </a:rPr>
              <a:t>These longer-term measures may help redesign the waste management system to become more effective, resilient, and inclusive.</a:t>
            </a:r>
            <a:endParaRPr lang="en-US" altLang="ja-JP" sz="1200" b="0" i="0" u="none" strike="noStrike" cap="none" dirty="0">
              <a:solidFill>
                <a:schemeClr val="dk1"/>
              </a:solidFill>
              <a:effectLst/>
              <a:latin typeface="Calibri"/>
              <a:ea typeface="Calibri"/>
              <a:cs typeface="Calibri"/>
              <a:sym typeface="Calibri"/>
            </a:endParaRPr>
          </a:p>
        </p:txBody>
      </p:sp>
      <p:sp>
        <p:nvSpPr>
          <p:cNvPr id="190" name="Google Shape;1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7617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2613" y="973138"/>
            <a:ext cx="4664075" cy="2624137"/>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37 oil companies claimed more than $1.9 billion in CARES Act tax benefits.</a:t>
            </a:r>
            <a:endParaRPr lang="en-US" dirty="0"/>
          </a:p>
        </p:txBody>
      </p:sp>
      <p:sp>
        <p:nvSpPr>
          <p:cNvPr id="4" name="Slide Number Placeholder 3"/>
          <p:cNvSpPr>
            <a:spLocks noGrp="1"/>
          </p:cNvSpPr>
          <p:nvPr>
            <p:ph type="sldNum" sz="quarter" idx="10"/>
          </p:nvPr>
        </p:nvSpPr>
        <p:spPr/>
        <p:txBody>
          <a:bodyPr/>
          <a:lstStyle/>
          <a:p>
            <a:fld id="{A1C50DEE-9144-4FDE-999A-1FE0232CE21B}" type="slidenum">
              <a:rPr lang="en-US" smtClean="0"/>
              <a:t>5</a:t>
            </a:fld>
            <a:endParaRPr lang="en-US"/>
          </a:p>
        </p:txBody>
      </p:sp>
    </p:spTree>
    <p:extLst>
      <p:ext uri="{BB962C8B-B14F-4D97-AF65-F5344CB8AC3E}">
        <p14:creationId xmlns:p14="http://schemas.microsoft.com/office/powerpoint/2010/main" val="66365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Carbon lock-in arises through technological, organizational, social and institutional co-evolution, “culminating” in what was termed as </a:t>
            </a:r>
            <a:r>
              <a:rPr lang="en-GB" sz="1200" b="0" i="1" kern="1200" dirty="0" smtClean="0">
                <a:solidFill>
                  <a:schemeClr val="tx1"/>
                </a:solidFill>
                <a:effectLst/>
                <a:latin typeface="+mn-lt"/>
                <a:ea typeface="+mn-ea"/>
                <a:cs typeface="+mn-cs"/>
              </a:rPr>
              <a:t>techno-institutional complex</a:t>
            </a:r>
            <a:r>
              <a:rPr lang="en-GB" sz="1200" b="0" i="0" kern="1200" dirty="0" smtClean="0">
                <a:solidFill>
                  <a:schemeClr val="tx1"/>
                </a:solidFill>
                <a:effectLst/>
                <a:latin typeface="+mn-lt"/>
                <a:ea typeface="+mn-ea"/>
                <a:cs typeface="+mn-cs"/>
              </a:rPr>
              <a:t> (TIC). In order to resolve the climate problem, an escape from the lock-in condition is required. However, due to the self-referential nature of TIC, escape conditions are unlikely to be generated internally and it is argued here that exogenous forces are probably required.</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1C50DEE-9144-4FDE-999A-1FE0232CE21B}" type="slidenum">
              <a:rPr lang="en-US" smtClean="0"/>
              <a:t>6</a:t>
            </a:fld>
            <a:endParaRPr lang="en-US"/>
          </a:p>
        </p:txBody>
      </p:sp>
    </p:spTree>
    <p:extLst>
      <p:ext uri="{BB962C8B-B14F-4D97-AF65-F5344CB8AC3E}">
        <p14:creationId xmlns:p14="http://schemas.microsoft.com/office/powerpoint/2010/main" val="155707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2613" y="973138"/>
            <a:ext cx="4664075" cy="2624137"/>
          </a:xfrm>
        </p:spPr>
      </p:sp>
      <p:sp>
        <p:nvSpPr>
          <p:cNvPr id="3" name="Notes Placeholder 2"/>
          <p:cNvSpPr>
            <a:spLocks noGrp="1"/>
          </p:cNvSpPr>
          <p:nvPr>
            <p:ph type="body" idx="1"/>
          </p:nvPr>
        </p:nvSpPr>
        <p:spPr/>
        <p:txBody>
          <a:bodyPr/>
          <a:lstStyle/>
          <a:p>
            <a:r>
              <a:rPr lang="en-US" dirty="0" smtClean="0"/>
              <a:t>Note that there is interactive and evolutionary dynamic between</a:t>
            </a:r>
            <a:r>
              <a:rPr lang="en-US" baseline="0" dirty="0" smtClean="0"/>
              <a:t> the multiple elements of the framework</a:t>
            </a:r>
          </a:p>
          <a:p>
            <a:r>
              <a:rPr lang="en-US" baseline="0" dirty="0" smtClean="0"/>
              <a:t>Need to take into account  </a:t>
            </a:r>
            <a:endParaRPr lang="en-US" dirty="0"/>
          </a:p>
        </p:txBody>
      </p:sp>
      <p:sp>
        <p:nvSpPr>
          <p:cNvPr id="4" name="Slide Number Placeholder 3"/>
          <p:cNvSpPr>
            <a:spLocks noGrp="1"/>
          </p:cNvSpPr>
          <p:nvPr>
            <p:ph type="sldNum" sz="quarter" idx="10"/>
          </p:nvPr>
        </p:nvSpPr>
        <p:spPr/>
        <p:txBody>
          <a:bodyPr/>
          <a:lstStyle/>
          <a:p>
            <a:fld id="{A1C50DEE-9144-4FDE-999A-1FE0232CE21B}" type="slidenum">
              <a:rPr lang="en-US" smtClean="0"/>
              <a:t>7</a:t>
            </a:fld>
            <a:endParaRPr lang="en-US"/>
          </a:p>
        </p:txBody>
      </p:sp>
    </p:spTree>
    <p:extLst>
      <p:ext uri="{BB962C8B-B14F-4D97-AF65-F5344CB8AC3E}">
        <p14:creationId xmlns:p14="http://schemas.microsoft.com/office/powerpoint/2010/main" val="1889392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altLang="ja-JP" sz="1200" b="1" i="0" u="none" strike="noStrike" cap="none" dirty="0">
                <a:solidFill>
                  <a:schemeClr val="dk1"/>
                </a:solidFill>
                <a:effectLst/>
                <a:latin typeface="Calibri"/>
                <a:ea typeface="Calibri"/>
                <a:cs typeface="Calibri"/>
                <a:sym typeface="Calibri"/>
              </a:rPr>
              <a:t>Waste management during the COVID-19 Pandemic</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1" lang="en-US" altLang="ja-JP" dirty="0"/>
              <a:t>Countries with inadequate waste management systems (for municipal and medical waste) prior to the pandemic are more vulnerable to impacts.</a:t>
            </a:r>
            <a:endParaRPr lang="en-US" altLang="ja-JP" sz="1200" b="0" i="0" u="none" strike="noStrike" cap="none" dirty="0">
              <a:solidFill>
                <a:schemeClr val="dk1"/>
              </a:solidFill>
              <a:effectLst/>
              <a:latin typeface="Calibri"/>
              <a:ea typeface="Calibri"/>
              <a:cs typeface="Calibri"/>
              <a:sym typeface="Calibri"/>
            </a:endParaRPr>
          </a:p>
          <a:p>
            <a:pPr>
              <a:buFont typeface="Arial" panose="020B0604020202020204" pitchFamily="34" charset="0"/>
              <a:buChar char="•"/>
            </a:pPr>
            <a:r>
              <a:rPr lang="en-US" altLang="ja-JP" sz="1200" b="0" i="0" u="none" strike="noStrike" cap="none" dirty="0">
                <a:solidFill>
                  <a:schemeClr val="dk1"/>
                </a:solidFill>
                <a:effectLst/>
                <a:latin typeface="Calibri"/>
                <a:ea typeface="Calibri"/>
                <a:cs typeface="Calibri"/>
                <a:sym typeface="Calibri"/>
              </a:rPr>
              <a:t>Governance and sound policymaking are critical “throughout the emergency management cycle – from preparedness and readiness to response and eventual evidence-based recovery from COVID-19”</a:t>
            </a:r>
          </a:p>
          <a:p>
            <a:pPr lvl="1">
              <a:buFont typeface="Arial" panose="020B0604020202020204" pitchFamily="34" charset="0"/>
              <a:buChar char="•"/>
            </a:pPr>
            <a:r>
              <a:rPr lang="en-US" altLang="ja-JP" sz="1200" b="0" i="0" u="none" strike="noStrike" cap="none" dirty="0">
                <a:solidFill>
                  <a:schemeClr val="dk1"/>
                </a:solidFill>
                <a:effectLst/>
                <a:latin typeface="Calibri"/>
                <a:ea typeface="Calibri"/>
                <a:cs typeface="Calibri"/>
                <a:sym typeface="Calibri"/>
              </a:rPr>
              <a:t>Survey results show that some governments were managing healthcare waste inadequately under normal circumstances </a:t>
            </a:r>
            <a:r>
              <a:rPr lang="en-US" altLang="ja-JP" sz="1200" b="0" i="0" u="none" strike="noStrike" cap="none" dirty="0">
                <a:solidFill>
                  <a:schemeClr val="dk1"/>
                </a:solidFill>
                <a:effectLst/>
                <a:latin typeface="Calibri"/>
                <a:ea typeface="Calibri"/>
                <a:cs typeface="Calibri"/>
                <a:sym typeface="Wingdings" pitchFamily="2" charset="2"/>
              </a:rPr>
              <a:t> this was made worse during the pandemic</a:t>
            </a:r>
          </a:p>
          <a:p>
            <a:pPr lvl="0">
              <a:buFont typeface="Arial" panose="020B0604020202020204" pitchFamily="34" charset="0"/>
              <a:buChar char="•"/>
            </a:pPr>
            <a:r>
              <a:rPr lang="en-US" altLang="ja-JP" sz="1200" b="0" i="0" u="none" strike="noStrike" cap="none" dirty="0">
                <a:solidFill>
                  <a:schemeClr val="dk1"/>
                </a:solidFill>
                <a:effectLst/>
                <a:latin typeface="Calibri"/>
                <a:ea typeface="Calibri"/>
                <a:cs typeface="Calibri"/>
                <a:sym typeface="Wingdings" pitchFamily="2" charset="2"/>
              </a:rPr>
              <a:t>Key priority areas for governments (source segregation, discharge and collection, transportation, treatment, final disposal) have short-term and long-term actions necessary to respond, recover, and redesign the waste management system for greater resilience.</a:t>
            </a:r>
          </a:p>
          <a:p>
            <a:pPr lvl="1">
              <a:buFont typeface="Arial" panose="020B0604020202020204" pitchFamily="34" charset="0"/>
              <a:buChar char="•"/>
            </a:pPr>
            <a:r>
              <a:rPr lang="en-US" altLang="ja-JP" sz="1200" b="0" i="0" u="none" strike="noStrike" cap="none" dirty="0">
                <a:solidFill>
                  <a:schemeClr val="dk1"/>
                </a:solidFill>
                <a:effectLst/>
                <a:latin typeface="Calibri"/>
                <a:ea typeface="Calibri"/>
                <a:cs typeface="Calibri"/>
                <a:sym typeface="Wingdings" pitchFamily="2" charset="2"/>
              </a:rPr>
              <a:t>E.g. for transportation, one emergency response measure might be to adjust collection service schedules to meet the current demand, but in the recovery phase and beyond, it is prudent to improve collection service across the board, strengthen operations at transfer stations, and encourage greater involvement of the informal sector. </a:t>
            </a:r>
          </a:p>
          <a:p>
            <a:pPr lvl="0">
              <a:buFont typeface="Arial" panose="020B0604020202020204" pitchFamily="34" charset="0"/>
              <a:buChar char="•"/>
            </a:pPr>
            <a:r>
              <a:rPr lang="en-US" altLang="ja-JP" sz="1200" b="0" i="0" u="none" strike="noStrike" cap="none" dirty="0">
                <a:solidFill>
                  <a:schemeClr val="dk1"/>
                </a:solidFill>
                <a:effectLst/>
                <a:latin typeface="Calibri"/>
                <a:ea typeface="Calibri"/>
                <a:cs typeface="Calibri"/>
                <a:sym typeface="Wingdings" pitchFamily="2" charset="2"/>
              </a:rPr>
              <a:t>These longer-term measures may help redesign the waste management system to become more effective, resilient, and inclusive.</a:t>
            </a:r>
            <a:endParaRPr lang="en-US" altLang="ja-JP" sz="1200" b="0" i="0" u="none" strike="noStrike" cap="none" dirty="0">
              <a:solidFill>
                <a:schemeClr val="dk1"/>
              </a:solidFill>
              <a:effectLst/>
              <a:latin typeface="Calibri"/>
              <a:ea typeface="Calibri"/>
              <a:cs typeface="Calibri"/>
              <a:sym typeface="Calibri"/>
            </a:endParaRPr>
          </a:p>
        </p:txBody>
      </p:sp>
      <p:sp>
        <p:nvSpPr>
          <p:cNvPr id="190" name="Google Shape;1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4711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2613" y="973138"/>
            <a:ext cx="4664075" cy="2624137"/>
          </a:xfrm>
        </p:spPr>
      </p:sp>
      <p:sp>
        <p:nvSpPr>
          <p:cNvPr id="3" name="Notes Placeholder 2"/>
          <p:cNvSpPr>
            <a:spLocks noGrp="1"/>
          </p:cNvSpPr>
          <p:nvPr>
            <p:ph type="body" idx="1"/>
          </p:nvPr>
        </p:nvSpPr>
        <p:spPr/>
        <p:txBody>
          <a:bodyPr/>
          <a:lstStyle/>
          <a:p>
            <a:r>
              <a:rPr lang="en-US" b="1" dirty="0"/>
              <a:t>Response</a:t>
            </a:r>
          </a:p>
          <a:p>
            <a:pPr marL="171450" indent="-171450">
              <a:buFont typeface="Arial"/>
              <a:buChar char="•"/>
            </a:pPr>
            <a:r>
              <a:rPr lang="en-US" dirty="0"/>
              <a:t>The accumulation of single-use medical waste requires both immediate and, in some cases, reconfigured approaches to treatment and disposal (source segregation, storage,  transport, treatment)</a:t>
            </a:r>
          </a:p>
          <a:p>
            <a:pPr marL="171450" indent="-171450">
              <a:buFont typeface="Arial"/>
              <a:buChar char="•"/>
            </a:pPr>
            <a:r>
              <a:rPr lang="en-US" dirty="0"/>
              <a:t>There have also been increases in other forms of waste and pollution—i.e. from packaging and residential energy-related emissions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t>COVID-lockdowns have led to reductions in some other forms of waste and pollution—i.e. from office buildings and the transport sector</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t>As resources may be limited for these approaches in developing countries, create opportunities for cross-country learning on safe but affordable treatment and disposal methods for medical/healthcare waste and pollution control</a:t>
            </a:r>
          </a:p>
          <a:p>
            <a:pPr marL="171450" indent="-171450">
              <a:buFont typeface="Arial"/>
              <a:buChar char="•"/>
            </a:pPr>
            <a:endParaRPr lang="en-US" dirty="0"/>
          </a:p>
          <a:p>
            <a:endParaRPr lang="en-US" dirty="0"/>
          </a:p>
        </p:txBody>
      </p:sp>
      <p:sp>
        <p:nvSpPr>
          <p:cNvPr id="4" name="Slide Number Placeholder 3"/>
          <p:cNvSpPr>
            <a:spLocks noGrp="1"/>
          </p:cNvSpPr>
          <p:nvPr>
            <p:ph type="sldNum" sz="quarter" idx="10"/>
          </p:nvPr>
        </p:nvSpPr>
        <p:spPr/>
        <p:txBody>
          <a:bodyPr/>
          <a:lstStyle/>
          <a:p>
            <a:fld id="{A1C50DEE-9144-4FDE-999A-1FE0232CE21B}" type="slidenum">
              <a:rPr lang="en-US" smtClean="0"/>
              <a:t>10</a:t>
            </a:fld>
            <a:endParaRPr lang="en-US"/>
          </a:p>
        </p:txBody>
      </p:sp>
    </p:spTree>
    <p:extLst>
      <p:ext uri="{BB962C8B-B14F-4D97-AF65-F5344CB8AC3E}">
        <p14:creationId xmlns:p14="http://schemas.microsoft.com/office/powerpoint/2010/main" val="1184913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2613" y="973138"/>
            <a:ext cx="4664075" cy="2624137"/>
          </a:xfrm>
        </p:spPr>
      </p:sp>
      <p:sp>
        <p:nvSpPr>
          <p:cNvPr id="3" name="Notes Placeholder 2"/>
          <p:cNvSpPr>
            <a:spLocks noGrp="1"/>
          </p:cNvSpPr>
          <p:nvPr>
            <p:ph type="body" idx="1"/>
          </p:nvPr>
        </p:nvSpPr>
        <p:spPr/>
        <p:txBody>
          <a:bodyPr/>
          <a:lstStyle/>
          <a:p>
            <a:r>
              <a:rPr lang="en-US" b="1" dirty="0"/>
              <a:t>Response</a:t>
            </a:r>
          </a:p>
          <a:p>
            <a:pPr marL="171450" indent="-171450">
              <a:buFont typeface="Arial"/>
              <a:buChar char="•"/>
            </a:pPr>
            <a:r>
              <a:rPr lang="en-US" dirty="0"/>
              <a:t>The accumulation of single-use medical waste requires both immediate and, in some cases, reconfigured approaches to treatment and disposal (source segregation, storage,  transport, treatment)</a:t>
            </a:r>
          </a:p>
          <a:p>
            <a:pPr marL="171450" indent="-171450">
              <a:buFont typeface="Arial"/>
              <a:buChar char="•"/>
            </a:pPr>
            <a:r>
              <a:rPr lang="en-US" dirty="0"/>
              <a:t>There have also been increases in other forms of waste and pollution—i.e. from packaging and residential energy-related emissions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t>COVID-lockdowns have led to reductions in some other forms of waste and pollution—i.e. from office buildings and the transport sector</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t>As resources may be limited for these approaches in developing countries, create opportunities for cross-country learning on safe but affordable treatment and disposal methods for medical/healthcare waste and pollution control</a:t>
            </a:r>
          </a:p>
          <a:p>
            <a:pPr marL="171450" indent="-171450">
              <a:buFont typeface="Arial"/>
              <a:buChar char="•"/>
            </a:pPr>
            <a:endParaRPr lang="en-US" dirty="0"/>
          </a:p>
          <a:p>
            <a:endParaRPr lang="en-US" dirty="0"/>
          </a:p>
        </p:txBody>
      </p:sp>
      <p:sp>
        <p:nvSpPr>
          <p:cNvPr id="4" name="Slide Number Placeholder 3"/>
          <p:cNvSpPr>
            <a:spLocks noGrp="1"/>
          </p:cNvSpPr>
          <p:nvPr>
            <p:ph type="sldNum" sz="quarter" idx="10"/>
          </p:nvPr>
        </p:nvSpPr>
        <p:spPr/>
        <p:txBody>
          <a:bodyPr/>
          <a:lstStyle/>
          <a:p>
            <a:fld id="{A1C50DEE-9144-4FDE-999A-1FE0232CE21B}" type="slidenum">
              <a:rPr lang="en-US" smtClean="0"/>
              <a:t>11</a:t>
            </a:fld>
            <a:endParaRPr lang="en-US"/>
          </a:p>
        </p:txBody>
      </p:sp>
    </p:spTree>
    <p:extLst>
      <p:ext uri="{BB962C8B-B14F-4D97-AF65-F5344CB8AC3E}">
        <p14:creationId xmlns:p14="http://schemas.microsoft.com/office/powerpoint/2010/main" val="2711478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2613" y="973138"/>
            <a:ext cx="4664075" cy="2624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50DEE-9144-4FDE-999A-1FE0232CE21B}" type="slidenum">
              <a:rPr lang="en-US" smtClean="0"/>
              <a:t>12</a:t>
            </a:fld>
            <a:endParaRPr lang="en-US"/>
          </a:p>
        </p:txBody>
      </p:sp>
    </p:spTree>
    <p:extLst>
      <p:ext uri="{BB962C8B-B14F-4D97-AF65-F5344CB8AC3E}">
        <p14:creationId xmlns:p14="http://schemas.microsoft.com/office/powerpoint/2010/main" val="3591380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altLang="ja-JP" sz="1200" b="1" i="0" u="none" strike="noStrike" cap="none" dirty="0" smtClean="0">
                <a:solidFill>
                  <a:schemeClr val="dk1"/>
                </a:solidFill>
                <a:effectLst/>
                <a:latin typeface="Calibri"/>
                <a:ea typeface="Calibri"/>
                <a:cs typeface="Calibri"/>
                <a:sym typeface="Calibri"/>
              </a:rPr>
              <a:t>Bangladesh, India, Indonesia, and Japan</a:t>
            </a:r>
          </a:p>
          <a:p>
            <a:pPr>
              <a:buFont typeface="Arial" panose="020B0604020202020204" pitchFamily="34" charset="0"/>
              <a:buChar char="•"/>
            </a:pPr>
            <a:r>
              <a:rPr lang="en-US" altLang="ja-JP" sz="1200" b="1" i="0" u="none" strike="noStrike" cap="none" dirty="0" smtClean="0">
                <a:solidFill>
                  <a:schemeClr val="dk1"/>
                </a:solidFill>
                <a:effectLst/>
                <a:latin typeface="Calibri"/>
                <a:ea typeface="Calibri"/>
                <a:cs typeface="Calibri"/>
                <a:sym typeface="Calibri"/>
              </a:rPr>
              <a:t>Waste </a:t>
            </a:r>
            <a:r>
              <a:rPr lang="en-US" altLang="ja-JP" sz="1200" b="1" i="0" u="none" strike="noStrike" cap="none" dirty="0">
                <a:solidFill>
                  <a:schemeClr val="dk1"/>
                </a:solidFill>
                <a:effectLst/>
                <a:latin typeface="Calibri"/>
                <a:ea typeface="Calibri"/>
                <a:cs typeface="Calibri"/>
                <a:sym typeface="Calibri"/>
              </a:rPr>
              <a:t>management during the COVID-19 Pandemic</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1" lang="en-US" altLang="ja-JP" dirty="0"/>
              <a:t>Countries with inadequate waste management systems (for municipal and medical waste) prior to the pandemic are more vulnerable to impacts.</a:t>
            </a:r>
            <a:endParaRPr lang="en-US" altLang="ja-JP" sz="1200" b="0" i="0" u="none" strike="noStrike" cap="none" dirty="0">
              <a:solidFill>
                <a:schemeClr val="dk1"/>
              </a:solidFill>
              <a:effectLst/>
              <a:latin typeface="Calibri"/>
              <a:ea typeface="Calibri"/>
              <a:cs typeface="Calibri"/>
              <a:sym typeface="Calibri"/>
            </a:endParaRPr>
          </a:p>
          <a:p>
            <a:pPr>
              <a:buFont typeface="Arial" panose="020B0604020202020204" pitchFamily="34" charset="0"/>
              <a:buChar char="•"/>
            </a:pPr>
            <a:r>
              <a:rPr lang="en-US" altLang="ja-JP" sz="1200" b="0" i="0" u="none" strike="noStrike" cap="none" dirty="0">
                <a:solidFill>
                  <a:schemeClr val="dk1"/>
                </a:solidFill>
                <a:effectLst/>
                <a:latin typeface="Calibri"/>
                <a:ea typeface="Calibri"/>
                <a:cs typeface="Calibri"/>
                <a:sym typeface="Calibri"/>
              </a:rPr>
              <a:t>Governance and sound policymaking are critical “throughout the emergency management cycle – from preparedness and readiness to response and eventual evidence-based recovery from COVID-19”</a:t>
            </a:r>
          </a:p>
          <a:p>
            <a:pPr lvl="1">
              <a:buFont typeface="Arial" panose="020B0604020202020204" pitchFamily="34" charset="0"/>
              <a:buChar char="•"/>
            </a:pPr>
            <a:r>
              <a:rPr lang="en-US" altLang="ja-JP" sz="1200" b="0" i="0" u="none" strike="noStrike" cap="none" dirty="0">
                <a:solidFill>
                  <a:schemeClr val="dk1"/>
                </a:solidFill>
                <a:effectLst/>
                <a:latin typeface="Calibri"/>
                <a:ea typeface="Calibri"/>
                <a:cs typeface="Calibri"/>
                <a:sym typeface="Calibri"/>
              </a:rPr>
              <a:t>Survey results show that some governments were managing healthcare waste inadequately under normal circumstances </a:t>
            </a:r>
            <a:r>
              <a:rPr lang="en-US" altLang="ja-JP" sz="1200" b="0" i="0" u="none" strike="noStrike" cap="none" dirty="0">
                <a:solidFill>
                  <a:schemeClr val="dk1"/>
                </a:solidFill>
                <a:effectLst/>
                <a:latin typeface="Calibri"/>
                <a:ea typeface="Calibri"/>
                <a:cs typeface="Calibri"/>
                <a:sym typeface="Wingdings" pitchFamily="2" charset="2"/>
              </a:rPr>
              <a:t> this was made worse during the pandemic</a:t>
            </a:r>
          </a:p>
          <a:p>
            <a:pPr lvl="0">
              <a:buFont typeface="Arial" panose="020B0604020202020204" pitchFamily="34" charset="0"/>
              <a:buChar char="•"/>
            </a:pPr>
            <a:r>
              <a:rPr lang="en-US" altLang="ja-JP" sz="1200" b="0" i="0" u="none" strike="noStrike" cap="none" dirty="0">
                <a:solidFill>
                  <a:schemeClr val="dk1"/>
                </a:solidFill>
                <a:effectLst/>
                <a:latin typeface="Calibri"/>
                <a:ea typeface="Calibri"/>
                <a:cs typeface="Calibri"/>
                <a:sym typeface="Wingdings" pitchFamily="2" charset="2"/>
              </a:rPr>
              <a:t>Key priority areas for governments (source segregation, discharge and collection, transportation, treatment, final disposal) have short-term and long-term actions necessary to respond, recover, and redesign the waste management system for greater resilience.</a:t>
            </a:r>
          </a:p>
          <a:p>
            <a:pPr lvl="1">
              <a:buFont typeface="Arial" panose="020B0604020202020204" pitchFamily="34" charset="0"/>
              <a:buChar char="•"/>
            </a:pPr>
            <a:r>
              <a:rPr lang="en-US" altLang="ja-JP" sz="1200" b="0" i="0" u="none" strike="noStrike" cap="none" dirty="0">
                <a:solidFill>
                  <a:schemeClr val="dk1"/>
                </a:solidFill>
                <a:effectLst/>
                <a:latin typeface="Calibri"/>
                <a:ea typeface="Calibri"/>
                <a:cs typeface="Calibri"/>
                <a:sym typeface="Wingdings" pitchFamily="2" charset="2"/>
              </a:rPr>
              <a:t>E.g. for transportation, one emergency response measure might be to adjust collection service schedules to meet the current demand, but in the recovery phase and beyond, it is prudent to improve collection service across the board, strengthen operations at transfer stations, and encourage greater involvement of the informal sector. </a:t>
            </a:r>
          </a:p>
          <a:p>
            <a:pPr lvl="0">
              <a:buFont typeface="Arial" panose="020B0604020202020204" pitchFamily="34" charset="0"/>
              <a:buChar char="•"/>
            </a:pPr>
            <a:r>
              <a:rPr lang="en-US" altLang="ja-JP" sz="1200" b="0" i="0" u="none" strike="noStrike" cap="none" dirty="0">
                <a:solidFill>
                  <a:schemeClr val="dk1"/>
                </a:solidFill>
                <a:effectLst/>
                <a:latin typeface="Calibri"/>
                <a:ea typeface="Calibri"/>
                <a:cs typeface="Calibri"/>
                <a:sym typeface="Wingdings" pitchFamily="2" charset="2"/>
              </a:rPr>
              <a:t>These longer-term measures may help redesign the waste management system to become more effective, resilient, and inclusive.</a:t>
            </a:r>
            <a:endParaRPr lang="en-US" altLang="ja-JP" sz="1200" b="0" i="0" u="none" strike="noStrike" cap="none" dirty="0">
              <a:solidFill>
                <a:schemeClr val="dk1"/>
              </a:solidFill>
              <a:effectLst/>
              <a:latin typeface="Calibri"/>
              <a:ea typeface="Calibri"/>
              <a:cs typeface="Calibri"/>
              <a:sym typeface="Calibri"/>
            </a:endParaRPr>
          </a:p>
        </p:txBody>
      </p:sp>
      <p:sp>
        <p:nvSpPr>
          <p:cNvPr id="190" name="Google Shape;1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5941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51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2263" y="1603375"/>
            <a:ext cx="11784188" cy="1683841"/>
          </a:xfrm>
          <a:prstGeom prst="rect">
            <a:avLst/>
          </a:prstGeom>
        </p:spPr>
        <p:txBody>
          <a:bodyPr/>
          <a:lstStyle>
            <a:lvl1pPr eaLnBrk="0" hangingPunct="0">
              <a:defRPr baseline="0">
                <a:solidFill>
                  <a:schemeClr val="tx1"/>
                </a:solidFill>
                <a:latin typeface="Calibri" panose="020F0502020204030204" pitchFamily="34" charset="0"/>
                <a:cs typeface="Arial" panose="020B0604020202020204" pitchFamily="34" charset="0"/>
              </a:defRPr>
            </a:lvl1pPr>
          </a:lstStyle>
          <a:p>
            <a:r>
              <a:rPr lang="en-US" altLang="ja-JP" dirty="0"/>
              <a:t>Click to add title.</a:t>
            </a:r>
            <a:br>
              <a:rPr lang="en-US" altLang="ja-JP" dirty="0"/>
            </a:br>
            <a:r>
              <a:rPr lang="en-US" altLang="ja-JP" dirty="0"/>
              <a:t>Max 46char (2lines)</a:t>
            </a:r>
          </a:p>
        </p:txBody>
      </p:sp>
      <p:sp>
        <p:nvSpPr>
          <p:cNvPr id="16" name="Text Placeholder 15"/>
          <p:cNvSpPr>
            <a:spLocks noGrp="1"/>
          </p:cNvSpPr>
          <p:nvPr>
            <p:ph type="body" sz="quarter" idx="10" hasCustomPrompt="1"/>
          </p:nvPr>
        </p:nvSpPr>
        <p:spPr>
          <a:xfrm>
            <a:off x="2567730" y="3813175"/>
            <a:ext cx="8693254" cy="1447800"/>
          </a:xfrm>
          <a:prstGeom prst="rect">
            <a:avLst/>
          </a:prstGeom>
        </p:spPr>
        <p:txBody>
          <a:bodyPr/>
          <a:lstStyle>
            <a:lvl1pPr marL="0" marR="0" indent="0" algn="ctr" defTabSz="1159093" rtl="0" eaLnBrk="1" fontAlgn="auto" latinLnBrk="0" hangingPunct="1">
              <a:lnSpc>
                <a:spcPct val="100000"/>
              </a:lnSpc>
              <a:spcBef>
                <a:spcPts val="0"/>
              </a:spcBef>
              <a:spcAft>
                <a:spcPts val="0"/>
              </a:spcAft>
              <a:buClrTx/>
              <a:buSzTx/>
              <a:buFontTx/>
              <a:buNone/>
              <a:tabLst/>
              <a:defRPr sz="3549" b="0" baseline="0">
                <a:latin typeface="Calibri" panose="020F0502020204030204" pitchFamily="34" charset="0"/>
                <a:cs typeface="Arial" panose="020B0604020202020204" pitchFamily="34" charset="0"/>
              </a:defRPr>
            </a:lvl1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a:t>Click to add sub title. </a:t>
            </a:r>
            <a:br>
              <a:rPr lang="en-US" altLang="ja-JP" dirty="0"/>
            </a:br>
            <a:r>
              <a:rPr lang="en-US" altLang="ja-JP" dirty="0"/>
              <a:t>Font : Calibri is recommended.</a:t>
            </a:r>
            <a:br>
              <a:rPr lang="en-US" altLang="ja-JP" dirty="0"/>
            </a:br>
            <a:r>
              <a:rPr lang="en-US" altLang="ja-JP" dirty="0"/>
              <a:t>Max 81char (3lines)</a:t>
            </a:r>
          </a:p>
        </p:txBody>
      </p:sp>
      <p:sp>
        <p:nvSpPr>
          <p:cNvPr id="18" name="Text Placeholder 17"/>
          <p:cNvSpPr>
            <a:spLocks noGrp="1"/>
          </p:cNvSpPr>
          <p:nvPr>
            <p:ph type="body" sz="quarter" idx="11" hasCustomPrompt="1"/>
          </p:nvPr>
        </p:nvSpPr>
        <p:spPr>
          <a:xfrm>
            <a:off x="4789339" y="6022975"/>
            <a:ext cx="4056852" cy="457200"/>
          </a:xfrm>
          <a:prstGeom prst="rect">
            <a:avLst/>
          </a:prstGeom>
        </p:spPr>
        <p:txBody>
          <a:bodyPr/>
          <a:lstStyle>
            <a:lvl1pPr marL="0" indent="0" algn="ctr">
              <a:buFontTx/>
              <a:buNone/>
              <a:defRPr sz="3042" b="0" baseline="0">
                <a:solidFill>
                  <a:schemeClr val="bg1">
                    <a:lumMod val="50000"/>
                  </a:schemeClr>
                </a:solidFill>
                <a:latin typeface="Calibri" panose="020F0502020204030204" pitchFamily="34" charset="0"/>
                <a:cs typeface="Arial" panose="020B0604020202020204" pitchFamily="34" charset="0"/>
              </a:defRPr>
            </a:lvl1pPr>
          </a:lstStyle>
          <a:p>
            <a:r>
              <a:rPr lang="en-US" altLang="ja-JP" dirty="0"/>
              <a:t>Click to add name</a:t>
            </a:r>
            <a:endParaRPr kumimoji="0" lang="en-US" altLang="ja-JP" sz="3042" b="0" i="0" kern="0" baseline="0" dirty="0">
              <a:solidFill>
                <a:schemeClr val="bg1">
                  <a:lumMod val="50000"/>
                </a:schemeClr>
              </a:solidFill>
              <a:latin typeface="Microsoft Tai Le" panose="020B0502040204020203" pitchFamily="34" charset="0"/>
              <a:cs typeface="Microsoft Tai Le" panose="020B0502040204020203" pitchFamily="34" charset="0"/>
            </a:endParaRPr>
          </a:p>
        </p:txBody>
      </p:sp>
      <p:sp>
        <p:nvSpPr>
          <p:cNvPr id="3" name="TextBox 2">
            <a:extLst>
              <a:ext uri="{FF2B5EF4-FFF2-40B4-BE49-F238E27FC236}">
                <a16:creationId xmlns:a16="http://schemas.microsoft.com/office/drawing/2014/main" id="{6B70FA9F-35D6-450A-BA4B-4EF7721F3260}"/>
              </a:ext>
            </a:extLst>
          </p:cNvPr>
          <p:cNvSpPr txBox="1"/>
          <p:nvPr userDrawn="1"/>
        </p:nvSpPr>
        <p:spPr>
          <a:xfrm>
            <a:off x="11280950" y="7242176"/>
            <a:ext cx="2221609" cy="443519"/>
          </a:xfrm>
          <a:prstGeom prst="rect">
            <a:avLst/>
          </a:prstGeom>
          <a:noFill/>
        </p:spPr>
        <p:txBody>
          <a:bodyPr wrap="square" rtlCol="0">
            <a:spAutoFit/>
          </a:bodyPr>
          <a:lstStyle/>
          <a:p>
            <a:pPr algn="r"/>
            <a:fld id="{EBAE94B4-5E4C-47BE-AC7D-7FA193302694}" type="datetime3">
              <a:rPr lang="en-US" sz="2282" smtClean="0">
                <a:solidFill>
                  <a:schemeClr val="bg1">
                    <a:lumMod val="50000"/>
                  </a:schemeClr>
                </a:solidFill>
                <a:latin typeface="Calibri Light" panose="020F0302020204030204" pitchFamily="34" charset="0"/>
              </a:rPr>
              <a:pPr algn="r"/>
              <a:t>27 October 2020</a:t>
            </a:fld>
            <a:endParaRPr lang="en-US" sz="2282" dirty="0">
              <a:solidFill>
                <a:schemeClr val="bg1">
                  <a:lumMod val="50000"/>
                </a:schemeClr>
              </a:solidFill>
              <a:latin typeface="Calibri Light" panose="020F0302020204030204" pitchFamily="34" charset="0"/>
            </a:endParaRPr>
          </a:p>
        </p:txBody>
      </p:sp>
    </p:spTree>
    <p:extLst>
      <p:ext uri="{BB962C8B-B14F-4D97-AF65-F5344CB8AC3E}">
        <p14:creationId xmlns:p14="http://schemas.microsoft.com/office/powerpoint/2010/main" val="1117703715"/>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2241" y="1146175"/>
            <a:ext cx="12500577" cy="609600"/>
          </a:xfrm>
          <a:prstGeom prst="rect">
            <a:avLst/>
          </a:prstGeom>
        </p:spPr>
        <p:txBody>
          <a:bodyPr/>
          <a:lstStyle>
            <a:lvl1pPr algn="l">
              <a:defRPr sz="4563" b="1" baseline="0">
                <a:solidFill>
                  <a:schemeClr val="tx1"/>
                </a:solidFill>
                <a:latin typeface="Calibri" panose="020F0502020204030204" pitchFamily="34" charset="0"/>
                <a:cs typeface="Arial" panose="020B0604020202020204" pitchFamily="34" charset="0"/>
              </a:defRPr>
            </a:lvl1pPr>
          </a:lstStyle>
          <a:p>
            <a:r>
              <a:rPr lang="en-US" altLang="ja-JP" dirty="0"/>
              <a:t>Click to add title. Max 35char (1line).</a:t>
            </a:r>
            <a:endParaRPr kumimoji="1" lang="ja-JP" altLang="en-US" dirty="0"/>
          </a:p>
        </p:txBody>
      </p:sp>
      <p:sp>
        <p:nvSpPr>
          <p:cNvPr id="8" name="Text Placeholder 7"/>
          <p:cNvSpPr>
            <a:spLocks noGrp="1"/>
          </p:cNvSpPr>
          <p:nvPr>
            <p:ph type="body" sz="quarter" idx="10" hasCustomPrompt="1"/>
          </p:nvPr>
        </p:nvSpPr>
        <p:spPr>
          <a:xfrm>
            <a:off x="732487" y="2060575"/>
            <a:ext cx="12323492" cy="5105400"/>
          </a:xfrm>
          <a:prstGeom prst="rect">
            <a:avLst/>
          </a:prstGeom>
        </p:spPr>
        <p:txBody>
          <a:bodyPr/>
          <a:lstStyle>
            <a:lvl1pPr marL="0" marR="0" indent="0" algn="l" defTabSz="1159093" rtl="0" eaLnBrk="1" fontAlgn="auto" latinLnBrk="0" hangingPunct="1">
              <a:lnSpc>
                <a:spcPts val="5070"/>
              </a:lnSpc>
              <a:spcBef>
                <a:spcPts val="0"/>
              </a:spcBef>
              <a:spcAft>
                <a:spcPts val="0"/>
              </a:spcAft>
              <a:buClrTx/>
              <a:buSzTx/>
              <a:buFontTx/>
              <a:buNone/>
              <a:tabLst/>
              <a:defRPr sz="3549" baseline="0">
                <a:latin typeface="Calibri" panose="020F0502020204030204" pitchFamily="34" charset="0"/>
                <a:cs typeface="Arial" panose="020B0604020202020204" pitchFamily="34" charset="0"/>
              </a:defRPr>
            </a:lvl1pPr>
          </a:lstStyle>
          <a:p>
            <a:pPr marL="0" marR="0" indent="0" algn="l" defTabSz="914400" rtl="0" eaLnBrk="1" fontAlgn="auto" latinLnBrk="0" hangingPunct="1">
              <a:lnSpc>
                <a:spcPts val="4000"/>
              </a:lnSpc>
              <a:spcBef>
                <a:spcPts val="0"/>
              </a:spcBef>
              <a:spcAft>
                <a:spcPts val="0"/>
              </a:spcAft>
              <a:buClrTx/>
              <a:buSzTx/>
              <a:buFontTx/>
              <a:buNone/>
              <a:tabLst/>
              <a:defRPr/>
            </a:pPr>
            <a:r>
              <a:rPr lang="en-US" altLang="ja-JP" dirty="0"/>
              <a:t>Click to add txt. Font : Calibri is recommended.</a:t>
            </a:r>
            <a:endParaRPr kumimoji="0" lang="en-US" altLang="ja-JP" sz="3549" b="0" kern="0" baseline="0" dirty="0">
              <a:solidFill>
                <a:sysClr val="windowText" lastClr="000000"/>
              </a:solidFill>
              <a:latin typeface="Microsoft Tai Le" panose="020B0502040204020203" pitchFamily="34" charset="0"/>
              <a:cs typeface="Microsoft Tai Le" panose="020B0502040204020203" pitchFamily="34" charset="0"/>
            </a:endParaRPr>
          </a:p>
          <a:p>
            <a:pPr marL="0" marR="0" indent="0" algn="l" defTabSz="914400" rtl="0" eaLnBrk="1" fontAlgn="auto" latinLnBrk="0" hangingPunct="1">
              <a:lnSpc>
                <a:spcPts val="4000"/>
              </a:lnSpc>
              <a:spcBef>
                <a:spcPts val="0"/>
              </a:spcBef>
              <a:spcAft>
                <a:spcPts val="0"/>
              </a:spcAft>
              <a:buClrTx/>
              <a:buSzTx/>
              <a:buFontTx/>
              <a:buNone/>
              <a:tabLst/>
              <a:defRPr/>
            </a:pPr>
            <a:endParaRPr kumimoji="0" lang="en-US" altLang="ja-JP" sz="3549" b="0" kern="0" baseline="0" dirty="0">
              <a:solidFill>
                <a:sysClr val="windowText" lastClr="000000"/>
              </a:solidFill>
              <a:latin typeface="Microsoft Tai Le" panose="020B0502040204020203" pitchFamily="34" charset="0"/>
              <a:cs typeface="Microsoft Tai Le" panose="020B0502040204020203" pitchFamily="34" charset="0"/>
            </a:endParaRPr>
          </a:p>
        </p:txBody>
      </p:sp>
    </p:spTree>
    <p:extLst>
      <p:ext uri="{BB962C8B-B14F-4D97-AF65-F5344CB8AC3E}">
        <p14:creationId xmlns:p14="http://schemas.microsoft.com/office/powerpoint/2010/main" val="1045648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2241" y="1157233"/>
            <a:ext cx="12480870" cy="598542"/>
          </a:xfrm>
          <a:prstGeom prst="rect">
            <a:avLst/>
          </a:prstGeom>
        </p:spPr>
        <p:txBody>
          <a:bodyPr/>
          <a:lstStyle>
            <a:lvl1pPr algn="l">
              <a:defRPr sz="4563" baseline="0">
                <a:solidFill>
                  <a:schemeClr val="tx1"/>
                </a:solidFill>
                <a:latin typeface="Calibri" panose="020F0502020204030204" pitchFamily="34" charset="0"/>
                <a:cs typeface="Arial" panose="020B0604020202020204" pitchFamily="34" charset="0"/>
              </a:defRPr>
            </a:lvl1pPr>
          </a:lstStyle>
          <a:p>
            <a:r>
              <a:rPr lang="en-US" altLang="ja-JP" dirty="0"/>
              <a:t>Click to add title. Max 35char (1line).</a:t>
            </a:r>
          </a:p>
        </p:txBody>
      </p:sp>
      <p:sp>
        <p:nvSpPr>
          <p:cNvPr id="4" name="Text Placeholder 3"/>
          <p:cNvSpPr>
            <a:spLocks noGrp="1"/>
          </p:cNvSpPr>
          <p:nvPr>
            <p:ph type="body" sz="quarter" idx="10" hasCustomPrompt="1"/>
          </p:nvPr>
        </p:nvSpPr>
        <p:spPr>
          <a:xfrm>
            <a:off x="732487" y="5489575"/>
            <a:ext cx="3767077" cy="1752600"/>
          </a:xfrm>
          <a:prstGeom prst="rect">
            <a:avLst/>
          </a:prstGeom>
        </p:spPr>
        <p:txBody>
          <a:bodyPr/>
          <a:lstStyle>
            <a:lvl1pPr marL="0" indent="0">
              <a:buFontTx/>
              <a:buNone/>
              <a:defRPr sz="3042" baseline="0">
                <a:latin typeface="Calibri" panose="020F0502020204030204" pitchFamily="34" charset="0"/>
                <a:cs typeface="Arial" panose="020B0604020202020204" pitchFamily="34" charset="0"/>
              </a:defRPr>
            </a:lvl1pPr>
          </a:lstStyle>
          <a:p>
            <a:pPr lvl="0"/>
            <a:r>
              <a:rPr kumimoji="1" lang="en-US" altLang="ja-JP" dirty="0"/>
              <a:t>Click to add txt. </a:t>
            </a:r>
            <a:br>
              <a:rPr kumimoji="1" lang="en-US" altLang="ja-JP" dirty="0"/>
            </a:br>
            <a:r>
              <a:rPr kumimoji="1" lang="en-US" altLang="ja-JP" dirty="0"/>
              <a:t>Font : Calibri is recommended.</a:t>
            </a:r>
          </a:p>
        </p:txBody>
      </p:sp>
      <p:sp>
        <p:nvSpPr>
          <p:cNvPr id="12" name="Text Placeholder 3"/>
          <p:cNvSpPr>
            <a:spLocks noGrp="1"/>
          </p:cNvSpPr>
          <p:nvPr>
            <p:ph type="body" sz="quarter" idx="11" hasCustomPrompt="1"/>
          </p:nvPr>
        </p:nvSpPr>
        <p:spPr>
          <a:xfrm>
            <a:off x="5069121" y="5489575"/>
            <a:ext cx="3767077" cy="1752600"/>
          </a:xfrm>
          <a:prstGeom prst="rect">
            <a:avLst/>
          </a:prstGeom>
        </p:spPr>
        <p:txBody>
          <a:bodyPr/>
          <a:lstStyle>
            <a:lvl1pPr marL="0" indent="0">
              <a:buFontTx/>
              <a:buNone/>
              <a:defRPr sz="3042" baseline="0">
                <a:latin typeface="Calibri" panose="020F0502020204030204" pitchFamily="34" charset="0"/>
                <a:cs typeface="Arial" panose="020B0604020202020204" pitchFamily="34" charset="0"/>
              </a:defRPr>
            </a:lvl1pPr>
          </a:lstStyle>
          <a:p>
            <a:pPr lvl="0"/>
            <a:r>
              <a:rPr kumimoji="1" lang="en-US" altLang="ja-JP" dirty="0"/>
              <a:t>Click to add txt. </a:t>
            </a:r>
            <a:br>
              <a:rPr kumimoji="1" lang="en-US" altLang="ja-JP" dirty="0"/>
            </a:br>
            <a:r>
              <a:rPr kumimoji="1" lang="en-US" altLang="ja-JP" dirty="0"/>
              <a:t>Font : Calibri is recommended.</a:t>
            </a:r>
          </a:p>
        </p:txBody>
      </p:sp>
      <p:sp>
        <p:nvSpPr>
          <p:cNvPr id="13" name="Text Placeholder 3"/>
          <p:cNvSpPr>
            <a:spLocks noGrp="1"/>
          </p:cNvSpPr>
          <p:nvPr>
            <p:ph type="body" sz="quarter" idx="12" hasCustomPrompt="1"/>
          </p:nvPr>
        </p:nvSpPr>
        <p:spPr>
          <a:xfrm>
            <a:off x="9405756" y="5489575"/>
            <a:ext cx="3767077" cy="1752600"/>
          </a:xfrm>
          <a:prstGeom prst="rect">
            <a:avLst/>
          </a:prstGeom>
        </p:spPr>
        <p:txBody>
          <a:bodyPr/>
          <a:lstStyle>
            <a:lvl1pPr marL="0" indent="0">
              <a:buFontTx/>
              <a:buNone/>
              <a:defRPr sz="3042" baseline="0">
                <a:latin typeface="Calibri" panose="020F0502020204030204" pitchFamily="34" charset="0"/>
                <a:cs typeface="Arial" panose="020B0604020202020204" pitchFamily="34" charset="0"/>
              </a:defRPr>
            </a:lvl1pPr>
          </a:lstStyle>
          <a:p>
            <a:pPr lvl="0"/>
            <a:r>
              <a:rPr kumimoji="1" lang="en-US" altLang="ja-JP" dirty="0"/>
              <a:t>Click to add txt. </a:t>
            </a:r>
            <a:br>
              <a:rPr kumimoji="1" lang="en-US" altLang="ja-JP" dirty="0"/>
            </a:br>
            <a:r>
              <a:rPr kumimoji="1" lang="en-US" altLang="ja-JP" dirty="0"/>
              <a:t>Font : Calibri is recommended.</a:t>
            </a:r>
          </a:p>
        </p:txBody>
      </p:sp>
    </p:spTree>
    <p:extLst>
      <p:ext uri="{BB962C8B-B14F-4D97-AF65-F5344CB8AC3E}">
        <p14:creationId xmlns:p14="http://schemas.microsoft.com/office/powerpoint/2010/main" val="243634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タイトルとコンテンツ">
  <p:cSld name="タイトルとコンテンツ">
    <p:spTree>
      <p:nvGrpSpPr>
        <p:cNvPr id="1" name="Shape 23"/>
        <p:cNvGrpSpPr/>
        <p:nvPr/>
      </p:nvGrpSpPr>
      <p:grpSpPr>
        <a:xfrm>
          <a:off x="0" y="0"/>
          <a:ext cx="0" cy="0"/>
          <a:chOff x="0" y="0"/>
          <a:chExt cx="0" cy="0"/>
        </a:xfrm>
      </p:grpSpPr>
      <p:pic>
        <p:nvPicPr>
          <p:cNvPr id="24" name="Google Shape;24;p13"/>
          <p:cNvPicPr preferRelativeResize="0"/>
          <p:nvPr/>
        </p:nvPicPr>
        <p:blipFill rotWithShape="1">
          <a:blip r:embed="rId2">
            <a:alphaModFix/>
          </a:blip>
          <a:srcRect/>
          <a:stretch/>
        </p:blipFill>
        <p:spPr>
          <a:xfrm>
            <a:off x="0" y="0"/>
            <a:ext cx="1955641" cy="7778750"/>
          </a:xfrm>
          <a:prstGeom prst="rect">
            <a:avLst/>
          </a:prstGeom>
          <a:noFill/>
          <a:ln>
            <a:noFill/>
          </a:ln>
        </p:spPr>
      </p:pic>
      <p:sp>
        <p:nvSpPr>
          <p:cNvPr id="25" name="Google Shape;25;p13"/>
          <p:cNvSpPr txBox="1"/>
          <p:nvPr/>
        </p:nvSpPr>
        <p:spPr>
          <a:xfrm>
            <a:off x="162581" y="6611901"/>
            <a:ext cx="653398" cy="418918"/>
          </a:xfrm>
          <a:prstGeom prst="rect">
            <a:avLst/>
          </a:prstGeom>
          <a:noFill/>
          <a:ln>
            <a:noFill/>
          </a:ln>
        </p:spPr>
        <p:txBody>
          <a:bodyPr spcFirstLastPara="1" wrap="square" lIns="138264" tIns="69113" rIns="138264" bIns="69113"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815" b="0" i="0" u="none" strike="noStrike" cap="none">
                <a:solidFill>
                  <a:schemeClr val="lt1"/>
                </a:solidFill>
                <a:latin typeface="Quattrocento Sans"/>
                <a:ea typeface="Quattrocento Sans"/>
                <a:cs typeface="Quattrocento Sans"/>
                <a:sym typeface="Quattrocento Sans"/>
              </a:rPr>
              <a:pPr marL="0" marR="0" lvl="0" indent="0" algn="l" rtl="0">
                <a:lnSpc>
                  <a:spcPct val="100000"/>
                </a:lnSpc>
                <a:spcBef>
                  <a:spcPts val="0"/>
                </a:spcBef>
                <a:spcAft>
                  <a:spcPts val="0"/>
                </a:spcAft>
                <a:buClr>
                  <a:srgbClr val="000000"/>
                </a:buClr>
                <a:buSzPts val="1200"/>
                <a:buFont typeface="Arial"/>
                <a:buNone/>
              </a:pPr>
              <a:t>‹#›</a:t>
            </a:fld>
            <a:endParaRPr sz="1815"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4787656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object 2"/>
          <p:cNvSpPr>
            <a:spLocks/>
          </p:cNvSpPr>
          <p:nvPr userDrawn="1"/>
        </p:nvSpPr>
        <p:spPr>
          <a:xfrm>
            <a:off x="4250" y="260402"/>
            <a:ext cx="13822820" cy="521207"/>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282"/>
          </a:p>
        </p:txBody>
      </p:sp>
    </p:spTree>
    <p:extLst>
      <p:ext uri="{BB962C8B-B14F-4D97-AF65-F5344CB8AC3E}">
        <p14:creationId xmlns:p14="http://schemas.microsoft.com/office/powerpoint/2010/main" val="320732965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txStyles>
    <p:titleStyle>
      <a:lvl1pPr algn="ctr" defTabSz="1159093" rtl="0" eaLnBrk="1" latinLnBrk="0" hangingPunct="1">
        <a:spcBef>
          <a:spcPct val="0"/>
        </a:spcBef>
        <a:buNone/>
        <a:defRPr kumimoji="1" lang="en-US" sz="6338" b="1" kern="1200" dirty="0">
          <a:solidFill>
            <a:srgbClr val="F36C24"/>
          </a:solidFill>
          <a:latin typeface="Microsoft Tai Le" panose="020B0502040204020203" pitchFamily="34" charset="0"/>
          <a:ea typeface="Yu Gothic UI Semibold" panose="020B0700000000000000" pitchFamily="50" charset="-128"/>
          <a:cs typeface="Microsoft Tai Le" panose="020B0502040204020203" pitchFamily="34" charset="0"/>
        </a:defRPr>
      </a:lvl1pPr>
    </p:titleStyle>
    <p:bodyStyle>
      <a:lvl1pPr marL="434660" indent="-434660" algn="l" defTabSz="1159093" rtl="0" eaLnBrk="1" latinLnBrk="0" hangingPunct="1">
        <a:spcBef>
          <a:spcPct val="20000"/>
        </a:spcBef>
        <a:buFont typeface="Arial" panose="020B0604020202020204" pitchFamily="34" charset="0"/>
        <a:buChar char="•"/>
        <a:defRPr kumimoji="1" sz="4056" kern="1200">
          <a:solidFill>
            <a:schemeClr val="tx1"/>
          </a:solidFill>
          <a:latin typeface="+mn-lt"/>
          <a:ea typeface="+mn-ea"/>
          <a:cs typeface="+mn-cs"/>
        </a:defRPr>
      </a:lvl1pPr>
      <a:lvl2pPr marL="941763" indent="-362217" algn="l" defTabSz="1159093" rtl="0" eaLnBrk="1" latinLnBrk="0" hangingPunct="1">
        <a:spcBef>
          <a:spcPct val="20000"/>
        </a:spcBef>
        <a:buFont typeface="Arial" panose="020B0604020202020204" pitchFamily="34" charset="0"/>
        <a:buChar char="–"/>
        <a:defRPr kumimoji="1" sz="3549" kern="1200">
          <a:solidFill>
            <a:schemeClr val="tx1"/>
          </a:solidFill>
          <a:latin typeface="+mn-lt"/>
          <a:ea typeface="+mn-ea"/>
          <a:cs typeface="+mn-cs"/>
        </a:defRPr>
      </a:lvl2pPr>
      <a:lvl3pPr marL="1448867" indent="-289773" algn="l" defTabSz="1159093" rtl="0" eaLnBrk="1" latinLnBrk="0" hangingPunct="1">
        <a:spcBef>
          <a:spcPct val="20000"/>
        </a:spcBef>
        <a:buFont typeface="Arial" panose="020B0604020202020204" pitchFamily="34" charset="0"/>
        <a:buChar char="•"/>
        <a:defRPr kumimoji="1" sz="3042" kern="1200">
          <a:solidFill>
            <a:schemeClr val="tx1"/>
          </a:solidFill>
          <a:latin typeface="+mn-lt"/>
          <a:ea typeface="+mn-ea"/>
          <a:cs typeface="+mn-cs"/>
        </a:defRPr>
      </a:lvl3pPr>
      <a:lvl4pPr marL="2028414" indent="-289773" algn="l" defTabSz="1159093" rtl="0" eaLnBrk="1" latinLnBrk="0" hangingPunct="1">
        <a:spcBef>
          <a:spcPct val="20000"/>
        </a:spcBef>
        <a:buFont typeface="Arial" panose="020B0604020202020204" pitchFamily="34" charset="0"/>
        <a:buChar char="–"/>
        <a:defRPr kumimoji="1" sz="2535" kern="1200">
          <a:solidFill>
            <a:schemeClr val="tx1"/>
          </a:solidFill>
          <a:latin typeface="+mn-lt"/>
          <a:ea typeface="+mn-ea"/>
          <a:cs typeface="+mn-cs"/>
        </a:defRPr>
      </a:lvl4pPr>
      <a:lvl5pPr marL="2607960" indent="-289773" algn="l" defTabSz="1159093" rtl="0" eaLnBrk="1" latinLnBrk="0" hangingPunct="1">
        <a:spcBef>
          <a:spcPct val="20000"/>
        </a:spcBef>
        <a:buFont typeface="Arial" panose="020B0604020202020204" pitchFamily="34" charset="0"/>
        <a:buChar char="»"/>
        <a:defRPr kumimoji="1" sz="2535" kern="1200">
          <a:solidFill>
            <a:schemeClr val="tx1"/>
          </a:solidFill>
          <a:latin typeface="+mn-lt"/>
          <a:ea typeface="+mn-ea"/>
          <a:cs typeface="+mn-cs"/>
        </a:defRPr>
      </a:lvl5pPr>
      <a:lvl6pPr marL="3187507" indent="-289773" algn="l" defTabSz="1159093" rtl="0" eaLnBrk="1" latinLnBrk="0" hangingPunct="1">
        <a:spcBef>
          <a:spcPct val="20000"/>
        </a:spcBef>
        <a:buFont typeface="Arial" panose="020B0604020202020204" pitchFamily="34" charset="0"/>
        <a:buChar char="•"/>
        <a:defRPr kumimoji="1" sz="2535" kern="1200">
          <a:solidFill>
            <a:schemeClr val="tx1"/>
          </a:solidFill>
          <a:latin typeface="+mn-lt"/>
          <a:ea typeface="+mn-ea"/>
          <a:cs typeface="+mn-cs"/>
        </a:defRPr>
      </a:lvl6pPr>
      <a:lvl7pPr marL="3767054" indent="-289773" algn="l" defTabSz="1159093" rtl="0" eaLnBrk="1" latinLnBrk="0" hangingPunct="1">
        <a:spcBef>
          <a:spcPct val="20000"/>
        </a:spcBef>
        <a:buFont typeface="Arial" panose="020B0604020202020204" pitchFamily="34" charset="0"/>
        <a:buChar char="•"/>
        <a:defRPr kumimoji="1" sz="2535" kern="1200">
          <a:solidFill>
            <a:schemeClr val="tx1"/>
          </a:solidFill>
          <a:latin typeface="+mn-lt"/>
          <a:ea typeface="+mn-ea"/>
          <a:cs typeface="+mn-cs"/>
        </a:defRPr>
      </a:lvl7pPr>
      <a:lvl8pPr marL="4346600" indent="-289773" algn="l" defTabSz="1159093" rtl="0" eaLnBrk="1" latinLnBrk="0" hangingPunct="1">
        <a:spcBef>
          <a:spcPct val="20000"/>
        </a:spcBef>
        <a:buFont typeface="Arial" panose="020B0604020202020204" pitchFamily="34" charset="0"/>
        <a:buChar char="•"/>
        <a:defRPr kumimoji="1" sz="2535" kern="1200">
          <a:solidFill>
            <a:schemeClr val="tx1"/>
          </a:solidFill>
          <a:latin typeface="+mn-lt"/>
          <a:ea typeface="+mn-ea"/>
          <a:cs typeface="+mn-cs"/>
        </a:defRPr>
      </a:lvl8pPr>
      <a:lvl9pPr marL="4926147" indent="-289773" algn="l" defTabSz="1159093" rtl="0" eaLnBrk="1" latinLnBrk="0" hangingPunct="1">
        <a:spcBef>
          <a:spcPct val="20000"/>
        </a:spcBef>
        <a:buFont typeface="Arial" panose="020B0604020202020204" pitchFamily="34" charset="0"/>
        <a:buChar char="•"/>
        <a:defRPr kumimoji="1" sz="2535" kern="1200">
          <a:solidFill>
            <a:schemeClr val="tx1"/>
          </a:solidFill>
          <a:latin typeface="+mn-lt"/>
          <a:ea typeface="+mn-ea"/>
          <a:cs typeface="+mn-cs"/>
        </a:defRPr>
      </a:lvl9pPr>
    </p:bodyStyle>
    <p:otherStyle>
      <a:defPPr>
        <a:defRPr lang="ja-JP"/>
      </a:defPPr>
      <a:lvl1pPr marL="0" algn="l" defTabSz="1159093" rtl="0" eaLnBrk="1" latinLnBrk="0" hangingPunct="1">
        <a:defRPr kumimoji="1" sz="2282" kern="1200">
          <a:solidFill>
            <a:schemeClr val="tx1"/>
          </a:solidFill>
          <a:latin typeface="+mn-lt"/>
          <a:ea typeface="+mn-ea"/>
          <a:cs typeface="+mn-cs"/>
        </a:defRPr>
      </a:lvl1pPr>
      <a:lvl2pPr marL="579547" algn="l" defTabSz="1159093" rtl="0" eaLnBrk="1" latinLnBrk="0" hangingPunct="1">
        <a:defRPr kumimoji="1" sz="2282" kern="1200">
          <a:solidFill>
            <a:schemeClr val="tx1"/>
          </a:solidFill>
          <a:latin typeface="+mn-lt"/>
          <a:ea typeface="+mn-ea"/>
          <a:cs typeface="+mn-cs"/>
        </a:defRPr>
      </a:lvl2pPr>
      <a:lvl3pPr marL="1159093" algn="l" defTabSz="1159093" rtl="0" eaLnBrk="1" latinLnBrk="0" hangingPunct="1">
        <a:defRPr kumimoji="1" sz="2282" kern="1200">
          <a:solidFill>
            <a:schemeClr val="tx1"/>
          </a:solidFill>
          <a:latin typeface="+mn-lt"/>
          <a:ea typeface="+mn-ea"/>
          <a:cs typeface="+mn-cs"/>
        </a:defRPr>
      </a:lvl3pPr>
      <a:lvl4pPr marL="1738640" algn="l" defTabSz="1159093" rtl="0" eaLnBrk="1" latinLnBrk="0" hangingPunct="1">
        <a:defRPr kumimoji="1" sz="2282" kern="1200">
          <a:solidFill>
            <a:schemeClr val="tx1"/>
          </a:solidFill>
          <a:latin typeface="+mn-lt"/>
          <a:ea typeface="+mn-ea"/>
          <a:cs typeface="+mn-cs"/>
        </a:defRPr>
      </a:lvl4pPr>
      <a:lvl5pPr marL="2318187" algn="l" defTabSz="1159093" rtl="0" eaLnBrk="1" latinLnBrk="0" hangingPunct="1">
        <a:defRPr kumimoji="1" sz="2282" kern="1200">
          <a:solidFill>
            <a:schemeClr val="tx1"/>
          </a:solidFill>
          <a:latin typeface="+mn-lt"/>
          <a:ea typeface="+mn-ea"/>
          <a:cs typeface="+mn-cs"/>
        </a:defRPr>
      </a:lvl5pPr>
      <a:lvl6pPr marL="2897734" algn="l" defTabSz="1159093" rtl="0" eaLnBrk="1" latinLnBrk="0" hangingPunct="1">
        <a:defRPr kumimoji="1" sz="2282" kern="1200">
          <a:solidFill>
            <a:schemeClr val="tx1"/>
          </a:solidFill>
          <a:latin typeface="+mn-lt"/>
          <a:ea typeface="+mn-ea"/>
          <a:cs typeface="+mn-cs"/>
        </a:defRPr>
      </a:lvl6pPr>
      <a:lvl7pPr marL="3477280" algn="l" defTabSz="1159093" rtl="0" eaLnBrk="1" latinLnBrk="0" hangingPunct="1">
        <a:defRPr kumimoji="1" sz="2282" kern="1200">
          <a:solidFill>
            <a:schemeClr val="tx1"/>
          </a:solidFill>
          <a:latin typeface="+mn-lt"/>
          <a:ea typeface="+mn-ea"/>
          <a:cs typeface="+mn-cs"/>
        </a:defRPr>
      </a:lvl7pPr>
      <a:lvl8pPr marL="4056827" algn="l" defTabSz="1159093" rtl="0" eaLnBrk="1" latinLnBrk="0" hangingPunct="1">
        <a:defRPr kumimoji="1" sz="2282" kern="1200">
          <a:solidFill>
            <a:schemeClr val="tx1"/>
          </a:solidFill>
          <a:latin typeface="+mn-lt"/>
          <a:ea typeface="+mn-ea"/>
          <a:cs typeface="+mn-cs"/>
        </a:defRPr>
      </a:lvl8pPr>
      <a:lvl9pPr marL="4636374" algn="l" defTabSz="1159093" rtl="0" eaLnBrk="1" latinLnBrk="0" hangingPunct="1">
        <a:defRPr kumimoji="1" sz="22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energypolicytracker.org/"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070" i="1" dirty="0" smtClean="0"/>
              <a:t>Greening the COVID-19 </a:t>
            </a:r>
            <a:r>
              <a:rPr lang="en-GB" sz="5070" i="1" dirty="0" smtClean="0">
                <a:solidFill>
                  <a:srgbClr val="00B050"/>
                </a:solidFill>
              </a:rPr>
              <a:t>Response, Recovery, </a:t>
            </a:r>
            <a:r>
              <a:rPr lang="en-GB" sz="5070" i="1" dirty="0" smtClean="0"/>
              <a:t>and</a:t>
            </a:r>
            <a:r>
              <a:rPr lang="en-GB" sz="5070" i="1" dirty="0" smtClean="0">
                <a:solidFill>
                  <a:srgbClr val="00B050"/>
                </a:solidFill>
              </a:rPr>
              <a:t> Redesign</a:t>
            </a:r>
            <a:r>
              <a:rPr lang="en-GB" dirty="0" smtClean="0"/>
              <a:t/>
            </a:r>
            <a:br>
              <a:rPr lang="en-GB" dirty="0" smtClean="0"/>
            </a:br>
            <a:r>
              <a:rPr lang="en-GB" dirty="0" smtClean="0"/>
              <a:t/>
            </a:r>
            <a:br>
              <a:rPr lang="en-GB" dirty="0" smtClean="0"/>
            </a:br>
            <a:r>
              <a:rPr lang="en-GB" dirty="0" smtClean="0"/>
              <a:t>Kazuhiko </a:t>
            </a:r>
            <a:r>
              <a:rPr lang="en-GB" dirty="0"/>
              <a:t>Takeuchi</a:t>
            </a:r>
            <a:br>
              <a:rPr lang="en-GB" dirty="0"/>
            </a:br>
            <a:r>
              <a:rPr lang="en-GB" sz="2400" dirty="0"/>
              <a:t>Earth League Annual </a:t>
            </a:r>
            <a:r>
              <a:rPr lang="en-GB" sz="2400" dirty="0" smtClean="0"/>
              <a:t>Meeting, October 20, 2020</a:t>
            </a:r>
            <a:r>
              <a:rPr lang="en-GB" dirty="0"/>
              <a:t/>
            </a:r>
            <a:br>
              <a:rPr lang="en-GB" dirty="0"/>
            </a:br>
            <a:r>
              <a:rPr lang="en-GB" dirty="0" smtClean="0"/>
              <a:t>Presented by Eric Zusman on Behalf of IGES</a:t>
            </a:r>
            <a:br>
              <a:rPr lang="en-GB" dirty="0" smtClean="0"/>
            </a:br>
            <a:endParaRPr lang="en-US" dirty="0"/>
          </a:p>
        </p:txBody>
      </p:sp>
      <p:pic>
        <p:nvPicPr>
          <p:cNvPr id="4" name="Picture 3"/>
          <p:cNvPicPr>
            <a:picLocks noChangeAspect="1"/>
          </p:cNvPicPr>
          <p:nvPr/>
        </p:nvPicPr>
        <p:blipFill>
          <a:blip r:embed="rId2"/>
          <a:stretch>
            <a:fillRect/>
          </a:stretch>
        </p:blipFill>
        <p:spPr>
          <a:xfrm>
            <a:off x="0" y="5545559"/>
            <a:ext cx="3839520" cy="1919760"/>
          </a:xfrm>
          <a:prstGeom prst="rect">
            <a:avLst/>
          </a:prstGeom>
        </p:spPr>
      </p:pic>
    </p:spTree>
    <p:extLst>
      <p:ext uri="{BB962C8B-B14F-4D97-AF65-F5344CB8AC3E}">
        <p14:creationId xmlns:p14="http://schemas.microsoft.com/office/powerpoint/2010/main" val="3529298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2241" y="640631"/>
            <a:ext cx="12500577" cy="609600"/>
          </a:xfrm>
        </p:spPr>
        <p:txBody>
          <a:bodyPr/>
          <a:lstStyle/>
          <a:p>
            <a:r>
              <a:rPr lang="en-US" altLang="ja-JP" sz="4000" dirty="0"/>
              <a:t>Response: </a:t>
            </a:r>
            <a:r>
              <a:rPr lang="en-US" altLang="ja-JP" sz="4000" dirty="0" smtClean="0">
                <a:solidFill>
                  <a:srgbClr val="00B050"/>
                </a:solidFill>
              </a:rPr>
              <a:t>Target Polluted Communities</a:t>
            </a:r>
            <a:endParaRPr lang="en-US" sz="4000" dirty="0">
              <a:solidFill>
                <a:srgbClr val="00B050"/>
              </a:solidFill>
            </a:endParaRPr>
          </a:p>
        </p:txBody>
      </p:sp>
      <p:sp>
        <p:nvSpPr>
          <p:cNvPr id="3" name="Text Placeholder 2"/>
          <p:cNvSpPr>
            <a:spLocks noGrp="1"/>
          </p:cNvSpPr>
          <p:nvPr>
            <p:ph type="body" sz="quarter" idx="10"/>
          </p:nvPr>
        </p:nvSpPr>
        <p:spPr>
          <a:xfrm>
            <a:off x="692637" y="1727647"/>
            <a:ext cx="6797783" cy="4139957"/>
          </a:xfrm>
        </p:spPr>
        <p:txBody>
          <a:bodyPr/>
          <a:lstStyle/>
          <a:p>
            <a:pPr marL="579547" indent="-579547">
              <a:lnSpc>
                <a:spcPts val="4000"/>
              </a:lnSpc>
              <a:spcBef>
                <a:spcPts val="600"/>
              </a:spcBef>
              <a:spcAft>
                <a:spcPts val="600"/>
              </a:spcAft>
              <a:buFont typeface="Arial"/>
              <a:buChar char="•"/>
            </a:pPr>
            <a:r>
              <a:rPr lang="en-US" sz="3000" dirty="0" smtClean="0"/>
              <a:t>Exposure air pollution can worsen COVID-19 impacts</a:t>
            </a:r>
          </a:p>
          <a:p>
            <a:pPr marL="579547" indent="-579547">
              <a:lnSpc>
                <a:spcPts val="4000"/>
              </a:lnSpc>
              <a:spcBef>
                <a:spcPts val="600"/>
              </a:spcBef>
              <a:spcAft>
                <a:spcPts val="600"/>
              </a:spcAft>
              <a:buFont typeface="Arial"/>
              <a:buChar char="•"/>
            </a:pPr>
            <a:r>
              <a:rPr lang="en-US" sz="3000" dirty="0" smtClean="0"/>
              <a:t>Reduce pollution in heavily exposed communities</a:t>
            </a:r>
          </a:p>
          <a:p>
            <a:pPr marL="579547" indent="-579547">
              <a:lnSpc>
                <a:spcPts val="4000"/>
              </a:lnSpc>
              <a:spcBef>
                <a:spcPts val="600"/>
              </a:spcBef>
              <a:spcAft>
                <a:spcPts val="600"/>
              </a:spcAft>
              <a:buFont typeface="Arial"/>
              <a:buChar char="•"/>
            </a:pPr>
            <a:r>
              <a:rPr lang="en-US" sz="3000" dirty="0" smtClean="0"/>
              <a:t>Provide opportunities for teleworking for non-essential workers</a:t>
            </a:r>
          </a:p>
          <a:p>
            <a:pPr marL="579547" indent="-579547">
              <a:lnSpc>
                <a:spcPts val="4000"/>
              </a:lnSpc>
              <a:spcBef>
                <a:spcPts val="600"/>
              </a:spcBef>
              <a:spcAft>
                <a:spcPts val="600"/>
              </a:spcAft>
              <a:buFont typeface="Arial"/>
              <a:buChar char="•"/>
            </a:pPr>
            <a:r>
              <a:rPr lang="en-US" sz="3000" dirty="0" smtClean="0"/>
              <a:t>Do not forget rural pollution and secondary pollutants (notably tropospheric ozone)</a:t>
            </a:r>
            <a:endParaRPr lang="en-US" sz="3000" dirty="0"/>
          </a:p>
        </p:txBody>
      </p:sp>
      <p:pic>
        <p:nvPicPr>
          <p:cNvPr id="5" name="Picture 4"/>
          <p:cNvPicPr>
            <a:picLocks noChangeAspect="1"/>
          </p:cNvPicPr>
          <p:nvPr/>
        </p:nvPicPr>
        <p:blipFill>
          <a:blip r:embed="rId3"/>
          <a:stretch>
            <a:fillRect/>
          </a:stretch>
        </p:blipFill>
        <p:spPr>
          <a:xfrm>
            <a:off x="7490420" y="1558914"/>
            <a:ext cx="3816424" cy="2507542"/>
          </a:xfrm>
          <a:prstGeom prst="rect">
            <a:avLst/>
          </a:prstGeom>
        </p:spPr>
      </p:pic>
      <p:pic>
        <p:nvPicPr>
          <p:cNvPr id="6" name="Picture 5"/>
          <p:cNvPicPr>
            <a:picLocks noChangeAspect="1"/>
          </p:cNvPicPr>
          <p:nvPr/>
        </p:nvPicPr>
        <p:blipFill>
          <a:blip r:embed="rId4"/>
          <a:stretch>
            <a:fillRect/>
          </a:stretch>
        </p:blipFill>
        <p:spPr>
          <a:xfrm>
            <a:off x="9362628" y="2881263"/>
            <a:ext cx="3562055" cy="2370386"/>
          </a:xfrm>
          <a:prstGeom prst="rect">
            <a:avLst/>
          </a:prstGeom>
        </p:spPr>
      </p:pic>
    </p:spTree>
    <p:extLst>
      <p:ext uri="{BB962C8B-B14F-4D97-AF65-F5344CB8AC3E}">
        <p14:creationId xmlns:p14="http://schemas.microsoft.com/office/powerpoint/2010/main" val="2045819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6859" y="786135"/>
            <a:ext cx="12500577" cy="609600"/>
          </a:xfrm>
        </p:spPr>
        <p:txBody>
          <a:bodyPr/>
          <a:lstStyle/>
          <a:p>
            <a:r>
              <a:rPr lang="en-US" altLang="ja-JP" sz="4000" dirty="0" smtClean="0"/>
              <a:t>Recovery: </a:t>
            </a:r>
            <a:r>
              <a:rPr lang="en-US" altLang="ja-JP" sz="4000" dirty="0" smtClean="0">
                <a:solidFill>
                  <a:srgbClr val="00B050"/>
                </a:solidFill>
              </a:rPr>
              <a:t>Allocate Resources to Sustainable/Low Emissions Energy, Mobility, Cooking, and Agriculture </a:t>
            </a:r>
            <a:endParaRPr lang="en-US" sz="4000" dirty="0">
              <a:solidFill>
                <a:srgbClr val="00B050"/>
              </a:solidFill>
            </a:endParaRPr>
          </a:p>
        </p:txBody>
      </p:sp>
      <p:sp>
        <p:nvSpPr>
          <p:cNvPr id="3" name="Text Placeholder 2"/>
          <p:cNvSpPr>
            <a:spLocks noGrp="1"/>
          </p:cNvSpPr>
          <p:nvPr>
            <p:ph type="body" sz="quarter" idx="10"/>
          </p:nvPr>
        </p:nvSpPr>
        <p:spPr>
          <a:xfrm>
            <a:off x="621551" y="2141981"/>
            <a:ext cx="8315655" cy="4139957"/>
          </a:xfrm>
        </p:spPr>
        <p:txBody>
          <a:bodyPr/>
          <a:lstStyle/>
          <a:p>
            <a:pPr marL="579547" indent="-579547">
              <a:lnSpc>
                <a:spcPts val="4000"/>
              </a:lnSpc>
              <a:spcBef>
                <a:spcPts val="600"/>
              </a:spcBef>
              <a:spcAft>
                <a:spcPts val="600"/>
              </a:spcAft>
              <a:buFont typeface="Arial"/>
              <a:buChar char="•"/>
            </a:pPr>
            <a:r>
              <a:rPr lang="en-US" sz="3000" dirty="0" smtClean="0"/>
              <a:t>Retain air quality improvements/ limit rebounds with policy tools and investments in</a:t>
            </a:r>
          </a:p>
          <a:p>
            <a:pPr marL="1521310" lvl="1" indent="-579547">
              <a:lnSpc>
                <a:spcPts val="4000"/>
              </a:lnSpc>
              <a:spcBef>
                <a:spcPts val="600"/>
              </a:spcBef>
              <a:spcAft>
                <a:spcPts val="600"/>
              </a:spcAft>
              <a:buFont typeface="Arial"/>
              <a:buChar char="•"/>
            </a:pPr>
            <a:r>
              <a:rPr lang="en-US" sz="3000" dirty="0"/>
              <a:t>R</a:t>
            </a:r>
            <a:r>
              <a:rPr lang="en-US" sz="3000" dirty="0" smtClean="0"/>
              <a:t>enewables and energy efficiency</a:t>
            </a:r>
          </a:p>
          <a:p>
            <a:pPr marL="1521310" lvl="1" indent="-579547">
              <a:lnSpc>
                <a:spcPts val="4000"/>
              </a:lnSpc>
              <a:spcBef>
                <a:spcPts val="600"/>
              </a:spcBef>
              <a:spcAft>
                <a:spcPts val="600"/>
              </a:spcAft>
              <a:buFont typeface="Arial"/>
              <a:buChar char="•"/>
            </a:pPr>
            <a:r>
              <a:rPr lang="en-US" sz="3000" dirty="0" smtClean="0"/>
              <a:t>Clean cooking </a:t>
            </a:r>
          </a:p>
          <a:p>
            <a:pPr marL="1521310" lvl="1" indent="-579547">
              <a:lnSpc>
                <a:spcPts val="4000"/>
              </a:lnSpc>
              <a:spcBef>
                <a:spcPts val="600"/>
              </a:spcBef>
              <a:spcAft>
                <a:spcPts val="600"/>
              </a:spcAft>
              <a:buFont typeface="Arial"/>
              <a:buChar char="•"/>
            </a:pPr>
            <a:r>
              <a:rPr lang="en-US" sz="3000" dirty="0" smtClean="0"/>
              <a:t>Electric vehicles, inspection and maintenance, and non-motorized transport</a:t>
            </a:r>
          </a:p>
          <a:p>
            <a:pPr marL="1521310" lvl="1" indent="-579547">
              <a:lnSpc>
                <a:spcPts val="4000"/>
              </a:lnSpc>
              <a:spcBef>
                <a:spcPts val="600"/>
              </a:spcBef>
              <a:spcAft>
                <a:spcPts val="600"/>
              </a:spcAft>
              <a:buFont typeface="Arial"/>
              <a:buChar char="•"/>
            </a:pPr>
            <a:r>
              <a:rPr lang="en-US" sz="3000" dirty="0" smtClean="0"/>
              <a:t>Alternatives to open burning </a:t>
            </a:r>
          </a:p>
          <a:p>
            <a:pPr marL="579547" indent="-579547">
              <a:lnSpc>
                <a:spcPts val="4000"/>
              </a:lnSpc>
              <a:spcBef>
                <a:spcPts val="600"/>
              </a:spcBef>
              <a:spcAft>
                <a:spcPts val="600"/>
              </a:spcAft>
              <a:buFont typeface="Arial"/>
              <a:buChar char="•"/>
            </a:pPr>
            <a:endParaRPr lang="en-US" sz="3000" dirty="0" smtClean="0"/>
          </a:p>
          <a:p>
            <a:pPr marL="579547" indent="-579547">
              <a:lnSpc>
                <a:spcPts val="4000"/>
              </a:lnSpc>
              <a:spcBef>
                <a:spcPts val="600"/>
              </a:spcBef>
              <a:spcAft>
                <a:spcPts val="600"/>
              </a:spcAft>
              <a:buFont typeface="Arial"/>
              <a:buChar char="•"/>
            </a:pPr>
            <a:endParaRPr lang="en-US" sz="3000" dirty="0" smtClean="0"/>
          </a:p>
          <a:p>
            <a:pPr marL="579547" indent="-579547">
              <a:lnSpc>
                <a:spcPts val="4000"/>
              </a:lnSpc>
              <a:spcBef>
                <a:spcPts val="600"/>
              </a:spcBef>
              <a:spcAft>
                <a:spcPts val="600"/>
              </a:spcAft>
              <a:buFont typeface="Arial"/>
              <a:buChar char="•"/>
            </a:pPr>
            <a:endParaRPr lang="en-US" sz="3000" dirty="0" smtClean="0"/>
          </a:p>
        </p:txBody>
      </p:sp>
      <p:pic>
        <p:nvPicPr>
          <p:cNvPr id="4" name="Picture 3"/>
          <p:cNvPicPr>
            <a:picLocks noChangeAspect="1"/>
          </p:cNvPicPr>
          <p:nvPr/>
        </p:nvPicPr>
        <p:blipFill>
          <a:blip r:embed="rId3"/>
          <a:stretch>
            <a:fillRect/>
          </a:stretch>
        </p:blipFill>
        <p:spPr>
          <a:xfrm>
            <a:off x="9290620" y="2449215"/>
            <a:ext cx="3318994" cy="4690480"/>
          </a:xfrm>
          <a:prstGeom prst="rect">
            <a:avLst/>
          </a:prstGeom>
        </p:spPr>
      </p:pic>
    </p:spTree>
    <p:extLst>
      <p:ext uri="{BB962C8B-B14F-4D97-AF65-F5344CB8AC3E}">
        <p14:creationId xmlns:p14="http://schemas.microsoft.com/office/powerpoint/2010/main" val="2540278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4000" dirty="0" smtClean="0"/>
              <a:t>Redesign: </a:t>
            </a:r>
            <a:r>
              <a:rPr lang="en-US" altLang="ja-JP" sz="4000" dirty="0" smtClean="0">
                <a:solidFill>
                  <a:srgbClr val="00B050"/>
                </a:solidFill>
              </a:rPr>
              <a:t>Transform Energy, Transport, Food Systems and Related Institutions</a:t>
            </a:r>
            <a:endParaRPr lang="en-US" sz="4000" dirty="0">
              <a:solidFill>
                <a:srgbClr val="00B050"/>
              </a:solidFill>
            </a:endParaRPr>
          </a:p>
        </p:txBody>
      </p:sp>
      <p:sp>
        <p:nvSpPr>
          <p:cNvPr id="3" name="Text Placeholder 2"/>
          <p:cNvSpPr>
            <a:spLocks noGrp="1"/>
          </p:cNvSpPr>
          <p:nvPr>
            <p:ph type="body" sz="quarter" idx="10"/>
          </p:nvPr>
        </p:nvSpPr>
        <p:spPr>
          <a:xfrm>
            <a:off x="725777" y="2502021"/>
            <a:ext cx="10110151" cy="4139957"/>
          </a:xfrm>
        </p:spPr>
        <p:txBody>
          <a:bodyPr/>
          <a:lstStyle/>
          <a:p>
            <a:pPr marL="579547" indent="-579547">
              <a:lnSpc>
                <a:spcPts val="4000"/>
              </a:lnSpc>
              <a:spcBef>
                <a:spcPts val="600"/>
              </a:spcBef>
              <a:spcAft>
                <a:spcPts val="600"/>
              </a:spcAft>
              <a:buFont typeface="Arial"/>
              <a:buChar char="•"/>
            </a:pPr>
            <a:r>
              <a:rPr lang="en-US" sz="3000" dirty="0" smtClean="0"/>
              <a:t>Create essential infrastructure for renewables and sustainable mobility and agriculture</a:t>
            </a:r>
          </a:p>
          <a:p>
            <a:pPr marL="579547" indent="-579547">
              <a:lnSpc>
                <a:spcPts val="4000"/>
              </a:lnSpc>
              <a:spcBef>
                <a:spcPts val="600"/>
              </a:spcBef>
              <a:spcAft>
                <a:spcPts val="600"/>
              </a:spcAft>
              <a:buFont typeface="Arial"/>
              <a:buChar char="•"/>
            </a:pPr>
            <a:r>
              <a:rPr lang="en-US" sz="3000" dirty="0" smtClean="0"/>
              <a:t>Enhance cooperation between environmental and health ministries</a:t>
            </a:r>
          </a:p>
        </p:txBody>
      </p:sp>
    </p:spTree>
    <p:extLst>
      <p:ext uri="{BB962C8B-B14F-4D97-AF65-F5344CB8AC3E}">
        <p14:creationId xmlns:p14="http://schemas.microsoft.com/office/powerpoint/2010/main" val="2526285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91"/>
        <p:cNvGrpSpPr/>
        <p:nvPr/>
      </p:nvGrpSpPr>
      <p:grpSpPr>
        <a:xfrm>
          <a:off x="0" y="0"/>
          <a:ext cx="0" cy="0"/>
          <a:chOff x="0" y="0"/>
          <a:chExt cx="0" cy="0"/>
        </a:xfrm>
      </p:grpSpPr>
      <p:sp>
        <p:nvSpPr>
          <p:cNvPr id="19" name="Google Shape;62;p14"/>
          <p:cNvSpPr/>
          <p:nvPr/>
        </p:nvSpPr>
        <p:spPr>
          <a:xfrm>
            <a:off x="1275523" y="2017294"/>
            <a:ext cx="11457956" cy="2964855"/>
          </a:xfrm>
          <a:prstGeom prst="rect">
            <a:avLst/>
          </a:prstGeom>
          <a:gradFill flip="none" rotWithShape="1">
            <a:gsLst>
              <a:gs pos="0">
                <a:srgbClr val="B6D7A8">
                  <a:tint val="66000"/>
                  <a:satMod val="160000"/>
                  <a:alpha val="76000"/>
                </a:srgbClr>
              </a:gs>
              <a:gs pos="50000">
                <a:srgbClr val="B6D7A8">
                  <a:tint val="44500"/>
                  <a:satMod val="160000"/>
                </a:srgbClr>
              </a:gs>
              <a:gs pos="100000">
                <a:srgbClr val="B6D7A8">
                  <a:tint val="23500"/>
                  <a:satMod val="160000"/>
                  <a:alpha val="50000"/>
                </a:srgbClr>
              </a:gs>
            </a:gsLst>
            <a:lin ang="10800000" scaled="1"/>
            <a:tileRect/>
          </a:gradFill>
          <a:ln>
            <a:noFill/>
          </a:ln>
        </p:spPr>
        <p:txBody>
          <a:bodyPr spcFirstLastPara="1" wrap="square" lIns="138264" tIns="138264" rIns="138264" bIns="138264" anchor="ctr" anchorCtr="0">
            <a:noAutofit/>
          </a:bodyPr>
          <a:lstStyle/>
          <a:p>
            <a:endParaRPr sz="2722">
              <a:latin typeface="Calibri" panose="020F0502020204030204" pitchFamily="34" charset="0"/>
              <a:cs typeface="Calibri" panose="020F0502020204030204" pitchFamily="34" charset="0"/>
            </a:endParaRPr>
          </a:p>
        </p:txBody>
      </p:sp>
      <p:sp>
        <p:nvSpPr>
          <p:cNvPr id="192" name="Google Shape;192;p5"/>
          <p:cNvSpPr txBox="1">
            <a:spLocks noGrp="1"/>
          </p:cNvSpPr>
          <p:nvPr>
            <p:ph type="title" idx="4294967295"/>
          </p:nvPr>
        </p:nvSpPr>
        <p:spPr>
          <a:xfrm>
            <a:off x="4576028" y="609683"/>
            <a:ext cx="9435215" cy="504172"/>
          </a:xfrm>
          <a:prstGeom prst="rect">
            <a:avLst/>
          </a:prstGeom>
          <a:noFill/>
          <a:ln>
            <a:noFill/>
          </a:ln>
        </p:spPr>
        <p:txBody>
          <a:bodyPr spcFirstLastPara="1" wrap="square" lIns="138264" tIns="69113" rIns="138264" bIns="69113" anchor="ctr" anchorCtr="0">
            <a:noAutofit/>
          </a:bodyPr>
          <a:lstStyle/>
          <a:p>
            <a:pPr lvl="0">
              <a:buClr>
                <a:schemeClr val="dk1"/>
              </a:buClr>
              <a:buSzPts val="2970"/>
            </a:pPr>
            <a:r>
              <a:rPr lang="en-US" altLang="ja-JP" sz="3630" dirty="0">
                <a:solidFill>
                  <a:schemeClr val="dk1"/>
                </a:solidFill>
                <a:cs typeface="Calibri Light" panose="020F0302020204030204" pitchFamily="34" charset="0"/>
              </a:rPr>
              <a:t>Case </a:t>
            </a:r>
            <a:r>
              <a:rPr lang="en-US" altLang="ja-JP" sz="3630" dirty="0" smtClean="0">
                <a:solidFill>
                  <a:schemeClr val="dk1"/>
                </a:solidFill>
                <a:cs typeface="Calibri Light" panose="020F0302020204030204" pitchFamily="34" charset="0"/>
              </a:rPr>
              <a:t>2</a:t>
            </a:r>
            <a:r>
              <a:rPr lang="en-US" altLang="ja-JP" sz="3630" dirty="0">
                <a:solidFill>
                  <a:schemeClr val="dk1"/>
                </a:solidFill>
                <a:cs typeface="Calibri Light" panose="020F0302020204030204" pitchFamily="34" charset="0"/>
              </a:rPr>
              <a:t/>
            </a:r>
            <a:br>
              <a:rPr lang="en-US" altLang="ja-JP" sz="3630" dirty="0">
                <a:solidFill>
                  <a:schemeClr val="dk1"/>
                </a:solidFill>
                <a:cs typeface="Calibri Light" panose="020F0302020204030204" pitchFamily="34" charset="0"/>
              </a:rPr>
            </a:br>
            <a:r>
              <a:rPr lang="en-US" altLang="ja-JP" sz="3630" dirty="0" smtClean="0">
                <a:solidFill>
                  <a:schemeClr val="dk1"/>
                </a:solidFill>
                <a:cs typeface="Calibri Light" panose="020F0302020204030204" pitchFamily="34" charset="0"/>
              </a:rPr>
              <a:t>Waste Management</a:t>
            </a:r>
            <a:endParaRPr sz="3630" dirty="0">
              <a:solidFill>
                <a:schemeClr val="dk1"/>
              </a:solidFill>
              <a:cs typeface="Calibri Light" panose="020F0302020204030204" pitchFamily="34" charset="0"/>
            </a:endParaRPr>
          </a:p>
        </p:txBody>
      </p:sp>
      <p:sp>
        <p:nvSpPr>
          <p:cNvPr id="199" name="Google Shape;199;p5"/>
          <p:cNvSpPr txBox="1"/>
          <p:nvPr/>
        </p:nvSpPr>
        <p:spPr>
          <a:xfrm>
            <a:off x="15488703" y="9292994"/>
            <a:ext cx="939608" cy="691436"/>
          </a:xfrm>
          <a:prstGeom prst="rect">
            <a:avLst/>
          </a:prstGeom>
          <a:noFill/>
          <a:ln>
            <a:noFill/>
          </a:ln>
        </p:spPr>
        <p:txBody>
          <a:bodyPr spcFirstLastPara="1" wrap="square" lIns="0" tIns="0" rIns="0" bIns="0" anchor="t" anchorCtr="0">
            <a:noAutofit/>
          </a:bodyPr>
          <a:lstStyle/>
          <a:p>
            <a:pPr algn="r">
              <a:buClr>
                <a:srgbClr val="888888"/>
              </a:buClr>
              <a:buSzPts val="800"/>
            </a:pPr>
            <a:fld id="{00000000-1234-1234-1234-123412341234}" type="slidenum">
              <a:rPr lang="en-US" sz="1210">
                <a:solidFill>
                  <a:srgbClr val="888888"/>
                </a:solidFill>
                <a:latin typeface="Calibri"/>
                <a:ea typeface="Calibri"/>
                <a:cs typeface="Calibri"/>
                <a:sym typeface="Calibri"/>
              </a:rPr>
              <a:pPr algn="r">
                <a:buClr>
                  <a:srgbClr val="888888"/>
                </a:buClr>
                <a:buSzPts val="800"/>
              </a:pPr>
              <a:t>13</a:t>
            </a:fld>
            <a:endParaRPr sz="1210">
              <a:solidFill>
                <a:srgbClr val="888888"/>
              </a:solidFill>
              <a:latin typeface="Calibri"/>
              <a:ea typeface="Calibri"/>
              <a:cs typeface="Calibri"/>
              <a:sym typeface="Calibri"/>
            </a:endParaRPr>
          </a:p>
        </p:txBody>
      </p:sp>
      <p:sp>
        <p:nvSpPr>
          <p:cNvPr id="202" name="Google Shape;202;p5"/>
          <p:cNvSpPr txBox="1"/>
          <p:nvPr/>
        </p:nvSpPr>
        <p:spPr>
          <a:xfrm>
            <a:off x="15863231" y="9048111"/>
            <a:ext cx="939608" cy="691436"/>
          </a:xfrm>
          <a:prstGeom prst="rect">
            <a:avLst/>
          </a:prstGeom>
          <a:noFill/>
          <a:ln>
            <a:noFill/>
          </a:ln>
        </p:spPr>
        <p:txBody>
          <a:bodyPr spcFirstLastPara="1" wrap="square" lIns="0" tIns="0" rIns="0" bIns="0" anchor="t" anchorCtr="0">
            <a:noAutofit/>
          </a:bodyPr>
          <a:lstStyle/>
          <a:p>
            <a:pPr algn="r">
              <a:buClr>
                <a:srgbClr val="888888"/>
              </a:buClr>
              <a:buSzPts val="800"/>
            </a:pPr>
            <a:fld id="{00000000-1234-1234-1234-123412341234}" type="slidenum">
              <a:rPr lang="en-US" sz="1210">
                <a:solidFill>
                  <a:srgbClr val="888888"/>
                </a:solidFill>
                <a:latin typeface="Calibri"/>
                <a:ea typeface="Calibri"/>
                <a:cs typeface="Calibri"/>
                <a:sym typeface="Calibri"/>
              </a:rPr>
              <a:pPr algn="r">
                <a:buClr>
                  <a:srgbClr val="888888"/>
                </a:buClr>
                <a:buSzPts val="800"/>
              </a:pPr>
              <a:t>13</a:t>
            </a:fld>
            <a:endParaRPr sz="1210">
              <a:solidFill>
                <a:srgbClr val="888888"/>
              </a:solidFill>
              <a:latin typeface="Calibri"/>
              <a:ea typeface="Calibri"/>
              <a:cs typeface="Calibri"/>
              <a:sym typeface="Calibri"/>
            </a:endParaRPr>
          </a:p>
        </p:txBody>
      </p:sp>
      <p:sp>
        <p:nvSpPr>
          <p:cNvPr id="2" name="テキスト ボックス 1"/>
          <p:cNvSpPr txBox="1"/>
          <p:nvPr/>
        </p:nvSpPr>
        <p:spPr>
          <a:xfrm>
            <a:off x="1235324" y="2017292"/>
            <a:ext cx="5052132" cy="2326791"/>
          </a:xfrm>
          <a:prstGeom prst="rect">
            <a:avLst/>
          </a:prstGeom>
          <a:noFill/>
        </p:spPr>
        <p:txBody>
          <a:bodyPr wrap="square" rtlCol="0">
            <a:spAutoFit/>
          </a:bodyPr>
          <a:lstStyle/>
          <a:p>
            <a:r>
              <a:rPr lang="en-US" altLang="ja-JP" sz="2420" b="1" dirty="0"/>
              <a:t>Responding to the crisis</a:t>
            </a:r>
          </a:p>
          <a:p>
            <a:pPr marL="432140" indent="-432140">
              <a:buClr>
                <a:srgbClr val="FFC000"/>
              </a:buClr>
              <a:buFont typeface="Wingdings" panose="05000000000000000000" pitchFamily="2" charset="2"/>
              <a:buChar char="u"/>
            </a:pPr>
            <a:r>
              <a:rPr lang="en-US" altLang="ja-JP" sz="2420" dirty="0" smtClean="0"/>
              <a:t>Target medical waste </a:t>
            </a:r>
            <a:endParaRPr lang="en-US" altLang="ja-JP" sz="2420" b="1" dirty="0">
              <a:solidFill>
                <a:srgbClr val="FF0000"/>
              </a:solidFill>
            </a:endParaRPr>
          </a:p>
          <a:p>
            <a:pPr marL="432140" indent="-432140">
              <a:buClr>
                <a:srgbClr val="FFC000"/>
              </a:buClr>
              <a:buFont typeface="Wingdings" panose="05000000000000000000" pitchFamily="2" charset="2"/>
              <a:buChar char="u"/>
            </a:pPr>
            <a:r>
              <a:rPr lang="en-US" altLang="ja-JP" sz="2420" dirty="0" smtClean="0"/>
              <a:t>Suspended </a:t>
            </a:r>
            <a:r>
              <a:rPr lang="en-US" altLang="ja-JP" sz="2420" dirty="0"/>
              <a:t>recycling</a:t>
            </a:r>
          </a:p>
          <a:p>
            <a:r>
              <a:rPr lang="en-US" altLang="ja-JP" sz="2420" dirty="0">
                <a:sym typeface="Wingdings" panose="05000000000000000000" pitchFamily="2" charset="2"/>
              </a:rPr>
              <a:t>Target countries with </a:t>
            </a:r>
            <a:r>
              <a:rPr lang="en-US" altLang="ja-JP" sz="2420" b="1" dirty="0">
                <a:solidFill>
                  <a:srgbClr val="FF0000"/>
                </a:solidFill>
                <a:sym typeface="Wingdings" panose="05000000000000000000" pitchFamily="2" charset="2"/>
              </a:rPr>
              <a:t>weak WM systems</a:t>
            </a:r>
            <a:endParaRPr lang="en-US" altLang="ja-JP" sz="2420" b="1" dirty="0">
              <a:solidFill>
                <a:srgbClr val="FF0000"/>
              </a:solidFill>
            </a:endParaRPr>
          </a:p>
          <a:p>
            <a:pPr marL="432140" indent="-432140">
              <a:buFont typeface="Arial" panose="020B0604020202020204" pitchFamily="34" charset="0"/>
              <a:buChar char="•"/>
            </a:pPr>
            <a:endParaRPr lang="en-US" altLang="ja-JP" sz="2420" b="1" dirty="0">
              <a:sym typeface="Calibri"/>
            </a:endParaRPr>
          </a:p>
        </p:txBody>
      </p:sp>
      <p:grpSp>
        <p:nvGrpSpPr>
          <p:cNvPr id="4" name="グループ化 3"/>
          <p:cNvGrpSpPr/>
          <p:nvPr/>
        </p:nvGrpSpPr>
        <p:grpSpPr>
          <a:xfrm>
            <a:off x="2476369" y="211792"/>
            <a:ext cx="2148928" cy="1363677"/>
            <a:chOff x="1200814" y="1018571"/>
            <a:chExt cx="1420942" cy="901708"/>
          </a:xfrm>
        </p:grpSpPr>
        <p:sp>
          <p:nvSpPr>
            <p:cNvPr id="9" name="Google Shape;61;p14"/>
            <p:cNvSpPr/>
            <p:nvPr/>
          </p:nvSpPr>
          <p:spPr>
            <a:xfrm>
              <a:off x="1865125" y="1018571"/>
              <a:ext cx="557013" cy="533090"/>
            </a:xfrm>
            <a:prstGeom prst="rightArrow">
              <a:avLst>
                <a:gd name="adj1" fmla="val 50000"/>
                <a:gd name="adj2" fmla="val 50000"/>
              </a:avLst>
            </a:prstGeom>
            <a:solidFill>
              <a:srgbClr val="B6D7A8"/>
            </a:solid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2117">
                <a:latin typeface="Calibri" panose="020F0502020204030204" pitchFamily="34" charset="0"/>
                <a:cs typeface="Calibri" panose="020F0502020204030204" pitchFamily="34" charset="0"/>
              </a:endParaRPr>
            </a:p>
          </p:txBody>
        </p:sp>
        <p:sp>
          <p:nvSpPr>
            <p:cNvPr id="10" name="Google Shape;60;p14"/>
            <p:cNvSpPr/>
            <p:nvPr/>
          </p:nvSpPr>
          <p:spPr>
            <a:xfrm>
              <a:off x="1285185" y="1290194"/>
              <a:ext cx="1336571" cy="630085"/>
            </a:xfrm>
            <a:prstGeom prst="rightArrow">
              <a:avLst>
                <a:gd name="adj1" fmla="val 50000"/>
                <a:gd name="adj2" fmla="val 50000"/>
              </a:avLst>
            </a:prstGeom>
            <a:solidFill>
              <a:srgbClr val="93C47D"/>
            </a:solid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2117">
                <a:latin typeface="Calibri" panose="020F0502020204030204" pitchFamily="34" charset="0"/>
                <a:cs typeface="Calibri" panose="020F0502020204030204" pitchFamily="34" charset="0"/>
              </a:endParaRPr>
            </a:p>
          </p:txBody>
        </p:sp>
        <p:sp>
          <p:nvSpPr>
            <p:cNvPr id="11" name="Google Shape;62;p14"/>
            <p:cNvSpPr/>
            <p:nvPr/>
          </p:nvSpPr>
          <p:spPr>
            <a:xfrm>
              <a:off x="1285185" y="1147726"/>
              <a:ext cx="579940" cy="267887"/>
            </a:xfrm>
            <a:prstGeom prst="rect">
              <a:avLst/>
            </a:prstGeom>
            <a:solidFill>
              <a:srgbClr val="D9EAD3"/>
            </a:solid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2117">
                <a:latin typeface="Calibri" panose="020F0502020204030204" pitchFamily="34" charset="0"/>
                <a:cs typeface="Calibri" panose="020F0502020204030204" pitchFamily="34" charset="0"/>
              </a:endParaRPr>
            </a:p>
          </p:txBody>
        </p:sp>
        <p:sp>
          <p:nvSpPr>
            <p:cNvPr id="12" name="Google Shape;63;p14"/>
            <p:cNvSpPr txBox="1"/>
            <p:nvPr/>
          </p:nvSpPr>
          <p:spPr>
            <a:xfrm>
              <a:off x="1200814" y="1184489"/>
              <a:ext cx="724053" cy="180000"/>
            </a:xfrm>
            <a:prstGeom prst="rect">
              <a:avLst/>
            </a:prstGeom>
            <a:no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361" b="1" dirty="0">
                  <a:latin typeface="Calibri" panose="020F0502020204030204" pitchFamily="34" charset="0"/>
                  <a:ea typeface="Montserrat"/>
                  <a:cs typeface="Calibri" panose="020F0502020204030204" pitchFamily="34" charset="0"/>
                  <a:sym typeface="Montserrat"/>
                </a:rPr>
                <a:t>RESPONSE</a:t>
              </a:r>
              <a:endParaRPr sz="1361" b="1" dirty="0">
                <a:latin typeface="Calibri" panose="020F0502020204030204" pitchFamily="34" charset="0"/>
                <a:ea typeface="Montserrat"/>
                <a:cs typeface="Calibri" panose="020F0502020204030204" pitchFamily="34" charset="0"/>
                <a:sym typeface="Montserrat"/>
              </a:endParaRPr>
            </a:p>
          </p:txBody>
        </p:sp>
        <p:sp>
          <p:nvSpPr>
            <p:cNvPr id="13" name="Google Shape;63;p14"/>
            <p:cNvSpPr txBox="1"/>
            <p:nvPr/>
          </p:nvSpPr>
          <p:spPr>
            <a:xfrm>
              <a:off x="1754291" y="1184489"/>
              <a:ext cx="724053" cy="180000"/>
            </a:xfrm>
            <a:prstGeom prst="rect">
              <a:avLst/>
            </a:prstGeom>
            <a:no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361" b="1" dirty="0">
                  <a:latin typeface="Calibri" panose="020F0502020204030204" pitchFamily="34" charset="0"/>
                  <a:ea typeface="Montserrat"/>
                  <a:cs typeface="Calibri" panose="020F0502020204030204" pitchFamily="34" charset="0"/>
                  <a:sym typeface="Montserrat"/>
                </a:rPr>
                <a:t>RECOVERY</a:t>
              </a:r>
              <a:endParaRPr sz="1361" b="1" dirty="0">
                <a:latin typeface="Calibri" panose="020F0502020204030204" pitchFamily="34" charset="0"/>
                <a:ea typeface="Montserrat"/>
                <a:cs typeface="Calibri" panose="020F0502020204030204" pitchFamily="34" charset="0"/>
                <a:sym typeface="Montserrat"/>
              </a:endParaRPr>
            </a:p>
          </p:txBody>
        </p:sp>
        <p:sp>
          <p:nvSpPr>
            <p:cNvPr id="14" name="Google Shape;63;p14"/>
            <p:cNvSpPr txBox="1"/>
            <p:nvPr/>
          </p:nvSpPr>
          <p:spPr>
            <a:xfrm>
              <a:off x="1485136" y="1514435"/>
              <a:ext cx="772291" cy="180000"/>
            </a:xfrm>
            <a:prstGeom prst="rect">
              <a:avLst/>
            </a:prstGeom>
            <a:no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361" b="1" dirty="0">
                  <a:latin typeface="Calibri" panose="020F0502020204030204" pitchFamily="34" charset="0"/>
                  <a:ea typeface="Montserrat"/>
                  <a:cs typeface="Calibri" panose="020F0502020204030204" pitchFamily="34" charset="0"/>
                  <a:sym typeface="Montserrat"/>
                </a:rPr>
                <a:t>REDESIGN</a:t>
              </a:r>
              <a:endParaRPr sz="1361" b="1" dirty="0">
                <a:latin typeface="Calibri" panose="020F0502020204030204" pitchFamily="34" charset="0"/>
                <a:ea typeface="Montserrat"/>
                <a:cs typeface="Calibri" panose="020F0502020204030204" pitchFamily="34" charset="0"/>
                <a:sym typeface="Montserrat"/>
              </a:endParaRPr>
            </a:p>
          </p:txBody>
        </p:sp>
      </p:grpSp>
      <p:sp>
        <p:nvSpPr>
          <p:cNvPr id="5" name="正方形/長方形 4"/>
          <p:cNvSpPr/>
          <p:nvPr/>
        </p:nvSpPr>
        <p:spPr>
          <a:xfrm>
            <a:off x="6978594" y="2017293"/>
            <a:ext cx="5957707" cy="2326791"/>
          </a:xfrm>
          <a:prstGeom prst="rect">
            <a:avLst/>
          </a:prstGeom>
        </p:spPr>
        <p:txBody>
          <a:bodyPr wrap="square">
            <a:spAutoFit/>
          </a:bodyPr>
          <a:lstStyle/>
          <a:p>
            <a:r>
              <a:rPr lang="en-US" altLang="ja-JP" sz="2420" b="1" dirty="0"/>
              <a:t>Recovery for more effective WM sectors</a:t>
            </a:r>
          </a:p>
          <a:p>
            <a:pPr marL="432140" indent="-432140">
              <a:buClr>
                <a:srgbClr val="FFC000"/>
              </a:buClr>
              <a:buFont typeface="Wingdings" panose="05000000000000000000" pitchFamily="2" charset="2"/>
              <a:buChar char="u"/>
            </a:pPr>
            <a:r>
              <a:rPr lang="en-US" altLang="ja-JP" sz="2420" b="1" dirty="0">
                <a:solidFill>
                  <a:srgbClr val="FF0000"/>
                </a:solidFill>
              </a:rPr>
              <a:t>Map</a:t>
            </a:r>
            <a:r>
              <a:rPr lang="en-US" altLang="ja-JP" sz="2420" dirty="0"/>
              <a:t> </a:t>
            </a:r>
            <a:r>
              <a:rPr lang="en-US" altLang="ja-JP" sz="2420" b="1" dirty="0">
                <a:solidFill>
                  <a:srgbClr val="FF0000"/>
                </a:solidFill>
              </a:rPr>
              <a:t>existing systems</a:t>
            </a:r>
            <a:r>
              <a:rPr lang="en-US" altLang="ja-JP" sz="2420" dirty="0"/>
              <a:t>: segregation, transportation, treatment, final disposal</a:t>
            </a:r>
          </a:p>
          <a:p>
            <a:pPr marL="432140" indent="-432140">
              <a:buClr>
                <a:srgbClr val="FFC000"/>
              </a:buClr>
              <a:buFont typeface="Wingdings" panose="05000000000000000000" pitchFamily="2" charset="2"/>
              <a:buChar char="u"/>
            </a:pPr>
            <a:r>
              <a:rPr lang="en-US" altLang="ja-JP" sz="2420" b="1" dirty="0">
                <a:solidFill>
                  <a:srgbClr val="FF0000"/>
                </a:solidFill>
              </a:rPr>
              <a:t>Avoid risks </a:t>
            </a:r>
            <a:r>
              <a:rPr lang="en-US" altLang="ja-JP" sz="2420" dirty="0"/>
              <a:t>due to service interruptions</a:t>
            </a:r>
          </a:p>
          <a:p>
            <a:pPr marL="432140" indent="-432140">
              <a:buClr>
                <a:srgbClr val="FFC000"/>
              </a:buClr>
              <a:buFont typeface="Wingdings" panose="05000000000000000000" pitchFamily="2" charset="2"/>
              <a:buChar char="u"/>
            </a:pPr>
            <a:r>
              <a:rPr lang="en-US" altLang="ja-JP" sz="2420" b="1" dirty="0" smtClean="0">
                <a:solidFill>
                  <a:srgbClr val="FF0000"/>
                </a:solidFill>
              </a:rPr>
              <a:t>Allocate resource to </a:t>
            </a:r>
            <a:r>
              <a:rPr lang="en-US" altLang="ja-JP" sz="2420" b="1" dirty="0">
                <a:solidFill>
                  <a:srgbClr val="FF0000"/>
                </a:solidFill>
              </a:rPr>
              <a:t>reuse &amp; recycle </a:t>
            </a:r>
            <a:r>
              <a:rPr lang="en-US" altLang="ja-JP" sz="2420" dirty="0"/>
              <a:t>practices</a:t>
            </a:r>
          </a:p>
        </p:txBody>
      </p:sp>
      <p:sp>
        <p:nvSpPr>
          <p:cNvPr id="22" name="Google Shape;62;p14"/>
          <p:cNvSpPr/>
          <p:nvPr/>
        </p:nvSpPr>
        <p:spPr>
          <a:xfrm>
            <a:off x="1275522" y="5026399"/>
            <a:ext cx="11811972" cy="1819826"/>
          </a:xfrm>
          <a:prstGeom prst="rect">
            <a:avLst/>
          </a:prstGeom>
          <a:solidFill>
            <a:srgbClr val="93C47D">
              <a:alpha val="74000"/>
            </a:srgbClr>
          </a:solidFill>
          <a:ln>
            <a:noFill/>
          </a:ln>
        </p:spPr>
        <p:txBody>
          <a:bodyPr spcFirstLastPara="1" wrap="square" lIns="138264" tIns="138264" rIns="138264" bIns="138264" anchor="ctr" anchorCtr="0">
            <a:noAutofit/>
          </a:bodyPr>
          <a:lstStyle/>
          <a:p>
            <a:endParaRPr sz="2722">
              <a:latin typeface="Calibri" panose="020F0502020204030204" pitchFamily="34" charset="0"/>
              <a:cs typeface="Calibri" panose="020F0502020204030204" pitchFamily="34" charset="0"/>
            </a:endParaRPr>
          </a:p>
        </p:txBody>
      </p:sp>
      <p:sp>
        <p:nvSpPr>
          <p:cNvPr id="6" name="正方形/長方形 5"/>
          <p:cNvSpPr/>
          <p:nvPr/>
        </p:nvSpPr>
        <p:spPr>
          <a:xfrm>
            <a:off x="1275522" y="5078315"/>
            <a:ext cx="9383557" cy="1954381"/>
          </a:xfrm>
          <a:prstGeom prst="rect">
            <a:avLst/>
          </a:prstGeom>
        </p:spPr>
        <p:txBody>
          <a:bodyPr wrap="square">
            <a:spAutoFit/>
          </a:bodyPr>
          <a:lstStyle/>
          <a:p>
            <a:pPr>
              <a:buClr>
                <a:srgbClr val="FFC000"/>
              </a:buClr>
            </a:pPr>
            <a:r>
              <a:rPr lang="en-US" altLang="ja-JP" sz="2420" b="1" dirty="0">
                <a:sym typeface="Calibri"/>
              </a:rPr>
              <a:t>Strengthen</a:t>
            </a:r>
            <a:r>
              <a:rPr lang="en-US" altLang="ja-JP" sz="2420" dirty="0">
                <a:solidFill>
                  <a:srgbClr val="FF0000"/>
                </a:solidFill>
                <a:sym typeface="Calibri"/>
              </a:rPr>
              <a:t> governance </a:t>
            </a:r>
            <a:r>
              <a:rPr lang="en-US" altLang="ja-JP" sz="2420" b="1" dirty="0">
                <a:sym typeface="Calibri"/>
              </a:rPr>
              <a:t>for Effective, Resilient &amp; Inclusive WM systems</a:t>
            </a:r>
          </a:p>
          <a:p>
            <a:pPr marL="432140" indent="-432140">
              <a:buClr>
                <a:srgbClr val="FFC000"/>
              </a:buClr>
              <a:buFont typeface="Wingdings" panose="05000000000000000000" pitchFamily="2" charset="2"/>
              <a:buChar char="u"/>
            </a:pPr>
            <a:r>
              <a:rPr lang="en-US" altLang="ja-JP" sz="2420" b="1" dirty="0">
                <a:solidFill>
                  <a:srgbClr val="FF0000"/>
                </a:solidFill>
                <a:sym typeface="Calibri"/>
              </a:rPr>
              <a:t>Multi-sector /multi-level cooperation to improve WM services</a:t>
            </a:r>
          </a:p>
          <a:p>
            <a:pPr marL="432140" indent="-432140">
              <a:buClr>
                <a:srgbClr val="FFC000"/>
              </a:buClr>
              <a:buFont typeface="Wingdings" panose="05000000000000000000" pitchFamily="2" charset="2"/>
              <a:buChar char="u"/>
            </a:pPr>
            <a:r>
              <a:rPr lang="en-US" altLang="ja-JP" sz="2420" dirty="0"/>
              <a:t>Harness energies of key stakeholder groups (women)</a:t>
            </a:r>
          </a:p>
          <a:p>
            <a:pPr marL="432140" indent="-432140">
              <a:buClr>
                <a:srgbClr val="FFC000"/>
              </a:buClr>
              <a:buFont typeface="Wingdings" panose="05000000000000000000" pitchFamily="2" charset="2"/>
              <a:buChar char="u"/>
            </a:pPr>
            <a:r>
              <a:rPr lang="en-US" altLang="ja-JP" sz="2420" dirty="0"/>
              <a:t>Address needs of disadvantaged communities</a:t>
            </a:r>
          </a:p>
          <a:p>
            <a:pPr marL="432140" indent="-432140">
              <a:buClr>
                <a:srgbClr val="FFC000"/>
              </a:buClr>
              <a:buFont typeface="Wingdings" panose="05000000000000000000" pitchFamily="2" charset="2"/>
              <a:buChar char="u"/>
            </a:pPr>
            <a:endParaRPr lang="en-US" altLang="ja-JP" sz="2420" dirty="0">
              <a:sym typeface="Calibri"/>
            </a:endParaRPr>
          </a:p>
        </p:txBody>
      </p:sp>
      <p:sp>
        <p:nvSpPr>
          <p:cNvPr id="8" name="二等辺三角形 7"/>
          <p:cNvSpPr/>
          <p:nvPr/>
        </p:nvSpPr>
        <p:spPr>
          <a:xfrm rot="5400000">
            <a:off x="10945305" y="3239302"/>
            <a:ext cx="4019561" cy="441823"/>
          </a:xfrm>
          <a:prstGeom prst="triangle">
            <a:avLst/>
          </a:prstGeom>
          <a:solidFill>
            <a:srgbClr val="DBF2D2"/>
          </a:solidFill>
          <a:ln>
            <a:noFill/>
          </a:ln>
        </p:spPr>
        <p:txBody>
          <a:bodyPr spcFirstLastPara="1" wrap="square" lIns="138264" tIns="138264" rIns="138264" bIns="138264" anchor="ctr" anchorCtr="0">
            <a:noAutofit/>
          </a:bodyPr>
          <a:lstStyle/>
          <a:p>
            <a:endParaRPr lang="en-GB" sz="2722">
              <a:solidFill>
                <a:srgbClr val="000000"/>
              </a:solidFill>
              <a:latin typeface="Calibri" panose="020F0502020204030204" pitchFamily="34" charset="0"/>
              <a:ea typeface="Arial"/>
              <a:cs typeface="Calibri" panose="020F0502020204030204" pitchFamily="34" charset="0"/>
            </a:endParaRPr>
          </a:p>
        </p:txBody>
      </p:sp>
      <p:sp>
        <p:nvSpPr>
          <p:cNvPr id="24" name="二等辺三角形 23"/>
          <p:cNvSpPr/>
          <p:nvPr/>
        </p:nvSpPr>
        <p:spPr>
          <a:xfrm rot="5400000">
            <a:off x="11664205" y="5628646"/>
            <a:ext cx="3166706" cy="563517"/>
          </a:xfrm>
          <a:prstGeom prst="triangle">
            <a:avLst/>
          </a:prstGeom>
          <a:solidFill>
            <a:srgbClr val="AFD39F"/>
          </a:solidFill>
          <a:ln>
            <a:noFill/>
          </a:ln>
        </p:spPr>
        <p:txBody>
          <a:bodyPr spcFirstLastPara="1" wrap="square" lIns="138264" tIns="138264" rIns="138264" bIns="138264" anchor="ctr" anchorCtr="0">
            <a:noAutofit/>
          </a:bodyPr>
          <a:lstStyle/>
          <a:p>
            <a:endParaRPr lang="en-GB" sz="2722">
              <a:solidFill>
                <a:srgbClr val="000000"/>
              </a:solidFill>
              <a:latin typeface="Calibri" panose="020F0502020204030204" pitchFamily="34" charset="0"/>
              <a:ea typeface="Arial"/>
              <a:cs typeface="Calibri" panose="020F0502020204030204" pitchFamily="34" charset="0"/>
            </a:endParaRPr>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1390" y="3630329"/>
            <a:ext cx="2627540" cy="1059492"/>
          </a:xfrm>
          <a:prstGeom prst="rect">
            <a:avLst/>
          </a:prstGeom>
        </p:spPr>
      </p:pic>
      <p:pic>
        <p:nvPicPr>
          <p:cNvPr id="44" name="Picture 5">
            <a:extLst>
              <a:ext uri="{FF2B5EF4-FFF2-40B4-BE49-F238E27FC236}">
                <a16:creationId xmlns:a16="http://schemas.microsoft.com/office/drawing/2014/main" id="{4D48286B-4796-264C-BDBE-7C1A53DF947F}"/>
              </a:ext>
            </a:extLst>
          </p:cNvPr>
          <p:cNvPicPr>
            <a:picLocks noChangeAspect="1"/>
          </p:cNvPicPr>
          <p:nvPr/>
        </p:nvPicPr>
        <p:blipFill>
          <a:blip r:embed="rId4"/>
          <a:stretch>
            <a:fillRect/>
          </a:stretch>
        </p:blipFill>
        <p:spPr>
          <a:xfrm>
            <a:off x="10832860" y="4327051"/>
            <a:ext cx="2103440" cy="2976860"/>
          </a:xfrm>
          <a:prstGeom prst="rect">
            <a:avLst/>
          </a:prstGeom>
        </p:spPr>
      </p:pic>
      <p:sp>
        <p:nvSpPr>
          <p:cNvPr id="16" name="正方形/長方形 15"/>
          <p:cNvSpPr/>
          <p:nvPr/>
        </p:nvSpPr>
        <p:spPr>
          <a:xfrm>
            <a:off x="9754627" y="7268930"/>
            <a:ext cx="3946017" cy="511230"/>
          </a:xfrm>
          <a:prstGeom prst="rect">
            <a:avLst/>
          </a:prstGeom>
        </p:spPr>
        <p:txBody>
          <a:bodyPr wrap="none">
            <a:spAutoFit/>
          </a:bodyPr>
          <a:lstStyle/>
          <a:p>
            <a:r>
              <a:rPr lang="en-US" altLang="ja-JP" sz="2722" dirty="0"/>
              <a:t>UNEP &amp; IGES, August 2020</a:t>
            </a:r>
            <a:endParaRPr lang="en-GB" sz="2722" dirty="0"/>
          </a:p>
        </p:txBody>
      </p:sp>
      <p:sp>
        <p:nvSpPr>
          <p:cNvPr id="23" name="正方形/長方形 22"/>
          <p:cNvSpPr/>
          <p:nvPr/>
        </p:nvSpPr>
        <p:spPr>
          <a:xfrm>
            <a:off x="2072809" y="7273019"/>
            <a:ext cx="1189556" cy="511230"/>
          </a:xfrm>
          <a:prstGeom prst="rect">
            <a:avLst/>
          </a:prstGeom>
        </p:spPr>
        <p:txBody>
          <a:bodyPr wrap="none">
            <a:spAutoFit/>
          </a:bodyPr>
          <a:lstStyle/>
          <a:p>
            <a:r>
              <a:rPr lang="en-US" altLang="ja-JP" sz="2722" dirty="0"/>
              <a:t>© IGES</a:t>
            </a:r>
            <a:endParaRPr lang="en-GB" sz="2722" dirty="0"/>
          </a:p>
        </p:txBody>
      </p:sp>
    </p:spTree>
    <p:extLst>
      <p:ext uri="{BB962C8B-B14F-4D97-AF65-F5344CB8AC3E}">
        <p14:creationId xmlns:p14="http://schemas.microsoft.com/office/powerpoint/2010/main" val="3001689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91"/>
        <p:cNvGrpSpPr/>
        <p:nvPr/>
      </p:nvGrpSpPr>
      <p:grpSpPr>
        <a:xfrm>
          <a:off x="0" y="0"/>
          <a:ext cx="0" cy="0"/>
          <a:chOff x="0" y="0"/>
          <a:chExt cx="0" cy="0"/>
        </a:xfrm>
      </p:grpSpPr>
      <p:sp>
        <p:nvSpPr>
          <p:cNvPr id="19" name="Google Shape;62;p14"/>
          <p:cNvSpPr/>
          <p:nvPr/>
        </p:nvSpPr>
        <p:spPr>
          <a:xfrm>
            <a:off x="1275523" y="2017294"/>
            <a:ext cx="11457956" cy="2964855"/>
          </a:xfrm>
          <a:prstGeom prst="rect">
            <a:avLst/>
          </a:prstGeom>
          <a:gradFill flip="none" rotWithShape="1">
            <a:gsLst>
              <a:gs pos="0">
                <a:srgbClr val="B6D7A8">
                  <a:tint val="66000"/>
                  <a:satMod val="160000"/>
                  <a:alpha val="76000"/>
                </a:srgbClr>
              </a:gs>
              <a:gs pos="50000">
                <a:srgbClr val="B6D7A8">
                  <a:tint val="44500"/>
                  <a:satMod val="160000"/>
                </a:srgbClr>
              </a:gs>
              <a:gs pos="100000">
                <a:srgbClr val="B6D7A8">
                  <a:tint val="23500"/>
                  <a:satMod val="160000"/>
                  <a:alpha val="50000"/>
                </a:srgbClr>
              </a:gs>
            </a:gsLst>
            <a:lin ang="10800000" scaled="1"/>
            <a:tileRect/>
          </a:gradFill>
          <a:ln>
            <a:noFill/>
          </a:ln>
        </p:spPr>
        <p:txBody>
          <a:bodyPr spcFirstLastPara="1" wrap="square" lIns="138264" tIns="138264" rIns="138264" bIns="138264" anchor="ctr" anchorCtr="0">
            <a:noAutofit/>
          </a:bodyPr>
          <a:lstStyle/>
          <a:p>
            <a:endParaRPr sz="2722">
              <a:latin typeface="Calibri" panose="020F0502020204030204" pitchFamily="34" charset="0"/>
              <a:cs typeface="Calibri" panose="020F0502020204030204" pitchFamily="34" charset="0"/>
            </a:endParaRPr>
          </a:p>
        </p:txBody>
      </p:sp>
      <p:sp>
        <p:nvSpPr>
          <p:cNvPr id="192" name="Google Shape;192;p5"/>
          <p:cNvSpPr txBox="1">
            <a:spLocks noGrp="1"/>
          </p:cNvSpPr>
          <p:nvPr>
            <p:ph type="title" idx="4294967295"/>
          </p:nvPr>
        </p:nvSpPr>
        <p:spPr>
          <a:xfrm>
            <a:off x="4393498" y="679483"/>
            <a:ext cx="9435215" cy="504172"/>
          </a:xfrm>
          <a:prstGeom prst="rect">
            <a:avLst/>
          </a:prstGeom>
          <a:noFill/>
          <a:ln>
            <a:noFill/>
          </a:ln>
        </p:spPr>
        <p:txBody>
          <a:bodyPr spcFirstLastPara="1" wrap="square" lIns="138264" tIns="69113" rIns="138264" bIns="69113" anchor="ctr" anchorCtr="0">
            <a:noAutofit/>
          </a:bodyPr>
          <a:lstStyle/>
          <a:p>
            <a:pPr lvl="0">
              <a:buClr>
                <a:schemeClr val="dk1"/>
              </a:buClr>
              <a:buSzPts val="2970"/>
            </a:pPr>
            <a:r>
              <a:rPr lang="en-US" altLang="ja-JP" sz="3630" dirty="0">
                <a:solidFill>
                  <a:schemeClr val="dk1"/>
                </a:solidFill>
                <a:cs typeface="Calibri Light" panose="020F0302020204030204" pitchFamily="34" charset="0"/>
              </a:rPr>
              <a:t>Case </a:t>
            </a:r>
            <a:r>
              <a:rPr lang="en-US" altLang="ja-JP" sz="3630" dirty="0" smtClean="0">
                <a:solidFill>
                  <a:schemeClr val="dk1"/>
                </a:solidFill>
                <a:cs typeface="Calibri Light" panose="020F0302020204030204" pitchFamily="34" charset="0"/>
              </a:rPr>
              <a:t>3 </a:t>
            </a:r>
            <a:r>
              <a:rPr lang="en-US" altLang="ja-JP" sz="3630" dirty="0">
                <a:solidFill>
                  <a:schemeClr val="dk1"/>
                </a:solidFill>
                <a:cs typeface="Calibri Light" panose="020F0302020204030204" pitchFamily="34" charset="0"/>
              </a:rPr>
              <a:t/>
            </a:r>
            <a:br>
              <a:rPr lang="en-US" altLang="ja-JP" sz="3630" dirty="0">
                <a:solidFill>
                  <a:schemeClr val="dk1"/>
                </a:solidFill>
                <a:cs typeface="Calibri Light" panose="020F0302020204030204" pitchFamily="34" charset="0"/>
              </a:rPr>
            </a:br>
            <a:r>
              <a:rPr lang="en-US" altLang="ja-JP" sz="3630" dirty="0">
                <a:solidFill>
                  <a:schemeClr val="dk1"/>
                </a:solidFill>
                <a:cs typeface="Calibri Light" panose="020F0302020204030204" pitchFamily="34" charset="0"/>
              </a:rPr>
              <a:t>Water and Wastewater </a:t>
            </a:r>
            <a:r>
              <a:rPr lang="en-US" altLang="ja-JP" sz="3630" dirty="0" smtClean="0">
                <a:solidFill>
                  <a:schemeClr val="dk1"/>
                </a:solidFill>
                <a:cs typeface="Calibri Light" panose="020F0302020204030204" pitchFamily="34" charset="0"/>
              </a:rPr>
              <a:t>Management</a:t>
            </a:r>
            <a:endParaRPr sz="3630" dirty="0">
              <a:solidFill>
                <a:schemeClr val="dk1"/>
              </a:solidFill>
              <a:cs typeface="Calibri Light" panose="020F0302020204030204" pitchFamily="34" charset="0"/>
            </a:endParaRPr>
          </a:p>
        </p:txBody>
      </p:sp>
      <p:sp>
        <p:nvSpPr>
          <p:cNvPr id="199" name="Google Shape;199;p5"/>
          <p:cNvSpPr txBox="1"/>
          <p:nvPr/>
        </p:nvSpPr>
        <p:spPr>
          <a:xfrm>
            <a:off x="15488703" y="9292994"/>
            <a:ext cx="939608" cy="691436"/>
          </a:xfrm>
          <a:prstGeom prst="rect">
            <a:avLst/>
          </a:prstGeom>
          <a:noFill/>
          <a:ln>
            <a:noFill/>
          </a:ln>
        </p:spPr>
        <p:txBody>
          <a:bodyPr spcFirstLastPara="1" wrap="square" lIns="0" tIns="0" rIns="0" bIns="0" anchor="t" anchorCtr="0">
            <a:noAutofit/>
          </a:bodyPr>
          <a:lstStyle/>
          <a:p>
            <a:pPr algn="r">
              <a:buClr>
                <a:srgbClr val="888888"/>
              </a:buClr>
              <a:buSzPts val="800"/>
            </a:pPr>
            <a:fld id="{00000000-1234-1234-1234-123412341234}" type="slidenum">
              <a:rPr lang="en-US" sz="1210">
                <a:solidFill>
                  <a:srgbClr val="888888"/>
                </a:solidFill>
                <a:latin typeface="Calibri"/>
                <a:ea typeface="Calibri"/>
                <a:cs typeface="Calibri"/>
                <a:sym typeface="Calibri"/>
              </a:rPr>
              <a:pPr algn="r">
                <a:buClr>
                  <a:srgbClr val="888888"/>
                </a:buClr>
                <a:buSzPts val="800"/>
              </a:pPr>
              <a:t>14</a:t>
            </a:fld>
            <a:endParaRPr sz="1210">
              <a:solidFill>
                <a:srgbClr val="888888"/>
              </a:solidFill>
              <a:latin typeface="Calibri"/>
              <a:ea typeface="Calibri"/>
              <a:cs typeface="Calibri"/>
              <a:sym typeface="Calibri"/>
            </a:endParaRPr>
          </a:p>
        </p:txBody>
      </p:sp>
      <p:sp>
        <p:nvSpPr>
          <p:cNvPr id="202" name="Google Shape;202;p5"/>
          <p:cNvSpPr txBox="1"/>
          <p:nvPr/>
        </p:nvSpPr>
        <p:spPr>
          <a:xfrm>
            <a:off x="15863231" y="9048111"/>
            <a:ext cx="939608" cy="691436"/>
          </a:xfrm>
          <a:prstGeom prst="rect">
            <a:avLst/>
          </a:prstGeom>
          <a:noFill/>
          <a:ln>
            <a:noFill/>
          </a:ln>
        </p:spPr>
        <p:txBody>
          <a:bodyPr spcFirstLastPara="1" wrap="square" lIns="0" tIns="0" rIns="0" bIns="0" anchor="t" anchorCtr="0">
            <a:noAutofit/>
          </a:bodyPr>
          <a:lstStyle/>
          <a:p>
            <a:pPr algn="r">
              <a:buClr>
                <a:srgbClr val="888888"/>
              </a:buClr>
              <a:buSzPts val="800"/>
            </a:pPr>
            <a:fld id="{00000000-1234-1234-1234-123412341234}" type="slidenum">
              <a:rPr lang="en-US" sz="1210">
                <a:solidFill>
                  <a:srgbClr val="888888"/>
                </a:solidFill>
                <a:latin typeface="Calibri"/>
                <a:ea typeface="Calibri"/>
                <a:cs typeface="Calibri"/>
                <a:sym typeface="Calibri"/>
              </a:rPr>
              <a:pPr algn="r">
                <a:buClr>
                  <a:srgbClr val="888888"/>
                </a:buClr>
                <a:buSzPts val="800"/>
              </a:pPr>
              <a:t>14</a:t>
            </a:fld>
            <a:endParaRPr sz="1210">
              <a:solidFill>
                <a:srgbClr val="888888"/>
              </a:solidFill>
              <a:latin typeface="Calibri"/>
              <a:ea typeface="Calibri"/>
              <a:cs typeface="Calibri"/>
              <a:sym typeface="Calibri"/>
            </a:endParaRPr>
          </a:p>
        </p:txBody>
      </p:sp>
      <p:sp>
        <p:nvSpPr>
          <p:cNvPr id="2" name="テキスト ボックス 1"/>
          <p:cNvSpPr txBox="1"/>
          <p:nvPr/>
        </p:nvSpPr>
        <p:spPr>
          <a:xfrm>
            <a:off x="1235324" y="2017292"/>
            <a:ext cx="5052132" cy="2326791"/>
          </a:xfrm>
          <a:prstGeom prst="rect">
            <a:avLst/>
          </a:prstGeom>
          <a:noFill/>
        </p:spPr>
        <p:txBody>
          <a:bodyPr wrap="square" rtlCol="0">
            <a:spAutoFit/>
          </a:bodyPr>
          <a:lstStyle/>
          <a:p>
            <a:r>
              <a:rPr lang="en-US" altLang="ja-JP" sz="2420" b="1" dirty="0"/>
              <a:t>Responding to the crisis</a:t>
            </a:r>
          </a:p>
          <a:p>
            <a:pPr marL="432140" indent="-432140">
              <a:buClr>
                <a:srgbClr val="FFC000"/>
              </a:buClr>
              <a:buFont typeface="Wingdings" panose="05000000000000000000" pitchFamily="2" charset="2"/>
              <a:buChar char="u"/>
            </a:pPr>
            <a:r>
              <a:rPr lang="en-US" altLang="ja-JP" sz="2420" dirty="0" smtClean="0"/>
              <a:t>Ensure </a:t>
            </a:r>
            <a:r>
              <a:rPr lang="en-US" altLang="ja-JP" sz="2420" b="1" dirty="0" smtClean="0">
                <a:solidFill>
                  <a:srgbClr val="FF0000"/>
                </a:solidFill>
              </a:rPr>
              <a:t>sufficient supplies for hygiene</a:t>
            </a:r>
            <a:endParaRPr lang="en-US" altLang="ja-JP" sz="2420" b="1" dirty="0">
              <a:solidFill>
                <a:srgbClr val="FF0000"/>
              </a:solidFill>
            </a:endParaRPr>
          </a:p>
          <a:p>
            <a:pPr marL="432140" indent="-432140">
              <a:buClr>
                <a:srgbClr val="FFC000"/>
              </a:buClr>
              <a:buFont typeface="Wingdings" panose="05000000000000000000" pitchFamily="2" charset="2"/>
              <a:buChar char="u"/>
            </a:pPr>
            <a:r>
              <a:rPr lang="en-US" altLang="ja-JP" sz="2420" dirty="0" smtClean="0"/>
              <a:t>Employ wastewater for </a:t>
            </a:r>
            <a:r>
              <a:rPr lang="en-US" altLang="ja-JP" sz="2420" b="1" dirty="0" smtClean="0">
                <a:solidFill>
                  <a:srgbClr val="FF0000"/>
                </a:solidFill>
              </a:rPr>
              <a:t>RNA tracing</a:t>
            </a:r>
            <a:endParaRPr lang="en-US" altLang="ja-JP" sz="2420" b="1" dirty="0">
              <a:solidFill>
                <a:srgbClr val="FF0000"/>
              </a:solidFill>
            </a:endParaRPr>
          </a:p>
          <a:p>
            <a:pPr marL="432140" indent="-432140">
              <a:buFont typeface="Arial" panose="020B0604020202020204" pitchFamily="34" charset="0"/>
              <a:buChar char="•"/>
            </a:pPr>
            <a:endParaRPr lang="en-US" altLang="ja-JP" sz="2420" b="1" dirty="0">
              <a:sym typeface="Calibri"/>
            </a:endParaRPr>
          </a:p>
        </p:txBody>
      </p:sp>
      <p:grpSp>
        <p:nvGrpSpPr>
          <p:cNvPr id="4" name="グループ化 3"/>
          <p:cNvGrpSpPr/>
          <p:nvPr/>
        </p:nvGrpSpPr>
        <p:grpSpPr>
          <a:xfrm>
            <a:off x="2476369" y="211792"/>
            <a:ext cx="2148928" cy="1363677"/>
            <a:chOff x="1200814" y="1018571"/>
            <a:chExt cx="1420942" cy="901708"/>
          </a:xfrm>
        </p:grpSpPr>
        <p:sp>
          <p:nvSpPr>
            <p:cNvPr id="9" name="Google Shape;61;p14"/>
            <p:cNvSpPr/>
            <p:nvPr/>
          </p:nvSpPr>
          <p:spPr>
            <a:xfrm>
              <a:off x="1865125" y="1018571"/>
              <a:ext cx="557013" cy="533090"/>
            </a:xfrm>
            <a:prstGeom prst="rightArrow">
              <a:avLst>
                <a:gd name="adj1" fmla="val 50000"/>
                <a:gd name="adj2" fmla="val 50000"/>
              </a:avLst>
            </a:prstGeom>
            <a:solidFill>
              <a:srgbClr val="B6D7A8"/>
            </a:solid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2117">
                <a:latin typeface="Calibri" panose="020F0502020204030204" pitchFamily="34" charset="0"/>
                <a:cs typeface="Calibri" panose="020F0502020204030204" pitchFamily="34" charset="0"/>
              </a:endParaRPr>
            </a:p>
          </p:txBody>
        </p:sp>
        <p:sp>
          <p:nvSpPr>
            <p:cNvPr id="10" name="Google Shape;60;p14"/>
            <p:cNvSpPr/>
            <p:nvPr/>
          </p:nvSpPr>
          <p:spPr>
            <a:xfrm>
              <a:off x="1285185" y="1290194"/>
              <a:ext cx="1336571" cy="630085"/>
            </a:xfrm>
            <a:prstGeom prst="rightArrow">
              <a:avLst>
                <a:gd name="adj1" fmla="val 50000"/>
                <a:gd name="adj2" fmla="val 50000"/>
              </a:avLst>
            </a:prstGeom>
            <a:solidFill>
              <a:srgbClr val="93C47D"/>
            </a:solid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2117">
                <a:latin typeface="Calibri" panose="020F0502020204030204" pitchFamily="34" charset="0"/>
                <a:cs typeface="Calibri" panose="020F0502020204030204" pitchFamily="34" charset="0"/>
              </a:endParaRPr>
            </a:p>
          </p:txBody>
        </p:sp>
        <p:sp>
          <p:nvSpPr>
            <p:cNvPr id="11" name="Google Shape;62;p14"/>
            <p:cNvSpPr/>
            <p:nvPr/>
          </p:nvSpPr>
          <p:spPr>
            <a:xfrm>
              <a:off x="1285185" y="1147726"/>
              <a:ext cx="579940" cy="267887"/>
            </a:xfrm>
            <a:prstGeom prst="rect">
              <a:avLst/>
            </a:prstGeom>
            <a:solidFill>
              <a:srgbClr val="D9EAD3"/>
            </a:solid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2117">
                <a:latin typeface="Calibri" panose="020F0502020204030204" pitchFamily="34" charset="0"/>
                <a:cs typeface="Calibri" panose="020F0502020204030204" pitchFamily="34" charset="0"/>
              </a:endParaRPr>
            </a:p>
          </p:txBody>
        </p:sp>
        <p:sp>
          <p:nvSpPr>
            <p:cNvPr id="12" name="Google Shape;63;p14"/>
            <p:cNvSpPr txBox="1"/>
            <p:nvPr/>
          </p:nvSpPr>
          <p:spPr>
            <a:xfrm>
              <a:off x="1200814" y="1184489"/>
              <a:ext cx="724053" cy="180000"/>
            </a:xfrm>
            <a:prstGeom prst="rect">
              <a:avLst/>
            </a:prstGeom>
            <a:no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361" b="1" dirty="0">
                  <a:latin typeface="Calibri" panose="020F0502020204030204" pitchFamily="34" charset="0"/>
                  <a:ea typeface="Montserrat"/>
                  <a:cs typeface="Calibri" panose="020F0502020204030204" pitchFamily="34" charset="0"/>
                  <a:sym typeface="Montserrat"/>
                </a:rPr>
                <a:t>RESPONSE</a:t>
              </a:r>
              <a:endParaRPr sz="1361" b="1" dirty="0">
                <a:latin typeface="Calibri" panose="020F0502020204030204" pitchFamily="34" charset="0"/>
                <a:ea typeface="Montserrat"/>
                <a:cs typeface="Calibri" panose="020F0502020204030204" pitchFamily="34" charset="0"/>
                <a:sym typeface="Montserrat"/>
              </a:endParaRPr>
            </a:p>
          </p:txBody>
        </p:sp>
        <p:sp>
          <p:nvSpPr>
            <p:cNvPr id="13" name="Google Shape;63;p14"/>
            <p:cNvSpPr txBox="1"/>
            <p:nvPr/>
          </p:nvSpPr>
          <p:spPr>
            <a:xfrm>
              <a:off x="1754291" y="1184489"/>
              <a:ext cx="724053" cy="180000"/>
            </a:xfrm>
            <a:prstGeom prst="rect">
              <a:avLst/>
            </a:prstGeom>
            <a:no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361" b="1" dirty="0">
                  <a:latin typeface="Calibri" panose="020F0502020204030204" pitchFamily="34" charset="0"/>
                  <a:ea typeface="Montserrat"/>
                  <a:cs typeface="Calibri" panose="020F0502020204030204" pitchFamily="34" charset="0"/>
                  <a:sym typeface="Montserrat"/>
                </a:rPr>
                <a:t>RECOVERY</a:t>
              </a:r>
              <a:endParaRPr sz="1361" b="1" dirty="0">
                <a:latin typeface="Calibri" panose="020F0502020204030204" pitchFamily="34" charset="0"/>
                <a:ea typeface="Montserrat"/>
                <a:cs typeface="Calibri" panose="020F0502020204030204" pitchFamily="34" charset="0"/>
                <a:sym typeface="Montserrat"/>
              </a:endParaRPr>
            </a:p>
          </p:txBody>
        </p:sp>
        <p:sp>
          <p:nvSpPr>
            <p:cNvPr id="14" name="Google Shape;63;p14"/>
            <p:cNvSpPr txBox="1"/>
            <p:nvPr/>
          </p:nvSpPr>
          <p:spPr>
            <a:xfrm>
              <a:off x="1485136" y="1514435"/>
              <a:ext cx="772291" cy="180000"/>
            </a:xfrm>
            <a:prstGeom prst="rect">
              <a:avLst/>
            </a:prstGeom>
            <a:no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361" b="1" dirty="0">
                  <a:latin typeface="Calibri" panose="020F0502020204030204" pitchFamily="34" charset="0"/>
                  <a:ea typeface="Montserrat"/>
                  <a:cs typeface="Calibri" panose="020F0502020204030204" pitchFamily="34" charset="0"/>
                  <a:sym typeface="Montserrat"/>
                </a:rPr>
                <a:t>REDESIGN</a:t>
              </a:r>
              <a:endParaRPr sz="1361" b="1" dirty="0">
                <a:latin typeface="Calibri" panose="020F0502020204030204" pitchFamily="34" charset="0"/>
                <a:ea typeface="Montserrat"/>
                <a:cs typeface="Calibri" panose="020F0502020204030204" pitchFamily="34" charset="0"/>
                <a:sym typeface="Montserrat"/>
              </a:endParaRPr>
            </a:p>
          </p:txBody>
        </p:sp>
      </p:grpSp>
      <p:sp>
        <p:nvSpPr>
          <p:cNvPr id="5" name="正方形/長方形 4"/>
          <p:cNvSpPr/>
          <p:nvPr/>
        </p:nvSpPr>
        <p:spPr>
          <a:xfrm>
            <a:off x="6978594" y="2017293"/>
            <a:ext cx="5957707" cy="2699200"/>
          </a:xfrm>
          <a:prstGeom prst="rect">
            <a:avLst/>
          </a:prstGeom>
        </p:spPr>
        <p:txBody>
          <a:bodyPr wrap="square">
            <a:spAutoFit/>
          </a:bodyPr>
          <a:lstStyle/>
          <a:p>
            <a:r>
              <a:rPr lang="en-US" altLang="ja-JP" sz="2420" b="1" dirty="0"/>
              <a:t>Recovery for more effective </a:t>
            </a:r>
            <a:r>
              <a:rPr lang="en-US" altLang="ja-JP" sz="2420" b="1" dirty="0" smtClean="0"/>
              <a:t>water and wastewater </a:t>
            </a:r>
            <a:endParaRPr lang="en-US" altLang="ja-JP" sz="2420" b="1" dirty="0"/>
          </a:p>
          <a:p>
            <a:pPr marL="432140" indent="-432140">
              <a:buClr>
                <a:srgbClr val="FFC000"/>
              </a:buClr>
              <a:buFont typeface="Wingdings" panose="05000000000000000000" pitchFamily="2" charset="2"/>
              <a:buChar char="u"/>
            </a:pPr>
            <a:r>
              <a:rPr lang="en-US" altLang="ja-JP" sz="2420" dirty="0"/>
              <a:t>Anticipate </a:t>
            </a:r>
            <a:r>
              <a:rPr lang="en-US" altLang="ja-JP" sz="2420" b="1" dirty="0">
                <a:solidFill>
                  <a:srgbClr val="FF0000"/>
                </a:solidFill>
              </a:rPr>
              <a:t>reductions in industrial water </a:t>
            </a:r>
            <a:r>
              <a:rPr lang="en-US" altLang="ja-JP" sz="2420" b="1" dirty="0" smtClean="0">
                <a:solidFill>
                  <a:srgbClr val="FF0000"/>
                </a:solidFill>
              </a:rPr>
              <a:t>revenues</a:t>
            </a:r>
          </a:p>
          <a:p>
            <a:pPr marL="432140" indent="-432140">
              <a:buClr>
                <a:srgbClr val="FFC000"/>
              </a:buClr>
              <a:buFont typeface="Wingdings" panose="05000000000000000000" pitchFamily="2" charset="2"/>
              <a:buChar char="u"/>
            </a:pPr>
            <a:r>
              <a:rPr lang="en-US" altLang="ja-JP" sz="2420" b="1" dirty="0" smtClean="0">
                <a:solidFill>
                  <a:srgbClr val="FF0000"/>
                </a:solidFill>
              </a:rPr>
              <a:t>Allocate stimulus to avoid </a:t>
            </a:r>
            <a:r>
              <a:rPr lang="en-US" altLang="ja-JP" sz="2420" dirty="0" smtClean="0"/>
              <a:t>water service interruptions</a:t>
            </a:r>
          </a:p>
          <a:p>
            <a:pPr marL="432140" indent="-432140">
              <a:buClr>
                <a:srgbClr val="FFC000"/>
              </a:buClr>
              <a:buFont typeface="Wingdings" panose="05000000000000000000" pitchFamily="2" charset="2"/>
              <a:buChar char="u"/>
            </a:pPr>
            <a:endParaRPr lang="en-US" altLang="ja-JP" sz="2420" dirty="0"/>
          </a:p>
        </p:txBody>
      </p:sp>
      <p:sp>
        <p:nvSpPr>
          <p:cNvPr id="22" name="Google Shape;62;p14"/>
          <p:cNvSpPr/>
          <p:nvPr/>
        </p:nvSpPr>
        <p:spPr>
          <a:xfrm>
            <a:off x="1275522" y="5026399"/>
            <a:ext cx="11811972" cy="1819826"/>
          </a:xfrm>
          <a:prstGeom prst="rect">
            <a:avLst/>
          </a:prstGeom>
          <a:solidFill>
            <a:srgbClr val="93C47D">
              <a:alpha val="74000"/>
            </a:srgbClr>
          </a:solidFill>
          <a:ln>
            <a:noFill/>
          </a:ln>
        </p:spPr>
        <p:txBody>
          <a:bodyPr spcFirstLastPara="1" wrap="square" lIns="138264" tIns="138264" rIns="138264" bIns="138264" anchor="ctr" anchorCtr="0">
            <a:noAutofit/>
          </a:bodyPr>
          <a:lstStyle/>
          <a:p>
            <a:endParaRPr sz="2722">
              <a:latin typeface="Calibri" panose="020F0502020204030204" pitchFamily="34" charset="0"/>
              <a:cs typeface="Calibri" panose="020F0502020204030204" pitchFamily="34" charset="0"/>
            </a:endParaRPr>
          </a:p>
        </p:txBody>
      </p:sp>
      <p:sp>
        <p:nvSpPr>
          <p:cNvPr id="6" name="正方形/長方形 5"/>
          <p:cNvSpPr/>
          <p:nvPr/>
        </p:nvSpPr>
        <p:spPr>
          <a:xfrm>
            <a:off x="1275522" y="5078315"/>
            <a:ext cx="9383557" cy="1581972"/>
          </a:xfrm>
          <a:prstGeom prst="rect">
            <a:avLst/>
          </a:prstGeom>
        </p:spPr>
        <p:txBody>
          <a:bodyPr wrap="square">
            <a:spAutoFit/>
          </a:bodyPr>
          <a:lstStyle/>
          <a:p>
            <a:pPr>
              <a:buClr>
                <a:srgbClr val="FFC000"/>
              </a:buClr>
            </a:pPr>
            <a:r>
              <a:rPr lang="en-US" altLang="ja-JP" sz="2420" b="1" dirty="0">
                <a:sym typeface="Calibri"/>
              </a:rPr>
              <a:t>Strengthen</a:t>
            </a:r>
            <a:r>
              <a:rPr lang="en-US" altLang="ja-JP" sz="2420" dirty="0">
                <a:solidFill>
                  <a:srgbClr val="FF0000"/>
                </a:solidFill>
                <a:sym typeface="Calibri"/>
              </a:rPr>
              <a:t> </a:t>
            </a:r>
            <a:r>
              <a:rPr lang="en-US" altLang="ja-JP" sz="2420" b="1" dirty="0" smtClean="0">
                <a:sym typeface="Calibri"/>
              </a:rPr>
              <a:t>wastewater and water </a:t>
            </a:r>
            <a:r>
              <a:rPr lang="en-US" altLang="ja-JP" sz="2420" b="1" dirty="0" smtClean="0">
                <a:solidFill>
                  <a:srgbClr val="FF0000"/>
                </a:solidFill>
                <a:sym typeface="Calibri"/>
              </a:rPr>
              <a:t>systems</a:t>
            </a:r>
            <a:endParaRPr lang="en-US" altLang="ja-JP" sz="2420" b="1" dirty="0">
              <a:solidFill>
                <a:srgbClr val="FF0000"/>
              </a:solidFill>
              <a:sym typeface="Calibri"/>
            </a:endParaRPr>
          </a:p>
          <a:p>
            <a:pPr marL="432140" indent="-432140">
              <a:buClr>
                <a:srgbClr val="FFC000"/>
              </a:buClr>
              <a:buFont typeface="Wingdings" panose="05000000000000000000" pitchFamily="2" charset="2"/>
              <a:buChar char="u"/>
            </a:pPr>
            <a:r>
              <a:rPr lang="en-US" altLang="ja-JP" sz="2420" b="1" dirty="0" smtClean="0">
                <a:solidFill>
                  <a:srgbClr val="FF0000"/>
                </a:solidFill>
              </a:rPr>
              <a:t>Automation of wastewater </a:t>
            </a:r>
            <a:r>
              <a:rPr lang="en-US" altLang="ja-JP" sz="2420" dirty="0" smtClean="0"/>
              <a:t>treatment plants </a:t>
            </a:r>
            <a:endParaRPr lang="en-US" altLang="ja-JP" sz="2420" dirty="0"/>
          </a:p>
          <a:p>
            <a:pPr marL="432140" indent="-432140">
              <a:buClr>
                <a:srgbClr val="FFC000"/>
              </a:buClr>
              <a:buFont typeface="Wingdings" panose="05000000000000000000" pitchFamily="2" charset="2"/>
              <a:buChar char="u"/>
            </a:pPr>
            <a:r>
              <a:rPr lang="en-US" altLang="ja-JP" sz="2420" dirty="0" smtClean="0"/>
              <a:t>Enable disadvantaged communities to participate in </a:t>
            </a:r>
            <a:endParaRPr lang="en-US" altLang="ja-JP" sz="2420" dirty="0"/>
          </a:p>
          <a:p>
            <a:pPr marL="432140" indent="-432140">
              <a:buClr>
                <a:srgbClr val="FFC000"/>
              </a:buClr>
              <a:buFont typeface="Wingdings" panose="05000000000000000000" pitchFamily="2" charset="2"/>
              <a:buChar char="u"/>
            </a:pPr>
            <a:endParaRPr lang="en-US" altLang="ja-JP" sz="2420" dirty="0">
              <a:sym typeface="Calibri"/>
            </a:endParaRPr>
          </a:p>
        </p:txBody>
      </p:sp>
      <p:sp>
        <p:nvSpPr>
          <p:cNvPr id="8" name="二等辺三角形 7"/>
          <p:cNvSpPr/>
          <p:nvPr/>
        </p:nvSpPr>
        <p:spPr>
          <a:xfrm rot="5400000">
            <a:off x="10945305" y="3239302"/>
            <a:ext cx="4019561" cy="441823"/>
          </a:xfrm>
          <a:prstGeom prst="triangle">
            <a:avLst/>
          </a:prstGeom>
          <a:solidFill>
            <a:srgbClr val="DBF2D2"/>
          </a:solidFill>
          <a:ln>
            <a:noFill/>
          </a:ln>
        </p:spPr>
        <p:txBody>
          <a:bodyPr spcFirstLastPara="1" wrap="square" lIns="138264" tIns="138264" rIns="138264" bIns="138264" anchor="ctr" anchorCtr="0">
            <a:noAutofit/>
          </a:bodyPr>
          <a:lstStyle/>
          <a:p>
            <a:endParaRPr lang="en-GB" sz="2722">
              <a:solidFill>
                <a:srgbClr val="000000"/>
              </a:solidFill>
              <a:latin typeface="Calibri" panose="020F0502020204030204" pitchFamily="34" charset="0"/>
              <a:ea typeface="Arial"/>
              <a:cs typeface="Calibri" panose="020F0502020204030204" pitchFamily="34" charset="0"/>
            </a:endParaRPr>
          </a:p>
        </p:txBody>
      </p:sp>
      <p:sp>
        <p:nvSpPr>
          <p:cNvPr id="24" name="二等辺三角形 23"/>
          <p:cNvSpPr/>
          <p:nvPr/>
        </p:nvSpPr>
        <p:spPr>
          <a:xfrm rot="5400000">
            <a:off x="11664205" y="5628646"/>
            <a:ext cx="3166706" cy="563517"/>
          </a:xfrm>
          <a:prstGeom prst="triangle">
            <a:avLst/>
          </a:prstGeom>
          <a:solidFill>
            <a:srgbClr val="AFD39F"/>
          </a:solidFill>
          <a:ln>
            <a:noFill/>
          </a:ln>
        </p:spPr>
        <p:txBody>
          <a:bodyPr spcFirstLastPara="1" wrap="square" lIns="138264" tIns="138264" rIns="138264" bIns="138264" anchor="ctr" anchorCtr="0">
            <a:noAutofit/>
          </a:bodyPr>
          <a:lstStyle/>
          <a:p>
            <a:endParaRPr lang="en-GB" sz="2722">
              <a:solidFill>
                <a:srgbClr val="000000"/>
              </a:solidFill>
              <a:latin typeface="Calibri" panose="020F0502020204030204" pitchFamily="34" charset="0"/>
              <a:ea typeface="Arial"/>
              <a:cs typeface="Calibri" panose="020F0502020204030204" pitchFamily="34" charset="0"/>
            </a:endParaRPr>
          </a:p>
        </p:txBody>
      </p:sp>
      <p:sp>
        <p:nvSpPr>
          <p:cNvPr id="23" name="正方形/長方形 22"/>
          <p:cNvSpPr/>
          <p:nvPr/>
        </p:nvSpPr>
        <p:spPr>
          <a:xfrm>
            <a:off x="2072809" y="7273019"/>
            <a:ext cx="1189556" cy="511230"/>
          </a:xfrm>
          <a:prstGeom prst="rect">
            <a:avLst/>
          </a:prstGeom>
        </p:spPr>
        <p:txBody>
          <a:bodyPr wrap="none">
            <a:spAutoFit/>
          </a:bodyPr>
          <a:lstStyle/>
          <a:p>
            <a:r>
              <a:rPr lang="en-US" altLang="ja-JP" sz="2722" dirty="0"/>
              <a:t>© IGES</a:t>
            </a:r>
            <a:endParaRPr lang="en-GB" sz="2722" dirty="0"/>
          </a:p>
        </p:txBody>
      </p:sp>
      <p:pic>
        <p:nvPicPr>
          <p:cNvPr id="3" name="Picture 2"/>
          <p:cNvPicPr>
            <a:picLocks noChangeAspect="1"/>
          </p:cNvPicPr>
          <p:nvPr/>
        </p:nvPicPr>
        <p:blipFill>
          <a:blip r:embed="rId3"/>
          <a:stretch>
            <a:fillRect/>
          </a:stretch>
        </p:blipFill>
        <p:spPr>
          <a:xfrm>
            <a:off x="9957447" y="5721856"/>
            <a:ext cx="2619375" cy="1743075"/>
          </a:xfrm>
          <a:prstGeom prst="rect">
            <a:avLst/>
          </a:prstGeom>
        </p:spPr>
      </p:pic>
      <p:pic>
        <p:nvPicPr>
          <p:cNvPr id="7" name="Picture 6"/>
          <p:cNvPicPr>
            <a:picLocks noChangeAspect="1"/>
          </p:cNvPicPr>
          <p:nvPr/>
        </p:nvPicPr>
        <p:blipFill>
          <a:blip r:embed="rId4"/>
          <a:stretch>
            <a:fillRect/>
          </a:stretch>
        </p:blipFill>
        <p:spPr>
          <a:xfrm>
            <a:off x="2863847" y="3560054"/>
            <a:ext cx="3761427" cy="1474011"/>
          </a:xfrm>
          <a:prstGeom prst="rect">
            <a:avLst/>
          </a:prstGeom>
        </p:spPr>
      </p:pic>
    </p:spTree>
    <p:extLst>
      <p:ext uri="{BB962C8B-B14F-4D97-AF65-F5344CB8AC3E}">
        <p14:creationId xmlns:p14="http://schemas.microsoft.com/office/powerpoint/2010/main" val="1508460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3944" y="504999"/>
            <a:ext cx="12500577" cy="609600"/>
          </a:xfrm>
        </p:spPr>
        <p:txBody>
          <a:bodyPr/>
          <a:lstStyle/>
          <a:p>
            <a:r>
              <a:rPr lang="en-US" dirty="0" smtClean="0"/>
              <a:t>Discussion Questions</a:t>
            </a:r>
            <a:endParaRPr lang="en-US" dirty="0"/>
          </a:p>
        </p:txBody>
      </p:sp>
      <p:sp>
        <p:nvSpPr>
          <p:cNvPr id="3" name="Text Placeholder 2"/>
          <p:cNvSpPr>
            <a:spLocks noGrp="1"/>
          </p:cNvSpPr>
          <p:nvPr>
            <p:ph type="body" sz="quarter" idx="10"/>
          </p:nvPr>
        </p:nvSpPr>
        <p:spPr>
          <a:xfrm>
            <a:off x="732486" y="1585119"/>
            <a:ext cx="12323492" cy="5105400"/>
          </a:xfrm>
        </p:spPr>
        <p:txBody>
          <a:bodyPr/>
          <a:lstStyle/>
          <a:p>
            <a:pPr marL="342900" indent="-342900">
              <a:lnSpc>
                <a:spcPct val="100000"/>
              </a:lnSpc>
              <a:buFont typeface="+mj-lt"/>
              <a:buAutoNum type="arabicPeriod"/>
            </a:pPr>
            <a:r>
              <a:rPr lang="en-GB" sz="2400" b="1" dirty="0"/>
              <a:t>How can we assist policymakers in strengthening the coherence and </a:t>
            </a:r>
            <a:r>
              <a:rPr lang="en-GB" sz="2400" b="1" dirty="0" smtClean="0"/>
              <a:t>alignment within and between </a:t>
            </a:r>
            <a:r>
              <a:rPr lang="en-GB" sz="2400" b="1" dirty="0"/>
              <a:t>the response, recovery and </a:t>
            </a:r>
            <a:r>
              <a:rPr lang="en-GB" sz="2400" b="1" dirty="0" smtClean="0"/>
              <a:t>redesign elements </a:t>
            </a:r>
            <a:r>
              <a:rPr lang="en-GB" sz="2400" b="1" dirty="0"/>
              <a:t>of their </a:t>
            </a:r>
            <a:r>
              <a:rPr lang="en-GB" sz="2400" b="1" dirty="0" smtClean="0"/>
              <a:t>COVID </a:t>
            </a:r>
            <a:r>
              <a:rPr lang="en-GB" sz="2400" b="1" dirty="0"/>
              <a:t>plans</a:t>
            </a:r>
            <a:r>
              <a:rPr lang="en-GB" sz="2400" b="1" dirty="0" smtClean="0"/>
              <a:t>?</a:t>
            </a:r>
          </a:p>
          <a:p>
            <a:pPr marL="342900" indent="-342900">
              <a:lnSpc>
                <a:spcPct val="100000"/>
              </a:lnSpc>
              <a:buFont typeface="+mj-lt"/>
              <a:buAutoNum type="arabicPeriod"/>
            </a:pPr>
            <a:endParaRPr lang="en-GB" sz="2400" b="1" dirty="0"/>
          </a:p>
          <a:p>
            <a:pPr marL="342900" indent="-342900">
              <a:lnSpc>
                <a:spcPct val="100000"/>
              </a:lnSpc>
              <a:buFont typeface="+mj-lt"/>
              <a:buAutoNum type="arabicPeriod"/>
            </a:pPr>
            <a:r>
              <a:rPr lang="en-GB" sz="2400" b="1" dirty="0" smtClean="0"/>
              <a:t>How </a:t>
            </a:r>
            <a:r>
              <a:rPr lang="en-GB" sz="2400" b="1" dirty="0"/>
              <a:t>can we assist policymakers in distinguishing 'unsustainable’ from </a:t>
            </a:r>
            <a:r>
              <a:rPr lang="en-GB" sz="2400" b="1" dirty="0" smtClean="0"/>
              <a:t> ‘</a:t>
            </a:r>
            <a:r>
              <a:rPr lang="en-GB" sz="2400" b="1" dirty="0"/>
              <a:t>sustainable’ response, recovery, and redesigns</a:t>
            </a:r>
            <a:r>
              <a:rPr lang="en-GB" sz="2400" b="1" dirty="0" smtClean="0"/>
              <a:t>?</a:t>
            </a:r>
          </a:p>
          <a:p>
            <a:pPr marL="342900" indent="-342900">
              <a:lnSpc>
                <a:spcPct val="100000"/>
              </a:lnSpc>
              <a:buFont typeface="+mj-lt"/>
              <a:buAutoNum type="arabicPeriod"/>
            </a:pPr>
            <a:endParaRPr lang="en-GB" sz="2400" b="1" dirty="0"/>
          </a:p>
          <a:p>
            <a:pPr marL="342900" indent="-342900">
              <a:lnSpc>
                <a:spcPct val="100000"/>
              </a:lnSpc>
              <a:buFont typeface="+mj-lt"/>
              <a:buAutoNum type="arabicPeriod"/>
            </a:pPr>
            <a:r>
              <a:rPr lang="en-GB" sz="2400" b="1" dirty="0"/>
              <a:t>What evaluation criteria </a:t>
            </a:r>
            <a:r>
              <a:rPr lang="en-GB" sz="2400" b="1" dirty="0" smtClean="0"/>
              <a:t>and </a:t>
            </a:r>
            <a:r>
              <a:rPr lang="en-GB" sz="2400" b="1" dirty="0"/>
              <a:t>decision-making tools could prove useful in this regard? </a:t>
            </a:r>
            <a:endParaRPr lang="en-GB" sz="2400" b="1" dirty="0" smtClean="0"/>
          </a:p>
          <a:p>
            <a:pPr marL="342900" indent="-342900">
              <a:lnSpc>
                <a:spcPct val="100000"/>
              </a:lnSpc>
              <a:buFont typeface="+mj-lt"/>
              <a:buAutoNum type="arabicPeriod"/>
            </a:pPr>
            <a:endParaRPr lang="en-GB" sz="2400" b="1" dirty="0"/>
          </a:p>
          <a:p>
            <a:pPr marL="342900" indent="-342900">
              <a:lnSpc>
                <a:spcPct val="100000"/>
              </a:lnSpc>
              <a:buFont typeface="+mj-lt"/>
              <a:buAutoNum type="arabicPeriod"/>
            </a:pPr>
            <a:r>
              <a:rPr lang="en-GB" sz="2400" b="1" dirty="0" smtClean="0"/>
              <a:t>How </a:t>
            </a:r>
            <a:r>
              <a:rPr lang="en-GB" sz="2400" b="1" dirty="0"/>
              <a:t>can we encourage policymakers and other stakeholders to adopt a </a:t>
            </a:r>
            <a:r>
              <a:rPr lang="en-GB" sz="2400" b="1" dirty="0" smtClean="0"/>
              <a:t> 'redesign </a:t>
            </a:r>
            <a:r>
              <a:rPr lang="en-GB" sz="2400" b="1" dirty="0" err="1"/>
              <a:t>mindset</a:t>
            </a:r>
            <a:r>
              <a:rPr lang="en-GB" sz="2400" b="1" dirty="0"/>
              <a:t>' and transform systems and institutions that lock in </a:t>
            </a:r>
            <a:r>
              <a:rPr lang="en-GB" sz="2400" b="1" dirty="0" smtClean="0"/>
              <a:t>unsustainable </a:t>
            </a:r>
            <a:r>
              <a:rPr lang="en-GB" sz="2400" b="1" dirty="0"/>
              <a:t>policies and practices</a:t>
            </a:r>
            <a:r>
              <a:rPr lang="en-GB" sz="2400" b="1" dirty="0" smtClean="0"/>
              <a:t>?</a:t>
            </a:r>
          </a:p>
          <a:p>
            <a:pPr marL="342900" indent="-342900">
              <a:lnSpc>
                <a:spcPct val="100000"/>
              </a:lnSpc>
              <a:buFont typeface="+mj-lt"/>
              <a:buAutoNum type="arabicPeriod"/>
            </a:pPr>
            <a:endParaRPr lang="en-GB" sz="2400" b="1" dirty="0"/>
          </a:p>
          <a:p>
            <a:pPr marL="342900" indent="-342900">
              <a:lnSpc>
                <a:spcPct val="100000"/>
              </a:lnSpc>
              <a:buFont typeface="+mj-lt"/>
              <a:buAutoNum type="arabicPeriod"/>
            </a:pPr>
            <a:r>
              <a:rPr lang="en-GB" sz="2400" b="1" dirty="0" smtClean="0"/>
              <a:t>How </a:t>
            </a:r>
            <a:r>
              <a:rPr lang="en-GB" sz="2400" b="1" dirty="0"/>
              <a:t>can we improve the current </a:t>
            </a:r>
            <a:r>
              <a:rPr lang="en-GB" sz="2400" b="1" dirty="0" smtClean="0"/>
              <a:t>presentation and application of the ‘Triple </a:t>
            </a:r>
            <a:r>
              <a:rPr lang="en-GB" sz="2400" b="1" dirty="0"/>
              <a:t>R </a:t>
            </a:r>
            <a:r>
              <a:rPr lang="en-GB" sz="2400" b="1" dirty="0" smtClean="0"/>
              <a:t>Framework</a:t>
            </a:r>
            <a:r>
              <a:rPr lang="en-GB" sz="2400" b="1" dirty="0"/>
              <a:t>'?</a:t>
            </a:r>
          </a:p>
          <a:p>
            <a:pPr marL="342900" indent="-342900">
              <a:buFont typeface="+mj-lt"/>
              <a:buAutoNum type="arabicPeriod"/>
            </a:pPr>
            <a:endParaRPr lang="en-US" sz="2400" b="1" dirty="0"/>
          </a:p>
        </p:txBody>
      </p:sp>
    </p:spTree>
    <p:extLst>
      <p:ext uri="{BB962C8B-B14F-4D97-AF65-F5344CB8AC3E}">
        <p14:creationId xmlns:p14="http://schemas.microsoft.com/office/powerpoint/2010/main" val="2141291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sz="quarter" idx="10"/>
          </p:nvPr>
        </p:nvSpPr>
        <p:spPr/>
        <p:txBody>
          <a:bodyPr/>
          <a:lstStyle/>
          <a:p>
            <a:pPr marL="742950" indent="-742950">
              <a:buFont typeface="+mj-lt"/>
              <a:buAutoNum type="arabicPeriod"/>
            </a:pPr>
            <a:r>
              <a:rPr lang="en-US" b="1" dirty="0" smtClean="0"/>
              <a:t>The Case for Coherence</a:t>
            </a:r>
          </a:p>
          <a:p>
            <a:pPr marL="742950" indent="-742950">
              <a:buFont typeface="+mj-lt"/>
              <a:buAutoNum type="arabicPeriod"/>
            </a:pPr>
            <a:endParaRPr lang="en-US" b="1" dirty="0" smtClean="0"/>
          </a:p>
          <a:p>
            <a:pPr marL="742950" indent="-742950">
              <a:buFont typeface="+mj-lt"/>
              <a:buAutoNum type="arabicPeriod"/>
            </a:pPr>
            <a:r>
              <a:rPr lang="en-US" b="1" dirty="0" smtClean="0"/>
              <a:t>The Triple R Framework</a:t>
            </a:r>
          </a:p>
          <a:p>
            <a:pPr marL="742950" indent="-742950">
              <a:buFont typeface="+mj-lt"/>
              <a:buAutoNum type="arabicPeriod"/>
            </a:pPr>
            <a:endParaRPr lang="en-US" b="1" dirty="0" smtClean="0"/>
          </a:p>
          <a:p>
            <a:pPr marL="742950" indent="-742950">
              <a:buFont typeface="+mj-lt"/>
              <a:buAutoNum type="arabicPeriod"/>
            </a:pPr>
            <a:r>
              <a:rPr lang="en-US" b="1" dirty="0" smtClean="0"/>
              <a:t>Applications</a:t>
            </a:r>
          </a:p>
          <a:p>
            <a:pPr marL="742950" indent="-742950">
              <a:buFont typeface="+mj-lt"/>
              <a:buAutoNum type="arabicPeriod"/>
            </a:pPr>
            <a:endParaRPr lang="en-US" b="1" dirty="0" smtClean="0"/>
          </a:p>
          <a:p>
            <a:pPr marL="742950" indent="-742950">
              <a:buFont typeface="+mj-lt"/>
              <a:buAutoNum type="arabicPeriod"/>
            </a:pPr>
            <a:r>
              <a:rPr lang="en-US" b="1" dirty="0" smtClean="0"/>
              <a:t>Discussion Questions</a:t>
            </a:r>
            <a:endParaRPr lang="en-US" b="1" dirty="0"/>
          </a:p>
        </p:txBody>
      </p:sp>
    </p:spTree>
    <p:extLst>
      <p:ext uri="{BB962C8B-B14F-4D97-AF65-F5344CB8AC3E}">
        <p14:creationId xmlns:p14="http://schemas.microsoft.com/office/powerpoint/2010/main" val="2240452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2241" y="1146175"/>
            <a:ext cx="12990867" cy="609600"/>
          </a:xfrm>
        </p:spPr>
        <p:txBody>
          <a:bodyPr/>
          <a:lstStyle/>
          <a:p>
            <a:r>
              <a:rPr lang="en-US" sz="2800" dirty="0"/>
              <a:t>Triple R </a:t>
            </a:r>
            <a:r>
              <a:rPr lang="en-US" sz="2800" dirty="0" smtClean="0"/>
              <a:t>Framework</a:t>
            </a:r>
            <a:r>
              <a:rPr lang="en-US" sz="2800" dirty="0"/>
              <a:t>: </a:t>
            </a:r>
            <a:r>
              <a:rPr lang="en-US" sz="2800" dirty="0" smtClean="0">
                <a:solidFill>
                  <a:srgbClr val="00B050"/>
                </a:solidFill>
              </a:rPr>
              <a:t>Policy and Institutional Coherence</a:t>
            </a:r>
            <a:endParaRPr lang="en-US" sz="2800" dirty="0">
              <a:solidFill>
                <a:srgbClr val="00B050"/>
              </a:solidFill>
            </a:endParaRPr>
          </a:p>
        </p:txBody>
      </p:sp>
      <p:sp>
        <p:nvSpPr>
          <p:cNvPr id="3" name="Text Placeholder 2"/>
          <p:cNvSpPr>
            <a:spLocks noGrp="1"/>
          </p:cNvSpPr>
          <p:nvPr>
            <p:ph type="body" sz="quarter" idx="10"/>
          </p:nvPr>
        </p:nvSpPr>
        <p:spPr>
          <a:xfrm>
            <a:off x="780783" y="2233191"/>
            <a:ext cx="12323492" cy="5105400"/>
          </a:xfrm>
        </p:spPr>
        <p:txBody>
          <a:bodyPr/>
          <a:lstStyle/>
          <a:p>
            <a:pPr marL="434660" indent="-434660">
              <a:lnSpc>
                <a:spcPts val="3000"/>
              </a:lnSpc>
              <a:buFont typeface="Arial" panose="020B0604020202020204" pitchFamily="34" charset="0"/>
              <a:buChar char="•"/>
            </a:pPr>
            <a:r>
              <a:rPr lang="en-US" sz="3200" dirty="0"/>
              <a:t>P</a:t>
            </a:r>
            <a:r>
              <a:rPr lang="en-US" sz="3200" dirty="0" smtClean="0"/>
              <a:t>lans </a:t>
            </a:r>
            <a:r>
              <a:rPr lang="en-US" sz="3200" dirty="0"/>
              <a:t>to manage </a:t>
            </a:r>
            <a:r>
              <a:rPr lang="en-US" sz="3200" dirty="0" smtClean="0"/>
              <a:t>COVID-19: </a:t>
            </a:r>
            <a:r>
              <a:rPr lang="en-US" sz="3200" b="1" dirty="0" smtClean="0"/>
              <a:t>fragmented </a:t>
            </a:r>
            <a:r>
              <a:rPr lang="en-US" sz="3200" dirty="0"/>
              <a:t>and </a:t>
            </a:r>
            <a:r>
              <a:rPr lang="en-US" sz="3200" b="1" dirty="0"/>
              <a:t>short-sighted</a:t>
            </a:r>
          </a:p>
          <a:p>
            <a:pPr marL="434660" indent="-434660">
              <a:lnSpc>
                <a:spcPts val="3000"/>
              </a:lnSpc>
              <a:buFont typeface="Arial" panose="020B0604020202020204" pitchFamily="34" charset="0"/>
              <a:buChar char="•"/>
            </a:pPr>
            <a:endParaRPr lang="en-US" sz="3200" dirty="0"/>
          </a:p>
          <a:p>
            <a:pPr marL="434660" indent="-434660">
              <a:lnSpc>
                <a:spcPts val="3000"/>
              </a:lnSpc>
              <a:buFont typeface="Arial" panose="020B0604020202020204" pitchFamily="34" charset="0"/>
              <a:buChar char="•"/>
            </a:pPr>
            <a:r>
              <a:rPr lang="en-US" sz="3200" dirty="0"/>
              <a:t>For example, often countries are allocating some funds to promote green industries while providing even more resources to fossil fuel and brown industries</a:t>
            </a:r>
          </a:p>
          <a:p>
            <a:pPr marL="434660" indent="-434660">
              <a:lnSpc>
                <a:spcPts val="3000"/>
              </a:lnSpc>
              <a:buFont typeface="Arial" panose="020B0604020202020204" pitchFamily="34" charset="0"/>
              <a:buChar char="•"/>
            </a:pPr>
            <a:endParaRPr lang="en-US" sz="3200" dirty="0"/>
          </a:p>
          <a:p>
            <a:pPr marL="434660" indent="-434660">
              <a:lnSpc>
                <a:spcPts val="3000"/>
              </a:lnSpc>
              <a:buFont typeface="Arial" panose="020B0604020202020204" pitchFamily="34" charset="0"/>
              <a:buChar char="•"/>
            </a:pPr>
            <a:r>
              <a:rPr lang="en-US" sz="3200" dirty="0"/>
              <a:t>Further, often there are not strong links between narrow interventions that address COVID-19 and structural changes to key systems and policymaking institutions</a:t>
            </a:r>
          </a:p>
          <a:p>
            <a:pPr marL="434660" indent="-434660">
              <a:lnSpc>
                <a:spcPts val="3000"/>
              </a:lnSpc>
              <a:buFont typeface="Arial" panose="020B0604020202020204" pitchFamily="34" charset="0"/>
              <a:buChar char="•"/>
            </a:pPr>
            <a:endParaRPr lang="en-US" sz="3200" dirty="0"/>
          </a:p>
          <a:p>
            <a:pPr marL="434660" indent="-434660">
              <a:lnSpc>
                <a:spcPts val="3000"/>
              </a:lnSpc>
              <a:buFont typeface="Arial" panose="020B0604020202020204" pitchFamily="34" charset="0"/>
              <a:buChar char="•"/>
            </a:pPr>
            <a:r>
              <a:rPr lang="en-US" sz="3200" dirty="0"/>
              <a:t>We argue that a sustainable and resilient future requires need for a coherent and forward-looking planning framework  </a:t>
            </a:r>
          </a:p>
          <a:p>
            <a:pPr marL="579547" indent="-579547">
              <a:lnSpc>
                <a:spcPts val="3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1120763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5644" y="721023"/>
            <a:ext cx="12500577" cy="609600"/>
          </a:xfrm>
        </p:spPr>
        <p:txBody>
          <a:bodyPr/>
          <a:lstStyle/>
          <a:p>
            <a:r>
              <a:rPr lang="en-US" sz="4000" dirty="0" smtClean="0"/>
              <a:t>Energy Tracker: </a:t>
            </a:r>
            <a:r>
              <a:rPr lang="en-US" sz="4000" dirty="0" smtClean="0">
                <a:solidFill>
                  <a:srgbClr val="00B050"/>
                </a:solidFill>
              </a:rPr>
              <a:t>Evidence </a:t>
            </a:r>
            <a:r>
              <a:rPr lang="en-US" sz="4000" dirty="0">
                <a:solidFill>
                  <a:srgbClr val="00B050"/>
                </a:solidFill>
              </a:rPr>
              <a:t>of </a:t>
            </a:r>
            <a:r>
              <a:rPr lang="en-US" sz="4000" dirty="0" smtClean="0">
                <a:solidFill>
                  <a:srgbClr val="00B050"/>
                </a:solidFill>
              </a:rPr>
              <a:t>Policy Incoherence</a:t>
            </a:r>
            <a:endParaRPr lang="en-US" sz="4000" dirty="0">
              <a:solidFill>
                <a:srgbClr val="00B050"/>
              </a:solidFill>
            </a:endParaRPr>
          </a:p>
        </p:txBody>
      </p:sp>
      <p:pic>
        <p:nvPicPr>
          <p:cNvPr id="4" name="Picture 3"/>
          <p:cNvPicPr/>
          <p:nvPr/>
        </p:nvPicPr>
        <p:blipFill rotWithShape="1">
          <a:blip r:embed="rId2"/>
          <a:srcRect l="46955" t="24441" r="6957" b="7812"/>
          <a:stretch/>
        </p:blipFill>
        <p:spPr>
          <a:xfrm>
            <a:off x="23889" y="1513111"/>
            <a:ext cx="11234837" cy="5529089"/>
          </a:xfrm>
          <a:prstGeom prst="rect">
            <a:avLst/>
          </a:prstGeom>
        </p:spPr>
      </p:pic>
      <p:sp>
        <p:nvSpPr>
          <p:cNvPr id="5" name="TextBox 4"/>
          <p:cNvSpPr txBox="1"/>
          <p:nvPr/>
        </p:nvSpPr>
        <p:spPr>
          <a:xfrm>
            <a:off x="695459" y="7042201"/>
            <a:ext cx="7302232" cy="443519"/>
          </a:xfrm>
          <a:prstGeom prst="rect">
            <a:avLst/>
          </a:prstGeom>
          <a:noFill/>
        </p:spPr>
        <p:txBody>
          <a:bodyPr wrap="square" rtlCol="0">
            <a:spAutoFit/>
          </a:bodyPr>
          <a:lstStyle/>
          <a:p>
            <a:r>
              <a:rPr lang="en-US" sz="2282" dirty="0"/>
              <a:t>Source: </a:t>
            </a:r>
            <a:r>
              <a:rPr lang="en-US" sz="2282" dirty="0">
                <a:hlinkClick r:id="rId3"/>
              </a:rPr>
              <a:t>https://www.energypolicytracker.org/</a:t>
            </a:r>
            <a:r>
              <a:rPr lang="en-US" sz="2282" dirty="0"/>
              <a:t>, 2020 </a:t>
            </a:r>
          </a:p>
        </p:txBody>
      </p:sp>
    </p:spTree>
    <p:extLst>
      <p:ext uri="{BB962C8B-B14F-4D97-AF65-F5344CB8AC3E}">
        <p14:creationId xmlns:p14="http://schemas.microsoft.com/office/powerpoint/2010/main" val="2856913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49" dirty="0"/>
              <a:t>Incoherence: </a:t>
            </a:r>
            <a:r>
              <a:rPr lang="en-US" sz="3549" dirty="0">
                <a:solidFill>
                  <a:srgbClr val="00B050"/>
                </a:solidFill>
              </a:rPr>
              <a:t>The </a:t>
            </a:r>
            <a:r>
              <a:rPr lang="en-US" sz="3549" dirty="0" smtClean="0">
                <a:solidFill>
                  <a:srgbClr val="00B050"/>
                </a:solidFill>
              </a:rPr>
              <a:t>United </a:t>
            </a:r>
            <a:r>
              <a:rPr lang="en-US" sz="3549" dirty="0">
                <a:solidFill>
                  <a:srgbClr val="00B050"/>
                </a:solidFill>
              </a:rPr>
              <a:t>States CARES Act</a:t>
            </a:r>
          </a:p>
        </p:txBody>
      </p:sp>
      <p:sp>
        <p:nvSpPr>
          <p:cNvPr id="6" name="Isosceles Triangle 5"/>
          <p:cNvSpPr/>
          <p:nvPr/>
        </p:nvSpPr>
        <p:spPr>
          <a:xfrm>
            <a:off x="5727743" y="5441099"/>
            <a:ext cx="1825558" cy="155172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2"/>
          </a:p>
        </p:txBody>
      </p:sp>
      <p:cxnSp>
        <p:nvCxnSpPr>
          <p:cNvPr id="8" name="Straight Connector 7"/>
          <p:cNvCxnSpPr/>
          <p:nvPr/>
        </p:nvCxnSpPr>
        <p:spPr>
          <a:xfrm flipV="1">
            <a:off x="2076628" y="4254487"/>
            <a:ext cx="9127789" cy="21906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2241" y="2594311"/>
            <a:ext cx="3194726" cy="3955378"/>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362217" indent="-362217">
              <a:buFont typeface="Arial" panose="020B0604020202020204" pitchFamily="34" charset="0"/>
              <a:buChar char="•"/>
            </a:pPr>
            <a:r>
              <a:rPr lang="en-GB" sz="2282" b="1" dirty="0"/>
              <a:t>Changes to tax </a:t>
            </a:r>
            <a:r>
              <a:rPr lang="en-GB" sz="2282" b="1" dirty="0" smtClean="0"/>
              <a:t>restrictions/rebates that favour oil companies</a:t>
            </a:r>
            <a:endParaRPr lang="en-GB" sz="2282" b="1" dirty="0"/>
          </a:p>
          <a:p>
            <a:pPr marL="362217" indent="-362217">
              <a:buFont typeface="Arial" panose="020B0604020202020204" pitchFamily="34" charset="0"/>
              <a:buChar char="•"/>
            </a:pPr>
            <a:r>
              <a:rPr lang="en-GB" sz="2282" b="1" dirty="0" smtClean="0"/>
              <a:t>COVID-19-related </a:t>
            </a:r>
            <a:r>
              <a:rPr lang="en-GB" sz="2282" b="1" dirty="0"/>
              <a:t>changes to </a:t>
            </a:r>
            <a:r>
              <a:rPr lang="en-GB" sz="2282" b="1" dirty="0" smtClean="0"/>
              <a:t>royalties for use </a:t>
            </a:r>
            <a:r>
              <a:rPr lang="en-GB" sz="2282" b="1" dirty="0"/>
              <a:t>of public lands</a:t>
            </a:r>
          </a:p>
          <a:p>
            <a:pPr marL="362217" indent="-362217">
              <a:buFont typeface="Arial" panose="020B0604020202020204" pitchFamily="34" charset="0"/>
              <a:buChar char="•"/>
            </a:pPr>
            <a:r>
              <a:rPr lang="en-US" sz="2282" b="1" dirty="0"/>
              <a:t>COVID-19-related regulatory rollbacks</a:t>
            </a:r>
            <a:r>
              <a:rPr lang="en-GB" sz="2282" b="1" dirty="0"/>
              <a:t> </a:t>
            </a:r>
            <a:r>
              <a:rPr lang="en-GB" sz="2282" b="1" dirty="0" smtClean="0"/>
              <a:t>and non-compliance reporting</a:t>
            </a:r>
            <a:endParaRPr lang="en-US" sz="2282" b="1" dirty="0"/>
          </a:p>
        </p:txBody>
      </p:sp>
      <p:sp>
        <p:nvSpPr>
          <p:cNvPr id="10" name="TextBox 9"/>
          <p:cNvSpPr txBox="1"/>
          <p:nvPr/>
        </p:nvSpPr>
        <p:spPr>
          <a:xfrm>
            <a:off x="9325008" y="3121610"/>
            <a:ext cx="3194726" cy="1145891"/>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362217" indent="-362217">
              <a:buFont typeface="Arial" panose="020B0604020202020204" pitchFamily="34" charset="0"/>
              <a:buChar char="•"/>
            </a:pPr>
            <a:r>
              <a:rPr lang="en-GB" sz="2282" b="1" dirty="0"/>
              <a:t>Tax relief for renewable energy projects</a:t>
            </a:r>
            <a:endParaRPr lang="en-US" sz="2282" b="1" dirty="0"/>
          </a:p>
        </p:txBody>
      </p:sp>
      <p:sp>
        <p:nvSpPr>
          <p:cNvPr id="11" name="TextBox 10"/>
          <p:cNvSpPr txBox="1"/>
          <p:nvPr/>
        </p:nvSpPr>
        <p:spPr>
          <a:xfrm>
            <a:off x="290624" y="6992823"/>
            <a:ext cx="13303809" cy="794705"/>
          </a:xfrm>
          <a:prstGeom prst="rect">
            <a:avLst/>
          </a:prstGeom>
          <a:noFill/>
        </p:spPr>
        <p:txBody>
          <a:bodyPr wrap="square" rtlCol="0">
            <a:spAutoFit/>
          </a:bodyPr>
          <a:lstStyle/>
          <a:p>
            <a:r>
              <a:rPr lang="en-US" sz="2282" b="1" dirty="0"/>
              <a:t>Source: </a:t>
            </a:r>
            <a:r>
              <a:rPr lang="en-US" sz="2282" b="1" dirty="0" err="1"/>
              <a:t>DeConcini</a:t>
            </a:r>
            <a:r>
              <a:rPr lang="en-US" sz="2282" b="1" dirty="0"/>
              <a:t> and Neuberger, </a:t>
            </a:r>
            <a:r>
              <a:rPr lang="en-US" sz="2282" b="1" dirty="0" smtClean="0"/>
              <a:t>2020, </a:t>
            </a:r>
            <a:r>
              <a:rPr lang="en-US" sz="2282" b="1" dirty="0"/>
              <a:t>https://www.wri.org/blog/2020/06/coronavirus-stimulus-packages-clean-energy </a:t>
            </a:r>
          </a:p>
        </p:txBody>
      </p:sp>
    </p:spTree>
    <p:extLst>
      <p:ext uri="{BB962C8B-B14F-4D97-AF65-F5344CB8AC3E}">
        <p14:creationId xmlns:p14="http://schemas.microsoft.com/office/powerpoint/2010/main" val="3860168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25724" y="2946520"/>
            <a:ext cx="5094116" cy="3664400"/>
          </a:xfrm>
          <a:prstGeom prst="rect">
            <a:avLst/>
          </a:prstGeom>
        </p:spPr>
      </p:pic>
      <p:sp>
        <p:nvSpPr>
          <p:cNvPr id="5" name="Rectangle 4"/>
          <p:cNvSpPr/>
          <p:nvPr/>
        </p:nvSpPr>
        <p:spPr>
          <a:xfrm>
            <a:off x="577652" y="1036896"/>
            <a:ext cx="8560357" cy="650819"/>
          </a:xfrm>
          <a:prstGeom prst="rect">
            <a:avLst/>
          </a:prstGeom>
        </p:spPr>
        <p:txBody>
          <a:bodyPr wrap="none">
            <a:spAutoFit/>
          </a:bodyPr>
          <a:lstStyle/>
          <a:p>
            <a:pPr lvl="0"/>
            <a:r>
              <a:rPr lang="en-GB" sz="3629" b="1" dirty="0">
                <a:latin typeface="Quattrocento Sans"/>
                <a:ea typeface="Montserrat"/>
                <a:cs typeface="Calibri" panose="020F0502020204030204" pitchFamily="34" charset="0"/>
                <a:sym typeface="Montserrat"/>
              </a:rPr>
              <a:t>Motivation for the </a:t>
            </a:r>
            <a:r>
              <a:rPr lang="en" sz="3629" b="1" dirty="0" smtClean="0">
                <a:solidFill>
                  <a:srgbClr val="00B050"/>
                </a:solidFill>
                <a:latin typeface="Quattrocento Sans"/>
                <a:ea typeface="Montserrat"/>
                <a:cs typeface="Calibri" panose="020F0502020204030204" pitchFamily="34" charset="0"/>
                <a:sym typeface="Montserrat"/>
              </a:rPr>
              <a:t>Triple R</a:t>
            </a:r>
            <a:r>
              <a:rPr lang="en" sz="3629" b="1" dirty="0" smtClean="0">
                <a:latin typeface="Quattrocento Sans"/>
                <a:ea typeface="Montserrat"/>
                <a:cs typeface="Calibri" panose="020F0502020204030204" pitchFamily="34" charset="0"/>
                <a:sym typeface="Montserrat"/>
              </a:rPr>
              <a:t> </a:t>
            </a:r>
            <a:r>
              <a:rPr lang="en" sz="3629" b="1" dirty="0">
                <a:latin typeface="Quattrocento Sans"/>
                <a:ea typeface="Montserrat"/>
                <a:cs typeface="Calibri" panose="020F0502020204030204" pitchFamily="34" charset="0"/>
                <a:sym typeface="Montserrat"/>
              </a:rPr>
              <a:t>Framework</a:t>
            </a:r>
            <a:endParaRPr lang="en-GB" sz="3629" b="1" dirty="0">
              <a:latin typeface="Quattrocento Sans"/>
              <a:ea typeface="Montserrat"/>
              <a:cs typeface="Calibri" panose="020F0502020204030204" pitchFamily="34" charset="0"/>
              <a:sym typeface="Montserrat"/>
            </a:endParaRPr>
          </a:p>
        </p:txBody>
      </p:sp>
      <p:sp>
        <p:nvSpPr>
          <p:cNvPr id="6" name="TextBox 5"/>
          <p:cNvSpPr txBox="1"/>
          <p:nvPr/>
        </p:nvSpPr>
        <p:spPr>
          <a:xfrm>
            <a:off x="1681389" y="6610922"/>
            <a:ext cx="4638450" cy="371640"/>
          </a:xfrm>
          <a:prstGeom prst="rect">
            <a:avLst/>
          </a:prstGeom>
          <a:noFill/>
        </p:spPr>
        <p:txBody>
          <a:bodyPr wrap="square" rtlCol="0">
            <a:spAutoFit/>
          </a:bodyPr>
          <a:lstStyle/>
          <a:p>
            <a:r>
              <a:rPr lang="en-US" sz="1815" dirty="0"/>
              <a:t>Sources: Unruh, 2002; Brown, et al, 2007 </a:t>
            </a:r>
          </a:p>
        </p:txBody>
      </p:sp>
      <p:pic>
        <p:nvPicPr>
          <p:cNvPr id="7" name="Picture 6"/>
          <p:cNvPicPr>
            <a:picLocks noChangeAspect="1"/>
          </p:cNvPicPr>
          <p:nvPr/>
        </p:nvPicPr>
        <p:blipFill>
          <a:blip r:embed="rId4"/>
          <a:stretch>
            <a:fillRect/>
          </a:stretch>
        </p:blipFill>
        <p:spPr>
          <a:xfrm>
            <a:off x="7384199" y="2821217"/>
            <a:ext cx="5300602" cy="3972193"/>
          </a:xfrm>
          <a:prstGeom prst="rect">
            <a:avLst/>
          </a:prstGeom>
        </p:spPr>
      </p:pic>
      <p:sp>
        <p:nvSpPr>
          <p:cNvPr id="8" name="TextBox 7"/>
          <p:cNvSpPr txBox="1"/>
          <p:nvPr/>
        </p:nvSpPr>
        <p:spPr>
          <a:xfrm>
            <a:off x="7384199" y="6836848"/>
            <a:ext cx="4638450" cy="371640"/>
          </a:xfrm>
          <a:prstGeom prst="rect">
            <a:avLst/>
          </a:prstGeom>
          <a:noFill/>
        </p:spPr>
        <p:txBody>
          <a:bodyPr wrap="square" rtlCol="0">
            <a:spAutoFit/>
          </a:bodyPr>
          <a:lstStyle/>
          <a:p>
            <a:r>
              <a:rPr lang="en-US" sz="1815" dirty="0"/>
              <a:t>Sources: </a:t>
            </a:r>
            <a:r>
              <a:rPr lang="en-US" sz="1815" dirty="0" err="1"/>
              <a:t>Geels</a:t>
            </a:r>
            <a:r>
              <a:rPr lang="en-US" sz="1815" dirty="0"/>
              <a:t>, 2010 </a:t>
            </a:r>
          </a:p>
        </p:txBody>
      </p:sp>
      <p:sp>
        <p:nvSpPr>
          <p:cNvPr id="2" name="TextBox 1"/>
          <p:cNvSpPr txBox="1"/>
          <p:nvPr/>
        </p:nvSpPr>
        <p:spPr>
          <a:xfrm>
            <a:off x="2021131" y="2314218"/>
            <a:ext cx="3194726" cy="443519"/>
          </a:xfrm>
          <a:prstGeom prst="rect">
            <a:avLst/>
          </a:prstGeom>
          <a:noFill/>
        </p:spPr>
        <p:txBody>
          <a:bodyPr wrap="square" rtlCol="0">
            <a:spAutoFit/>
          </a:bodyPr>
          <a:lstStyle/>
          <a:p>
            <a:pPr algn="ctr"/>
            <a:r>
              <a:rPr lang="en-US" sz="2282" b="1" dirty="0" smtClean="0"/>
              <a:t>Lock-ins and inertia</a:t>
            </a:r>
            <a:endParaRPr lang="en-US" sz="2282" b="1" dirty="0"/>
          </a:p>
        </p:txBody>
      </p:sp>
      <p:sp>
        <p:nvSpPr>
          <p:cNvPr id="9" name="TextBox 8"/>
          <p:cNvSpPr txBox="1"/>
          <p:nvPr/>
        </p:nvSpPr>
        <p:spPr>
          <a:xfrm>
            <a:off x="8106061" y="2211667"/>
            <a:ext cx="3194726" cy="443519"/>
          </a:xfrm>
          <a:prstGeom prst="rect">
            <a:avLst/>
          </a:prstGeom>
          <a:noFill/>
        </p:spPr>
        <p:txBody>
          <a:bodyPr wrap="square" rtlCol="0">
            <a:spAutoFit/>
          </a:bodyPr>
          <a:lstStyle/>
          <a:p>
            <a:pPr algn="ctr"/>
            <a:r>
              <a:rPr lang="en-US" sz="2282" b="1" dirty="0"/>
              <a:t>Multilevel transitions</a:t>
            </a:r>
          </a:p>
        </p:txBody>
      </p:sp>
    </p:spTree>
    <p:extLst>
      <p:ext uri="{BB962C8B-B14F-4D97-AF65-F5344CB8AC3E}">
        <p14:creationId xmlns:p14="http://schemas.microsoft.com/office/powerpoint/2010/main" val="1548191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Triple R </a:t>
            </a:r>
            <a:r>
              <a:rPr lang="en-US" sz="4000" dirty="0" smtClean="0"/>
              <a:t>Framework</a:t>
            </a:r>
            <a:r>
              <a:rPr lang="en-US" sz="4000" dirty="0"/>
              <a:t>: </a:t>
            </a:r>
            <a:r>
              <a:rPr lang="en-US" sz="4000" dirty="0">
                <a:solidFill>
                  <a:srgbClr val="00B050"/>
                </a:solidFill>
              </a:rPr>
              <a:t>Key Building Blocks</a:t>
            </a:r>
          </a:p>
        </p:txBody>
      </p:sp>
      <p:sp>
        <p:nvSpPr>
          <p:cNvPr id="3" name="Text Placeholder 2"/>
          <p:cNvSpPr>
            <a:spLocks noGrp="1"/>
          </p:cNvSpPr>
          <p:nvPr>
            <p:ph type="body" sz="quarter" idx="10"/>
          </p:nvPr>
        </p:nvSpPr>
        <p:spPr>
          <a:xfrm>
            <a:off x="752610" y="2305199"/>
            <a:ext cx="12323492" cy="5105400"/>
          </a:xfrm>
        </p:spPr>
        <p:txBody>
          <a:bodyPr/>
          <a:lstStyle/>
          <a:p>
            <a:pPr lvl="0">
              <a:lnSpc>
                <a:spcPct val="100000"/>
              </a:lnSpc>
            </a:pPr>
            <a:r>
              <a:rPr lang="en-US" sz="3000" b="1" dirty="0">
                <a:solidFill>
                  <a:srgbClr val="00B050"/>
                </a:solidFill>
              </a:rPr>
              <a:t>1. Respond</a:t>
            </a:r>
            <a:r>
              <a:rPr lang="en-US" sz="3000" dirty="0"/>
              <a:t>-adopt </a:t>
            </a:r>
            <a:r>
              <a:rPr lang="en-US" sz="3000" b="1" dirty="0"/>
              <a:t>targeted interventions</a:t>
            </a:r>
            <a:r>
              <a:rPr lang="en-US" sz="3000" dirty="0"/>
              <a:t> to address direct pandemic health and livelihood impacts as well as possible underlying causes (including environmental causes)</a:t>
            </a:r>
          </a:p>
          <a:p>
            <a:pPr lvl="0">
              <a:lnSpc>
                <a:spcPct val="100000"/>
              </a:lnSpc>
            </a:pPr>
            <a:endParaRPr lang="en-US" sz="3000" dirty="0"/>
          </a:p>
          <a:p>
            <a:pPr lvl="0">
              <a:lnSpc>
                <a:spcPct val="100000"/>
              </a:lnSpc>
            </a:pPr>
            <a:r>
              <a:rPr lang="en-US" sz="3000" b="1" dirty="0">
                <a:solidFill>
                  <a:srgbClr val="00B050"/>
                </a:solidFill>
              </a:rPr>
              <a:t>2. Recover </a:t>
            </a:r>
            <a:r>
              <a:rPr lang="en-US" sz="3000" dirty="0"/>
              <a:t>-reform </a:t>
            </a:r>
            <a:r>
              <a:rPr lang="en-US" sz="3000" b="1" dirty="0"/>
              <a:t>broader policies </a:t>
            </a:r>
            <a:r>
              <a:rPr lang="en-US" sz="3000" dirty="0"/>
              <a:t>and</a:t>
            </a:r>
            <a:r>
              <a:rPr lang="en-US" sz="3000" b="1" dirty="0"/>
              <a:t> redirect fiscal stimulus</a:t>
            </a:r>
            <a:r>
              <a:rPr lang="en-US" sz="3000" dirty="0"/>
              <a:t> to allocate resources to sustainable and resilient policies and investments</a:t>
            </a:r>
          </a:p>
          <a:p>
            <a:pPr lvl="0">
              <a:lnSpc>
                <a:spcPct val="100000"/>
              </a:lnSpc>
            </a:pPr>
            <a:endParaRPr lang="en-US" sz="3000" dirty="0"/>
          </a:p>
          <a:p>
            <a:pPr lvl="0">
              <a:lnSpc>
                <a:spcPct val="100000"/>
              </a:lnSpc>
            </a:pPr>
            <a:r>
              <a:rPr lang="en-US" sz="3000" b="1" dirty="0">
                <a:solidFill>
                  <a:srgbClr val="00B050"/>
                </a:solidFill>
              </a:rPr>
              <a:t>3. Redesign</a:t>
            </a:r>
            <a:r>
              <a:rPr lang="en-US" sz="3000" b="1" dirty="0"/>
              <a:t>-</a:t>
            </a:r>
            <a:r>
              <a:rPr lang="en-US" sz="3000" dirty="0"/>
              <a:t>transform energy, transport, and urban and socioeconomic </a:t>
            </a:r>
            <a:r>
              <a:rPr lang="en-US" sz="3000" b="1" dirty="0"/>
              <a:t>systems</a:t>
            </a:r>
            <a:r>
              <a:rPr lang="en-US" sz="3000" dirty="0"/>
              <a:t> as well as policymaking </a:t>
            </a:r>
            <a:r>
              <a:rPr lang="en-US" sz="3000" b="1" dirty="0"/>
              <a:t>institutions </a:t>
            </a:r>
            <a:r>
              <a:rPr lang="en-US" sz="3000" dirty="0"/>
              <a:t>to break unsustainable lock-ins</a:t>
            </a:r>
          </a:p>
          <a:p>
            <a:endParaRPr lang="en-US" sz="3000" dirty="0"/>
          </a:p>
        </p:txBody>
      </p:sp>
    </p:spTree>
    <p:extLst>
      <p:ext uri="{BB962C8B-B14F-4D97-AF65-F5344CB8AC3E}">
        <p14:creationId xmlns:p14="http://schemas.microsoft.com/office/powerpoint/2010/main" val="1318390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Google Shape;61;p14"/>
          <p:cNvSpPr/>
          <p:nvPr/>
        </p:nvSpPr>
        <p:spPr>
          <a:xfrm>
            <a:off x="5871454" y="1768086"/>
            <a:ext cx="3797841" cy="3066943"/>
          </a:xfrm>
          <a:prstGeom prst="rightArrow">
            <a:avLst>
              <a:gd name="adj1" fmla="val 50000"/>
              <a:gd name="adj2" fmla="val 50000"/>
            </a:avLst>
          </a:prstGeom>
          <a:solidFill>
            <a:srgbClr val="B6D7A8"/>
          </a:solid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2117">
              <a:latin typeface="Calibri" panose="020F0502020204030204" pitchFamily="34" charset="0"/>
              <a:cs typeface="Calibri" panose="020F0502020204030204" pitchFamily="34" charset="0"/>
            </a:endParaRPr>
          </a:p>
        </p:txBody>
      </p:sp>
      <p:pic>
        <p:nvPicPr>
          <p:cNvPr id="5" name="Google Shape;59;p14"/>
          <p:cNvPicPr preferRelativeResize="0"/>
          <p:nvPr/>
        </p:nvPicPr>
        <p:blipFill>
          <a:blip r:embed="rId2">
            <a:alphaModFix/>
          </a:blip>
          <a:stretch>
            <a:fillRect/>
          </a:stretch>
        </p:blipFill>
        <p:spPr>
          <a:xfrm>
            <a:off x="10946176" y="3951914"/>
            <a:ext cx="2270909" cy="2176959"/>
          </a:xfrm>
          <a:prstGeom prst="rect">
            <a:avLst/>
          </a:prstGeom>
          <a:noFill/>
          <a:ln>
            <a:noFill/>
          </a:ln>
        </p:spPr>
      </p:pic>
      <p:sp>
        <p:nvSpPr>
          <p:cNvPr id="6" name="Google Shape;60;p14"/>
          <p:cNvSpPr/>
          <p:nvPr/>
        </p:nvSpPr>
        <p:spPr>
          <a:xfrm>
            <a:off x="2268768" y="3397438"/>
            <a:ext cx="8610846" cy="3624968"/>
          </a:xfrm>
          <a:prstGeom prst="rightArrow">
            <a:avLst>
              <a:gd name="adj1" fmla="val 50000"/>
              <a:gd name="adj2" fmla="val 50000"/>
            </a:avLst>
          </a:prstGeom>
          <a:solidFill>
            <a:srgbClr val="93C47D"/>
          </a:solid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2117">
              <a:latin typeface="Calibri" panose="020F0502020204030204" pitchFamily="34" charset="0"/>
              <a:cs typeface="Calibri" panose="020F0502020204030204" pitchFamily="34" charset="0"/>
            </a:endParaRPr>
          </a:p>
        </p:txBody>
      </p:sp>
      <p:sp>
        <p:nvSpPr>
          <p:cNvPr id="7" name="Google Shape;62;p14"/>
          <p:cNvSpPr/>
          <p:nvPr/>
        </p:nvSpPr>
        <p:spPr>
          <a:xfrm>
            <a:off x="2268768" y="2532772"/>
            <a:ext cx="3616068" cy="1541189"/>
          </a:xfrm>
          <a:prstGeom prst="rect">
            <a:avLst/>
          </a:prstGeom>
          <a:solidFill>
            <a:srgbClr val="D9EAD3"/>
          </a:solid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2117">
              <a:latin typeface="Calibri" panose="020F0502020204030204" pitchFamily="34" charset="0"/>
              <a:cs typeface="Calibri" panose="020F0502020204030204" pitchFamily="34" charset="0"/>
            </a:endParaRPr>
          </a:p>
        </p:txBody>
      </p:sp>
      <p:sp>
        <p:nvSpPr>
          <p:cNvPr id="8" name="Google Shape;69;p14"/>
          <p:cNvSpPr txBox="1"/>
          <p:nvPr/>
        </p:nvSpPr>
        <p:spPr>
          <a:xfrm>
            <a:off x="5804891" y="2449890"/>
            <a:ext cx="3613513" cy="1895096"/>
          </a:xfrm>
          <a:prstGeom prst="rect">
            <a:avLst/>
          </a:prstGeom>
          <a:noFill/>
          <a:ln>
            <a:noFill/>
          </a:ln>
        </p:spPr>
        <p:txBody>
          <a:bodyPr spcFirstLastPara="1" wrap="square" lIns="138264" tIns="138264" rIns="138264" bIns="13826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723" dirty="0">
                <a:latin typeface="Calibri" panose="020F0502020204030204" pitchFamily="34" charset="0"/>
                <a:ea typeface="Montserrat"/>
                <a:cs typeface="Calibri" panose="020F0502020204030204" pitchFamily="34" charset="0"/>
                <a:sym typeface="Montserrat"/>
              </a:rPr>
              <a:t>Sustainable policies and stimulus with an </a:t>
            </a:r>
            <a:r>
              <a:rPr lang="en" sz="2723" b="1" dirty="0">
                <a:solidFill>
                  <a:srgbClr val="FF0000"/>
                </a:solidFill>
                <a:latin typeface="Calibri" panose="020F0502020204030204" pitchFamily="34" charset="0"/>
                <a:ea typeface="Montserrat"/>
                <a:cs typeface="Calibri" panose="020F0502020204030204" pitchFamily="34" charset="0"/>
                <a:sym typeface="Montserrat"/>
              </a:rPr>
              <a:t>environmental focus</a:t>
            </a:r>
            <a:endParaRPr sz="2723" b="1" dirty="0">
              <a:solidFill>
                <a:srgbClr val="FF0000"/>
              </a:solidFill>
              <a:latin typeface="Calibri" panose="020F0502020204030204" pitchFamily="34" charset="0"/>
              <a:ea typeface="Montserrat"/>
              <a:cs typeface="Calibri" panose="020F0502020204030204" pitchFamily="34" charset="0"/>
              <a:sym typeface="Montserrat"/>
            </a:endParaRPr>
          </a:p>
        </p:txBody>
      </p:sp>
      <p:sp>
        <p:nvSpPr>
          <p:cNvPr id="9" name="Google Shape;70;p14"/>
          <p:cNvSpPr txBox="1"/>
          <p:nvPr/>
        </p:nvSpPr>
        <p:spPr>
          <a:xfrm>
            <a:off x="2657861" y="4871393"/>
            <a:ext cx="7522426" cy="979636"/>
          </a:xfrm>
          <a:prstGeom prst="rect">
            <a:avLst/>
          </a:prstGeom>
          <a:noFill/>
          <a:ln>
            <a:noFill/>
          </a:ln>
        </p:spPr>
        <p:txBody>
          <a:bodyPr spcFirstLastPara="1" wrap="square" lIns="138264" tIns="138264" rIns="138264" bIns="13826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24" b="1" dirty="0">
                <a:solidFill>
                  <a:srgbClr val="FF0000"/>
                </a:solidFill>
                <a:latin typeface="Calibri" panose="020F0502020204030204" pitchFamily="34" charset="0"/>
                <a:ea typeface="Montserrat"/>
                <a:cs typeface="Calibri" panose="020F0502020204030204" pitchFamily="34" charset="0"/>
                <a:sym typeface="Montserrat"/>
              </a:rPr>
              <a:t>Transformation </a:t>
            </a:r>
            <a:r>
              <a:rPr lang="en" sz="3024" dirty="0">
                <a:solidFill>
                  <a:schemeClr val="tx1"/>
                </a:solidFill>
                <a:latin typeface="Calibri" panose="020F0502020204030204" pitchFamily="34" charset="0"/>
                <a:ea typeface="Montserrat"/>
                <a:cs typeface="Calibri" panose="020F0502020204030204" pitchFamily="34" charset="0"/>
                <a:sym typeface="Montserrat"/>
              </a:rPr>
              <a:t>of socioeconomic </a:t>
            </a:r>
            <a:r>
              <a:rPr lang="en" sz="3024" b="1" dirty="0">
                <a:solidFill>
                  <a:srgbClr val="FF0000"/>
                </a:solidFill>
                <a:latin typeface="Calibri" panose="020F0502020204030204" pitchFamily="34" charset="0"/>
                <a:ea typeface="Montserrat"/>
                <a:cs typeface="Calibri" panose="020F0502020204030204" pitchFamily="34" charset="0"/>
                <a:sym typeface="Montserrat"/>
              </a:rPr>
              <a:t>systems </a:t>
            </a:r>
            <a:r>
              <a:rPr lang="en" sz="3024" dirty="0">
                <a:solidFill>
                  <a:schemeClr val="tx1"/>
                </a:solidFill>
                <a:latin typeface="Calibri" panose="020F0502020204030204" pitchFamily="34" charset="0"/>
                <a:ea typeface="Montserrat"/>
                <a:cs typeface="Calibri" panose="020F0502020204030204" pitchFamily="34" charset="0"/>
                <a:sym typeface="Montserrat"/>
              </a:rPr>
              <a:t>and </a:t>
            </a:r>
            <a:r>
              <a:rPr lang="en" sz="3024" b="1" dirty="0">
                <a:solidFill>
                  <a:srgbClr val="FF0000"/>
                </a:solidFill>
                <a:latin typeface="Calibri" panose="020F0502020204030204" pitchFamily="34" charset="0"/>
                <a:ea typeface="Montserrat"/>
                <a:cs typeface="Calibri" panose="020F0502020204030204" pitchFamily="34" charset="0"/>
                <a:sym typeface="Montserrat"/>
              </a:rPr>
              <a:t>institutions</a:t>
            </a:r>
            <a:endParaRPr sz="3024" b="1" dirty="0">
              <a:solidFill>
                <a:srgbClr val="FF0000"/>
              </a:solidFill>
              <a:latin typeface="Calibri" panose="020F0502020204030204" pitchFamily="34" charset="0"/>
              <a:ea typeface="Montserrat"/>
              <a:cs typeface="Calibri" panose="020F0502020204030204" pitchFamily="34" charset="0"/>
              <a:sym typeface="Montserrat"/>
            </a:endParaRPr>
          </a:p>
        </p:txBody>
      </p:sp>
      <p:sp>
        <p:nvSpPr>
          <p:cNvPr id="10" name="Google Shape;68;p14"/>
          <p:cNvSpPr txBox="1"/>
          <p:nvPr/>
        </p:nvSpPr>
        <p:spPr>
          <a:xfrm>
            <a:off x="2243105" y="2588120"/>
            <a:ext cx="3667392" cy="1585405"/>
          </a:xfrm>
          <a:prstGeom prst="rect">
            <a:avLst/>
          </a:prstGeom>
          <a:noFill/>
          <a:ln>
            <a:noFill/>
          </a:ln>
        </p:spPr>
        <p:txBody>
          <a:bodyPr spcFirstLastPara="1" wrap="square" lIns="138264" tIns="138264" rIns="138264" bIns="13826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723" dirty="0">
                <a:latin typeface="Calibri" panose="020F0502020204030204" pitchFamily="34" charset="0"/>
                <a:ea typeface="Montserrat"/>
                <a:cs typeface="Calibri" panose="020F0502020204030204" pitchFamily="34" charset="0"/>
                <a:sym typeface="Montserrat"/>
              </a:rPr>
              <a:t>Targeted interventions  to </a:t>
            </a:r>
            <a:r>
              <a:rPr lang="en" sz="2723" b="1" dirty="0">
                <a:solidFill>
                  <a:srgbClr val="FF0000"/>
                </a:solidFill>
                <a:latin typeface="Calibri" panose="020F0502020204030204" pitchFamily="34" charset="0"/>
                <a:ea typeface="Montserrat"/>
                <a:cs typeface="Calibri" panose="020F0502020204030204" pitchFamily="34" charset="0"/>
                <a:sym typeface="Montserrat"/>
              </a:rPr>
              <a:t>address direct impacts</a:t>
            </a:r>
            <a:endParaRPr sz="2723" b="1" dirty="0">
              <a:latin typeface="Calibri" panose="020F0502020204030204" pitchFamily="34" charset="0"/>
              <a:ea typeface="Montserrat"/>
              <a:cs typeface="Calibri" panose="020F0502020204030204" pitchFamily="34" charset="0"/>
              <a:sym typeface="Montserrat"/>
            </a:endParaRPr>
          </a:p>
        </p:txBody>
      </p:sp>
      <p:sp>
        <p:nvSpPr>
          <p:cNvPr id="11" name="Google Shape;63;p14"/>
          <p:cNvSpPr txBox="1"/>
          <p:nvPr/>
        </p:nvSpPr>
        <p:spPr>
          <a:xfrm>
            <a:off x="2471743" y="1936668"/>
            <a:ext cx="3161820" cy="487725"/>
          </a:xfrm>
          <a:prstGeom prst="rect">
            <a:avLst/>
          </a:prstGeom>
          <a:noFill/>
          <a:ln>
            <a:noFill/>
          </a:ln>
        </p:spPr>
        <p:txBody>
          <a:bodyPr spcFirstLastPara="1" wrap="square" lIns="138264" tIns="138264" rIns="138264" bIns="13826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24" b="1" dirty="0">
                <a:latin typeface="Calibri" panose="020F0502020204030204" pitchFamily="34" charset="0"/>
                <a:ea typeface="Montserrat"/>
                <a:cs typeface="Calibri" panose="020F0502020204030204" pitchFamily="34" charset="0"/>
                <a:sym typeface="Montserrat"/>
              </a:rPr>
              <a:t>RESPONSE</a:t>
            </a:r>
            <a:endParaRPr sz="3024" b="1" dirty="0">
              <a:latin typeface="Calibri" panose="020F0502020204030204" pitchFamily="34" charset="0"/>
              <a:ea typeface="Montserrat"/>
              <a:cs typeface="Calibri" panose="020F0502020204030204" pitchFamily="34" charset="0"/>
              <a:sym typeface="Montserrat"/>
            </a:endParaRPr>
          </a:p>
        </p:txBody>
      </p:sp>
      <p:sp>
        <p:nvSpPr>
          <p:cNvPr id="12" name="Google Shape;64;p14"/>
          <p:cNvSpPr txBox="1"/>
          <p:nvPr/>
        </p:nvSpPr>
        <p:spPr>
          <a:xfrm>
            <a:off x="5527552" y="1945479"/>
            <a:ext cx="3161820" cy="487725"/>
          </a:xfrm>
          <a:prstGeom prst="rect">
            <a:avLst/>
          </a:prstGeom>
          <a:noFill/>
          <a:ln>
            <a:noFill/>
          </a:ln>
        </p:spPr>
        <p:txBody>
          <a:bodyPr spcFirstLastPara="1" wrap="square" lIns="138264" tIns="138264" rIns="138264" bIns="13826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24" b="1" dirty="0">
                <a:latin typeface="Calibri" panose="020F0502020204030204" pitchFamily="34" charset="0"/>
                <a:ea typeface="Montserrat"/>
                <a:cs typeface="Calibri" panose="020F0502020204030204" pitchFamily="34" charset="0"/>
                <a:sym typeface="Montserrat"/>
              </a:rPr>
              <a:t>RECOVERY</a:t>
            </a:r>
            <a:endParaRPr sz="3024" b="1" dirty="0">
              <a:latin typeface="Calibri" panose="020F0502020204030204" pitchFamily="34" charset="0"/>
              <a:ea typeface="Montserrat"/>
              <a:cs typeface="Calibri" panose="020F0502020204030204" pitchFamily="34" charset="0"/>
              <a:sym typeface="Montserrat"/>
            </a:endParaRPr>
          </a:p>
        </p:txBody>
      </p:sp>
      <p:sp>
        <p:nvSpPr>
          <p:cNvPr id="13" name="Google Shape;65;p14"/>
          <p:cNvSpPr txBox="1"/>
          <p:nvPr/>
        </p:nvSpPr>
        <p:spPr>
          <a:xfrm>
            <a:off x="4340449" y="6055953"/>
            <a:ext cx="3062008" cy="472299"/>
          </a:xfrm>
          <a:prstGeom prst="rect">
            <a:avLst/>
          </a:prstGeom>
          <a:noFill/>
          <a:ln>
            <a:noFill/>
          </a:ln>
        </p:spPr>
        <p:txBody>
          <a:bodyPr spcFirstLastPara="1" wrap="square" lIns="138264" tIns="138264" rIns="138264" bIns="13826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24" b="1" dirty="0">
                <a:latin typeface="Calibri" panose="020F0502020204030204" pitchFamily="34" charset="0"/>
                <a:ea typeface="Montserrat"/>
                <a:cs typeface="Calibri" panose="020F0502020204030204" pitchFamily="34" charset="0"/>
                <a:sym typeface="Montserrat"/>
              </a:rPr>
              <a:t>REDESIGN</a:t>
            </a:r>
            <a:endParaRPr sz="3024" b="1" dirty="0">
              <a:latin typeface="Calibri" panose="020F0502020204030204" pitchFamily="34" charset="0"/>
              <a:ea typeface="Montserrat"/>
              <a:cs typeface="Calibri" panose="020F0502020204030204" pitchFamily="34" charset="0"/>
              <a:sym typeface="Montserrat"/>
            </a:endParaRPr>
          </a:p>
        </p:txBody>
      </p:sp>
      <p:sp>
        <p:nvSpPr>
          <p:cNvPr id="14" name="Google Shape;71;p14"/>
          <p:cNvSpPr txBox="1"/>
          <p:nvPr/>
        </p:nvSpPr>
        <p:spPr>
          <a:xfrm>
            <a:off x="-923963" y="371656"/>
            <a:ext cx="13668920" cy="1368756"/>
          </a:xfrm>
          <a:prstGeom prst="rect">
            <a:avLst/>
          </a:prstGeom>
          <a:noFill/>
          <a:ln>
            <a:noFill/>
          </a:ln>
        </p:spPr>
        <p:txBody>
          <a:bodyPr spcFirstLastPara="1" wrap="square" lIns="138264" tIns="138264" rIns="138264" bIns="13826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en" sz="3629" b="1" dirty="0">
                <a:latin typeface="Quattrocento Sans"/>
                <a:ea typeface="Montserrat"/>
                <a:cs typeface="Calibri" panose="020F0502020204030204" pitchFamily="34" charset="0"/>
                <a:sym typeface="Montserrat"/>
              </a:rPr>
              <a:t/>
            </a:r>
            <a:br>
              <a:rPr lang="en" sz="3629" b="1" dirty="0">
                <a:latin typeface="Quattrocento Sans"/>
                <a:ea typeface="Montserrat"/>
                <a:cs typeface="Calibri" panose="020F0502020204030204" pitchFamily="34" charset="0"/>
                <a:sym typeface="Montserrat"/>
              </a:rPr>
            </a:br>
            <a:r>
              <a:rPr lang="en" sz="4000" b="1" dirty="0">
                <a:latin typeface="+mn-lt"/>
                <a:ea typeface="Montserrat"/>
                <a:cs typeface="Calibri" panose="020F0502020204030204" pitchFamily="34" charset="0"/>
                <a:sym typeface="Montserrat"/>
              </a:rPr>
              <a:t>IGES </a:t>
            </a:r>
            <a:r>
              <a:rPr lang="en-US" sz="4000" b="1" dirty="0">
                <a:solidFill>
                  <a:srgbClr val="00B050"/>
                </a:solidFill>
                <a:latin typeface="+mn-lt"/>
              </a:rPr>
              <a:t>Triple R</a:t>
            </a:r>
            <a:r>
              <a:rPr lang="en" sz="4000" b="1" dirty="0">
                <a:solidFill>
                  <a:srgbClr val="00B050"/>
                </a:solidFill>
                <a:latin typeface="+mn-lt"/>
                <a:ea typeface="Montserrat"/>
                <a:cs typeface="Calibri" panose="020F0502020204030204" pitchFamily="34" charset="0"/>
                <a:sym typeface="Montserrat"/>
              </a:rPr>
              <a:t> </a:t>
            </a:r>
            <a:r>
              <a:rPr lang="en" sz="4000" b="1" dirty="0" smtClean="0">
                <a:latin typeface="+mn-lt"/>
                <a:ea typeface="Montserrat"/>
                <a:cs typeface="Calibri" panose="020F0502020204030204" pitchFamily="34" charset="0"/>
                <a:sym typeface="Montserrat"/>
              </a:rPr>
              <a:t>Framework</a:t>
            </a:r>
            <a:endParaRPr sz="4000" b="1" dirty="0">
              <a:latin typeface="+mn-lt"/>
              <a:ea typeface="Montserrat"/>
              <a:cs typeface="Calibri" panose="020F0502020204030204" pitchFamily="34" charset="0"/>
              <a:sym typeface="Montserrat"/>
            </a:endParaRPr>
          </a:p>
        </p:txBody>
      </p:sp>
      <p:sp>
        <p:nvSpPr>
          <p:cNvPr id="15" name="Google Shape;67;p14"/>
          <p:cNvSpPr txBox="1"/>
          <p:nvPr/>
        </p:nvSpPr>
        <p:spPr>
          <a:xfrm>
            <a:off x="3327641" y="4299952"/>
            <a:ext cx="6024202" cy="941877"/>
          </a:xfrm>
          <a:prstGeom prst="rect">
            <a:avLst/>
          </a:prstGeom>
          <a:noFill/>
          <a:ln>
            <a:noFill/>
          </a:ln>
        </p:spPr>
        <p:txBody>
          <a:bodyPr spcFirstLastPara="1" wrap="square" lIns="138264" tIns="138264" rIns="138264" bIns="13826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629" b="1" dirty="0">
                <a:solidFill>
                  <a:schemeClr val="tx1"/>
                </a:solidFill>
                <a:latin typeface="Calibri" panose="020F0502020204030204" pitchFamily="34" charset="0"/>
                <a:ea typeface="Montserrat"/>
                <a:cs typeface="Calibri" panose="020F0502020204030204" pitchFamily="34" charset="0"/>
                <a:sym typeface="Montserrat"/>
              </a:rPr>
              <a:t>JUST TRANSITION</a:t>
            </a:r>
            <a:endParaRPr sz="3629" b="1" dirty="0">
              <a:solidFill>
                <a:schemeClr val="tx1"/>
              </a:solidFill>
              <a:latin typeface="Calibri" panose="020F0502020204030204" pitchFamily="34" charset="0"/>
              <a:ea typeface="Montserrat"/>
              <a:cs typeface="Calibri" panose="020F0502020204030204" pitchFamily="34" charset="0"/>
              <a:sym typeface="Montserrat"/>
            </a:endParaRPr>
          </a:p>
        </p:txBody>
      </p:sp>
      <p:sp>
        <p:nvSpPr>
          <p:cNvPr id="16" name="正方形/長方形 13"/>
          <p:cNvSpPr/>
          <p:nvPr/>
        </p:nvSpPr>
        <p:spPr>
          <a:xfrm>
            <a:off x="10879614" y="2949360"/>
            <a:ext cx="2552721" cy="1002553"/>
          </a:xfrm>
          <a:prstGeom prst="rect">
            <a:avLst/>
          </a:prstGeom>
          <a:solidFill>
            <a:srgbClr val="0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23" b="1" dirty="0">
                <a:latin typeface="Calibri" panose="020F0502020204030204" pitchFamily="34" charset="0"/>
                <a:cs typeface="Calibri" panose="020F0502020204030204" pitchFamily="34" charset="0"/>
              </a:rPr>
              <a:t>Sustainable &amp; Resilient World</a:t>
            </a:r>
            <a:endParaRPr lang="en-GB" sz="2723" b="1" dirty="0">
              <a:latin typeface="Calibri" panose="020F0502020204030204" pitchFamily="34" charset="0"/>
              <a:cs typeface="Calibri" panose="020F0502020204030204" pitchFamily="34" charset="0"/>
            </a:endParaRPr>
          </a:p>
        </p:txBody>
      </p:sp>
      <p:sp>
        <p:nvSpPr>
          <p:cNvPr id="17" name="正方形/長方形 14"/>
          <p:cNvSpPr/>
          <p:nvPr/>
        </p:nvSpPr>
        <p:spPr>
          <a:xfrm>
            <a:off x="11902106" y="7313242"/>
            <a:ext cx="1189556" cy="511358"/>
          </a:xfrm>
          <a:prstGeom prst="rect">
            <a:avLst/>
          </a:prstGeom>
        </p:spPr>
        <p:txBody>
          <a:bodyPr wrap="none">
            <a:spAutoFit/>
          </a:bodyPr>
          <a:lstStyle/>
          <a:p>
            <a:r>
              <a:rPr lang="en-US" altLang="ja-JP" sz="2723" dirty="0"/>
              <a:t>© IGES</a:t>
            </a:r>
            <a:endParaRPr lang="en-GB" sz="2723" dirty="0"/>
          </a:p>
        </p:txBody>
      </p:sp>
      <p:graphicFrame>
        <p:nvGraphicFramePr>
          <p:cNvPr id="18" name="図表 15"/>
          <p:cNvGraphicFramePr/>
          <p:nvPr>
            <p:extLst>
              <p:ext uri="{D42A27DB-BD31-4B8C-83A1-F6EECF244321}">
                <p14:modId xmlns:p14="http://schemas.microsoft.com/office/powerpoint/2010/main" val="2310526788"/>
              </p:ext>
            </p:extLst>
          </p:nvPr>
        </p:nvGraphicFramePr>
        <p:xfrm>
          <a:off x="2268768" y="7178293"/>
          <a:ext cx="8497411" cy="445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83953" y="6634661"/>
            <a:ext cx="3016258" cy="954107"/>
          </a:xfrm>
          <a:prstGeom prst="rect">
            <a:avLst/>
          </a:prstGeom>
          <a:noFill/>
        </p:spPr>
        <p:txBody>
          <a:bodyPr wrap="square" rtlCol="0">
            <a:spAutoFit/>
          </a:bodyPr>
          <a:lstStyle/>
          <a:p>
            <a:pPr algn="ctr"/>
            <a:r>
              <a:rPr lang="en-US" sz="2800" b="1" dirty="0" smtClean="0"/>
              <a:t>Time </a:t>
            </a:r>
          </a:p>
          <a:p>
            <a:pPr algn="ctr"/>
            <a:r>
              <a:rPr lang="en-US" sz="2800" b="1" dirty="0" smtClean="0"/>
              <a:t>Horizons </a:t>
            </a:r>
            <a:endParaRPr lang="en-US" sz="2800" b="1" dirty="0"/>
          </a:p>
        </p:txBody>
      </p:sp>
    </p:spTree>
    <p:extLst>
      <p:ext uri="{BB962C8B-B14F-4D97-AF65-F5344CB8AC3E}">
        <p14:creationId xmlns:p14="http://schemas.microsoft.com/office/powerpoint/2010/main" val="3987133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91"/>
        <p:cNvGrpSpPr/>
        <p:nvPr/>
      </p:nvGrpSpPr>
      <p:grpSpPr>
        <a:xfrm>
          <a:off x="0" y="0"/>
          <a:ext cx="0" cy="0"/>
          <a:chOff x="0" y="0"/>
          <a:chExt cx="0" cy="0"/>
        </a:xfrm>
      </p:grpSpPr>
      <p:sp>
        <p:nvSpPr>
          <p:cNvPr id="19" name="Google Shape;62;p14"/>
          <p:cNvSpPr/>
          <p:nvPr/>
        </p:nvSpPr>
        <p:spPr>
          <a:xfrm>
            <a:off x="1275523" y="2017294"/>
            <a:ext cx="11457956" cy="2964855"/>
          </a:xfrm>
          <a:prstGeom prst="rect">
            <a:avLst/>
          </a:prstGeom>
          <a:gradFill flip="none" rotWithShape="1">
            <a:gsLst>
              <a:gs pos="0">
                <a:srgbClr val="B6D7A8">
                  <a:tint val="66000"/>
                  <a:satMod val="160000"/>
                  <a:alpha val="76000"/>
                </a:srgbClr>
              </a:gs>
              <a:gs pos="50000">
                <a:srgbClr val="B6D7A8">
                  <a:tint val="44500"/>
                  <a:satMod val="160000"/>
                </a:srgbClr>
              </a:gs>
              <a:gs pos="100000">
                <a:srgbClr val="B6D7A8">
                  <a:tint val="23500"/>
                  <a:satMod val="160000"/>
                  <a:alpha val="50000"/>
                </a:srgbClr>
              </a:gs>
            </a:gsLst>
            <a:lin ang="10800000" scaled="1"/>
            <a:tileRect/>
          </a:gradFill>
          <a:ln>
            <a:noFill/>
          </a:ln>
        </p:spPr>
        <p:txBody>
          <a:bodyPr spcFirstLastPara="1" wrap="square" lIns="138264" tIns="138264" rIns="138264" bIns="138264" anchor="ctr" anchorCtr="0">
            <a:noAutofit/>
          </a:bodyPr>
          <a:lstStyle/>
          <a:p>
            <a:endParaRPr sz="2722">
              <a:latin typeface="Calibri" panose="020F0502020204030204" pitchFamily="34" charset="0"/>
              <a:cs typeface="Calibri" panose="020F0502020204030204" pitchFamily="34" charset="0"/>
            </a:endParaRPr>
          </a:p>
        </p:txBody>
      </p:sp>
      <p:sp>
        <p:nvSpPr>
          <p:cNvPr id="192" name="Google Shape;192;p5"/>
          <p:cNvSpPr txBox="1">
            <a:spLocks noGrp="1"/>
          </p:cNvSpPr>
          <p:nvPr>
            <p:ph type="title" idx="4294967295"/>
          </p:nvPr>
        </p:nvSpPr>
        <p:spPr>
          <a:xfrm>
            <a:off x="4393498" y="679483"/>
            <a:ext cx="9435215" cy="504172"/>
          </a:xfrm>
          <a:prstGeom prst="rect">
            <a:avLst/>
          </a:prstGeom>
          <a:noFill/>
          <a:ln>
            <a:noFill/>
          </a:ln>
        </p:spPr>
        <p:txBody>
          <a:bodyPr spcFirstLastPara="1" wrap="square" lIns="138264" tIns="69113" rIns="138264" bIns="69113" anchor="ctr" anchorCtr="0">
            <a:noAutofit/>
          </a:bodyPr>
          <a:lstStyle/>
          <a:p>
            <a:pPr lvl="0">
              <a:buClr>
                <a:schemeClr val="dk1"/>
              </a:buClr>
              <a:buSzPts val="2970"/>
            </a:pPr>
            <a:r>
              <a:rPr lang="en-US" altLang="ja-JP" sz="3630" dirty="0">
                <a:solidFill>
                  <a:schemeClr val="dk1"/>
                </a:solidFill>
                <a:cs typeface="Calibri Light" panose="020F0302020204030204" pitchFamily="34" charset="0"/>
              </a:rPr>
              <a:t>Case </a:t>
            </a:r>
            <a:r>
              <a:rPr lang="en-US" altLang="ja-JP" sz="3630" dirty="0" smtClean="0">
                <a:solidFill>
                  <a:schemeClr val="dk1"/>
                </a:solidFill>
                <a:cs typeface="Calibri Light" panose="020F0302020204030204" pitchFamily="34" charset="0"/>
              </a:rPr>
              <a:t>1 </a:t>
            </a:r>
            <a:r>
              <a:rPr lang="en-US" altLang="ja-JP" sz="3630" dirty="0">
                <a:solidFill>
                  <a:schemeClr val="dk1"/>
                </a:solidFill>
                <a:cs typeface="Calibri Light" panose="020F0302020204030204" pitchFamily="34" charset="0"/>
              </a:rPr>
              <a:t/>
            </a:r>
            <a:br>
              <a:rPr lang="en-US" altLang="ja-JP" sz="3630" dirty="0">
                <a:solidFill>
                  <a:schemeClr val="dk1"/>
                </a:solidFill>
                <a:cs typeface="Calibri Light" panose="020F0302020204030204" pitchFamily="34" charset="0"/>
              </a:rPr>
            </a:br>
            <a:r>
              <a:rPr lang="en-US" altLang="ja-JP" sz="3630" dirty="0">
                <a:solidFill>
                  <a:schemeClr val="dk1"/>
                </a:solidFill>
                <a:cs typeface="Calibri Light" panose="020F0302020204030204" pitchFamily="34" charset="0"/>
              </a:rPr>
              <a:t>Air Pollution and Climate Change </a:t>
            </a:r>
            <a:endParaRPr sz="3630" dirty="0">
              <a:solidFill>
                <a:schemeClr val="dk1"/>
              </a:solidFill>
              <a:cs typeface="Calibri Light" panose="020F0302020204030204" pitchFamily="34" charset="0"/>
            </a:endParaRPr>
          </a:p>
        </p:txBody>
      </p:sp>
      <p:sp>
        <p:nvSpPr>
          <p:cNvPr id="199" name="Google Shape;199;p5"/>
          <p:cNvSpPr txBox="1"/>
          <p:nvPr/>
        </p:nvSpPr>
        <p:spPr>
          <a:xfrm>
            <a:off x="15488703" y="9292994"/>
            <a:ext cx="939608" cy="691436"/>
          </a:xfrm>
          <a:prstGeom prst="rect">
            <a:avLst/>
          </a:prstGeom>
          <a:noFill/>
          <a:ln>
            <a:noFill/>
          </a:ln>
        </p:spPr>
        <p:txBody>
          <a:bodyPr spcFirstLastPara="1" wrap="square" lIns="0" tIns="0" rIns="0" bIns="0" anchor="t" anchorCtr="0">
            <a:noAutofit/>
          </a:bodyPr>
          <a:lstStyle/>
          <a:p>
            <a:pPr algn="r">
              <a:buClr>
                <a:srgbClr val="888888"/>
              </a:buClr>
              <a:buSzPts val="800"/>
            </a:pPr>
            <a:fld id="{00000000-1234-1234-1234-123412341234}" type="slidenum">
              <a:rPr lang="en-US" sz="1210">
                <a:solidFill>
                  <a:srgbClr val="888888"/>
                </a:solidFill>
                <a:latin typeface="Calibri"/>
                <a:ea typeface="Calibri"/>
                <a:cs typeface="Calibri"/>
                <a:sym typeface="Calibri"/>
              </a:rPr>
              <a:pPr algn="r">
                <a:buClr>
                  <a:srgbClr val="888888"/>
                </a:buClr>
                <a:buSzPts val="800"/>
              </a:pPr>
              <a:t>9</a:t>
            </a:fld>
            <a:endParaRPr sz="1210">
              <a:solidFill>
                <a:srgbClr val="888888"/>
              </a:solidFill>
              <a:latin typeface="Calibri"/>
              <a:ea typeface="Calibri"/>
              <a:cs typeface="Calibri"/>
              <a:sym typeface="Calibri"/>
            </a:endParaRPr>
          </a:p>
        </p:txBody>
      </p:sp>
      <p:sp>
        <p:nvSpPr>
          <p:cNvPr id="202" name="Google Shape;202;p5"/>
          <p:cNvSpPr txBox="1"/>
          <p:nvPr/>
        </p:nvSpPr>
        <p:spPr>
          <a:xfrm>
            <a:off x="15863231" y="9048111"/>
            <a:ext cx="939608" cy="691436"/>
          </a:xfrm>
          <a:prstGeom prst="rect">
            <a:avLst/>
          </a:prstGeom>
          <a:noFill/>
          <a:ln>
            <a:noFill/>
          </a:ln>
        </p:spPr>
        <p:txBody>
          <a:bodyPr spcFirstLastPara="1" wrap="square" lIns="0" tIns="0" rIns="0" bIns="0" anchor="t" anchorCtr="0">
            <a:noAutofit/>
          </a:bodyPr>
          <a:lstStyle/>
          <a:p>
            <a:pPr algn="r">
              <a:buClr>
                <a:srgbClr val="888888"/>
              </a:buClr>
              <a:buSzPts val="800"/>
            </a:pPr>
            <a:fld id="{00000000-1234-1234-1234-123412341234}" type="slidenum">
              <a:rPr lang="en-US" sz="1210">
                <a:solidFill>
                  <a:srgbClr val="888888"/>
                </a:solidFill>
                <a:latin typeface="Calibri"/>
                <a:ea typeface="Calibri"/>
                <a:cs typeface="Calibri"/>
                <a:sym typeface="Calibri"/>
              </a:rPr>
              <a:pPr algn="r">
                <a:buClr>
                  <a:srgbClr val="888888"/>
                </a:buClr>
                <a:buSzPts val="800"/>
              </a:pPr>
              <a:t>9</a:t>
            </a:fld>
            <a:endParaRPr sz="1210">
              <a:solidFill>
                <a:srgbClr val="888888"/>
              </a:solidFill>
              <a:latin typeface="Calibri"/>
              <a:ea typeface="Calibri"/>
              <a:cs typeface="Calibri"/>
              <a:sym typeface="Calibri"/>
            </a:endParaRPr>
          </a:p>
        </p:txBody>
      </p:sp>
      <p:sp>
        <p:nvSpPr>
          <p:cNvPr id="2" name="テキスト ボックス 1"/>
          <p:cNvSpPr txBox="1"/>
          <p:nvPr/>
        </p:nvSpPr>
        <p:spPr>
          <a:xfrm>
            <a:off x="1235324" y="2017292"/>
            <a:ext cx="5052132" cy="2699200"/>
          </a:xfrm>
          <a:prstGeom prst="rect">
            <a:avLst/>
          </a:prstGeom>
          <a:noFill/>
        </p:spPr>
        <p:txBody>
          <a:bodyPr wrap="square" rtlCol="0">
            <a:spAutoFit/>
          </a:bodyPr>
          <a:lstStyle/>
          <a:p>
            <a:r>
              <a:rPr lang="en-US" altLang="ja-JP" sz="2420" b="1" dirty="0"/>
              <a:t>Responding to the crisis</a:t>
            </a:r>
          </a:p>
          <a:p>
            <a:pPr marL="432140" indent="-432140">
              <a:buClr>
                <a:srgbClr val="FFC000"/>
              </a:buClr>
              <a:buFont typeface="Wingdings" panose="05000000000000000000" pitchFamily="2" charset="2"/>
              <a:buChar char="u"/>
            </a:pPr>
            <a:r>
              <a:rPr lang="en-US" altLang="ja-JP" sz="2420" dirty="0"/>
              <a:t>Target </a:t>
            </a:r>
            <a:r>
              <a:rPr lang="en-US" altLang="ja-JP" sz="2420" b="1" dirty="0">
                <a:solidFill>
                  <a:srgbClr val="FF0000"/>
                </a:solidFill>
              </a:rPr>
              <a:t>communities</a:t>
            </a:r>
            <a:r>
              <a:rPr lang="en-US" altLang="ja-JP" sz="2420" dirty="0"/>
              <a:t> and populations with </a:t>
            </a:r>
            <a:r>
              <a:rPr lang="en-US" altLang="ja-JP" sz="2420" b="1" dirty="0">
                <a:solidFill>
                  <a:srgbClr val="FF0000"/>
                </a:solidFill>
              </a:rPr>
              <a:t>poor air quality</a:t>
            </a:r>
          </a:p>
          <a:p>
            <a:pPr marL="432140" indent="-432140">
              <a:buClr>
                <a:srgbClr val="FFC000"/>
              </a:buClr>
              <a:buFont typeface="Wingdings" panose="05000000000000000000" pitchFamily="2" charset="2"/>
              <a:buChar char="u"/>
            </a:pPr>
            <a:r>
              <a:rPr lang="en-US" altLang="ja-JP" sz="2420" dirty="0"/>
              <a:t>Promote </a:t>
            </a:r>
            <a:r>
              <a:rPr lang="en-US" altLang="ja-JP" sz="2420" b="1" dirty="0">
                <a:solidFill>
                  <a:srgbClr val="FF0000"/>
                </a:solidFill>
              </a:rPr>
              <a:t>teleworking</a:t>
            </a:r>
            <a:r>
              <a:rPr lang="en-US" altLang="ja-JP" sz="2420" dirty="0"/>
              <a:t> </a:t>
            </a:r>
          </a:p>
          <a:p>
            <a:pPr>
              <a:buClr>
                <a:srgbClr val="FFC000"/>
              </a:buClr>
            </a:pPr>
            <a:r>
              <a:rPr lang="en-US" altLang="ja-JP" sz="2420" dirty="0"/>
              <a:t>and </a:t>
            </a:r>
            <a:r>
              <a:rPr lang="en-US" altLang="ja-JP" sz="2420" b="1" dirty="0">
                <a:solidFill>
                  <a:srgbClr val="FF0000"/>
                </a:solidFill>
              </a:rPr>
              <a:t>non-motorized</a:t>
            </a:r>
            <a:r>
              <a:rPr lang="en-US" altLang="ja-JP" sz="2420" dirty="0"/>
              <a:t> </a:t>
            </a:r>
          </a:p>
          <a:p>
            <a:pPr>
              <a:buClr>
                <a:srgbClr val="FFC000"/>
              </a:buClr>
            </a:pPr>
            <a:r>
              <a:rPr lang="en-US" altLang="ja-JP" sz="2420" dirty="0"/>
              <a:t>transport</a:t>
            </a:r>
          </a:p>
          <a:p>
            <a:endParaRPr lang="en-US" altLang="ja-JP" sz="2420" b="1" dirty="0">
              <a:sym typeface="Calibri"/>
            </a:endParaRPr>
          </a:p>
        </p:txBody>
      </p:sp>
      <p:grpSp>
        <p:nvGrpSpPr>
          <p:cNvPr id="4" name="グループ化 3"/>
          <p:cNvGrpSpPr/>
          <p:nvPr/>
        </p:nvGrpSpPr>
        <p:grpSpPr>
          <a:xfrm>
            <a:off x="2476369" y="211792"/>
            <a:ext cx="2148928" cy="1363677"/>
            <a:chOff x="1200814" y="1018571"/>
            <a:chExt cx="1420942" cy="901708"/>
          </a:xfrm>
        </p:grpSpPr>
        <p:sp>
          <p:nvSpPr>
            <p:cNvPr id="9" name="Google Shape;61;p14"/>
            <p:cNvSpPr/>
            <p:nvPr/>
          </p:nvSpPr>
          <p:spPr>
            <a:xfrm>
              <a:off x="1865125" y="1018571"/>
              <a:ext cx="557013" cy="533090"/>
            </a:xfrm>
            <a:prstGeom prst="rightArrow">
              <a:avLst>
                <a:gd name="adj1" fmla="val 50000"/>
                <a:gd name="adj2" fmla="val 50000"/>
              </a:avLst>
            </a:prstGeom>
            <a:solidFill>
              <a:srgbClr val="B6D7A8"/>
            </a:solid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2117">
                <a:latin typeface="Calibri" panose="020F0502020204030204" pitchFamily="34" charset="0"/>
                <a:cs typeface="Calibri" panose="020F0502020204030204" pitchFamily="34" charset="0"/>
              </a:endParaRPr>
            </a:p>
          </p:txBody>
        </p:sp>
        <p:sp>
          <p:nvSpPr>
            <p:cNvPr id="10" name="Google Shape;60;p14"/>
            <p:cNvSpPr/>
            <p:nvPr/>
          </p:nvSpPr>
          <p:spPr>
            <a:xfrm>
              <a:off x="1285185" y="1290194"/>
              <a:ext cx="1336571" cy="630085"/>
            </a:xfrm>
            <a:prstGeom prst="rightArrow">
              <a:avLst>
                <a:gd name="adj1" fmla="val 50000"/>
                <a:gd name="adj2" fmla="val 50000"/>
              </a:avLst>
            </a:prstGeom>
            <a:solidFill>
              <a:srgbClr val="93C47D"/>
            </a:solid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2117">
                <a:latin typeface="Calibri" panose="020F0502020204030204" pitchFamily="34" charset="0"/>
                <a:cs typeface="Calibri" panose="020F0502020204030204" pitchFamily="34" charset="0"/>
              </a:endParaRPr>
            </a:p>
          </p:txBody>
        </p:sp>
        <p:sp>
          <p:nvSpPr>
            <p:cNvPr id="11" name="Google Shape;62;p14"/>
            <p:cNvSpPr/>
            <p:nvPr/>
          </p:nvSpPr>
          <p:spPr>
            <a:xfrm>
              <a:off x="1285185" y="1147726"/>
              <a:ext cx="579940" cy="267887"/>
            </a:xfrm>
            <a:prstGeom prst="rect">
              <a:avLst/>
            </a:prstGeom>
            <a:solidFill>
              <a:srgbClr val="D9EAD3"/>
            </a:solid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2117">
                <a:latin typeface="Calibri" panose="020F0502020204030204" pitchFamily="34" charset="0"/>
                <a:cs typeface="Calibri" panose="020F0502020204030204" pitchFamily="34" charset="0"/>
              </a:endParaRPr>
            </a:p>
          </p:txBody>
        </p:sp>
        <p:sp>
          <p:nvSpPr>
            <p:cNvPr id="12" name="Google Shape;63;p14"/>
            <p:cNvSpPr txBox="1"/>
            <p:nvPr/>
          </p:nvSpPr>
          <p:spPr>
            <a:xfrm>
              <a:off x="1200814" y="1184489"/>
              <a:ext cx="724053" cy="180000"/>
            </a:xfrm>
            <a:prstGeom prst="rect">
              <a:avLst/>
            </a:prstGeom>
            <a:no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361" b="1" dirty="0">
                  <a:latin typeface="Calibri" panose="020F0502020204030204" pitchFamily="34" charset="0"/>
                  <a:ea typeface="Montserrat"/>
                  <a:cs typeface="Calibri" panose="020F0502020204030204" pitchFamily="34" charset="0"/>
                  <a:sym typeface="Montserrat"/>
                </a:rPr>
                <a:t>RESPONSE</a:t>
              </a:r>
              <a:endParaRPr sz="1361" b="1" dirty="0">
                <a:latin typeface="Calibri" panose="020F0502020204030204" pitchFamily="34" charset="0"/>
                <a:ea typeface="Montserrat"/>
                <a:cs typeface="Calibri" panose="020F0502020204030204" pitchFamily="34" charset="0"/>
                <a:sym typeface="Montserrat"/>
              </a:endParaRPr>
            </a:p>
          </p:txBody>
        </p:sp>
        <p:sp>
          <p:nvSpPr>
            <p:cNvPr id="13" name="Google Shape;63;p14"/>
            <p:cNvSpPr txBox="1"/>
            <p:nvPr/>
          </p:nvSpPr>
          <p:spPr>
            <a:xfrm>
              <a:off x="1754291" y="1184489"/>
              <a:ext cx="724053" cy="180000"/>
            </a:xfrm>
            <a:prstGeom prst="rect">
              <a:avLst/>
            </a:prstGeom>
            <a:no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361" b="1" dirty="0">
                  <a:latin typeface="Calibri" panose="020F0502020204030204" pitchFamily="34" charset="0"/>
                  <a:ea typeface="Montserrat"/>
                  <a:cs typeface="Calibri" panose="020F0502020204030204" pitchFamily="34" charset="0"/>
                  <a:sym typeface="Montserrat"/>
                </a:rPr>
                <a:t>RECOVERY</a:t>
              </a:r>
              <a:endParaRPr sz="1361" b="1" dirty="0">
                <a:latin typeface="Calibri" panose="020F0502020204030204" pitchFamily="34" charset="0"/>
                <a:ea typeface="Montserrat"/>
                <a:cs typeface="Calibri" panose="020F0502020204030204" pitchFamily="34" charset="0"/>
                <a:sym typeface="Montserrat"/>
              </a:endParaRPr>
            </a:p>
          </p:txBody>
        </p:sp>
        <p:sp>
          <p:nvSpPr>
            <p:cNvPr id="14" name="Google Shape;63;p14"/>
            <p:cNvSpPr txBox="1"/>
            <p:nvPr/>
          </p:nvSpPr>
          <p:spPr>
            <a:xfrm>
              <a:off x="1485136" y="1514435"/>
              <a:ext cx="772291" cy="180000"/>
            </a:xfrm>
            <a:prstGeom prst="rect">
              <a:avLst/>
            </a:prstGeom>
            <a:noFill/>
            <a:ln>
              <a:noFill/>
            </a:ln>
          </p:spPr>
          <p:txBody>
            <a:bodyPr spcFirstLastPara="1" wrap="square" lIns="138264" tIns="138264" rIns="138264" bIns="13826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361" b="1" dirty="0">
                  <a:latin typeface="Calibri" panose="020F0502020204030204" pitchFamily="34" charset="0"/>
                  <a:ea typeface="Montserrat"/>
                  <a:cs typeface="Calibri" panose="020F0502020204030204" pitchFamily="34" charset="0"/>
                  <a:sym typeface="Montserrat"/>
                </a:rPr>
                <a:t>REDESIGN</a:t>
              </a:r>
              <a:endParaRPr sz="1361" b="1" dirty="0">
                <a:latin typeface="Calibri" panose="020F0502020204030204" pitchFamily="34" charset="0"/>
                <a:ea typeface="Montserrat"/>
                <a:cs typeface="Calibri" panose="020F0502020204030204" pitchFamily="34" charset="0"/>
                <a:sym typeface="Montserrat"/>
              </a:endParaRPr>
            </a:p>
          </p:txBody>
        </p:sp>
      </p:grpSp>
      <p:sp>
        <p:nvSpPr>
          <p:cNvPr id="5" name="正方形/長方形 4"/>
          <p:cNvSpPr/>
          <p:nvPr/>
        </p:nvSpPr>
        <p:spPr>
          <a:xfrm>
            <a:off x="6978594" y="2017293"/>
            <a:ext cx="5957707" cy="3071610"/>
          </a:xfrm>
          <a:prstGeom prst="rect">
            <a:avLst/>
          </a:prstGeom>
        </p:spPr>
        <p:txBody>
          <a:bodyPr wrap="square">
            <a:spAutoFit/>
          </a:bodyPr>
          <a:lstStyle/>
          <a:p>
            <a:r>
              <a:rPr lang="en-US" altLang="ja-JP" sz="2420" b="1" dirty="0"/>
              <a:t>Recovery for low emissions future</a:t>
            </a:r>
          </a:p>
          <a:p>
            <a:pPr marL="432140" indent="-432140">
              <a:buClr>
                <a:srgbClr val="FFC000"/>
              </a:buClr>
              <a:buFont typeface="Wingdings" panose="05000000000000000000" pitchFamily="2" charset="2"/>
              <a:buChar char="u"/>
            </a:pPr>
            <a:r>
              <a:rPr lang="en-US" altLang="ja-JP" sz="2420" dirty="0"/>
              <a:t>Allocate </a:t>
            </a:r>
            <a:r>
              <a:rPr lang="en-US" altLang="ja-JP" sz="2420" b="1" dirty="0">
                <a:solidFill>
                  <a:srgbClr val="FF0000"/>
                </a:solidFill>
              </a:rPr>
              <a:t>stimulus</a:t>
            </a:r>
            <a:r>
              <a:rPr lang="en-US" altLang="ja-JP" sz="2420" dirty="0"/>
              <a:t> to low emissions policies and </a:t>
            </a:r>
            <a:r>
              <a:rPr lang="en-US" altLang="ja-JP" sz="2420" dirty="0" err="1"/>
              <a:t>programmes</a:t>
            </a:r>
            <a:endParaRPr lang="en-US" altLang="ja-JP" sz="2420" dirty="0"/>
          </a:p>
          <a:p>
            <a:pPr marL="432140" indent="-432140">
              <a:buClr>
                <a:srgbClr val="FFC000"/>
              </a:buClr>
              <a:buFont typeface="Wingdings" panose="05000000000000000000" pitchFamily="2" charset="2"/>
              <a:buChar char="u"/>
            </a:pPr>
            <a:r>
              <a:rPr lang="en-US" altLang="ja-JP" sz="2420" b="1" dirty="0">
                <a:solidFill>
                  <a:srgbClr val="FF0000"/>
                </a:solidFill>
              </a:rPr>
              <a:t>Maintain air quality improvements and minimize rebounds </a:t>
            </a:r>
            <a:r>
              <a:rPr lang="en-US" altLang="ja-JP" sz="2420" dirty="0"/>
              <a:t>with </a:t>
            </a:r>
            <a:r>
              <a:rPr lang="en-US" altLang="ja-JP" sz="2420" b="1" dirty="0">
                <a:solidFill>
                  <a:srgbClr val="FF0000"/>
                </a:solidFill>
              </a:rPr>
              <a:t>sustainable</a:t>
            </a:r>
            <a:r>
              <a:rPr lang="en-US" altLang="ja-JP" sz="2420" dirty="0"/>
              <a:t> alternatives </a:t>
            </a:r>
          </a:p>
          <a:p>
            <a:pPr marL="432140" indent="-432140">
              <a:buClr>
                <a:srgbClr val="FFC000"/>
              </a:buClr>
              <a:buFont typeface="Wingdings" panose="05000000000000000000" pitchFamily="2" charset="2"/>
              <a:buChar char="u"/>
            </a:pPr>
            <a:r>
              <a:rPr lang="en-US" altLang="ja-JP" sz="2420" dirty="0"/>
              <a:t>Promote </a:t>
            </a:r>
            <a:r>
              <a:rPr lang="en-US" altLang="ja-JP" sz="2420" b="1" dirty="0">
                <a:solidFill>
                  <a:srgbClr val="FF0000"/>
                </a:solidFill>
              </a:rPr>
              <a:t>co-benefits</a:t>
            </a:r>
            <a:r>
              <a:rPr lang="en-US" altLang="ja-JP" sz="2420" dirty="0"/>
              <a:t> to link health, air pollution and climate</a:t>
            </a:r>
          </a:p>
        </p:txBody>
      </p:sp>
      <p:sp>
        <p:nvSpPr>
          <p:cNvPr id="22" name="Google Shape;62;p14"/>
          <p:cNvSpPr/>
          <p:nvPr/>
        </p:nvSpPr>
        <p:spPr>
          <a:xfrm>
            <a:off x="1275522" y="5026399"/>
            <a:ext cx="11811972" cy="2049343"/>
          </a:xfrm>
          <a:prstGeom prst="rect">
            <a:avLst/>
          </a:prstGeom>
          <a:solidFill>
            <a:srgbClr val="93C47D">
              <a:alpha val="74000"/>
            </a:srgbClr>
          </a:solidFill>
          <a:ln>
            <a:noFill/>
          </a:ln>
        </p:spPr>
        <p:txBody>
          <a:bodyPr spcFirstLastPara="1" wrap="square" lIns="138264" tIns="138264" rIns="138264" bIns="138264" anchor="ctr" anchorCtr="0">
            <a:noAutofit/>
          </a:bodyPr>
          <a:lstStyle/>
          <a:p>
            <a:endParaRPr sz="2722">
              <a:latin typeface="Calibri" panose="020F0502020204030204" pitchFamily="34" charset="0"/>
              <a:cs typeface="Calibri" panose="020F0502020204030204" pitchFamily="34" charset="0"/>
            </a:endParaRPr>
          </a:p>
        </p:txBody>
      </p:sp>
      <p:sp>
        <p:nvSpPr>
          <p:cNvPr id="6" name="正方形/長方形 5"/>
          <p:cNvSpPr/>
          <p:nvPr/>
        </p:nvSpPr>
        <p:spPr>
          <a:xfrm>
            <a:off x="1275522" y="5078315"/>
            <a:ext cx="9383557" cy="1954381"/>
          </a:xfrm>
          <a:prstGeom prst="rect">
            <a:avLst/>
          </a:prstGeom>
        </p:spPr>
        <p:txBody>
          <a:bodyPr wrap="square">
            <a:spAutoFit/>
          </a:bodyPr>
          <a:lstStyle/>
          <a:p>
            <a:pPr>
              <a:buClr>
                <a:srgbClr val="FFC000"/>
              </a:buClr>
            </a:pPr>
            <a:r>
              <a:rPr lang="en-US" altLang="ja-JP" sz="2420" dirty="0">
                <a:sym typeface="Calibri"/>
              </a:rPr>
              <a:t>Strengthen </a:t>
            </a:r>
            <a:r>
              <a:rPr lang="en-US" altLang="ja-JP" sz="2420" b="1" dirty="0">
                <a:solidFill>
                  <a:srgbClr val="FF0000"/>
                </a:solidFill>
                <a:sym typeface="Calibri"/>
              </a:rPr>
              <a:t>atmospheric governance </a:t>
            </a:r>
          </a:p>
          <a:p>
            <a:pPr marL="432140" indent="-432140">
              <a:buClr>
                <a:srgbClr val="FFC000"/>
              </a:buClr>
              <a:buFont typeface="Wingdings" panose="05000000000000000000" pitchFamily="2" charset="2"/>
              <a:buChar char="u"/>
            </a:pPr>
            <a:r>
              <a:rPr lang="en-US" altLang="ja-JP" sz="2420" b="1" dirty="0">
                <a:solidFill>
                  <a:srgbClr val="FF0000"/>
                </a:solidFill>
              </a:rPr>
              <a:t>Enhance coordination </a:t>
            </a:r>
            <a:r>
              <a:rPr lang="en-US" altLang="ja-JP" sz="2420" dirty="0"/>
              <a:t>to break down silos between health, air pollution and climate agencies</a:t>
            </a:r>
          </a:p>
          <a:p>
            <a:pPr marL="432140" indent="-432140">
              <a:buClr>
                <a:srgbClr val="FFC000"/>
              </a:buClr>
              <a:buFont typeface="Wingdings" panose="05000000000000000000" pitchFamily="2" charset="2"/>
              <a:buChar char="u"/>
            </a:pPr>
            <a:r>
              <a:rPr lang="en-US" altLang="ja-JP" sz="2420" dirty="0"/>
              <a:t>Reconsider </a:t>
            </a:r>
            <a:r>
              <a:rPr lang="en-US" altLang="ja-JP" sz="2420" b="1" dirty="0">
                <a:solidFill>
                  <a:srgbClr val="FF0000"/>
                </a:solidFill>
              </a:rPr>
              <a:t>urban, transport </a:t>
            </a:r>
            <a:r>
              <a:rPr lang="en-US" altLang="ja-JP" sz="2420" dirty="0"/>
              <a:t>and </a:t>
            </a:r>
            <a:r>
              <a:rPr lang="en-US" altLang="ja-JP" sz="2420" b="1" dirty="0">
                <a:solidFill>
                  <a:srgbClr val="FF0000"/>
                </a:solidFill>
              </a:rPr>
              <a:t>spatial</a:t>
            </a:r>
            <a:r>
              <a:rPr lang="en-US" altLang="ja-JP" sz="2420" dirty="0"/>
              <a:t> planning</a:t>
            </a:r>
          </a:p>
          <a:p>
            <a:pPr marL="432140" indent="-432140">
              <a:buClr>
                <a:srgbClr val="FFC000"/>
              </a:buClr>
              <a:buFont typeface="Wingdings" panose="05000000000000000000" pitchFamily="2" charset="2"/>
              <a:buChar char="u"/>
            </a:pPr>
            <a:r>
              <a:rPr lang="en-US" altLang="ja-JP" sz="2420" dirty="0" smtClean="0">
                <a:sym typeface="Calibri"/>
              </a:rPr>
              <a:t>Make </a:t>
            </a:r>
            <a:r>
              <a:rPr lang="en-US" altLang="ja-JP" sz="2420" b="1" dirty="0" smtClean="0">
                <a:solidFill>
                  <a:srgbClr val="FF0000"/>
                </a:solidFill>
                <a:sym typeface="Calibri"/>
              </a:rPr>
              <a:t>institutions</a:t>
            </a:r>
            <a:r>
              <a:rPr lang="en-US" altLang="ja-JP" sz="2420" dirty="0" smtClean="0">
                <a:sym typeface="Calibri"/>
              </a:rPr>
              <a:t> responsive to marginalized stakeholders</a:t>
            </a:r>
            <a:endParaRPr lang="en-US" altLang="ja-JP" sz="2420" dirty="0">
              <a:sym typeface="Calibri"/>
            </a:endParaRPr>
          </a:p>
        </p:txBody>
      </p:sp>
      <p:sp>
        <p:nvSpPr>
          <p:cNvPr id="8" name="二等辺三角形 7"/>
          <p:cNvSpPr/>
          <p:nvPr/>
        </p:nvSpPr>
        <p:spPr>
          <a:xfrm rot="5400000">
            <a:off x="10945305" y="3239302"/>
            <a:ext cx="4019561" cy="441823"/>
          </a:xfrm>
          <a:prstGeom prst="triangle">
            <a:avLst/>
          </a:prstGeom>
          <a:solidFill>
            <a:srgbClr val="DBF2D2"/>
          </a:solidFill>
          <a:ln>
            <a:noFill/>
          </a:ln>
        </p:spPr>
        <p:txBody>
          <a:bodyPr spcFirstLastPara="1" wrap="square" lIns="138264" tIns="138264" rIns="138264" bIns="138264" anchor="ctr" anchorCtr="0">
            <a:noAutofit/>
          </a:bodyPr>
          <a:lstStyle/>
          <a:p>
            <a:endParaRPr lang="en-GB" sz="2722">
              <a:solidFill>
                <a:srgbClr val="000000"/>
              </a:solidFill>
              <a:latin typeface="Calibri" panose="020F0502020204030204" pitchFamily="34" charset="0"/>
              <a:ea typeface="Arial"/>
              <a:cs typeface="Calibri" panose="020F0502020204030204" pitchFamily="34" charset="0"/>
            </a:endParaRPr>
          </a:p>
        </p:txBody>
      </p:sp>
      <p:sp>
        <p:nvSpPr>
          <p:cNvPr id="24" name="二等辺三角形 23"/>
          <p:cNvSpPr/>
          <p:nvPr/>
        </p:nvSpPr>
        <p:spPr>
          <a:xfrm rot="5400000">
            <a:off x="11664205" y="5628646"/>
            <a:ext cx="3166706" cy="563517"/>
          </a:xfrm>
          <a:prstGeom prst="triangle">
            <a:avLst/>
          </a:prstGeom>
          <a:solidFill>
            <a:srgbClr val="AFD39F"/>
          </a:solidFill>
          <a:ln>
            <a:noFill/>
          </a:ln>
        </p:spPr>
        <p:txBody>
          <a:bodyPr spcFirstLastPara="1" wrap="square" lIns="138264" tIns="138264" rIns="138264" bIns="138264" anchor="ctr" anchorCtr="0">
            <a:noAutofit/>
          </a:bodyPr>
          <a:lstStyle/>
          <a:p>
            <a:endParaRPr lang="en-GB" sz="2722">
              <a:solidFill>
                <a:srgbClr val="000000"/>
              </a:solidFill>
              <a:latin typeface="Calibri" panose="020F0502020204030204" pitchFamily="34" charset="0"/>
              <a:ea typeface="Arial"/>
              <a:cs typeface="Calibri" panose="020F0502020204030204" pitchFamily="34" charset="0"/>
            </a:endParaRPr>
          </a:p>
        </p:txBody>
      </p:sp>
      <p:sp>
        <p:nvSpPr>
          <p:cNvPr id="23" name="正方形/長方形 22"/>
          <p:cNvSpPr/>
          <p:nvPr/>
        </p:nvSpPr>
        <p:spPr>
          <a:xfrm>
            <a:off x="2072809" y="7273019"/>
            <a:ext cx="1189556" cy="511230"/>
          </a:xfrm>
          <a:prstGeom prst="rect">
            <a:avLst/>
          </a:prstGeom>
        </p:spPr>
        <p:txBody>
          <a:bodyPr wrap="none">
            <a:spAutoFit/>
          </a:bodyPr>
          <a:lstStyle/>
          <a:p>
            <a:r>
              <a:rPr lang="en-US" altLang="ja-JP" sz="2722" dirty="0"/>
              <a:t>© IGES</a:t>
            </a:r>
            <a:endParaRPr lang="en-GB" sz="2722" dirty="0"/>
          </a:p>
        </p:txBody>
      </p:sp>
      <p:pic>
        <p:nvPicPr>
          <p:cNvPr id="3" name="Picture 2"/>
          <p:cNvPicPr>
            <a:picLocks noChangeAspect="1"/>
          </p:cNvPicPr>
          <p:nvPr/>
        </p:nvPicPr>
        <p:blipFill>
          <a:blip r:embed="rId3"/>
          <a:stretch>
            <a:fillRect/>
          </a:stretch>
        </p:blipFill>
        <p:spPr>
          <a:xfrm>
            <a:off x="3902216" y="3640272"/>
            <a:ext cx="2685486" cy="1280635"/>
          </a:xfrm>
          <a:prstGeom prst="rect">
            <a:avLst/>
          </a:prstGeom>
        </p:spPr>
      </p:pic>
      <p:pic>
        <p:nvPicPr>
          <p:cNvPr id="26" name="Picture 25"/>
          <p:cNvPicPr>
            <a:picLocks noChangeAspect="1"/>
          </p:cNvPicPr>
          <p:nvPr/>
        </p:nvPicPr>
        <p:blipFill>
          <a:blip r:embed="rId4"/>
          <a:stretch>
            <a:fillRect/>
          </a:stretch>
        </p:blipFill>
        <p:spPr>
          <a:xfrm>
            <a:off x="10759408" y="5161577"/>
            <a:ext cx="1621445" cy="2291464"/>
          </a:xfrm>
          <a:prstGeom prst="rect">
            <a:avLst/>
          </a:prstGeom>
        </p:spPr>
      </p:pic>
    </p:spTree>
    <p:extLst>
      <p:ext uri="{BB962C8B-B14F-4D97-AF65-F5344CB8AC3E}">
        <p14:creationId xmlns:p14="http://schemas.microsoft.com/office/powerpoint/2010/main" val="1559907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BFBAED4-8742-46FB-8C94-5709BDF76541}" vid="{88D3E76F-EB14-4FA5-A257-7B7FD0551B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1969</TotalTime>
  <Words>1758</Words>
  <Application>Microsoft Office PowerPoint</Application>
  <PresentationFormat>Custom</PresentationFormat>
  <Paragraphs>178</Paragraphs>
  <Slides>15</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Montserrat</vt:lpstr>
      <vt:lpstr>ＭＳ Ｐゴシック</vt:lpstr>
      <vt:lpstr>Quattrocento Sans</vt:lpstr>
      <vt:lpstr>游ゴシック</vt:lpstr>
      <vt:lpstr>Yu Gothic UI Semibold</vt:lpstr>
      <vt:lpstr>Arial</vt:lpstr>
      <vt:lpstr>Calibri</vt:lpstr>
      <vt:lpstr>Calibri Light</vt:lpstr>
      <vt:lpstr>Microsoft Tai Le</vt:lpstr>
      <vt:lpstr>Wingdings</vt:lpstr>
      <vt:lpstr>1_Custom Design</vt:lpstr>
      <vt:lpstr>Greening the COVID-19 Response, Recovery, and Redesign  Kazuhiko Takeuchi Earth League Annual Meeting, October 20, 2020 Presented by Eric Zusman on Behalf of IGES </vt:lpstr>
      <vt:lpstr>Outline</vt:lpstr>
      <vt:lpstr>Triple R Framework: Policy and Institutional Coherence</vt:lpstr>
      <vt:lpstr>Energy Tracker: Evidence of Policy Incoherence</vt:lpstr>
      <vt:lpstr>Incoherence: The United States CARES Act</vt:lpstr>
      <vt:lpstr>PowerPoint Presentation</vt:lpstr>
      <vt:lpstr>Triple R Framework: Key Building Blocks</vt:lpstr>
      <vt:lpstr>PowerPoint Presentation</vt:lpstr>
      <vt:lpstr>Case 1  Air Pollution and Climate Change </vt:lpstr>
      <vt:lpstr>Response: Target Polluted Communities</vt:lpstr>
      <vt:lpstr>Recovery: Allocate Resources to Sustainable/Low Emissions Energy, Mobility, Cooking, and Agriculture </vt:lpstr>
      <vt:lpstr>Redesign: Transform Energy, Transport, Food Systems and Related Institutions</vt:lpstr>
      <vt:lpstr>Case 2 Waste Management</vt:lpstr>
      <vt:lpstr>Case 3  Water and Wastewater Management</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Yuri Hashimoto</dc:creator>
  <cp:lastModifiedBy>zusman</cp:lastModifiedBy>
  <cp:revision>58</cp:revision>
  <dcterms:created xsi:type="dcterms:W3CDTF">2020-08-26T05:52:30Z</dcterms:created>
  <dcterms:modified xsi:type="dcterms:W3CDTF">2020-10-27T01:26:55Z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2017-10-02T00:00:00Z</vt:filetime>
  </property>
  <property fmtid="{D5CDD505-2E9C-101B-9397-08002B2CF9AE}" pid="3" name="Creator">
    <vt:lpwstr>Adobe Illustrator CC 2017 (Windows)</vt:lpwstr>
  </property>
  <property fmtid="{D5CDD505-2E9C-101B-9397-08002B2CF9AE}" pid="4" name="LastSaved">
    <vt:filetime>2017-10-02T00:00:00Z</vt:filetime>
  </property>
</Properties>
</file>