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0" r:id="rId4"/>
    <p:sldId id="259" r:id="rId5"/>
    <p:sldId id="257" r:id="rId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1582" autoAdjust="0"/>
  </p:normalViewPr>
  <p:slideViewPr>
    <p:cSldViewPr snapToGrid="0" showGuides="1">
      <p:cViewPr varScale="1">
        <p:scale>
          <a:sx n="85" d="100"/>
          <a:sy n="85" d="100"/>
        </p:scale>
        <p:origin x="18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AB33-BC38-418F-8D2F-F101090BC0C0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F1D79-8925-4122-A750-E717255CD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20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4596C-4E2F-4AF7-84D9-20B9994F2DF7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B5ABD-9717-4FEB-A009-F0C73DF88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7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'The future we want, the United Nations we need: reaffirming our collective commitment to multilateralism – confronting COVID-19 through effective multilateral action'.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B5ABD-9717-4FEB-A009-F0C73DF88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0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2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4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4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7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F667A-7A2F-45AC-80F3-B1DCD5756994}" type="datetimeFigureOut">
              <a:rPr lang="en-US" smtClean="0"/>
              <a:t>10/22/20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8BE2-A19B-4B43-94DB-F3C5B3EB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n Focus: The 75th session of the UN General Assembly | DI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38636" y="6246796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 Source: UN.org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36" y="375385"/>
            <a:ext cx="7197011" cy="224676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Reflections on The United Nations General Assembly 2020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Eric Zusman, Research Director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018" t="20965" r="12061" b="19838"/>
          <a:stretch/>
        </p:blipFill>
        <p:spPr>
          <a:xfrm>
            <a:off x="5957776" y="1616274"/>
            <a:ext cx="1410587" cy="83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71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93" y="1750846"/>
            <a:ext cx="614974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/>
              <a:t>75</a:t>
            </a:r>
            <a:r>
              <a:rPr lang="en-US" sz="3600" b="1" baseline="30000" dirty="0"/>
              <a:t>th</a:t>
            </a:r>
            <a:r>
              <a:rPr lang="en-US" sz="3600" b="1" dirty="0"/>
              <a:t> Session of the United Nations General Assembly</a:t>
            </a:r>
          </a:p>
          <a:p>
            <a:endParaRPr lang="en-US" sz="3600" b="1" dirty="0"/>
          </a:p>
          <a:p>
            <a:r>
              <a:rPr lang="en-US" sz="3600" b="1" dirty="0"/>
              <a:t>Significant potential to strengthen international collaboration</a:t>
            </a:r>
          </a:p>
          <a:p>
            <a:endParaRPr lang="en-US" sz="3600" b="1" dirty="0"/>
          </a:p>
          <a:p>
            <a:r>
              <a:rPr lang="en-US" sz="3600" b="1" dirty="0"/>
              <a:t>Clear signs of distrust and isolationism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587" y="0"/>
            <a:ext cx="62724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1891" y="25025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UN</a:t>
            </a:r>
          </a:p>
        </p:txBody>
      </p:sp>
    </p:spTree>
    <p:extLst>
      <p:ext uri="{BB962C8B-B14F-4D97-AF65-F5344CB8AC3E}">
        <p14:creationId xmlns:p14="http://schemas.microsoft.com/office/powerpoint/2010/main" val="30525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UNGA and the SDGs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958" y="1793727"/>
            <a:ext cx="5318051" cy="4351338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Progress on SDGs too slow with some notable regression on some SDGs</a:t>
            </a:r>
          </a:p>
          <a:p>
            <a:endParaRPr lang="en-US" b="1" dirty="0"/>
          </a:p>
          <a:p>
            <a:r>
              <a:rPr lang="en-US" b="1" dirty="0"/>
              <a:t>First time in three decades with a global increase in poverty</a:t>
            </a:r>
          </a:p>
          <a:p>
            <a:endParaRPr lang="en-US" b="1" dirty="0"/>
          </a:p>
          <a:p>
            <a:r>
              <a:rPr lang="en-US" b="1" dirty="0"/>
              <a:t>SDG Moment</a:t>
            </a:r>
          </a:p>
          <a:p>
            <a:endParaRPr lang="en-US" b="1" dirty="0"/>
          </a:p>
          <a:p>
            <a:pPr lvl="1"/>
            <a:r>
              <a:rPr lang="en-US" b="1" dirty="0"/>
              <a:t>SDG Reality Check</a:t>
            </a:r>
          </a:p>
          <a:p>
            <a:pPr marL="457200" lvl="1" indent="0">
              <a:buNone/>
            </a:pPr>
            <a:r>
              <a:rPr lang="en-US" b="1" dirty="0"/>
              <a:t> </a:t>
            </a:r>
          </a:p>
          <a:p>
            <a:pPr lvl="1"/>
            <a:r>
              <a:rPr lang="en-US" b="1" dirty="0"/>
              <a:t>SDG Gaps and Plans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SDG Opportunity-Contributions from Stakeholders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dirty="0"/>
              <a:t> 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581" y="0"/>
            <a:ext cx="645041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54093" y="6145065"/>
            <a:ext cx="173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IISD</a:t>
            </a:r>
          </a:p>
        </p:txBody>
      </p:sp>
    </p:spTree>
    <p:extLst>
      <p:ext uri="{BB962C8B-B14F-4D97-AF65-F5344CB8AC3E}">
        <p14:creationId xmlns:p14="http://schemas.microsoft.com/office/powerpoint/2010/main" val="32649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UNGA Spotlights Five Interrelated Crises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/>
              <a:t>Climate crisis-Growing experience with climate impacts and need for ambition</a:t>
            </a:r>
          </a:p>
          <a:p>
            <a:pPr marL="514350" indent="-514350">
              <a:buFont typeface="+mj-lt"/>
              <a:buAutoNum type="arabicParenR"/>
            </a:pPr>
            <a:endParaRPr lang="en-US" b="1" dirty="0"/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Natural resource crisis-Heightened attention on biodiversity and finance</a:t>
            </a:r>
          </a:p>
          <a:p>
            <a:pPr marL="514350" indent="-514350">
              <a:buFont typeface="+mj-lt"/>
              <a:buAutoNum type="arabicParenR"/>
            </a:pPr>
            <a:endParaRPr lang="en-US" b="1" dirty="0"/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Public health crisis-COVID deaths topped one million people globally</a:t>
            </a:r>
          </a:p>
          <a:p>
            <a:pPr marL="514350" indent="-514350">
              <a:buFont typeface="+mj-lt"/>
              <a:buAutoNum type="arabicParenR"/>
            </a:pPr>
            <a:endParaRPr lang="en-US" b="1" dirty="0"/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Inequality crisis-Are COVID and other environmental crises widening inequalities?</a:t>
            </a:r>
          </a:p>
          <a:p>
            <a:pPr marL="514350" indent="-514350">
              <a:buFont typeface="+mj-lt"/>
              <a:buAutoNum type="arabicParenR"/>
            </a:pPr>
            <a:endParaRPr lang="en-US" b="1" dirty="0"/>
          </a:p>
          <a:p>
            <a:pPr marL="514350" indent="-514350">
              <a:buFont typeface="+mj-lt"/>
              <a:buAutoNum type="arabicParenR"/>
            </a:pPr>
            <a:r>
              <a:rPr lang="en-US" b="1" dirty="0"/>
              <a:t>Multilateralism crisis-“The world has a surplus of multilateral challenges, but a deficit of multilateral solutions”</a:t>
            </a:r>
          </a:p>
        </p:txBody>
      </p:sp>
    </p:spTree>
    <p:extLst>
      <p:ext uri="{BB962C8B-B14F-4D97-AF65-F5344CB8AC3E}">
        <p14:creationId xmlns:p14="http://schemas.microsoft.com/office/powerpoint/2010/main" val="368870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36368" cy="1325563"/>
          </a:xfrm>
        </p:spPr>
        <p:txBody>
          <a:bodyPr/>
          <a:lstStyle/>
          <a:p>
            <a:r>
              <a:rPr lang="en-US" b="1" dirty="0"/>
              <a:t>Can climate change lead the way?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China aims to see CO2 emissions "peak" before 2030 and achieve carbon neutrality by 2060</a:t>
            </a:r>
          </a:p>
          <a:p>
            <a:endParaRPr lang="en-US" b="1" dirty="0"/>
          </a:p>
          <a:p>
            <a:r>
              <a:rPr lang="en-US" b="1" dirty="0"/>
              <a:t>EU climate plans</a:t>
            </a:r>
          </a:p>
          <a:p>
            <a:endParaRPr lang="en-US" b="1" dirty="0"/>
          </a:p>
          <a:p>
            <a:r>
              <a:rPr lang="en-US" b="1" dirty="0"/>
              <a:t>Potential shift in United States climate policy</a:t>
            </a:r>
          </a:p>
          <a:p>
            <a:endParaRPr lang="en-US" b="1" dirty="0"/>
          </a:p>
          <a:p>
            <a:r>
              <a:rPr lang="en-US" b="1" dirty="0"/>
              <a:t>Private sector actions</a:t>
            </a:r>
          </a:p>
          <a:p>
            <a:endParaRPr lang="en-US" dirty="0"/>
          </a:p>
        </p:txBody>
      </p:sp>
      <p:pic>
        <p:nvPicPr>
          <p:cNvPr id="2050" name="Picture 2" descr="Climate change: Xi Jinping makes bold pledge for China to be carbon neutral  by 2060 | South China Morning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23" y="0"/>
            <a:ext cx="55537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4611" y="6190160"/>
            <a:ext cx="3577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South China Morning Post </a:t>
            </a:r>
          </a:p>
        </p:txBody>
      </p:sp>
    </p:spTree>
    <p:extLst>
      <p:ext uri="{BB962C8B-B14F-4D97-AF65-F5344CB8AC3E}">
        <p14:creationId xmlns:p14="http://schemas.microsoft.com/office/powerpoint/2010/main" val="74323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220</Words>
  <Application>Microsoft Macintosh PowerPoint</Application>
  <PresentationFormat>Widescreen</PresentationFormat>
  <Paragraphs>46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Overview</vt:lpstr>
      <vt:lpstr>UNGA and the SDGs</vt:lpstr>
      <vt:lpstr>UNGA Spotlights Five Interrelated Crises</vt:lpstr>
      <vt:lpstr>Can climate change lead the way?</vt:lpstr>
    </vt:vector>
  </TitlesOfParts>
  <Company>IGES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zusman</dc:creator>
  <cp:lastModifiedBy>Erin K</cp:lastModifiedBy>
  <cp:revision>11</cp:revision>
  <cp:lastPrinted>2020-10-12T03:01:15Z</cp:lastPrinted>
  <dcterms:created xsi:type="dcterms:W3CDTF">2020-10-12T01:57:17Z</dcterms:created>
  <dcterms:modified xsi:type="dcterms:W3CDTF">2020-10-22T08:51:17Z</dcterms:modified>
</cp:coreProperties>
</file>