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1064" r:id="rId3"/>
    <p:sldId id="1065" r:id="rId4"/>
    <p:sldId id="1059" r:id="rId5"/>
    <p:sldId id="1049" r:id="rId6"/>
    <p:sldId id="1043" r:id="rId7"/>
    <p:sldId id="1071" r:id="rId8"/>
    <p:sldId id="1074" r:id="rId9"/>
    <p:sldId id="1068" r:id="rId10"/>
    <p:sldId id="1070" r:id="rId11"/>
  </p:sldIdLst>
  <p:sldSz cx="12192000" cy="6858000"/>
  <p:notesSz cx="6807200" cy="99393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0" autoAdjust="0"/>
    <p:restoredTop sz="71129" autoAdjust="0"/>
  </p:normalViewPr>
  <p:slideViewPr>
    <p:cSldViewPr snapToGrid="0">
      <p:cViewPr varScale="1">
        <p:scale>
          <a:sx n="82" d="100"/>
          <a:sy n="82" d="100"/>
        </p:scale>
        <p:origin x="17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Capacity (million tons)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2015-2019</c:v>
                </c:pt>
                <c:pt idx="1">
                  <c:v>2020-2024</c:v>
                </c:pt>
                <c:pt idx="2">
                  <c:v>2025-2035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7.09</c:v>
                </c:pt>
                <c:pt idx="1">
                  <c:v>11.43</c:v>
                </c:pt>
                <c:pt idx="2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9-40B5-BFDC-43819410C0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Production (million tons)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2015-2019</c:v>
                </c:pt>
                <c:pt idx="1">
                  <c:v>2020-2024</c:v>
                </c:pt>
                <c:pt idx="2">
                  <c:v>2025-2035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6.23</c:v>
                </c:pt>
                <c:pt idx="1">
                  <c:v>10.029999999999999</c:v>
                </c:pt>
                <c:pt idx="2">
                  <c:v>28.62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9-40B5-BFDC-43819410C0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Consumption (kg/capita/year)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2015-2019</c:v>
                </c:pt>
                <c:pt idx="1">
                  <c:v>2020-2024</c:v>
                </c:pt>
                <c:pt idx="2">
                  <c:v>2025-2035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</c:v>
                </c:pt>
                <c:pt idx="1">
                  <c:v>40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19-40B5-BFDC-43819410C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7165712"/>
        <c:axId val="-2127162352"/>
      </c:barChart>
      <c:catAx>
        <c:axId val="-212716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ja-JP"/>
          </a:p>
        </c:txPr>
        <c:crossAx val="-2127162352"/>
        <c:crosses val="autoZero"/>
        <c:auto val="1"/>
        <c:lblAlgn val="ctr"/>
        <c:lblOffset val="100"/>
        <c:noMultiLvlLbl val="0"/>
      </c:catAx>
      <c:valAx>
        <c:axId val="-212716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ja-JP"/>
          </a:p>
        </c:txPr>
        <c:crossAx val="-212716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ja-JP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Sheet2!$A$2:$A$9</c:f>
              <c:strCache>
                <c:ptCount val="8"/>
                <c:pt idx="0">
                  <c:v>Organic</c:v>
                </c:pt>
                <c:pt idx="1">
                  <c:v>Paper</c:v>
                </c:pt>
                <c:pt idx="2">
                  <c:v>Plastic</c:v>
                </c:pt>
                <c:pt idx="3">
                  <c:v>Metal</c:v>
                </c:pt>
                <c:pt idx="4">
                  <c:v>Textile</c:v>
                </c:pt>
                <c:pt idx="5">
                  <c:v>Rubber &amp; Leather</c:v>
                </c:pt>
                <c:pt idx="6">
                  <c:v>Glass</c:v>
                </c:pt>
                <c:pt idx="7">
                  <c:v>Other</c:v>
                </c:pt>
              </c:strCache>
            </c:strRef>
          </c:cat>
          <c:val>
            <c:numRef>
              <c:f>Sheet2!$B$2:$B$9</c:f>
              <c:numCache>
                <c:formatCode>0.00%</c:formatCode>
                <c:ptCount val="8"/>
                <c:pt idx="0">
                  <c:v>0.42220000000000002</c:v>
                </c:pt>
                <c:pt idx="1">
                  <c:v>0.15459999999999999</c:v>
                </c:pt>
                <c:pt idx="2">
                  <c:v>0.10580000000000001</c:v>
                </c:pt>
                <c:pt idx="3">
                  <c:v>0.15709999999999999</c:v>
                </c:pt>
                <c:pt idx="4">
                  <c:v>2.64E-2</c:v>
                </c:pt>
                <c:pt idx="5">
                  <c:v>2.1999999999999999E-2</c:v>
                </c:pt>
                <c:pt idx="6">
                  <c:v>2.1399999999999999E-2</c:v>
                </c:pt>
                <c:pt idx="7">
                  <c:v>5.7599999999999998E-2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4-45DB-AF0D-972B3F959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853552"/>
        <c:axId val="-2123811376"/>
      </c:barChart>
      <c:catAx>
        <c:axId val="-212185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>
                <a:latin typeface="Arial Narrow" panose="020B0606020202030204" pitchFamily="34" charset="0"/>
              </a:defRPr>
            </a:pPr>
            <a:endParaRPr lang="ja-JP"/>
          </a:p>
        </c:txPr>
        <c:crossAx val="-2123811376"/>
        <c:crosses val="autoZero"/>
        <c:auto val="1"/>
        <c:lblAlgn val="ctr"/>
        <c:lblOffset val="100"/>
        <c:noMultiLvlLbl val="0"/>
      </c:catAx>
      <c:valAx>
        <c:axId val="-212381137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-212185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5C24E1-44CD-48DD-A600-E84AF152E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B3516-8DEC-41CA-AD86-D2F068878C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6669355-D7B3-4E2B-B918-90BAA17F81BC}" type="datetimeFigureOut">
              <a:rPr lang="id-ID" smtClean="0"/>
              <a:t>25/02/2020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44EC7-3826-4CA9-9B1A-365CB32790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E3061-814D-406A-9EDA-35DEAFD1FA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498769BE-2473-4A66-9CA8-29C3A154C09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2607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CE51A6DD-0EE1-4114-A872-9FD63B465310}" type="datetimeFigureOut">
              <a:rPr lang="id-ID" smtClean="0"/>
              <a:t>25/02/2020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2C989C52-E234-470A-A119-1F51837C1C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482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89C52-E234-470A-A119-1F51837C1C0E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1658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9C52-E234-470A-A119-1F51837C1C0E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094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9C52-E234-470A-A119-1F51837C1C0E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816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9C52-E234-470A-A119-1F51837C1C0E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828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355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89C52-E234-470A-A119-1F51837C1C0E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916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89C52-E234-470A-A119-1F51837C1C0E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422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9C52-E234-470A-A119-1F51837C1C0E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540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9C52-E234-470A-A119-1F51837C1C0E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335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9C52-E234-470A-A119-1F51837C1C0E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8086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9C52-E234-470A-A119-1F51837C1C0E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682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782-B4E0-46D4-B39E-F1D8A4AEC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6DE4C-0AC1-4EE2-B16C-EEF83E60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B251A-CB5F-4586-9788-AD78532E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742D-49B2-4FEF-BA01-A25A679BC635}" type="datetime1">
              <a:rPr lang="id-ID" smtClean="0"/>
              <a:t>25/02/2020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494EF-BE42-4509-AF14-F87675A5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C69C8-DE2D-4406-81F6-14655BE5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866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086E-8403-4216-A30C-AA3B7BF8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587D2-E72A-42CD-B2B9-27D04A888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23C90-81EE-4FFB-9C1C-F7527426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042A-AA2D-4122-BFF2-1505F7327D0D}" type="datetime1">
              <a:rPr lang="id-ID" smtClean="0"/>
              <a:t>25/02/2020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9A1DA-C7E8-49C9-8420-76A3077C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B4188-7F1D-4B60-9401-DCA2F89B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531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CB705-FD8B-464E-BB1B-EC2027B1F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0CB6E9-86F4-4945-A6E3-32B2E8E4A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F2BE2-5267-48C0-948F-49054C715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A88C-005A-42A8-A9EC-CDECE5DE1E12}" type="datetime1">
              <a:rPr lang="id-ID" smtClean="0"/>
              <a:t>25/02/2020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CA75F-DBCC-476D-9396-D4CD0375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A27C6-F75B-4FA9-951C-97CD5F12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005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9DD0-2CBB-4B7A-88D3-A6ECA76B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E8121-9CD5-4EC2-A4FC-16594E725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212C-15F2-4720-9298-BA239991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BA5F-E037-491E-BA16-77DB20AF8F53}" type="datetime1">
              <a:rPr lang="id-ID" smtClean="0"/>
              <a:t>25/02/2020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114D2-CBC3-470D-A757-F9F9B397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B349E-7F83-4DE1-A30B-E72BF10F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788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90F1-7005-4F52-B68F-DFCE56E9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AAA37-1E5C-464A-A848-A459B3E44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8AB1-F9E0-40FF-A138-06A43732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0FDBC-0759-4D3E-AFDA-D8F4D6ABF8AE}" type="datetime1">
              <a:rPr lang="id-ID" smtClean="0"/>
              <a:t>25/02/2020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8FF2A-7805-4723-9748-22237E26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79A47-2B38-4B2A-9A85-5F630A63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631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C427-7E21-40A6-93FF-0E6C445D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BFFD-204D-4FEF-A708-1B73C1B76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4B831-6C67-4C94-9068-CAFCE3F54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081F0-F562-4F24-AFA0-DE5F083F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287C-CE80-41AB-9B53-FA56BFF4DCEC}" type="datetime1">
              <a:rPr lang="id-ID" smtClean="0"/>
              <a:t>25/02/2020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8C7F6-521C-4A17-AD8C-1328F80B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9AC42-88FD-4A53-8C3A-F5A67A25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095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9847-E97F-4332-BF0B-88BF86DF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DAD76-5FE7-4BE3-B37B-52EEDE755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71F2D-BEEA-4D12-8049-4B473727F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3B909-9770-4622-91A7-9A46FA4B8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6ACA2-EF92-4DC7-878D-AC38B99C0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2CE6F-301A-4580-91D2-93E22B2A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925F-9301-4330-AEB1-C59CF65591A3}" type="datetime1">
              <a:rPr lang="id-ID" smtClean="0"/>
              <a:t>25/02/2020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23C06-6892-41C2-BD57-04C0D9CB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D9A1F-1C4A-4A60-A50B-DFD8731D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012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CA57-2E9F-4BBA-95E6-28BAE9D1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DC457-3931-4EF7-BC24-9DB82DD0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ABFA-5E45-4C7A-9FB0-9B8F6EA10DA3}" type="datetime1">
              <a:rPr lang="id-ID" smtClean="0"/>
              <a:t>25/02/2020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FADF6-AF0E-4132-B885-ABE600E5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202EE-D4C3-4807-AF72-6E02112F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430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7F9AD-691C-45AF-A333-9BCAB49F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F9A4-2DA3-4AAB-B29D-75E5821ECB9C}" type="datetime1">
              <a:rPr lang="id-ID" smtClean="0"/>
              <a:t>25/02/2020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3C035-A25A-4916-A364-4AE3AD92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1A07B-E3B3-42D9-AA31-1A287DDA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94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6DD3-3F43-4F61-A398-213A1ADD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B3790-58DE-4D96-8F79-FF0C2B3D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54670-0C6D-44CD-8F6B-C43B4085A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94611-F6E3-410F-BA9E-7BA3248F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4536-4225-43CF-9215-51A2062FF01A}" type="datetime1">
              <a:rPr lang="id-ID" smtClean="0"/>
              <a:t>25/02/2020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78795-7F22-467E-A3B4-39AA7C38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C3AAB-2DC6-4013-81D6-C9230C8B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942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F007-FF29-41C8-8C79-27688381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4E8DB7-9069-4055-BA41-AE44D65BD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0679C-FE88-4463-8584-154D4827C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559C7-211F-4F9E-BF80-CD847BA0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B5E-9EFC-4234-AC10-5387AFD79824}" type="datetime1">
              <a:rPr lang="id-ID" smtClean="0"/>
              <a:t>25/02/2020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9814A-A297-4CFB-AE68-387CA47C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04795-76BF-4E4A-BFA5-68E51E0F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390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A7509-8119-462D-B813-8D5F6DB5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32729-2789-493D-B363-1FAD868DF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B1DEC-ACF9-424D-A1A2-299353991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CA91E-13A2-4F52-BEB9-7F4D465EACEB}" type="datetime1">
              <a:rPr lang="id-ID" smtClean="0"/>
              <a:t>25/02/2020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04DAB-3C84-4ACD-B851-103E803C9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1550C-4032-4A0D-806E-A6F705D4D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C35E-2AE9-4F40-93A8-D1577D6A042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9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0677"/>
            <a:ext cx="12192000" cy="76535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ja-JP" sz="3600" dirty="0" smtClean="0">
                <a:latin typeface="Arial Narrow" panose="020B0606020202030204" pitchFamily="34" charset="0"/>
              </a:rPr>
              <a:t>Action </a:t>
            </a:r>
            <a:r>
              <a:rPr lang="en-US" altLang="ja-JP" sz="3600" dirty="0">
                <a:latin typeface="Arial Narrow" panose="020B0606020202030204" pitchFamily="34" charset="0"/>
              </a:rPr>
              <a:t>for Plastic Waste Reduction in Indonesia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392663-28EA-4ED4-AB82-E95963784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947" y="4474724"/>
            <a:ext cx="1335870" cy="1188924"/>
          </a:xfrm>
          <a:prstGeom prst="rect">
            <a:avLst/>
          </a:prstGeom>
        </p:spPr>
      </p:pic>
      <p:pic>
        <p:nvPicPr>
          <p:cNvPr id="1026" name="Picture 2" descr="ãUNEP IETCãã®ç»åæ¤ç´¢çµæ">
            <a:extLst>
              <a:ext uri="{FF2B5EF4-FFF2-40B4-BE49-F238E27FC236}">
                <a16:creationId xmlns:a16="http://schemas.microsoft.com/office/drawing/2014/main" id="{55A07718-82A8-4511-AA8D-1EB7FA32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65" y="4502130"/>
            <a:ext cx="1050305" cy="10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IGESãã®ç»åæ¤ç´¢çµæ">
            <a:extLst>
              <a:ext uri="{FF2B5EF4-FFF2-40B4-BE49-F238E27FC236}">
                <a16:creationId xmlns:a16="http://schemas.microsoft.com/office/drawing/2014/main" id="{63550FC6-0BE2-45FE-A143-19846676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77" y="4733192"/>
            <a:ext cx="1366866" cy="7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0" name="Straight Connector 72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E84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>
            <a:extLst>
              <a:ext uri="{FF2B5EF4-FFF2-40B4-BE49-F238E27FC236}">
                <a16:creationId xmlns:a16="http://schemas.microsoft.com/office/drawing/2014/main" id="{B3859324-5F4C-4275-BFB9-69B7FDAB5B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38"/>
          <a:stretch/>
        </p:blipFill>
        <p:spPr>
          <a:xfrm>
            <a:off x="3970452" y="4617601"/>
            <a:ext cx="1437251" cy="104563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2A60631-8109-4C0D-B1C6-55DF641DB862}"/>
              </a:ext>
            </a:extLst>
          </p:cNvPr>
          <p:cNvSpPr txBox="1">
            <a:spLocks/>
          </p:cNvSpPr>
          <p:nvPr/>
        </p:nvSpPr>
        <p:spPr>
          <a:xfrm>
            <a:off x="1432947" y="2629108"/>
            <a:ext cx="9175196" cy="1399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>
                <a:latin typeface="Arial Narrow" panose="020B0606020202030204" pitchFamily="34" charset="0"/>
              </a:rPr>
              <a:t>Miwa Tatsuno</a:t>
            </a:r>
          </a:p>
          <a:p>
            <a:pPr algn="r"/>
            <a:r>
              <a:rPr lang="en-US" sz="2800" dirty="0" err="1" smtClean="0">
                <a:latin typeface="Arial Narrow" panose="020B0606020202030204" pitchFamily="34" charset="0"/>
              </a:rPr>
              <a:t>Programme</a:t>
            </a:r>
            <a:r>
              <a:rPr lang="en-US" sz="2800" dirty="0" smtClean="0">
                <a:latin typeface="Arial Narrow" panose="020B0606020202030204" pitchFamily="34" charset="0"/>
              </a:rPr>
              <a:t> Coordinator, </a:t>
            </a:r>
            <a:r>
              <a:rPr lang="en-US" sz="2800" dirty="0">
                <a:latin typeface="Arial Narrow" panose="020B0606020202030204" pitchFamily="34" charset="0"/>
              </a:rPr>
              <a:t>IGES/CCET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38E15CD-28E1-426C-9606-B50296E4D8F2}"/>
              </a:ext>
            </a:extLst>
          </p:cNvPr>
          <p:cNvSpPr/>
          <p:nvPr/>
        </p:nvSpPr>
        <p:spPr>
          <a:xfrm>
            <a:off x="8044300" y="5983223"/>
            <a:ext cx="2563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2000" dirty="0" smtClean="0">
                <a:latin typeface="Arial Narrow" panose="020B0606020202030204" pitchFamily="34" charset="0"/>
              </a:rPr>
              <a:t>Lake Toba, Feb 28</a:t>
            </a:r>
            <a:r>
              <a:rPr lang="en-US" altLang="ja-JP" sz="2000" baseline="30000" dirty="0" smtClean="0">
                <a:latin typeface="Arial Narrow" panose="020B0606020202030204" pitchFamily="34" charset="0"/>
              </a:rPr>
              <a:t>th</a:t>
            </a:r>
            <a:r>
              <a:rPr lang="en-US" altLang="ja-JP" sz="2000" dirty="0" smtClean="0">
                <a:latin typeface="Arial Narrow" panose="020B0606020202030204" pitchFamily="34" charset="0"/>
              </a:rPr>
              <a:t> 2020</a:t>
            </a:r>
            <a:endParaRPr lang="en-US" altLang="ja-JP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3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r>
              <a:rPr kumimoji="1" lang="en-US" altLang="ja-JP" sz="5400" dirty="0" smtClean="0"/>
              <a:t>Thank you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3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1A28C8A-6D6C-46ED-8F0C-E800B0F84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110" y="3913066"/>
            <a:ext cx="2462699" cy="249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A61F75-7B73-4EEE-B84F-45EE1E42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10" y="374814"/>
            <a:ext cx="10515600" cy="389477"/>
          </a:xfrm>
        </p:spPr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Arial Narrow" panose="020B0606020202030204" pitchFamily="34" charset="0"/>
              </a:rPr>
              <a:t>Cooperation </a:t>
            </a:r>
            <a:r>
              <a:rPr lang="en-US" altLang="ja-JP" sz="3200" b="1" dirty="0">
                <a:latin typeface="Arial Narrow" panose="020B0606020202030204" pitchFamily="34" charset="0"/>
              </a:rPr>
              <a:t>between</a:t>
            </a:r>
            <a:r>
              <a:rPr kumimoji="1" lang="en-US" altLang="ja-JP" sz="3200" b="1" dirty="0">
                <a:latin typeface="Arial Narrow" panose="020B0606020202030204" pitchFamily="34" charset="0"/>
              </a:rPr>
              <a:t> KLHK and </a:t>
            </a:r>
            <a:r>
              <a:rPr kumimoji="1" lang="en-US" altLang="ja-JP" sz="3200" b="1" dirty="0" smtClean="0">
                <a:latin typeface="Arial Narrow" panose="020B0606020202030204" pitchFamily="34" charset="0"/>
              </a:rPr>
              <a:t>IGES/CCET</a:t>
            </a:r>
            <a:endParaRPr lang="en-US" altLang="ja-JP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E0C9E8-DD7F-4F8A-8CC7-1C0B472A3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20" y="1233211"/>
            <a:ext cx="9032218" cy="283928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National Level (Output-1)</a:t>
            </a:r>
          </a:p>
          <a:p>
            <a:pPr marL="0" indent="0">
              <a:buNone/>
            </a:pPr>
            <a:r>
              <a:rPr lang="en-US" altLang="ja-JP" sz="2400" dirty="0">
                <a:latin typeface="Arial Narrow" panose="020B0606020202030204" pitchFamily="34" charset="0"/>
              </a:rPr>
              <a:t> Development of </a:t>
            </a:r>
            <a:r>
              <a:rPr lang="en-US" altLang="ja-JP" sz="2400" dirty="0" smtClean="0">
                <a:latin typeface="Arial Narrow" panose="020B0606020202030204" pitchFamily="34" charset="0"/>
              </a:rPr>
              <a:t>“National </a:t>
            </a:r>
            <a:r>
              <a:rPr lang="en-US" altLang="ja-JP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Plastic Waste Reduction </a:t>
            </a:r>
            <a:r>
              <a:rPr lang="en-US" altLang="ja-JP" sz="2400" dirty="0" smtClean="0">
                <a:latin typeface="Arial Narrow" panose="020B0606020202030204" pitchFamily="34" charset="0"/>
              </a:rPr>
              <a:t>Strategic Action</a:t>
            </a:r>
          </a:p>
          <a:p>
            <a:pPr marL="0" indent="0">
              <a:buNone/>
            </a:pPr>
            <a:r>
              <a:rPr lang="en-US" altLang="ja-JP" sz="2400" dirty="0" smtClean="0">
                <a:latin typeface="Arial Narrow" panose="020B0606020202030204" pitchFamily="34" charset="0"/>
              </a:rPr>
              <a:t> for Indonesia”</a:t>
            </a:r>
            <a:endParaRPr lang="en-US" altLang="ja-JP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altLang="ja-JP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ja-JP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Provincial level (Output-2)</a:t>
            </a:r>
          </a:p>
          <a:p>
            <a:pPr marL="0" indent="0">
              <a:buNone/>
            </a:pPr>
            <a:r>
              <a:rPr lang="en-US" altLang="ja-JP" sz="2400" dirty="0">
                <a:latin typeface="Arial Narrow" panose="020B0606020202030204" pitchFamily="34" charset="0"/>
              </a:rPr>
              <a:t>Development </a:t>
            </a:r>
            <a:r>
              <a:rPr lang="en-US" altLang="ja-JP" sz="2400" dirty="0" smtClean="0">
                <a:latin typeface="Arial Narrow" panose="020B0606020202030204" pitchFamily="34" charset="0"/>
              </a:rPr>
              <a:t>of JAKSTRADA</a:t>
            </a:r>
          </a:p>
          <a:p>
            <a:pPr marL="0" indent="0">
              <a:buNone/>
            </a:pPr>
            <a:r>
              <a:rPr lang="en-US" altLang="ja-JP" sz="2400" dirty="0" smtClean="0">
                <a:latin typeface="Arial Narrow" panose="020B0606020202030204" pitchFamily="34" charset="0"/>
              </a:rPr>
              <a:t>Pilot project (Material recovering facility at </a:t>
            </a:r>
            <a:r>
              <a:rPr lang="en-US" altLang="ja-JP" sz="2400" dirty="0" err="1" smtClean="0">
                <a:latin typeface="Arial Narrow" panose="020B0606020202030204" pitchFamily="34" charset="0"/>
              </a:rPr>
              <a:t>Balige</a:t>
            </a:r>
            <a:r>
              <a:rPr lang="en-US" altLang="ja-JP" sz="2400" dirty="0" smtClean="0">
                <a:latin typeface="Arial Narrow" panose="020B0606020202030204" pitchFamily="34" charset="0"/>
              </a:rPr>
              <a:t>) </a:t>
            </a:r>
            <a:endParaRPr lang="en-US" altLang="ja-JP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 Narrow" panose="020B0606020202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407" y="3913066"/>
            <a:ext cx="3930869" cy="29449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4937" y="164124"/>
            <a:ext cx="2503679" cy="3546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463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51E912-1C09-4C66-82BD-845ACBC8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28287"/>
            <a:ext cx="988612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43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4325" algn="r"/>
              </a:tabLst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1. Forward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4325" algn="r"/>
              </a:tabLst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2. Executive Summary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4325" algn="r"/>
              </a:tabLst>
            </a:pP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3. Introduction &amp; Background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lvl="1"/>
            <a:r>
              <a:rPr kumimoji="0" lang="en-US" altLang="ja-JP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3-1</a:t>
            </a:r>
            <a:r>
              <a:rPr kumimoji="0" lang="en-US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</a:t>
            </a:r>
            <a:r>
              <a:rPr kumimoji="0" lang="en-US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Arial Narrow" panose="020B0606020202030204" pitchFamily="34" charset="0"/>
              </a:rPr>
              <a:t>Background</a:t>
            </a:r>
            <a:endParaRPr kumimoji="0" lang="en-US" altLang="ja-JP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lvl="1"/>
            <a:r>
              <a:rPr kumimoji="0" lang="en-US" altLang="ja-JP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3-2. Indonesian Context</a:t>
            </a:r>
            <a:endParaRPr kumimoji="0" lang="en-US" altLang="ja-JP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4325" algn="r"/>
              </a:tabLst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4. 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National Overview of Plastic Waste Management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endParaRPr>
          </a:p>
          <a:p>
            <a:pPr lvl="1"/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4-1. </a:t>
            </a:r>
            <a: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National Regulation, Policy </a:t>
            </a: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and Program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lvl="1"/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4-2. Solid Waste Management in Indonesia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lvl="1"/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4-3. National Waste Management Stakeholder Mapping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lvl="1"/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4-4. National Plastic Industry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lvl="1"/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4-5. </a:t>
            </a:r>
            <a:r>
              <a:rPr kumimoji="0" lang="en-US" altLang="ja-JP" sz="2400" b="0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Priority Issues on Plastic Pollution in Indonesia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4325" algn="r"/>
              </a:tabLst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5. </a:t>
            </a: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Strategic Action for </a:t>
            </a:r>
            <a:r>
              <a:rPr kumimoji="0" lang="en-US" altLang="ja-JP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Plastic Waste Reduction</a:t>
            </a:r>
            <a:endParaRPr kumimoji="0" lang="en-US" altLang="ja-JP" sz="2400" b="0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</a:endParaRPr>
          </a:p>
          <a:p>
            <a:pPr lvl="1"/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5-1. Guiding principle, Goals, and Indicators &amp; Target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lvl="1"/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5-2. Action for National and Local Government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lvl="1"/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5-3. Stakeholder Involvement (Non-government Sector)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lvl="1"/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5-4. A 5-year Action for Plastic Waste Reduction in Indonesia (2020 – 2025)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4325" algn="r"/>
              </a:tabLst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6. Monitoring, Evaluation and Review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EAFDD5-3CCF-46D6-9473-FF18860F9849}"/>
              </a:ext>
            </a:extLst>
          </p:cNvPr>
          <p:cNvSpPr/>
          <p:nvPr/>
        </p:nvSpPr>
        <p:spPr>
          <a:xfrm>
            <a:off x="2688086" y="117615"/>
            <a:ext cx="6815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3200" b="1" dirty="0" smtClean="0">
                <a:latin typeface="Arial Narrow" panose="020B0606020202030204" pitchFamily="34" charset="0"/>
                <a:ea typeface="+mj-ea"/>
                <a:cs typeface="+mj-cs"/>
              </a:rPr>
              <a:t>National Plastic Waste Reduction Actions</a:t>
            </a:r>
            <a:endParaRPr lang="ja-JP" altLang="ja-JP" sz="3200" b="1" dirty="0">
              <a:latin typeface="Arial Narrow" panose="020B0606020202030204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72">
            <a:extLst>
              <a:ext uri="{FF2B5EF4-FFF2-40B4-BE49-F238E27FC236}">
                <a16:creationId xmlns:a16="http://schemas.microsoft.com/office/drawing/2014/main" id="{0F697C02-B2AF-4370-93DF-078AA05950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6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D608C-DC85-47B8-94C4-E78AE01D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>
                <a:latin typeface="Arial Narrow" panose="020B0606020202030204" pitchFamily="34" charset="0"/>
              </a:rPr>
              <a:t>4</a:t>
            </a:fld>
            <a:endParaRPr lang="id-ID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70B5E3-7286-4E9C-8864-BCF3036A4A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8216" y="711439"/>
          <a:ext cx="4236649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36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2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Ministry of Industry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03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latin typeface="Arial Narrow" panose="020B0606020202030204" pitchFamily="34" charset="0"/>
                        </a:rPr>
                        <a:t>Capacity = 5.33 – 7.09 million tons</a:t>
                      </a:r>
                    </a:p>
                    <a:p>
                      <a:r>
                        <a:rPr lang="en-US" sz="1600" baseline="0" dirty="0">
                          <a:latin typeface="Arial Narrow" panose="020B0606020202030204" pitchFamily="34" charset="0"/>
                        </a:rPr>
                        <a:t>Plastic production (2015-2019) = 4.68 – 6.23 million tons</a:t>
                      </a:r>
                    </a:p>
                    <a:p>
                      <a:r>
                        <a:rPr lang="en-US" sz="1600" baseline="0" dirty="0">
                          <a:latin typeface="Arial Narrow" panose="020B0606020202030204" pitchFamily="34" charset="0"/>
                        </a:rPr>
                        <a:t>Plastic consumption (2015-2019) = 17-23 kg/capita/year</a:t>
                      </a:r>
                    </a:p>
                    <a:p>
                      <a:endParaRPr lang="en-US" sz="1600" baseline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1600" baseline="0" dirty="0">
                          <a:latin typeface="Arial Narrow" panose="020B0606020202030204" pitchFamily="34" charset="0"/>
                        </a:rPr>
                        <a:t>Capacity = 7.80 – 11.43 million tons</a:t>
                      </a:r>
                    </a:p>
                    <a:p>
                      <a:r>
                        <a:rPr lang="en-US" sz="1600" baseline="0" dirty="0">
                          <a:latin typeface="Arial Narrow" panose="020B0606020202030204" pitchFamily="34" charset="0"/>
                        </a:rPr>
                        <a:t>Plastic production (2020-2024) = 6.85 – 10.03 million tons</a:t>
                      </a:r>
                    </a:p>
                    <a:p>
                      <a:r>
                        <a:rPr lang="en-US" sz="1600" baseline="0" dirty="0">
                          <a:latin typeface="Arial Narrow" panose="020B0606020202030204" pitchFamily="34" charset="0"/>
                        </a:rPr>
                        <a:t>Plastic consumption (2020-2024) = 25-40 kg/capita/year</a:t>
                      </a:r>
                    </a:p>
                    <a:p>
                      <a:endParaRPr lang="en-US" sz="1600" baseline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US" sz="1600" baseline="0" dirty="0">
                          <a:latin typeface="Arial Narrow" panose="020B0606020202030204" pitchFamily="34" charset="0"/>
                        </a:rPr>
                        <a:t>Capacity = 12.57 – 32.60 million tons</a:t>
                      </a:r>
                    </a:p>
                    <a:p>
                      <a:r>
                        <a:rPr lang="en-US" sz="1600" baseline="0" dirty="0">
                          <a:latin typeface="Arial Narrow" panose="020B0606020202030204" pitchFamily="34" charset="0"/>
                        </a:rPr>
                        <a:t>Plastic production (2025-2035) = 11.04 – 28.62 million tons</a:t>
                      </a:r>
                    </a:p>
                    <a:p>
                      <a:r>
                        <a:rPr lang="en-US" sz="1600" baseline="0" dirty="0">
                          <a:latin typeface="Arial Narrow" panose="020B0606020202030204" pitchFamily="34" charset="0"/>
                        </a:rPr>
                        <a:t>Plastic consumption (2025-2035) = 44-100 kg/capita/year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A929F08-26AE-4ADD-ABB2-28CFC71627DE}"/>
              </a:ext>
            </a:extLst>
          </p:cNvPr>
          <p:cNvSpPr txBox="1">
            <a:spLocks/>
          </p:cNvSpPr>
          <p:nvPr/>
        </p:nvSpPr>
        <p:spPr>
          <a:xfrm>
            <a:off x="0" y="16541"/>
            <a:ext cx="12192000" cy="501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b="1" dirty="0" smtClean="0">
                <a:latin typeface="Arial Narrow" panose="020B0606020202030204" pitchFamily="34" charset="0"/>
              </a:rPr>
              <a:t>Plastic industry development </a:t>
            </a:r>
            <a:endParaRPr lang="en-US" altLang="ja-JP" sz="2800" b="1" dirty="0">
              <a:latin typeface="Arial Narrow" panose="020B0606020202030204" pitchFamily="34" charset="0"/>
            </a:endParaRPr>
          </a:p>
          <a:p>
            <a:pPr algn="ctr"/>
            <a:endParaRPr lang="en-US" sz="2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9C7D252-F581-4EFC-B5F8-BCD74A913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465123"/>
              </p:ext>
            </p:extLst>
          </p:nvPr>
        </p:nvGraphicFramePr>
        <p:xfrm>
          <a:off x="4886793" y="711439"/>
          <a:ext cx="6896712" cy="564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C5C9D6A-CA00-4888-8F2D-A06DDE19664C}"/>
              </a:ext>
            </a:extLst>
          </p:cNvPr>
          <p:cNvSpPr/>
          <p:nvPr/>
        </p:nvSpPr>
        <p:spPr>
          <a:xfrm>
            <a:off x="255221" y="6475154"/>
            <a:ext cx="3886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Source: SWI analysis from </a:t>
            </a:r>
            <a:r>
              <a:rPr lang="en-US" sz="1600" dirty="0" err="1">
                <a:latin typeface="Arial Narrow" panose="020B0606020202030204" pitchFamily="34" charset="0"/>
              </a:rPr>
              <a:t>MoI</a:t>
            </a:r>
            <a:r>
              <a:rPr lang="en-US" sz="1600" dirty="0">
                <a:latin typeface="Arial Narrow" panose="020B0606020202030204" pitchFamily="34" charset="0"/>
              </a:rPr>
              <a:t> data, 2019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050A9-595A-431C-BCBF-7B135A246FBA}"/>
              </a:ext>
            </a:extLst>
          </p:cNvPr>
          <p:cNvSpPr txBox="1"/>
          <p:nvPr/>
        </p:nvSpPr>
        <p:spPr>
          <a:xfrm>
            <a:off x="255221" y="5402243"/>
            <a:ext cx="4302638" cy="954107"/>
          </a:xfrm>
          <a:prstGeom prst="rect">
            <a:avLst/>
          </a:prstGeom>
          <a:noFill/>
          <a:ln w="38100" cmpd="thickThin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Currently there are no target (by </a:t>
            </a:r>
            <a:r>
              <a:rPr lang="en-US" sz="1400" dirty="0" err="1">
                <a:latin typeface="Arial Narrow" panose="020B0606020202030204" pitchFamily="34" charset="0"/>
              </a:rPr>
              <a:t>MoI</a:t>
            </a:r>
            <a:r>
              <a:rPr lang="en-US" sz="1400" dirty="0">
                <a:latin typeface="Arial Narrow" panose="020B0606020202030204" pitchFamily="34" charset="0"/>
              </a:rPr>
              <a:t>) for:</a:t>
            </a:r>
          </a:p>
          <a:p>
            <a:pPr marL="60325" indent="-60325">
              <a:buFontTx/>
              <a:buChar char="-"/>
            </a:pPr>
            <a:r>
              <a:rPr lang="en-US" sz="1400" dirty="0">
                <a:latin typeface="Arial Narrow" panose="020B0606020202030204" pitchFamily="34" charset="0"/>
              </a:rPr>
              <a:t>plastic waste recycling</a:t>
            </a:r>
          </a:p>
          <a:p>
            <a:pPr marL="60325" indent="-60325">
              <a:buFontTx/>
              <a:buChar char="-"/>
            </a:pPr>
            <a:r>
              <a:rPr lang="en-US" sz="1400" dirty="0">
                <a:latin typeface="Arial Narrow" panose="020B0606020202030204" pitchFamily="34" charset="0"/>
              </a:rPr>
              <a:t>using a certain percentage of recycled raw materials for plastic products</a:t>
            </a:r>
          </a:p>
        </p:txBody>
      </p:sp>
      <p:sp>
        <p:nvSpPr>
          <p:cNvPr id="20" name="フリーフォーム 19"/>
          <p:cNvSpPr/>
          <p:nvPr/>
        </p:nvSpPr>
        <p:spPr>
          <a:xfrm>
            <a:off x="6873766" y="1650124"/>
            <a:ext cx="4193627" cy="3132083"/>
          </a:xfrm>
          <a:custGeom>
            <a:avLst/>
            <a:gdLst>
              <a:gd name="connsiteX0" fmla="*/ 0 w 4193627"/>
              <a:gd name="connsiteY0" fmla="*/ 3132083 h 3132083"/>
              <a:gd name="connsiteX1" fmla="*/ 2070537 w 4193627"/>
              <a:gd name="connsiteY1" fmla="*/ 2396359 h 3132083"/>
              <a:gd name="connsiteX2" fmla="*/ 4193627 w 4193627"/>
              <a:gd name="connsiteY2" fmla="*/ 0 h 3132083"/>
              <a:gd name="connsiteX3" fmla="*/ 4193627 w 4193627"/>
              <a:gd name="connsiteY3" fmla="*/ 0 h 313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3627" h="3132083">
                <a:moveTo>
                  <a:pt x="0" y="3132083"/>
                </a:moveTo>
                <a:cubicBezTo>
                  <a:pt x="685799" y="3025228"/>
                  <a:pt x="1371599" y="2918373"/>
                  <a:pt x="2070537" y="2396359"/>
                </a:cubicBezTo>
                <a:cubicBezTo>
                  <a:pt x="2769475" y="1874345"/>
                  <a:pt x="4193627" y="0"/>
                  <a:pt x="4193627" y="0"/>
                </a:cubicBezTo>
                <a:lnTo>
                  <a:pt x="419362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4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/>
          </p:cNvGraphicFramePr>
          <p:nvPr>
            <p:extLst/>
          </p:nvPr>
        </p:nvGraphicFramePr>
        <p:xfrm>
          <a:off x="376529" y="1608896"/>
          <a:ext cx="6678800" cy="4892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524402B-5871-4534-9503-6A493F461A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583" y="2846103"/>
            <a:ext cx="647999" cy="64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31742-7CFF-4E4E-94F1-5F72BDE5C6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984" y="1055514"/>
            <a:ext cx="647999" cy="64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EE1CB2-9688-49EE-B2B6-182975EF77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674" y="3187981"/>
            <a:ext cx="647999" cy="64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B8032-5750-456E-BBE0-A4A4E66433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1" y="2814746"/>
            <a:ext cx="647999" cy="64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F90F0D-4BC2-4FCD-889F-5DB9F5D38E9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749" y="3724177"/>
            <a:ext cx="647999" cy="64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824A1D-F653-4DD7-B2FF-7389CD2F44D5}"/>
              </a:ext>
            </a:extLst>
          </p:cNvPr>
          <p:cNvSpPr/>
          <p:nvPr/>
        </p:nvSpPr>
        <p:spPr>
          <a:xfrm>
            <a:off x="810546" y="7083923"/>
            <a:ext cx="6497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</a:t>
            </a:r>
            <a:r>
              <a:rPr lang="en-US" sz="1600"/>
              <a:t>: SWI analysis from Adipura Program data by MoEF</a:t>
            </a:r>
            <a:r>
              <a:rPr lang="en-US" sz="1600" dirty="0"/>
              <a:t>, 2017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6276BF8-B2AE-4AD7-999E-109ECE8816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48888" y="1911386"/>
          <a:ext cx="4076225" cy="29818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9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Source of Waste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Arial Narrow" panose="020B0606020202030204" pitchFamily="34" charset="0"/>
                        </a:rPr>
                        <a:t>Proportion (%)</a:t>
                      </a:r>
                      <a:endParaRPr lang="en-US" sz="1800" dirty="0">
                        <a:latin typeface="Arial Narrow" panose="020B060602020203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Household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42.51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Office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5.47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9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Traditional market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23.17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Commercial area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6.17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Public facilities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9.04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9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Other areas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8.09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7951AF85-F8E5-4FCE-99AA-F83E5002E319}"/>
              </a:ext>
            </a:extLst>
          </p:cNvPr>
          <p:cNvSpPr/>
          <p:nvPr/>
        </p:nvSpPr>
        <p:spPr>
          <a:xfrm>
            <a:off x="0" y="6499865"/>
            <a:ext cx="38479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Source: SIPSN, 2018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6C32C4-F622-4EE9-8D16-8E5F5202EAFD}"/>
              </a:ext>
            </a:extLst>
          </p:cNvPr>
          <p:cNvSpPr/>
          <p:nvPr/>
        </p:nvSpPr>
        <p:spPr>
          <a:xfrm>
            <a:off x="2921261" y="242592"/>
            <a:ext cx="7493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</a:rPr>
              <a:t>Indonesia Municipal Waste Source and Composition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9B7ACA9-7E77-4027-8D09-2FFDF6E4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5</a:t>
            </a:fld>
            <a:endParaRPr lang="id-ID"/>
          </a:p>
        </p:txBody>
      </p:sp>
      <p:sp>
        <p:nvSpPr>
          <p:cNvPr id="2" name="楕円 1"/>
          <p:cNvSpPr/>
          <p:nvPr/>
        </p:nvSpPr>
        <p:spPr>
          <a:xfrm>
            <a:off x="2641534" y="3860805"/>
            <a:ext cx="885438" cy="2306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60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4800" b="1" dirty="0">
                <a:latin typeface="Arial Narrow" panose="020B0606020202030204" pitchFamily="34" charset="0"/>
              </a:rPr>
              <a:t>Collection &amp; Recycle rate </a:t>
            </a:r>
            <a:endParaRPr lang="ja-JP" altLang="en-US" sz="4800" b="1" dirty="0">
              <a:latin typeface="Arial Narrow" panose="020B060602020203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276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Collection </a:t>
            </a:r>
            <a:r>
              <a:rPr lang="en-US" altLang="ja-JP" sz="3200" dirty="0" smtClean="0"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rate (from JAKSTRADA database)</a:t>
            </a:r>
            <a:endParaRPr lang="en-US" altLang="ja-JP" sz="3200" dirty="0">
              <a:latin typeface="Arial Narrow" panose="020B0606020202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3200" dirty="0"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Around 39% of the total plastic waste is collected.</a:t>
            </a:r>
          </a:p>
          <a:p>
            <a:pPr marL="0" indent="0">
              <a:buNone/>
            </a:pPr>
            <a:r>
              <a:rPr lang="en-US" altLang="ja-JP" sz="3200" dirty="0"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In rural areas, the rate is as low as 16%.</a:t>
            </a:r>
          </a:p>
          <a:p>
            <a:endParaRPr lang="en-US" altLang="ja-JP" sz="3200" dirty="0">
              <a:latin typeface="Arial Narrow" panose="020B0606020202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3200" dirty="0"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Recycle rate </a:t>
            </a:r>
          </a:p>
          <a:p>
            <a:pPr marL="0" indent="0">
              <a:buNone/>
            </a:pPr>
            <a:r>
              <a:rPr lang="en-US" altLang="ja-JP" sz="3200" dirty="0">
                <a:latin typeface="Arial Narrow" panose="020B0606020202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Only 10% of plastic is recycled. </a:t>
            </a:r>
          </a:p>
          <a:p>
            <a:pPr marL="0" indent="0">
              <a:buNone/>
            </a:pPr>
            <a:endParaRPr lang="ja-JP" altLang="en-US" sz="3200" dirty="0">
              <a:latin typeface="Arial Narrow" panose="020B0606020202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C35E-2AE9-4F40-93A8-D1577D6A0425}" type="slidenum">
              <a:rPr lang="id-ID" smtClean="0"/>
              <a:t>6</a:t>
            </a:fld>
            <a:endParaRPr lang="id-ID"/>
          </a:p>
        </p:txBody>
      </p:sp>
      <p:pic>
        <p:nvPicPr>
          <p:cNvPr id="6" name="図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84759" y="3754218"/>
            <a:ext cx="6557317" cy="3103782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7472854" y="6064469"/>
            <a:ext cx="1190865" cy="4113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E5EEBCC9-FC88-4AB6-9BB2-0CF2FDE18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74046"/>
              </p:ext>
            </p:extLst>
          </p:nvPr>
        </p:nvGraphicFramePr>
        <p:xfrm>
          <a:off x="88690" y="3965"/>
          <a:ext cx="12009526" cy="6854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526">
                  <a:extLst>
                    <a:ext uri="{9D8B030D-6E8A-4147-A177-3AD203B41FA5}">
                      <a16:colId xmlns:a16="http://schemas.microsoft.com/office/drawing/2014/main" val="3057617006"/>
                    </a:ext>
                  </a:extLst>
                </a:gridCol>
              </a:tblGrid>
              <a:tr h="360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STRATEGIC ACTIONS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/>
                </a:tc>
                <a:extLst>
                  <a:ext uri="{0D108BD9-81ED-4DB2-BD59-A6C34878D82A}">
                    <a16:rowId xmlns:a16="http://schemas.microsoft.com/office/drawing/2014/main" val="1278848136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A. Data Management &amp; Feasibility Study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2484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0" dirty="0" smtClean="0"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ja-JP" sz="1600" kern="0" dirty="0" smtClean="0"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1. Improve database on waste and waste management through</a:t>
                      </a:r>
                      <a:r>
                        <a:rPr lang="en-US" altLang="ja-JP" sz="1600" kern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JAKSTRANAS and ADIPRA </a:t>
                      </a:r>
                      <a:r>
                        <a:rPr lang="en-US" altLang="ja-JP" sz="1600" kern="0" dirty="0" err="1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programme</a:t>
                      </a:r>
                      <a:endParaRPr lang="ja-JP" altLang="ja-JP" sz="1600" kern="100" dirty="0" smtClean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97250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ja-JP" sz="1600" kern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2. Identify the best available plastic recycling (and treatment) technology</a:t>
                      </a:r>
                      <a:endParaRPr lang="ja-JP" altLang="ja-JP" sz="1600" kern="100" dirty="0" smtClean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46008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B. Policy Measures and Options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827402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600" kern="0" dirty="0" smtClean="0"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ja-JP" sz="1600" kern="0" dirty="0" smtClean="0"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3. Phase-out/bans the use, sale, etc. of certain single-use plastic items (Target: 7 items)</a:t>
                      </a:r>
                      <a:endParaRPr lang="ja-JP" alt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02297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en-US" altLang="ja-JP" sz="1600" kern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4. Develop policy options mandating that Importers, Manufacturers, Food and Beverage companies bear some responsibilities in recovering packaging wastes</a:t>
                      </a:r>
                      <a:endParaRPr lang="ja-JP" altLang="ja-JP" sz="1600" kern="100" dirty="0" smtClean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751310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C. Stakeholder Involvement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68827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6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     </a:t>
                      </a:r>
                      <a:r>
                        <a:rPr lang="en-US" altLang="ja-JP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5. Establishment a stakeholder committee to tackle with plastic pollution (among public, private, academia, NGO and  community, etc.) </a:t>
                      </a:r>
                      <a:endParaRPr lang="ja-JP" alt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98259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     </a:t>
                      </a:r>
                      <a:r>
                        <a:rPr lang="en-US" altLang="ja-JP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6. Promotion of PPP including voluntary reduction strategies and agreements </a:t>
                      </a:r>
                      <a:endParaRPr lang="en-US" altLang="ja-JP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189456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    7. Strengthen monitoring and outreach</a:t>
                      </a:r>
                      <a:endParaRPr lang="en-US" altLang="ja-JP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185548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D. Improvement of SWM System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52362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    8. Improvement of solid waste management including availability of facilities and its operation</a:t>
                      </a:r>
                      <a:endParaRPr lang="en-US" altLang="ja-JP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13605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    9. Seek possible funds to improve WM for local governments</a:t>
                      </a:r>
                      <a:endParaRPr lang="en-US" altLang="ja-JP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57136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E. Awareness raising &amp; Clean-up Campaign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71164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   10. Promote awareness activities for 3Rs and waste management in schools and communities</a:t>
                      </a:r>
                      <a:endParaRPr lang="en-US" altLang="ja-JP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55744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   11. Promote awareness activities for Clean-ups and Marine debris </a:t>
                      </a:r>
                      <a:endParaRPr lang="en-US" altLang="ja-JP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83763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F. Play a role for international agreements and cooperate with donors and international organizations</a:t>
                      </a:r>
                      <a:endParaRPr lang="en-US" altLang="ja-JP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60466"/>
                  </a:ext>
                </a:extLst>
              </a:tr>
              <a:tr h="36073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     12. Seek possible funds to tackle with marine plastic pollution</a:t>
                      </a:r>
                      <a:endParaRPr lang="en-US" altLang="ja-JP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295" marR="3295" marT="329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84352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41798" y="3927231"/>
            <a:ext cx="2654510" cy="4454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3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AC47311A-F768-446E-B5F1-6CE7DA9F6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093953"/>
              </p:ext>
            </p:extLst>
          </p:nvPr>
        </p:nvGraphicFramePr>
        <p:xfrm>
          <a:off x="221064" y="381837"/>
          <a:ext cx="11786714" cy="668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815">
                  <a:extLst>
                    <a:ext uri="{9D8B030D-6E8A-4147-A177-3AD203B41FA5}">
                      <a16:colId xmlns:a16="http://schemas.microsoft.com/office/drawing/2014/main" val="1461002427"/>
                    </a:ext>
                  </a:extLst>
                </a:gridCol>
                <a:gridCol w="3602507">
                  <a:extLst>
                    <a:ext uri="{9D8B030D-6E8A-4147-A177-3AD203B41FA5}">
                      <a16:colId xmlns:a16="http://schemas.microsoft.com/office/drawing/2014/main" val="1464477046"/>
                    </a:ext>
                  </a:extLst>
                </a:gridCol>
                <a:gridCol w="3011599">
                  <a:extLst>
                    <a:ext uri="{9D8B030D-6E8A-4147-A177-3AD203B41FA5}">
                      <a16:colId xmlns:a16="http://schemas.microsoft.com/office/drawing/2014/main" val="1958086652"/>
                    </a:ext>
                  </a:extLst>
                </a:gridCol>
                <a:gridCol w="3564793">
                  <a:extLst>
                    <a:ext uri="{9D8B030D-6E8A-4147-A177-3AD203B41FA5}">
                      <a16:colId xmlns:a16="http://schemas.microsoft.com/office/drawing/2014/main" val="4239402330"/>
                    </a:ext>
                  </a:extLst>
                </a:gridCol>
              </a:tblGrid>
              <a:tr h="670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STRATEGIC ACTIONS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National and Local authority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Private Sector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Community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extLst>
                  <a:ext uri="{0D108BD9-81ED-4DB2-BD59-A6C34878D82A}">
                    <a16:rowId xmlns:a16="http://schemas.microsoft.com/office/drawing/2014/main" val="878843487"/>
                  </a:ext>
                </a:extLst>
              </a:tr>
              <a:tr h="3371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D. Improvement of SWM System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extLst>
                  <a:ext uri="{0D108BD9-81ED-4DB2-BD59-A6C34878D82A}">
                    <a16:rowId xmlns:a16="http://schemas.microsoft.com/office/drawing/2014/main" val="2701468816"/>
                  </a:ext>
                </a:extLst>
              </a:tr>
              <a:tr h="23154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8. Improvement of solid waste management including availability of facilities and its operation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8-1. 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Monitor proper solid waste management in area of responsibility 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tourism area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, ports, marine transportation, small and outer islands)</a:t>
                      </a:r>
                    </a:p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8-2. Share case studies on waste management activities in LGs through JASKTRANAS/ADIPRA </a:t>
                      </a:r>
                      <a:r>
                        <a:rPr lang="en-US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programme</a:t>
                      </a:r>
                      <a:endParaRPr lang="en-US" sz="160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8-3. Provide training opportunities for WM providers and community leaders	</a:t>
                      </a:r>
                      <a:endParaRPr lang="en-US" sz="16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8-4. 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Support the training </a:t>
                      </a:r>
                      <a:r>
                        <a:rPr lang="en-US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programme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 conducted by national and local governments for communities</a:t>
                      </a:r>
                    </a:p>
                  </a:txBody>
                  <a:tcPr marL="3087" marR="3087" marT="3087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8-1. Support the training </a:t>
                      </a:r>
                      <a:r>
                        <a:rPr lang="en-US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programme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 conducted by national and local governments for communities</a:t>
                      </a:r>
                      <a:b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8-2. Strengthen with existing plastic waste collectors/pooler informal sector, such as waste banks, TPS3R and waste pickers for recyclables </a:t>
                      </a:r>
                      <a:r>
                        <a:rPr lang="en-US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utilisation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8-3. </a:t>
                      </a:r>
                      <a:r>
                        <a:rPr lang="en-US" sz="1600" u="none" strike="noStrike" dirty="0" smtClean="0">
                          <a:effectLst/>
                          <a:latin typeface="Arial Narrow" panose="020B0606020202030204" pitchFamily="34" charset="0"/>
                        </a:rPr>
                        <a:t>Reinforce operation 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collection, segregation, processing, packing and transporting recyclables material through informal sector and/or community-based institution (i.e. waste banks)</a:t>
                      </a:r>
                      <a:b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8-4. Operate plastic recycling in collaborate with manufacturing, FMCG companies and retailers through EPR  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8-1. Strengthen community-inspection to stop illegal dumping and identify hotspots</a:t>
                      </a:r>
                      <a:b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8-2. Participate in waste segregation, plastic waste return (take-back scheme) and wise use/buying of plastic product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extLst>
                  <a:ext uri="{0D108BD9-81ED-4DB2-BD59-A6C34878D82A}">
                    <a16:rowId xmlns:a16="http://schemas.microsoft.com/office/drawing/2014/main" val="1938450627"/>
                  </a:ext>
                </a:extLst>
              </a:tr>
              <a:tr h="29966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9. Seek possible funds to improve WM for local governments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9-1. 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Develop activities and pilot projects on plastic waste </a:t>
                      </a:r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management with local</a:t>
                      </a:r>
                      <a:r>
                        <a:rPr lang="en-US" sz="16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governments</a:t>
                      </a:r>
                      <a:endParaRPr lang="en-US" sz="160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9-2. 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Strengthen operation for collection, segregation, processing, packing and transporting recyclables material through informal sector and/or community-based institution (i.e. waste banks)</a:t>
                      </a:r>
                    </a:p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9-3. Review and improve the landfill operation and maintenance (Linked with 1-4)</a:t>
                      </a:r>
                    </a:p>
                  </a:txBody>
                  <a:tcPr marL="3087" marR="3087" marT="3087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3087" marR="3087" marT="3087" marB="0" anchor="ctr"/>
                </a:tc>
                <a:extLst>
                  <a:ext uri="{0D108BD9-81ED-4DB2-BD59-A6C34878D82A}">
                    <a16:rowId xmlns:a16="http://schemas.microsoft.com/office/drawing/2014/main" val="102322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34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3DC0EC4F-8EDC-4841-B46B-7585329AC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639099"/>
              </p:ext>
            </p:extLst>
          </p:nvPr>
        </p:nvGraphicFramePr>
        <p:xfrm>
          <a:off x="508001" y="1388535"/>
          <a:ext cx="10921999" cy="504613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357777">
                  <a:extLst>
                    <a:ext uri="{9D8B030D-6E8A-4147-A177-3AD203B41FA5}">
                      <a16:colId xmlns:a16="http://schemas.microsoft.com/office/drawing/2014/main" val="3748306357"/>
                    </a:ext>
                  </a:extLst>
                </a:gridCol>
                <a:gridCol w="5964088">
                  <a:extLst>
                    <a:ext uri="{9D8B030D-6E8A-4147-A177-3AD203B41FA5}">
                      <a16:colId xmlns:a16="http://schemas.microsoft.com/office/drawing/2014/main" val="2195187344"/>
                    </a:ext>
                  </a:extLst>
                </a:gridCol>
                <a:gridCol w="2492494">
                  <a:extLst>
                    <a:ext uri="{9D8B030D-6E8A-4147-A177-3AD203B41FA5}">
                      <a16:colId xmlns:a16="http://schemas.microsoft.com/office/drawing/2014/main" val="690864681"/>
                    </a:ext>
                  </a:extLst>
                </a:gridCol>
                <a:gridCol w="2107640">
                  <a:extLst>
                    <a:ext uri="{9D8B030D-6E8A-4147-A177-3AD203B41FA5}">
                      <a16:colId xmlns:a16="http://schemas.microsoft.com/office/drawing/2014/main" val="2467623513"/>
                    </a:ext>
                  </a:extLst>
                </a:gridCol>
              </a:tblGrid>
              <a:tr h="352018">
                <a:tc rowSpan="10"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Strategic Goals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Target Indicator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765233"/>
                  </a:ext>
                </a:extLst>
              </a:tr>
              <a:tr h="3520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Baseline (2017)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endParaRPr lang="en-US" altLang="ja-JP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extLst>
                  <a:ext uri="{0D108BD9-81ED-4DB2-BD59-A6C34878D82A}">
                    <a16:rowId xmlns:a16="http://schemas.microsoft.com/office/drawing/2014/main" val="487000966"/>
                  </a:ext>
                </a:extLst>
              </a:tr>
              <a:tr h="3942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1. </a:t>
                      </a:r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Reduce plastic waste generation 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Arial Narrow" panose="020B0606020202030204" pitchFamily="34" charset="0"/>
                        </a:rPr>
                        <a:t>Amount of Plastic Waste Reduction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365889"/>
                  </a:ext>
                </a:extLst>
              </a:tr>
              <a:tr h="263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2.26%</a:t>
                      </a:r>
                      <a:endParaRPr lang="en-US" altLang="ja-JP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  <a:endParaRPr lang="en-US" altLang="ja-JP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extLst>
                  <a:ext uri="{0D108BD9-81ED-4DB2-BD59-A6C34878D82A}">
                    <a16:rowId xmlns:a16="http://schemas.microsoft.com/office/drawing/2014/main" val="2421213344"/>
                  </a:ext>
                </a:extLst>
              </a:tr>
              <a:tr h="6166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2. </a:t>
                      </a:r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Reinforce</a:t>
                      </a:r>
                      <a:r>
                        <a:rPr lang="en-US" sz="1600" b="1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the plastic recycling system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Amount of plastic wastes recycled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59847"/>
                  </a:ext>
                </a:extLst>
              </a:tr>
              <a:tr h="5193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0.696M (t/y)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(7%)</a:t>
                      </a: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ＭＳ Ｐゴシック" panose="020B0600070205080204" pitchFamily="50" charset="-128"/>
                        </a:rPr>
                        <a:t>tbc</a:t>
                      </a:r>
                    </a:p>
                  </a:txBody>
                  <a:tcPr marL="6343" marR="6343" marT="6343" marB="0" anchor="ctr"/>
                </a:tc>
                <a:extLst>
                  <a:ext uri="{0D108BD9-81ED-4DB2-BD59-A6C34878D82A}">
                    <a16:rowId xmlns:a16="http://schemas.microsoft.com/office/drawing/2014/main" val="1732580206"/>
                  </a:ext>
                </a:extLst>
              </a:tr>
              <a:tr h="7634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Reduce </a:t>
                      </a:r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mismanaged plastic wastes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Amount of mismanaged plastic waste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561173"/>
                  </a:ext>
                </a:extLst>
              </a:tr>
              <a:tr h="81726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3.22 million (t/y) in 2010, or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4.8million (t/y) in 2017 (SYSTEMIQ)</a:t>
                      </a: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70% Reduction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extLst>
                  <a:ext uri="{0D108BD9-81ED-4DB2-BD59-A6C34878D82A}">
                    <a16:rowId xmlns:a16="http://schemas.microsoft.com/office/drawing/2014/main" val="1735397263"/>
                  </a:ext>
                </a:extLst>
              </a:tr>
              <a:tr h="7049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  <a:latin typeface="Arial Narrow" panose="020B0606020202030204" pitchFamily="34" charset="0"/>
                        </a:rPr>
                        <a:t>4. </a:t>
                      </a:r>
                      <a:r>
                        <a:rPr lang="en-US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Consolidate</a:t>
                      </a:r>
                      <a:r>
                        <a:rPr lang="en-US" sz="1600" b="1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stakeholders’ responsibility with EPR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Number of EPR </a:t>
                      </a:r>
                      <a:r>
                        <a:rPr lang="en-US" sz="1600" u="none" strike="noStrike" dirty="0" err="1">
                          <a:effectLst/>
                          <a:latin typeface="Arial Narrow" panose="020B0606020202030204" pitchFamily="34" charset="0"/>
                        </a:rPr>
                        <a:t>programme</a:t>
                      </a:r>
                      <a:r>
                        <a:rPr lang="en-US" sz="1600" u="none" strike="noStrike" dirty="0">
                          <a:effectLst/>
                          <a:latin typeface="Arial Narrow" panose="020B0606020202030204" pitchFamily="34" charset="0"/>
                        </a:rPr>
                        <a:t> implemented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19079"/>
                  </a:ext>
                </a:extLst>
              </a:tr>
              <a:tr h="2630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N.A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tbc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343" marR="6343" marT="6343" marB="0" anchor="ctr"/>
                </a:tc>
                <a:extLst>
                  <a:ext uri="{0D108BD9-81ED-4DB2-BD59-A6C34878D82A}">
                    <a16:rowId xmlns:a16="http://schemas.microsoft.com/office/drawing/2014/main" val="3438063003"/>
                  </a:ext>
                </a:extLst>
              </a:tr>
            </a:tbl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838200" y="18734"/>
            <a:ext cx="10515600" cy="982164"/>
          </a:xfrm>
        </p:spPr>
        <p:txBody>
          <a:bodyPr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Strategic Goals and Target Indicators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9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26259</TotalTime>
  <Words>1020</Words>
  <Application>Microsoft Office PowerPoint</Application>
  <PresentationFormat>ワイド画面</PresentationFormat>
  <Paragraphs>149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ＭＳ Ｐゴシック</vt:lpstr>
      <vt:lpstr>游ゴシック</vt:lpstr>
      <vt:lpstr>游ゴシック Light</vt:lpstr>
      <vt:lpstr>游明朝</vt:lpstr>
      <vt:lpstr>Arial</vt:lpstr>
      <vt:lpstr>Arial Narrow</vt:lpstr>
      <vt:lpstr>Calibri</vt:lpstr>
      <vt:lpstr>Calibri Light</vt:lpstr>
      <vt:lpstr>Times New Roman</vt:lpstr>
      <vt:lpstr>Office Theme</vt:lpstr>
      <vt:lpstr>Action for Plastic Waste Reduction in Indonesia</vt:lpstr>
      <vt:lpstr>Cooperation between KLHK and IGES/CCET</vt:lpstr>
      <vt:lpstr>PowerPoint プレゼンテーション</vt:lpstr>
      <vt:lpstr>PowerPoint プレゼンテーション</vt:lpstr>
      <vt:lpstr>PowerPoint プレゼンテーション</vt:lpstr>
      <vt:lpstr>Collection &amp; Recycle rate </vt:lpstr>
      <vt:lpstr>PowerPoint プレゼンテーション</vt:lpstr>
      <vt:lpstr>PowerPoint プレゼンテーション</vt:lpstr>
      <vt:lpstr>Strategic Goals and Target Indicators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Framework of Action for Plastic Waste Reduction in Indonesia</dc:title>
  <dc:creator>築地 淳</dc:creator>
  <cp:lastModifiedBy>tatsuno</cp:lastModifiedBy>
  <cp:revision>347</cp:revision>
  <cp:lastPrinted>2020-02-21T08:00:07Z</cp:lastPrinted>
  <dcterms:created xsi:type="dcterms:W3CDTF">2019-03-30T23:27:16Z</dcterms:created>
  <dcterms:modified xsi:type="dcterms:W3CDTF">2020-02-25T07:22:50Z</dcterms:modified>
</cp:coreProperties>
</file>