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9"/>
  </p:notesMasterIdLst>
  <p:handoutMasterIdLst>
    <p:handoutMasterId r:id="rId40"/>
  </p:handoutMasterIdLst>
  <p:sldIdLst>
    <p:sldId id="279" r:id="rId2"/>
    <p:sldId id="355" r:id="rId3"/>
    <p:sldId id="356" r:id="rId4"/>
    <p:sldId id="364" r:id="rId5"/>
    <p:sldId id="370" r:id="rId6"/>
    <p:sldId id="342" r:id="rId7"/>
    <p:sldId id="371" r:id="rId8"/>
    <p:sldId id="368" r:id="rId9"/>
    <p:sldId id="369" r:id="rId10"/>
    <p:sldId id="343" r:id="rId11"/>
    <p:sldId id="372" r:id="rId12"/>
    <p:sldId id="344" r:id="rId13"/>
    <p:sldId id="373" r:id="rId14"/>
    <p:sldId id="374" r:id="rId15"/>
    <p:sldId id="375" r:id="rId16"/>
    <p:sldId id="376" r:id="rId17"/>
    <p:sldId id="377" r:id="rId18"/>
    <p:sldId id="365" r:id="rId19"/>
    <p:sldId id="358" r:id="rId20"/>
    <p:sldId id="367" r:id="rId21"/>
    <p:sldId id="380" r:id="rId22"/>
    <p:sldId id="381" r:id="rId23"/>
    <p:sldId id="378" r:id="rId24"/>
    <p:sldId id="382" r:id="rId25"/>
    <p:sldId id="379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61" r:id="rId34"/>
    <p:sldId id="390" r:id="rId35"/>
    <p:sldId id="391" r:id="rId36"/>
    <p:sldId id="392" r:id="rId37"/>
    <p:sldId id="393" r:id="rId38"/>
  </p:sldIdLst>
  <p:sldSz cx="9144000" cy="6858000" type="screen4x3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gh" initials="s" lastIdx="1" clrIdx="0">
    <p:extLst>
      <p:ext uri="{19B8F6BF-5375-455C-9EA6-DF929625EA0E}">
        <p15:presenceInfo xmlns:p15="http://schemas.microsoft.com/office/powerpoint/2012/main" userId="singh" providerId="None"/>
      </p:ext>
    </p:extLst>
  </p:cmAuthor>
  <p:cmAuthor id="2" name="tatsuno" initials="t" lastIdx="1" clrIdx="1">
    <p:extLst>
      <p:ext uri="{19B8F6BF-5375-455C-9EA6-DF929625EA0E}">
        <p15:presenceInfo xmlns:p15="http://schemas.microsoft.com/office/powerpoint/2012/main" userId="S-1-5-21-2125205520-1435969219-619646970-97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87893" autoAdjust="0"/>
  </p:normalViewPr>
  <p:slideViewPr>
    <p:cSldViewPr snapToGrid="0">
      <p:cViewPr varScale="1">
        <p:scale>
          <a:sx n="101" d="100"/>
          <a:sy n="101" d="100"/>
        </p:scale>
        <p:origin x="16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7045" cy="34154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4" y="1"/>
            <a:ext cx="4307045" cy="34154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E4BA9CB8-A484-4345-AEA9-AA48F399CC86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65661"/>
            <a:ext cx="4307045" cy="34154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4" y="6465661"/>
            <a:ext cx="4307045" cy="34154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B5AD3B8F-2D51-49EC-A82F-C5566C6E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76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7045" cy="34154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5" cy="34154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915BA2F0-5239-451B-A14E-3ADE310852A5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5" y="3275966"/>
            <a:ext cx="7951470" cy="2680335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65661"/>
            <a:ext cx="4307045" cy="34154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4" y="6465661"/>
            <a:ext cx="4307045" cy="34154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6332C6AD-50B2-4704-B588-20F5C291F4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343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9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41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70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965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78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264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39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0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Introduce</a:t>
            </a:r>
            <a:r>
              <a:rPr kumimoji="1" lang="en-US" altLang="ja-JP" baseline="0" dirty="0" smtClean="0"/>
              <a:t> some pages of the booklet of the </a:t>
            </a:r>
            <a:r>
              <a:rPr kumimoji="1" lang="en-US" altLang="ja-JP" baseline="0" dirty="0" err="1" smtClean="0"/>
              <a:t>Kitakyusyu</a:t>
            </a:r>
            <a:r>
              <a:rPr kumimoji="1" lang="en-US" altLang="ja-JP" baseline="0" dirty="0" smtClean="0"/>
              <a:t> city.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8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数枚入れる。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10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Introduce</a:t>
            </a:r>
            <a:r>
              <a:rPr kumimoji="1" lang="en-US" altLang="ja-JP" baseline="0" dirty="0" smtClean="0"/>
              <a:t> some pages of the booklet of the </a:t>
            </a:r>
            <a:r>
              <a:rPr kumimoji="1" lang="en-US" altLang="ja-JP" baseline="0" dirty="0" err="1" smtClean="0"/>
              <a:t>Kitakyusyu</a:t>
            </a:r>
            <a:r>
              <a:rPr kumimoji="1" lang="en-US" altLang="ja-JP" baseline="0" dirty="0" smtClean="0"/>
              <a:t> city.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7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5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4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Introduce</a:t>
            </a:r>
            <a:r>
              <a:rPr kumimoji="1" lang="en-US" altLang="ja-JP" baseline="0" dirty="0" smtClean="0"/>
              <a:t> some pages of the booklet of the </a:t>
            </a:r>
            <a:r>
              <a:rPr kumimoji="1" lang="en-US" altLang="ja-JP" baseline="0" dirty="0" err="1" smtClean="0"/>
              <a:t>Kitakyusyu</a:t>
            </a:r>
            <a:r>
              <a:rPr kumimoji="1" lang="en-US" altLang="ja-JP" baseline="0" dirty="0" smtClean="0"/>
              <a:t> city.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9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3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1766">
              <a:defRPr/>
            </a:pPr>
            <a:endParaRPr lang="en-US" altLang="ja-JP" dirty="0">
              <a:solidFill>
                <a:prstClr val="black"/>
              </a:solidFill>
              <a:latin typeface="Calibri Light" panose="020F0302020204030204"/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C6AD-50B2-4704-B588-20F5C291F4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9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55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81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49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3616"/>
          </a:xfrm>
          <a:prstGeom prst="rect">
            <a:avLst/>
          </a:prstGeom>
        </p:spPr>
      </p:pic>
      <p:cxnSp>
        <p:nvCxnSpPr>
          <p:cNvPr id="8" name="直線コネクタ 7"/>
          <p:cNvCxnSpPr/>
          <p:nvPr userDrawn="1"/>
        </p:nvCxnSpPr>
        <p:spPr>
          <a:xfrm>
            <a:off x="0" y="2372883"/>
            <a:ext cx="9144000" cy="0"/>
          </a:xfrm>
          <a:prstGeom prst="line">
            <a:avLst/>
          </a:prstGeom>
          <a:ln w="38100">
            <a:solidFill>
              <a:srgbClr val="931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44" y="5253204"/>
            <a:ext cx="1700213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029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244408" y="6356352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1pPr>
          </a:lstStyle>
          <a:p>
            <a:fld id="{1E12D505-A33E-4C6C-8BE1-D5F3423A3E0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840"/>
          </a:xfrm>
          <a:prstGeom prst="rect">
            <a:avLst/>
          </a:prstGeom>
        </p:spPr>
      </p:pic>
      <p:cxnSp>
        <p:nvCxnSpPr>
          <p:cNvPr id="8" name="直線コネクタ 7"/>
          <p:cNvCxnSpPr/>
          <p:nvPr userDrawn="1"/>
        </p:nvCxnSpPr>
        <p:spPr>
          <a:xfrm>
            <a:off x="0" y="6117299"/>
            <a:ext cx="9144000" cy="0"/>
          </a:xfrm>
          <a:prstGeom prst="line">
            <a:avLst/>
          </a:prstGeom>
          <a:ln w="38100">
            <a:solidFill>
              <a:srgbClr val="931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9" y="6405331"/>
            <a:ext cx="963168" cy="1625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6356270"/>
            <a:ext cx="4176464" cy="2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 userDrawn="1"/>
        </p:nvCxnSpPr>
        <p:spPr>
          <a:xfrm>
            <a:off x="0" y="6319440"/>
            <a:ext cx="9144000" cy="0"/>
          </a:xfrm>
          <a:prstGeom prst="line">
            <a:avLst/>
          </a:prstGeom>
          <a:ln w="38100">
            <a:solidFill>
              <a:srgbClr val="931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288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500821"/>
            <a:ext cx="4176464" cy="19551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 userDrawn="1"/>
        </p:nvSpPr>
        <p:spPr>
          <a:xfrm>
            <a:off x="8604448" y="646007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E1B6B2-3455-42D0-B4CA-93D2FB7BF612}" type="slidenum">
              <a:rPr kumimoji="1" lang="ja-JP" altLang="en-US" sz="1200" smtClean="0"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rPr>
              <a:t>‹#›</a:t>
            </a:fld>
            <a:endParaRPr kumimoji="1" lang="ja-JP" altLang="en-US" sz="1200" dirty="0">
              <a:latin typeface="Segoe UI" panose="020B0502040204020203" pitchFamily="34" charset="0"/>
              <a:ea typeface="HGPｺﾞｼｯｸM" panose="020B0600000000000000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6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1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73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3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7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37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12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6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4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12223-4FDF-42BA-92ED-B94BAA30FA78}" type="datetimeFigureOut">
              <a:rPr lang="en-GB" smtClean="0"/>
              <a:t>24/01/2020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1226E-8851-4381-9507-AF040941C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71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v.go.jp/press/files/jp/press/2dtgw29.pdf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プレースホルダー 1"/>
          <p:cNvSpPr txBox="1">
            <a:spLocks/>
          </p:cNvSpPr>
          <p:nvPr/>
        </p:nvSpPr>
        <p:spPr>
          <a:xfrm>
            <a:off x="1001322" y="3519662"/>
            <a:ext cx="7388834" cy="508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kern="1200" baseline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algn="ctr"/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37" y="5022467"/>
            <a:ext cx="3054699" cy="144139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0" y="513253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Segoe UI Semibold" panose="020B0702040204020203" pitchFamily="34" charset="0"/>
            </a:endParaRPr>
          </a:p>
          <a:p>
            <a:pPr algn="ctr"/>
            <a:endParaRPr lang="en-GB" sz="2400" dirty="0">
              <a:latin typeface="Segoe UI Semibold" panose="020B0702040204020203" pitchFamily="34" charset="0"/>
            </a:endParaRPr>
          </a:p>
          <a:p>
            <a:pPr algn="ctr"/>
            <a:r>
              <a:rPr lang="en-GB" sz="2800" dirty="0" smtClean="0">
                <a:latin typeface="Segoe UI Semibold" panose="020B0702040204020203" pitchFamily="34" charset="0"/>
              </a:rPr>
              <a:t>Waste management in science education </a:t>
            </a:r>
          </a:p>
          <a:p>
            <a:pPr algn="ctr"/>
            <a:endParaRPr lang="en-GB" sz="2400" dirty="0">
              <a:latin typeface="Segoe UI Semibold" panose="020B0702040204020203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" y="2529477"/>
            <a:ext cx="9143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Segoe UI Semibold" panose="020B0702040204020203" pitchFamily="34" charset="0"/>
            </a:endParaRPr>
          </a:p>
          <a:p>
            <a:pPr algn="ctr"/>
            <a:endParaRPr lang="en-GB" sz="2400" dirty="0">
              <a:latin typeface="Segoe UI Semibold" panose="020B0702040204020203" pitchFamily="34" charset="0"/>
            </a:endParaRPr>
          </a:p>
          <a:p>
            <a:pPr algn="ctr"/>
            <a:r>
              <a:rPr lang="en-GB" sz="2800" dirty="0" smtClean="0">
                <a:latin typeface="Segoe UI Semibold" panose="020B0702040204020203" pitchFamily="34" charset="0"/>
              </a:rPr>
              <a:t>Science textbook review workshop </a:t>
            </a:r>
          </a:p>
          <a:p>
            <a:r>
              <a:rPr lang="en-GB" sz="2800" dirty="0" smtClean="0">
                <a:latin typeface="Segoe UI Semibold" panose="020B0702040204020203" pitchFamily="34" charset="0"/>
              </a:rPr>
              <a:t>                                                           </a:t>
            </a:r>
            <a:r>
              <a:rPr lang="en-GB" sz="2400" dirty="0" smtClean="0">
                <a:latin typeface="Segoe UI Semibold" panose="020B0702040204020203" pitchFamily="34" charset="0"/>
              </a:rPr>
              <a:t> </a:t>
            </a:r>
          </a:p>
          <a:p>
            <a:r>
              <a:rPr lang="en-GB" sz="2400" dirty="0">
                <a:latin typeface="Segoe UI Semibold" panose="020B0702040204020203" pitchFamily="34" charset="0"/>
              </a:rPr>
              <a:t> </a:t>
            </a:r>
            <a:r>
              <a:rPr lang="en-GB" sz="2400" dirty="0" smtClean="0">
                <a:latin typeface="Segoe UI Semibold" panose="020B0702040204020203" pitchFamily="34" charset="0"/>
              </a:rPr>
              <a:t>                                                                 </a:t>
            </a:r>
            <a:r>
              <a:rPr lang="en-GB" sz="2400" dirty="0" err="1" smtClean="0">
                <a:latin typeface="Segoe UI Semibold" panose="020B0702040204020203" pitchFamily="34" charset="0"/>
              </a:rPr>
              <a:t>Gelephu</a:t>
            </a:r>
            <a:r>
              <a:rPr lang="en-GB" sz="2400" dirty="0" smtClean="0">
                <a:latin typeface="Segoe UI Semibold" panose="020B0702040204020203" pitchFamily="34" charset="0"/>
              </a:rPr>
              <a:t>, Bhutan </a:t>
            </a:r>
          </a:p>
          <a:p>
            <a:r>
              <a:rPr lang="en-GB" sz="2400" dirty="0" smtClean="0">
                <a:latin typeface="Segoe UI Semibold" panose="020B0702040204020203" pitchFamily="34" charset="0"/>
              </a:rPr>
              <a:t>                                                                       Jan 29</a:t>
            </a:r>
            <a:r>
              <a:rPr lang="en-GB" sz="2400" baseline="30000" dirty="0" smtClean="0">
                <a:latin typeface="Segoe UI Semibold" panose="020B0702040204020203" pitchFamily="34" charset="0"/>
              </a:rPr>
              <a:t>th</a:t>
            </a:r>
            <a:r>
              <a:rPr lang="en-GB" sz="2400" dirty="0" smtClean="0">
                <a:latin typeface="Segoe UI Semibold" panose="020B0702040204020203" pitchFamily="34" charset="0"/>
              </a:rPr>
              <a:t> 2020  </a:t>
            </a:r>
          </a:p>
          <a:p>
            <a:pPr algn="ctr"/>
            <a:endParaRPr lang="en-GB" sz="2400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16130" y="3358343"/>
            <a:ext cx="8404168" cy="1670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24442" y="1070515"/>
            <a:ext cx="8503922" cy="1215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4"/>
          <p:cNvSpPr/>
          <p:nvPr/>
        </p:nvSpPr>
        <p:spPr>
          <a:xfrm>
            <a:off x="216130" y="1122312"/>
            <a:ext cx="892786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environment, how can we protect the environment?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Who/how cleaned the polluted air and sea in the city? (History of pollution 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Japanese environmental technology to prevent pollution through international cooperation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Rich forest and its function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protect our beautiful river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 and our lives, its function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Clean air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Global warming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Effective energy use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lives and recycle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Look back our daily life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make our city clean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Introduction of city </a:t>
            </a:r>
            <a:r>
              <a:rPr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altLang="ja-JP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 museum </a:t>
            </a:r>
          </a:p>
          <a:p>
            <a:pPr marL="457200" indent="-457200">
              <a:buFont typeface="+mj-lt"/>
              <a:buAutoNum type="arabicPeriod"/>
            </a:pPr>
            <a:endParaRPr lang="en-US" altLang="ja-JP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2800" b="1" dirty="0" smtClean="0">
                <a:latin typeface="Segoe UI Semibold" panose="020B0702040204020203" pitchFamily="34" charset="0"/>
              </a:rPr>
              <a:t>Contents </a:t>
            </a:r>
            <a:r>
              <a:rPr lang="en-GB" sz="2800" b="1" dirty="0" smtClean="0">
                <a:latin typeface="Segoe UI Semibold" panose="020B0702040204020203" pitchFamily="34" charset="0"/>
              </a:rPr>
              <a:t>(Grade 5-6)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6130" y="5394620"/>
            <a:ext cx="840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(Grade 5-6 includes more observation, consideration of cause and effect in scientific approach, digging into the details of what they found at 1-4 grade.)</a:t>
            </a:r>
          </a:p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06" y="2164331"/>
            <a:ext cx="2313879" cy="328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07" y="889792"/>
            <a:ext cx="3219450" cy="456088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88" y="889792"/>
            <a:ext cx="2906758" cy="412908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525" y="6140450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(Source: </a:t>
            </a:r>
            <a:r>
              <a:rPr kumimoji="1" lang="en-US" altLang="ja-JP" sz="1100" dirty="0" err="1" smtClean="0"/>
              <a:t>Kitakyusyu</a:t>
            </a:r>
            <a:r>
              <a:rPr kumimoji="1" lang="en-US" altLang="ja-JP" sz="1100" dirty="0" smtClean="0"/>
              <a:t> city)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243" y="1099342"/>
            <a:ext cx="2964248" cy="39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4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1279310" y="785806"/>
            <a:ext cx="8758463" cy="5386090"/>
            <a:chOff x="222035" y="774907"/>
            <a:chExt cx="8758463" cy="5386090"/>
          </a:xfrm>
        </p:grpSpPr>
        <p:sp>
          <p:nvSpPr>
            <p:cNvPr id="4" name="正方形/長方形 3"/>
            <p:cNvSpPr/>
            <p:nvPr/>
          </p:nvSpPr>
          <p:spPr>
            <a:xfrm>
              <a:off x="222035" y="3820471"/>
              <a:ext cx="6627825" cy="1920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グループ化 7"/>
            <p:cNvGrpSpPr/>
            <p:nvPr/>
          </p:nvGrpSpPr>
          <p:grpSpPr>
            <a:xfrm>
              <a:off x="222035" y="774907"/>
              <a:ext cx="8758463" cy="5386090"/>
              <a:chOff x="155360" y="1022557"/>
              <a:chExt cx="8758463" cy="5386090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155360" y="1022557"/>
                <a:ext cx="6619513" cy="30340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4"/>
              <p:cNvSpPr/>
              <p:nvPr/>
            </p:nvSpPr>
            <p:spPr>
              <a:xfrm>
                <a:off x="155360" y="1022557"/>
                <a:ext cx="8758463" cy="5386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Detail pollution history of the city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Environmental terminology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The message from the earth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Beautiful nature of the city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The city nature and its legend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Traditional technology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The history of the city development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Harmony between human life and nature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Research projects, experiments  </a:t>
                </a:r>
              </a:p>
              <a:p>
                <a:pPr marL="914400" lvl="1" indent="-457200">
                  <a:buFont typeface="Wingdings" panose="05000000000000000000" pitchFamily="2" charset="2"/>
                  <a:buChar char="ü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e.g. waste, air, river, water, etc.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Companies activities for eco-conscious business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Eco town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Bioplastic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Global warming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Environmental technology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Food waste recycle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Waste as resources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Visit eco museum, field trips </a:t>
                </a:r>
              </a:p>
              <a:p>
                <a:endPara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2800" b="1" dirty="0" smtClean="0">
                <a:latin typeface="Segoe UI Semibold" panose="020B0702040204020203" pitchFamily="34" charset="0"/>
              </a:rPr>
              <a:t>Contents </a:t>
            </a:r>
            <a:r>
              <a:rPr lang="en-GB" sz="2800" b="1" dirty="0" smtClean="0">
                <a:latin typeface="Segoe UI Semibold" panose="020B0702040204020203" pitchFamily="34" charset="0"/>
              </a:rPr>
              <a:t>(Grade 7-9: Junior high school)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170065" y="5802564"/>
            <a:ext cx="9418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 </a:t>
            </a:r>
            <a:r>
              <a:rPr kumimoji="1" lang="en-US" altLang="ja-JP" sz="1400" dirty="0" smtClean="0"/>
              <a:t> </a:t>
            </a:r>
            <a:r>
              <a:rPr kumimoji="1" lang="en-US" altLang="ja-JP" sz="1200" dirty="0" smtClean="0"/>
              <a:t>(Grade 7-9 focuses on more scientific research/experiments, technical terminology, details of pollution history, industry, socio economic </a:t>
            </a:r>
            <a:r>
              <a:rPr kumimoji="1" lang="en-US" altLang="ja-JP" sz="1200" dirty="0" err="1" smtClean="0"/>
              <a:t>aspect,etc</a:t>
            </a:r>
            <a:r>
              <a:rPr kumimoji="1" lang="en-US" altLang="ja-JP" sz="1200" dirty="0" smtClean="0"/>
              <a:t>.) </a:t>
            </a:r>
          </a:p>
          <a:p>
            <a:endParaRPr kumimoji="1" lang="en-US" altLang="ja-JP" sz="1400" dirty="0" smtClean="0"/>
          </a:p>
          <a:p>
            <a:r>
              <a:rPr kumimoji="1"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76408" y="1570065"/>
            <a:ext cx="2261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*Those topics are also somewhat</a:t>
            </a:r>
          </a:p>
          <a:p>
            <a:r>
              <a:rPr kumimoji="1" lang="en-US" altLang="ja-JP" sz="1200" dirty="0" smtClean="0"/>
              <a:t>related to waste management 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946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15821"/>
            <a:ext cx="5262562" cy="381802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50" y="2531975"/>
            <a:ext cx="4857749" cy="35259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525" y="6140450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(Source: </a:t>
            </a:r>
            <a:r>
              <a:rPr kumimoji="1" lang="en-US" altLang="ja-JP" sz="1100" dirty="0" err="1" smtClean="0"/>
              <a:t>Kitakyusyu</a:t>
            </a:r>
            <a:r>
              <a:rPr kumimoji="1" lang="en-US" altLang="ja-JP" sz="1100" dirty="0" smtClean="0"/>
              <a:t> city) </a:t>
            </a:r>
          </a:p>
        </p:txBody>
      </p:sp>
    </p:spTree>
    <p:extLst>
      <p:ext uri="{BB962C8B-B14F-4D97-AF65-F5344CB8AC3E}">
        <p14:creationId xmlns:p14="http://schemas.microsoft.com/office/powerpoint/2010/main" val="844596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78250"/>
            <a:ext cx="9143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100" b="1" dirty="0" smtClean="0">
                <a:latin typeface="Segoe UI Semibold" panose="020B0702040204020203" pitchFamily="34" charset="0"/>
              </a:rPr>
              <a:t>The impact of 3R in Japan </a:t>
            </a:r>
            <a:endParaRPr lang="en-GB" sz="31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469"/>
            <a:ext cx="9139208" cy="5887459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0" y="193948"/>
            <a:ext cx="9143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100" b="1" dirty="0" smtClean="0">
                <a:latin typeface="Segoe UI Semibold" panose="020B0702040204020203" pitchFamily="34" charset="0"/>
              </a:rPr>
              <a:t>Flow of waste treatment and recycle  </a:t>
            </a:r>
            <a:endParaRPr lang="en-GB" sz="3100" b="1" dirty="0">
              <a:latin typeface="Segoe UI Semibold" panose="020B0702040204020203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689886" y="1101627"/>
            <a:ext cx="1397285" cy="1263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8165696" y="1071127"/>
            <a:ext cx="936661" cy="7602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74793" y="1012029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*80.3%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65757" y="179751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*9.5%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9456" y="6575892"/>
            <a:ext cx="9595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(*Source: Ministry of the Environment “Survey on disposal of municipal </a:t>
            </a:r>
            <a:r>
              <a:rPr kumimoji="1" lang="en-US" altLang="ja-JP" sz="1200" dirty="0"/>
              <a:t>solid waste in 2017” </a:t>
            </a:r>
            <a:r>
              <a:rPr kumimoji="1" lang="en-US" altLang="ja-JP" sz="1050" dirty="0">
                <a:hlinkClick r:id="rId3"/>
              </a:rPr>
              <a:t>https://</a:t>
            </a:r>
            <a:r>
              <a:rPr kumimoji="1" lang="en-US" altLang="ja-JP" sz="1050" dirty="0" smtClean="0">
                <a:hlinkClick r:id="rId3"/>
              </a:rPr>
              <a:t>www.env.go.jp/press/files/jp/press/2dtgw29.pdf.pdf</a:t>
            </a:r>
            <a:r>
              <a:rPr kumimoji="1" lang="en-US" altLang="ja-JP" sz="1050" dirty="0" smtClean="0"/>
              <a:t>)</a:t>
            </a:r>
            <a:endParaRPr kumimoji="1" lang="en-US" altLang="ja-JP" sz="1200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30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50" y="1478254"/>
            <a:ext cx="6019800" cy="4210050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0" y="193948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100" b="1" dirty="0" smtClean="0">
                <a:latin typeface="Segoe UI Semibold" panose="020B0702040204020203" pitchFamily="34" charset="0"/>
              </a:rPr>
              <a:t>Remaining capacity and years of use </a:t>
            </a:r>
          </a:p>
          <a:p>
            <a:pPr algn="ctr"/>
            <a:r>
              <a:rPr lang="en-GB" sz="3100" b="1" dirty="0" smtClean="0">
                <a:latin typeface="Segoe UI Semibold" panose="020B0702040204020203" pitchFamily="34" charset="0"/>
              </a:rPr>
              <a:t>of waste landfill sites  </a:t>
            </a:r>
            <a:endParaRPr lang="en-GB" sz="3100" b="1" dirty="0">
              <a:latin typeface="Segoe UI Semibold" panose="020B0702040204020203" pitchFamily="34" charset="0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538919" y="2441643"/>
            <a:ext cx="4163438" cy="63229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24857" y="5840140"/>
            <a:ext cx="6032421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(Source: Nippon.com/Based on Ministry of the Environment “Survey on disposal of municipal </a:t>
            </a:r>
            <a:r>
              <a:rPr kumimoji="1" lang="en-US" altLang="ja-JP" sz="1050" dirty="0"/>
              <a:t>solid </a:t>
            </a:r>
            <a:r>
              <a:rPr kumimoji="1" lang="en-US" altLang="ja-JP" sz="1050" dirty="0" smtClean="0"/>
              <a:t>waste” )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41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0" y="193948"/>
            <a:ext cx="9143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100" b="1" dirty="0" smtClean="0">
                <a:latin typeface="Segoe UI Semibold" panose="020B0702040204020203" pitchFamily="34" charset="0"/>
              </a:rPr>
              <a:t>Overall and per-capita waste generation  </a:t>
            </a:r>
            <a:endParaRPr lang="en-GB" sz="3100" b="1" dirty="0">
              <a:latin typeface="Segoe UI Semibold" panose="020B0702040204020203" pitchFamily="34" charset="0"/>
            </a:endParaRPr>
          </a:p>
        </p:txBody>
      </p:sp>
      <p:sp>
        <p:nvSpPr>
          <p:cNvPr id="6" name="正方形/長方形 4"/>
          <p:cNvSpPr/>
          <p:nvPr/>
        </p:nvSpPr>
        <p:spPr>
          <a:xfrm>
            <a:off x="1158074" y="763335"/>
            <a:ext cx="7814476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Legal system for establishing a “sound material-cycle society”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basic act for establishing a sound material-cycle society (2000)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Effective resource utilization promotion act  (1991)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Recycling laws (1990s, 2000s)</a:t>
            </a:r>
          </a:p>
          <a:p>
            <a:pPr marL="838190" lvl="1" indent="-380990">
              <a:buFont typeface="Wingdings" panose="05000000000000000000" pitchFamily="2" charset="2"/>
              <a:buChar char="§"/>
            </a:pP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Containers and packaging recycling act</a:t>
            </a:r>
          </a:p>
          <a:p>
            <a:pPr marL="838190" lvl="1" indent="-380990">
              <a:buFont typeface="Wingdings" panose="05000000000000000000" pitchFamily="2" charset="2"/>
              <a:buChar char="§"/>
            </a:pP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 appliance recycling act </a:t>
            </a:r>
          </a:p>
          <a:p>
            <a:pPr marL="838190" lvl="1" indent="-380990">
              <a:buFont typeface="Wingdings" panose="05000000000000000000" pitchFamily="2" charset="2"/>
              <a:buChar char="§"/>
            </a:pP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Food recycling act</a:t>
            </a:r>
          </a:p>
          <a:p>
            <a:pPr marL="838190" lvl="1" indent="-380990">
              <a:buFont typeface="Wingdings" panose="05000000000000000000" pitchFamily="2" charset="2"/>
              <a:buChar char="§"/>
            </a:pP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Construction recycling act</a:t>
            </a:r>
          </a:p>
          <a:p>
            <a:pPr marL="838190" lvl="1" indent="-380990">
              <a:buFont typeface="Wingdings" panose="05000000000000000000" pitchFamily="2" charset="2"/>
              <a:buChar char="§"/>
            </a:pP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Automobile recycling act</a:t>
            </a:r>
          </a:p>
          <a:p>
            <a:pPr marL="838190" lvl="1" indent="-380990">
              <a:buFont typeface="Wingdings" panose="05000000000000000000" pitchFamily="2" charset="2"/>
              <a:buChar char="§"/>
            </a:pP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Small home appliance recycling act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1962150" y="3067458"/>
            <a:ext cx="4462836" cy="2898473"/>
            <a:chOff x="2538920" y="2795221"/>
            <a:chExt cx="4752841" cy="326575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920" y="2795221"/>
              <a:ext cx="4752841" cy="3265756"/>
            </a:xfrm>
            <a:prstGeom prst="rect">
              <a:avLst/>
            </a:prstGeom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4611317" y="3183174"/>
              <a:ext cx="1877437" cy="1634247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/>
          <p:cNvSpPr txBox="1"/>
          <p:nvPr/>
        </p:nvSpPr>
        <p:spPr>
          <a:xfrm>
            <a:off x="3215535" y="5898185"/>
            <a:ext cx="6032421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(Source: Nippon.com/Based on Ministry of the Environment “Survey on disposal of municipal </a:t>
            </a:r>
            <a:r>
              <a:rPr kumimoji="1" lang="en-US" altLang="ja-JP" sz="1050" dirty="0"/>
              <a:t>solid </a:t>
            </a:r>
            <a:r>
              <a:rPr kumimoji="1" lang="en-US" altLang="ja-JP" sz="1050" dirty="0" smtClean="0"/>
              <a:t>waste” )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85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536"/>
            <a:ext cx="90691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r>
              <a:rPr lang="en-US" altLang="ja-JP" sz="3600" b="1" dirty="0" smtClean="0">
                <a:latin typeface="Segoe UI Semibold" panose="020B0702040204020203" pitchFamily="34" charset="0"/>
              </a:rPr>
              <a:t>Ecology</a:t>
            </a:r>
            <a:r>
              <a:rPr lang="ja-JP" altLang="en-US" sz="3600" b="1" dirty="0">
                <a:latin typeface="Segoe UI Semibold" panose="020B0702040204020203" pitchFamily="34" charset="0"/>
              </a:rPr>
              <a:t> </a:t>
            </a:r>
            <a:r>
              <a:rPr lang="en-US" altLang="ja-JP" sz="3600" b="1" dirty="0" smtClean="0">
                <a:latin typeface="Segoe UI Semibold" panose="020B0702040204020203" pitchFamily="34" charset="0"/>
              </a:rPr>
              <a:t>Note Bhutan </a:t>
            </a:r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4"/>
          <p:cNvSpPr/>
          <p:nvPr/>
        </p:nvSpPr>
        <p:spPr>
          <a:xfrm>
            <a:off x="94592" y="829630"/>
            <a:ext cx="89745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Making</a:t>
            </a:r>
            <a:r>
              <a:rPr lang="ja-JP" alt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ja-JP" alt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green map for our neighborhood (Grade 1-3)</a:t>
            </a:r>
            <a:r>
              <a:rPr lang="en-US" altLang="ja-JP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(*Grades in Japanese curriculum)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find out the present solid waste management in our country  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(Grade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1-6)</a:t>
            </a:r>
            <a:endParaRPr lang="en-US" altLang="ja-JP" sz="1600" dirty="0" smtClean="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Issues related to </a:t>
            </a:r>
            <a:r>
              <a:rPr lang="en-US" altLang="ja-JP" sz="1600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ineffective waste management                                   </a:t>
            </a:r>
            <a:r>
              <a:rPr lang="en-US" altLang="ja-JP" sz="1100" dirty="0" smtClean="0">
                <a:solidFill>
                  <a:srgbClr val="5B9BD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en-US" altLang="ja-JP" sz="1100" dirty="0">
                <a:solidFill>
                  <a:srgbClr val="5B9BD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Added for the Bhutan version</a:t>
            </a:r>
            <a:endParaRPr lang="en-US" altLang="ja-JP" sz="1600" dirty="0" smtClean="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80990" lvl="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rgbClr val="5B9BD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Gross National </a:t>
            </a:r>
            <a:r>
              <a:rPr lang="en-US" altLang="ja-JP" sz="1600" dirty="0" smtClean="0">
                <a:solidFill>
                  <a:srgbClr val="5B9BD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Happiness and waste</a:t>
            </a:r>
            <a:endParaRPr lang="en-US" altLang="ja-JP" sz="1600" dirty="0">
              <a:solidFill>
                <a:srgbClr val="5B9BD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 know about the 4Rs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(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Grade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4-6, 7-9)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Religious institutions </a:t>
            </a:r>
            <a:r>
              <a:rPr lang="en-US" altLang="ja-JP" sz="1600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altLang="ja-JP" sz="1600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waste</a:t>
            </a:r>
            <a:endParaRPr lang="en-US" altLang="ja-JP" sz="1600" dirty="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Ideas for reducing waste (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Grade 1-3)</a:t>
            </a:r>
            <a:endParaRPr lang="en-US" altLang="ja-JP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promote waste separation and recycling (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Grade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4-6)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learn how waste can be changed into resources (Grade 4-6)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try making compost (Grade 4-6, 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7-9)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to use compost, how </a:t>
            </a: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compost helps the plants glow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Organic </a:t>
            </a:r>
            <a:r>
              <a:rPr lang="en-US" altLang="ja-JP" sz="1600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agriculture in Bhutan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Sustainable development goals and waste (Grade 4-6, 7-9)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Plastic waste reduction and management (Grade 4-6, 7-9)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Negative impact of mismanaged waste on the hydropower sector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think about global warming change and climate change </a:t>
            </a:r>
          </a:p>
          <a:p>
            <a:pPr lvl="1"/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is global warming? (Grade 4-6, 7-9)</a:t>
            </a:r>
          </a:p>
          <a:p>
            <a:pPr lvl="1"/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 what occasions is CO2 emitted?  (Grade 4-6,7-9)</a:t>
            </a:r>
          </a:p>
          <a:p>
            <a:pPr lvl="1"/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Looking back on our lives; CO2 reduction (Grade 4-6, 7-9)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altLang="ja-JP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altLang="ja-JP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Segoe UI Semibold" panose="020B0702040204020203" pitchFamily="34" charset="0"/>
              </a:rPr>
              <a:t>Contents in Ecology Note (Bhutan ver.)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815" y="808711"/>
            <a:ext cx="90691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latin typeface="Segoe UI Semibold" panose="020B0702040204020203" pitchFamily="34" charset="0"/>
            </a:endParaRPr>
          </a:p>
          <a:p>
            <a:pPr algn="ctr"/>
            <a:endParaRPr lang="en-GB" sz="2800" b="1" dirty="0" smtClean="0">
              <a:latin typeface="Segoe UI Semibold" panose="020B0702040204020203" pitchFamily="34" charset="0"/>
            </a:endParaRPr>
          </a:p>
          <a:p>
            <a:endParaRPr lang="en-GB" sz="2800" b="1" dirty="0" smtClean="0">
              <a:latin typeface="Segoe UI Semibold" panose="020B0702040204020203" pitchFamily="34" charset="0"/>
            </a:endParaRPr>
          </a:p>
          <a:p>
            <a:endParaRPr lang="en-GB" sz="2800" b="1" dirty="0" smtClean="0">
              <a:latin typeface="Segoe UI Semibold" panose="020B0702040204020203" pitchFamily="34" charset="0"/>
            </a:endParaRPr>
          </a:p>
          <a:p>
            <a:pPr marL="514350" indent="-514350">
              <a:buAutoNum type="arabicPeriod"/>
            </a:pPr>
            <a:r>
              <a:rPr lang="en-GB" sz="2800" b="1" dirty="0" smtClean="0">
                <a:latin typeface="Segoe UI Semibold" panose="020B0702040204020203" pitchFamily="34" charset="0"/>
              </a:rPr>
              <a:t>Environmental education in Japan (</a:t>
            </a:r>
            <a:r>
              <a:rPr lang="en-GB" sz="2800" b="1" dirty="0" err="1" smtClean="0">
                <a:latin typeface="Segoe UI Semibold" panose="020B0702040204020203" pitchFamily="34" charset="0"/>
              </a:rPr>
              <a:t>Kitakyusyu</a:t>
            </a:r>
            <a:r>
              <a:rPr lang="en-GB" sz="2800" b="1" dirty="0" smtClean="0">
                <a:latin typeface="Segoe UI Semibold" panose="020B0702040204020203" pitchFamily="34" charset="0"/>
              </a:rPr>
              <a:t> city)</a:t>
            </a:r>
          </a:p>
          <a:p>
            <a:pPr marL="514350" indent="-514350">
              <a:buAutoNum type="arabicPeriod"/>
            </a:pPr>
            <a:endParaRPr lang="en-GB" sz="2800" b="1" dirty="0" smtClean="0">
              <a:latin typeface="Segoe UI Semibold" panose="020B0702040204020203" pitchFamily="34" charset="0"/>
            </a:endParaRPr>
          </a:p>
          <a:p>
            <a:pPr marL="514350" indent="-514350">
              <a:buAutoNum type="arabicPeriod"/>
            </a:pPr>
            <a:r>
              <a:rPr lang="en-GB" sz="2800" b="1" dirty="0" smtClean="0">
                <a:latin typeface="Segoe UI Semibold" panose="020B0702040204020203" pitchFamily="34" charset="0"/>
              </a:rPr>
              <a:t>Ecology note Bhutan</a:t>
            </a:r>
          </a:p>
          <a:p>
            <a:pPr marL="514350" indent="-514350">
              <a:buAutoNum type="arabicPeriod"/>
            </a:pPr>
            <a:endParaRPr lang="en-GB" sz="2800" b="1" dirty="0" smtClean="0">
              <a:latin typeface="Segoe UI Semibold" panose="020B0702040204020203" pitchFamily="34" charset="0"/>
            </a:endParaRPr>
          </a:p>
          <a:p>
            <a:pPr marL="514350" indent="-514350">
              <a:buAutoNum type="arabicPeriod"/>
            </a:pPr>
            <a:r>
              <a:rPr lang="en-GB" sz="2800" b="1" dirty="0" smtClean="0">
                <a:latin typeface="Segoe UI Semibold" panose="020B0702040204020203" pitchFamily="34" charset="0"/>
              </a:rPr>
              <a:t>Integrate into the science curriculum </a:t>
            </a:r>
          </a:p>
          <a:p>
            <a:endParaRPr lang="en-GB" sz="2800" b="1" dirty="0" smtClean="0">
              <a:latin typeface="Segoe UI Semibold" panose="020B0702040204020203" pitchFamily="34" charset="0"/>
            </a:endParaRPr>
          </a:p>
          <a:p>
            <a:endParaRPr lang="en-GB" sz="28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2800" b="1" dirty="0">
              <a:latin typeface="Segoe UI Semibold" panose="020B0702040204020203" pitchFamily="34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0" y="170536"/>
            <a:ext cx="9069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r>
              <a:rPr lang="en-GB" sz="3600" b="1" dirty="0" smtClean="0">
                <a:latin typeface="Segoe UI Semibold" panose="020B0702040204020203" pitchFamily="34" charset="0"/>
              </a:rPr>
              <a:t>Contents </a:t>
            </a:r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 Semibold" panose="020B0702040204020203" pitchFamily="34" charset="0"/>
              </a:rPr>
              <a:t>Making a green map for our neighborhood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587" y="1079558"/>
            <a:ext cx="6824672" cy="48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332737"/>
            <a:ext cx="4051004" cy="567277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78300"/>
            <a:ext cx="3962400" cy="55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0564"/>
            <a:ext cx="4110498" cy="574496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86" y="360564"/>
            <a:ext cx="3963664" cy="54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4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7"/>
            <a:ext cx="4182377" cy="58340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89" y="333374"/>
            <a:ext cx="4184486" cy="56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8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21859"/>
            <a:ext cx="4052887" cy="56931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321859"/>
            <a:ext cx="3790950" cy="53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6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8" y="428625"/>
            <a:ext cx="3836749" cy="540543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34" y="581024"/>
            <a:ext cx="3620404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5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1" y="362745"/>
            <a:ext cx="4012121" cy="566737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362745"/>
            <a:ext cx="4114799" cy="56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0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9" y="409575"/>
            <a:ext cx="3845360" cy="545306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828" y="409575"/>
            <a:ext cx="4014022" cy="56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1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7" y="351574"/>
            <a:ext cx="3919852" cy="550630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4" y="351574"/>
            <a:ext cx="4075337" cy="5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56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8" y="304800"/>
            <a:ext cx="4575524" cy="641508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2" y="591268"/>
            <a:ext cx="4238625" cy="60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1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536"/>
            <a:ext cx="9069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r>
              <a:rPr lang="en-GB" sz="3600" b="1" dirty="0" smtClean="0">
                <a:latin typeface="Segoe UI Semibold" panose="020B0702040204020203" pitchFamily="34" charset="0"/>
              </a:rPr>
              <a:t> </a:t>
            </a:r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r>
              <a:rPr lang="en-GB" sz="3600" b="1" dirty="0" smtClean="0">
                <a:latin typeface="Segoe UI Semibold" panose="020B0702040204020203" pitchFamily="34" charset="0"/>
              </a:rPr>
              <a:t>Japanese case : </a:t>
            </a:r>
            <a:r>
              <a:rPr lang="en-GB" sz="3600" b="1" dirty="0" err="1" smtClean="0">
                <a:latin typeface="Segoe UI Semibold" panose="020B0702040204020203" pitchFamily="34" charset="0"/>
              </a:rPr>
              <a:t>Kitakyusyu</a:t>
            </a:r>
            <a:r>
              <a:rPr lang="en-GB" sz="3600" b="1" dirty="0" smtClean="0">
                <a:latin typeface="Segoe UI Semibold" panose="020B0702040204020203" pitchFamily="34" charset="0"/>
              </a:rPr>
              <a:t> city </a:t>
            </a:r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38" y="2322440"/>
            <a:ext cx="4167308" cy="31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0" y="295275"/>
            <a:ext cx="4503629" cy="636746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564" y="295275"/>
            <a:ext cx="4583473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26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8" y="533400"/>
            <a:ext cx="3897809" cy="55435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533400"/>
            <a:ext cx="3848099" cy="54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30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3" y="238124"/>
            <a:ext cx="4247322" cy="61055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148" y="380999"/>
            <a:ext cx="3905883" cy="55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5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536"/>
            <a:ext cx="90691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r>
              <a:rPr lang="en-GB" altLang="ja-JP" sz="3600" b="1" dirty="0">
                <a:latin typeface="Segoe UI Semibold" panose="020B0702040204020203" pitchFamily="34" charset="0"/>
              </a:rPr>
              <a:t>I</a:t>
            </a:r>
            <a:r>
              <a:rPr lang="en-GB" altLang="ja-JP" sz="3600" b="1" dirty="0" smtClean="0">
                <a:latin typeface="Segoe UI Semibold" panose="020B0702040204020203" pitchFamily="34" charset="0"/>
              </a:rPr>
              <a:t>ntegrate </a:t>
            </a:r>
            <a:r>
              <a:rPr lang="en-GB" altLang="ja-JP" sz="3600" b="1" dirty="0">
                <a:latin typeface="Segoe UI Semibold" panose="020B0702040204020203" pitchFamily="34" charset="0"/>
              </a:rPr>
              <a:t>into </a:t>
            </a:r>
            <a:r>
              <a:rPr lang="en-GB" altLang="ja-JP" sz="3600" b="1" dirty="0" smtClean="0">
                <a:latin typeface="Segoe UI Semibold" panose="020B0702040204020203" pitchFamily="34" charset="0"/>
              </a:rPr>
              <a:t>the science curriculum</a:t>
            </a:r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536"/>
            <a:ext cx="90691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r>
              <a:rPr lang="en-US" altLang="ja-JP" sz="3600" b="1" dirty="0" smtClean="0">
                <a:latin typeface="Segoe UI Semibold" panose="020B0702040204020203" pitchFamily="34" charset="0"/>
              </a:rPr>
              <a:t>The</a:t>
            </a:r>
            <a:r>
              <a:rPr lang="ja-JP" altLang="en-US" sz="3600" b="1" dirty="0" smtClean="0">
                <a:latin typeface="Segoe UI Semibold" panose="020B0702040204020203" pitchFamily="34" charset="0"/>
              </a:rPr>
              <a:t> </a:t>
            </a:r>
            <a:r>
              <a:rPr lang="en-US" altLang="ja-JP" sz="3600" b="1" dirty="0" smtClean="0">
                <a:latin typeface="Segoe UI Semibold" panose="020B0702040204020203" pitchFamily="34" charset="0"/>
              </a:rPr>
              <a:t>science </a:t>
            </a:r>
            <a:r>
              <a:rPr lang="en-GB" altLang="ja-JP" sz="3600" b="1" dirty="0" smtClean="0">
                <a:latin typeface="Segoe UI Semibold" panose="020B0702040204020203" pitchFamily="34" charset="0"/>
              </a:rPr>
              <a:t>textbooks contents and </a:t>
            </a:r>
            <a:r>
              <a:rPr lang="en-GB" sz="3600" b="1" dirty="0" smtClean="0">
                <a:latin typeface="Segoe UI Semibold" panose="020B0702040204020203" pitchFamily="34" charset="0"/>
              </a:rPr>
              <a:t>Ecology Note</a:t>
            </a:r>
          </a:p>
          <a:p>
            <a:pPr algn="ctr"/>
            <a:endParaRPr lang="en-GB" sz="3600" b="1" dirty="0" smtClean="0">
              <a:latin typeface="Segoe UI Semibold" panose="020B0702040204020203" pitchFamily="34" charset="0"/>
            </a:endParaRPr>
          </a:p>
          <a:p>
            <a:pPr algn="ctr"/>
            <a:endParaRPr lang="en-GB" sz="36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6166"/>
              </p:ext>
            </p:extLst>
          </p:nvPr>
        </p:nvGraphicFramePr>
        <p:xfrm>
          <a:off x="133350" y="676279"/>
          <a:ext cx="8924925" cy="5394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9050">
                  <a:extLst>
                    <a:ext uri="{9D8B030D-6E8A-4147-A177-3AD203B41FA5}">
                      <a16:colId xmlns:a16="http://schemas.microsoft.com/office/drawing/2014/main" val="3059813751"/>
                    </a:ext>
                  </a:extLst>
                </a:gridCol>
                <a:gridCol w="5095875">
                  <a:extLst>
                    <a:ext uri="{9D8B030D-6E8A-4147-A177-3AD203B41FA5}">
                      <a16:colId xmlns:a16="http://schemas.microsoft.com/office/drawing/2014/main" val="1972945575"/>
                    </a:ext>
                  </a:extLst>
                </a:gridCol>
              </a:tblGrid>
              <a:tr h="1728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Science text book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smtClean="0">
                          <a:effectLst/>
                        </a:rPr>
                        <a:t>Ecology Note    (Examples)</a:t>
                      </a: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91275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Chapter 1. Materials in Our Surrounding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561405"/>
                  </a:ext>
                </a:extLst>
              </a:tr>
              <a:tr h="86404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1.1 </a:t>
                      </a:r>
                      <a:r>
                        <a:rPr lang="en-US" sz="1200" u="none" strike="noStrike" dirty="0">
                          <a:effectLst/>
                        </a:rPr>
                        <a:t>Everyday Materials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“Waste generation in our daily life activities”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Students are expected to learn: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Notice the materials are going to be waste in the end and how much waste they are generating every day, and learn the attitude to take good care of things.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237831"/>
                  </a:ext>
                </a:extLst>
              </a:tr>
              <a:tr h="69123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1.2 </a:t>
                      </a:r>
                      <a:r>
                        <a:rPr lang="en-US" sz="1200" u="none" strike="noStrike" dirty="0">
                          <a:effectLst/>
                        </a:rPr>
                        <a:t>Sorting Materials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“Let’s promote waste separation and recycling”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Students are expected to learn: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Characteristic of materials which is the important fundamental knowledge of waste separation.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246313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1.3 </a:t>
                      </a:r>
                      <a:r>
                        <a:rPr lang="en-US" sz="1200" u="none" strike="noStrike" dirty="0">
                          <a:effectLst/>
                        </a:rPr>
                        <a:t>Floating and Sinking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57553"/>
                  </a:ext>
                </a:extLst>
              </a:tr>
              <a:tr h="103685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1.4 </a:t>
                      </a:r>
                      <a:r>
                        <a:rPr lang="en-US" sz="1200" u="none" strike="noStrike" dirty="0">
                          <a:effectLst/>
                        </a:rPr>
                        <a:t>Natural and Human-made things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“Plastic waste reduction and management”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After students learn the difference between natural and human-made things, plastic can be introduced as one of the widely used human-made things which </a:t>
                      </a:r>
                      <a:r>
                        <a:rPr lang="en-US" sz="1100" u="none" strike="noStrike" dirty="0" smtClean="0">
                          <a:effectLst/>
                        </a:rPr>
                        <a:t>are causing </a:t>
                      </a:r>
                      <a:r>
                        <a:rPr lang="en-US" sz="1100" u="none" strike="noStrike" dirty="0">
                          <a:effectLst/>
                        </a:rPr>
                        <a:t>serious </a:t>
                      </a:r>
                      <a:r>
                        <a:rPr lang="en-US" sz="1100" u="none" strike="noStrike" dirty="0" smtClean="0">
                          <a:effectLst/>
                        </a:rPr>
                        <a:t>issues </a:t>
                      </a:r>
                      <a:r>
                        <a:rPr lang="en-US" sz="1100" u="none" strike="noStrike" dirty="0">
                          <a:effectLst/>
                        </a:rPr>
                        <a:t>on the environment now. 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/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867278"/>
                  </a:ext>
                </a:extLst>
              </a:tr>
              <a:tr h="86404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1.5 </a:t>
                      </a:r>
                      <a:r>
                        <a:rPr lang="en-US" sz="1200" u="none" strike="noStrike" dirty="0">
                          <a:effectLst/>
                        </a:rPr>
                        <a:t>Degradable and Non-degradable Things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“Let’s try making compost” ”How to use compost"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After students learn the function of microorganisms, composting can be introduced.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The questions on p.13 "Test Yourself" are very good questions to consider </a:t>
                      </a:r>
                      <a:r>
                        <a:rPr lang="en-US" sz="1100" u="none" strike="noStrike" dirty="0" smtClean="0">
                          <a:effectLst/>
                        </a:rPr>
                        <a:t>waste issues.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472011"/>
                  </a:ext>
                </a:extLst>
              </a:tr>
              <a:tr h="3927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Chapter 2. Matter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“Issues related to ineffective waste management”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Waste can be in solid, liquid or gas form.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659132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2.1 </a:t>
                      </a:r>
                      <a:r>
                        <a:rPr lang="en-US" sz="1200" u="none" strike="noStrike" dirty="0">
                          <a:effectLst/>
                        </a:rPr>
                        <a:t>What is Matter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09766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2.2 </a:t>
                      </a:r>
                      <a:r>
                        <a:rPr lang="en-US" sz="1200" u="none" strike="noStrike" dirty="0">
                          <a:effectLst/>
                        </a:rPr>
                        <a:t>Solid as Matter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300443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2.3 </a:t>
                      </a:r>
                      <a:r>
                        <a:rPr lang="en-US" sz="1200" u="none" strike="noStrike" dirty="0">
                          <a:effectLst/>
                        </a:rPr>
                        <a:t>Liquid as Matter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089659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2.4 </a:t>
                      </a:r>
                      <a:r>
                        <a:rPr lang="en-US" sz="1200" u="none" strike="noStrike" dirty="0">
                          <a:effectLst/>
                        </a:rPr>
                        <a:t>Gas as Matter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3775"/>
                  </a:ext>
                </a:extLst>
              </a:tr>
              <a:tr h="18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</a:rPr>
                        <a:t>     2.5 </a:t>
                      </a:r>
                      <a:r>
                        <a:rPr lang="en-US" sz="1200" u="none" strike="noStrike" dirty="0">
                          <a:effectLst/>
                        </a:rPr>
                        <a:t>Heating and Cooling of Substances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6466" marR="6466" marT="646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992053"/>
                  </a:ext>
                </a:extLst>
              </a:tr>
            </a:tbl>
          </a:graphicData>
        </a:graphic>
      </p:graphicFrame>
      <p:sp>
        <p:nvSpPr>
          <p:cNvPr id="3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Segoe UI Semibold" panose="020B0702040204020203" pitchFamily="34" charset="0"/>
              </a:rPr>
              <a:t>Grade 4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9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219075" y="633336"/>
          <a:ext cx="8743950" cy="5140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1157">
                  <a:extLst>
                    <a:ext uri="{9D8B030D-6E8A-4147-A177-3AD203B41FA5}">
                      <a16:colId xmlns:a16="http://schemas.microsoft.com/office/drawing/2014/main" val="1791553749"/>
                    </a:ext>
                  </a:extLst>
                </a:gridCol>
                <a:gridCol w="3982793">
                  <a:extLst>
                    <a:ext uri="{9D8B030D-6E8A-4147-A177-3AD203B41FA5}">
                      <a16:colId xmlns:a16="http://schemas.microsoft.com/office/drawing/2014/main" val="1865705719"/>
                    </a:ext>
                  </a:extLst>
                </a:gridCol>
              </a:tblGrid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Chapter 3. Materials in Mixtures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758789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3.1 </a:t>
                      </a:r>
                      <a:r>
                        <a:rPr lang="en-US" sz="1100" u="none" strike="noStrike" dirty="0">
                          <a:effectLst/>
                        </a:rPr>
                        <a:t>Pure Substances and Mixtures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226023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3.2 </a:t>
                      </a:r>
                      <a:r>
                        <a:rPr lang="en-US" sz="1100" u="none" strike="noStrike" dirty="0">
                          <a:effectLst/>
                        </a:rPr>
                        <a:t>Soluble and Insoluble Substances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889794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3.3 </a:t>
                      </a:r>
                      <a:r>
                        <a:rPr lang="en-US" sz="1100" u="none" strike="noStrike" dirty="0">
                          <a:effectLst/>
                        </a:rPr>
                        <a:t>Solid-Solid Mixtures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594337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3.4 </a:t>
                      </a:r>
                      <a:r>
                        <a:rPr lang="en-US" sz="1100" u="none" strike="noStrike" dirty="0">
                          <a:effectLst/>
                        </a:rPr>
                        <a:t>Solid-Liquid Mixtures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322243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3.5 </a:t>
                      </a:r>
                      <a:r>
                        <a:rPr lang="en-US" sz="1100" u="none" strike="noStrike" dirty="0">
                          <a:effectLst/>
                        </a:rPr>
                        <a:t>Liquid-Liquid Mixtures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494071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Chapter 4. Separating Mixtures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646470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4.1 </a:t>
                      </a:r>
                      <a:r>
                        <a:rPr lang="en-US" sz="1100" u="none" strike="noStrike" dirty="0">
                          <a:effectLst/>
                        </a:rPr>
                        <a:t>Sedimentation and Decantation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152812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4.2 </a:t>
                      </a:r>
                      <a:r>
                        <a:rPr lang="en-US" sz="1100" u="none" strike="noStrike" dirty="0">
                          <a:effectLst/>
                        </a:rPr>
                        <a:t>Separating Insoluble Substances by Sedimentation and Decantation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519839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4.3 </a:t>
                      </a:r>
                      <a:r>
                        <a:rPr lang="en-US" sz="1100" u="none" strike="noStrike" dirty="0">
                          <a:effectLst/>
                        </a:rPr>
                        <a:t>Separating Insoluble Substances by Filtration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836877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smtClean="0">
                          <a:effectLst/>
                        </a:rPr>
                        <a:t>     4.4 </a:t>
                      </a:r>
                      <a:r>
                        <a:rPr lang="en-US" sz="1100" u="none" strike="noStrike" dirty="0">
                          <a:effectLst/>
                        </a:rPr>
                        <a:t>Making Water Safe for Drinking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012318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Chapter 5. Forces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103830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5.1 </a:t>
                      </a:r>
                      <a:r>
                        <a:rPr lang="en-US" sz="1100" u="none" strike="noStrike" dirty="0">
                          <a:effectLst/>
                        </a:rPr>
                        <a:t>Let Us Look at Forces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043151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5.2 </a:t>
                      </a:r>
                      <a:r>
                        <a:rPr lang="en-US" sz="1100" u="none" strike="noStrike" dirty="0">
                          <a:effectLst/>
                        </a:rPr>
                        <a:t>What a Force can do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897827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5.3 </a:t>
                      </a:r>
                      <a:r>
                        <a:rPr lang="en-US" sz="1100" u="none" strike="noStrike" dirty="0">
                          <a:effectLst/>
                        </a:rPr>
                        <a:t>Contact Force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127819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5.4 </a:t>
                      </a:r>
                      <a:r>
                        <a:rPr lang="en-US" sz="1100" u="none" strike="noStrike" dirty="0">
                          <a:effectLst/>
                        </a:rPr>
                        <a:t>Non-contact Force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269829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Chapter 6. Light and Sound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733732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6.1 </a:t>
                      </a:r>
                      <a:r>
                        <a:rPr lang="en-US" sz="1100" u="none" strike="noStrike" dirty="0">
                          <a:effectLst/>
                        </a:rPr>
                        <a:t>Sources of Light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496545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6.2 </a:t>
                      </a:r>
                      <a:r>
                        <a:rPr lang="en-US" sz="1100" u="none" strike="noStrike" dirty="0">
                          <a:effectLst/>
                        </a:rPr>
                        <a:t>How Light Travels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207489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6.3 </a:t>
                      </a:r>
                      <a:r>
                        <a:rPr lang="en-US" sz="1100" u="none" strike="noStrike" dirty="0">
                          <a:effectLst/>
                        </a:rPr>
                        <a:t>Light and Shadow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978739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6.4 </a:t>
                      </a:r>
                      <a:r>
                        <a:rPr lang="en-US" sz="1100" u="none" strike="noStrike" dirty="0">
                          <a:effectLst/>
                        </a:rPr>
                        <a:t>Making a sound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200020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6.5 </a:t>
                      </a:r>
                      <a:r>
                        <a:rPr lang="en-US" sz="1100" u="none" strike="noStrike" dirty="0">
                          <a:effectLst/>
                        </a:rPr>
                        <a:t>Fading Sound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392628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Chapter 7. Electricity and Magnetism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85012"/>
                  </a:ext>
                </a:extLst>
              </a:tr>
              <a:tr h="349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7.1 </a:t>
                      </a:r>
                      <a:r>
                        <a:rPr lang="en-US" sz="1100" u="none" strike="noStrike" dirty="0">
                          <a:effectLst/>
                        </a:rPr>
                        <a:t>Sources of Electricity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“Negative impact of mismanaged waste on the hydropower sector”</a:t>
                      </a:r>
                      <a:br>
                        <a:rPr lang="en-US" sz="1100" u="none" strike="noStrike">
                          <a:effectLst/>
                        </a:rPr>
                      </a:b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751122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7.2 </a:t>
                      </a:r>
                      <a:r>
                        <a:rPr lang="en-US" sz="1100" u="none" strike="noStrike" dirty="0">
                          <a:effectLst/>
                        </a:rPr>
                        <a:t>Where Electricity is Used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369835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7.3 </a:t>
                      </a:r>
                      <a:r>
                        <a:rPr lang="en-US" sz="1100" u="none" strike="noStrike" dirty="0">
                          <a:effectLst/>
                        </a:rPr>
                        <a:t>Making Connections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530541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7.4 </a:t>
                      </a:r>
                      <a:r>
                        <a:rPr lang="en-US" sz="1100" u="none" strike="noStrike" dirty="0">
                          <a:effectLst/>
                        </a:rPr>
                        <a:t>Things that are Magnetic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883140"/>
                  </a:ext>
                </a:extLst>
              </a:tr>
              <a:tr h="177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     7.5 </a:t>
                      </a:r>
                      <a:r>
                        <a:rPr lang="en-US" sz="1100" u="none" strike="noStrike" dirty="0">
                          <a:effectLst/>
                        </a:rPr>
                        <a:t>Magnets at Home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152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028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581025" y="1824038"/>
          <a:ext cx="7886700" cy="4241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625">
                  <a:extLst>
                    <a:ext uri="{9D8B030D-6E8A-4147-A177-3AD203B41FA5}">
                      <a16:colId xmlns:a16="http://schemas.microsoft.com/office/drawing/2014/main" val="2970575269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3732126123"/>
                    </a:ext>
                  </a:extLst>
                </a:gridCol>
              </a:tblGrid>
              <a:tr h="5783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Chapter 9. Green Plants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"Issues related to ineffective waste management"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"Let’s making compost" 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"How to use compost"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40521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9.1 </a:t>
                      </a:r>
                      <a:r>
                        <a:rPr lang="en-US" sz="1200" u="none" strike="noStrike" dirty="0">
                          <a:effectLst/>
                        </a:rPr>
                        <a:t>Effect of Light on the Growth of Plant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993749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9.2 </a:t>
                      </a:r>
                      <a:r>
                        <a:rPr lang="en-US" sz="1200" u="none" strike="noStrike" dirty="0">
                          <a:effectLst/>
                        </a:rPr>
                        <a:t>Effect of Air on the Growth of Plant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911187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9.3 </a:t>
                      </a:r>
                      <a:r>
                        <a:rPr lang="en-US" sz="1200" u="none" strike="noStrike" dirty="0">
                          <a:effectLst/>
                        </a:rPr>
                        <a:t>Effect of Temperature on the Growth of Plant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510304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9.4 </a:t>
                      </a:r>
                      <a:r>
                        <a:rPr lang="en-US" sz="1200" u="none" strike="noStrike" dirty="0">
                          <a:effectLst/>
                        </a:rPr>
                        <a:t>Effect of Water on the Growth of Plant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133342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9.5 </a:t>
                      </a:r>
                      <a:r>
                        <a:rPr lang="en-US" sz="1200" u="none" strike="noStrike" dirty="0">
                          <a:effectLst/>
                        </a:rPr>
                        <a:t>Flower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490505"/>
                  </a:ext>
                </a:extLst>
              </a:tr>
              <a:tr h="5783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Chapter 10. Food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"Let’s making compost"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"How to use compost" 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"Organic agriculture in </a:t>
                      </a:r>
                      <a:r>
                        <a:rPr lang="en-US" sz="1100" u="none" strike="noStrike" dirty="0" smtClean="0">
                          <a:effectLst/>
                        </a:rPr>
                        <a:t>Bhutan“  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879778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10.1 </a:t>
                      </a:r>
                      <a:r>
                        <a:rPr lang="en-US" sz="1200" u="none" strike="noStrike" dirty="0">
                          <a:effectLst/>
                        </a:rPr>
                        <a:t>Different Kinds of Food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685356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10.2</a:t>
                      </a:r>
                      <a:r>
                        <a:rPr lang="en-US" sz="1200" u="none" strike="noStrike" dirty="0">
                          <a:effectLst/>
                        </a:rPr>
                        <a:t>. Food for Activity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568043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10.3</a:t>
                      </a:r>
                      <a:r>
                        <a:rPr lang="en-US" sz="1200" u="none" strike="noStrike" dirty="0">
                          <a:effectLst/>
                        </a:rPr>
                        <a:t>. Food for Growth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164280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10.4</a:t>
                      </a:r>
                      <a:r>
                        <a:rPr lang="en-US" sz="1200" u="none" strike="noStrike" dirty="0">
                          <a:effectLst/>
                        </a:rPr>
                        <a:t>. Food for Protection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321357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10.5 </a:t>
                      </a:r>
                      <a:r>
                        <a:rPr lang="en-US" sz="1200" u="none" strike="noStrike" dirty="0">
                          <a:effectLst/>
                        </a:rPr>
                        <a:t>Eat all Types of Food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170376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Chapter 11. Our Earth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03142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11.1</a:t>
                      </a:r>
                      <a:r>
                        <a:rPr lang="en-US" sz="1200" u="none" strike="noStrike" dirty="0">
                          <a:effectLst/>
                        </a:rPr>
                        <a:t>. Shape of the Earth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95107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11.2</a:t>
                      </a:r>
                      <a:r>
                        <a:rPr lang="en-US" sz="1200" u="none" strike="noStrike" dirty="0">
                          <a:effectLst/>
                        </a:rPr>
                        <a:t>. Rotation of the Earth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225305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11.3</a:t>
                      </a:r>
                      <a:r>
                        <a:rPr lang="en-US" sz="1200" u="none" strike="noStrike" dirty="0">
                          <a:effectLst/>
                        </a:rPr>
                        <a:t>. Day and Night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001121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11.4</a:t>
                      </a:r>
                      <a:r>
                        <a:rPr lang="en-US" sz="1200" u="none" strike="noStrike" dirty="0">
                          <a:effectLst/>
                        </a:rPr>
                        <a:t>. Revolution of the Earth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10466"/>
                  </a:ext>
                </a:extLst>
              </a:tr>
              <a:tr h="1927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11.5</a:t>
                      </a:r>
                      <a:r>
                        <a:rPr lang="en-US" sz="1200" u="none" strike="noStrike" dirty="0">
                          <a:effectLst/>
                        </a:rPr>
                        <a:t>. Seasons in a Year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"Let’s think about Global Warming"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712" marR="7712" marT="77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991415"/>
                  </a:ext>
                </a:extLst>
              </a:tr>
            </a:tbl>
          </a:graphicData>
        </a:graphic>
      </p:graphicFrame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581025" y="450974"/>
          <a:ext cx="7886700" cy="1373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625">
                  <a:extLst>
                    <a:ext uri="{9D8B030D-6E8A-4147-A177-3AD203B41FA5}">
                      <a16:colId xmlns:a16="http://schemas.microsoft.com/office/drawing/2014/main" val="4237757300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2505181922"/>
                    </a:ext>
                  </a:extLst>
                </a:gridCol>
              </a:tblGrid>
              <a:tr h="1612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Chapter 8. Living Things and their Environment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520484"/>
                  </a:ext>
                </a:extLst>
              </a:tr>
              <a:tr h="1612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8.1 </a:t>
                      </a:r>
                      <a:r>
                        <a:rPr lang="en-US" sz="1200" u="none" strike="noStrike" dirty="0">
                          <a:effectLst/>
                        </a:rPr>
                        <a:t>Living Things and Non-Living Things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316570"/>
                  </a:ext>
                </a:extLst>
              </a:tr>
              <a:tr h="1612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8.2 </a:t>
                      </a:r>
                      <a:r>
                        <a:rPr lang="en-US" sz="1200" u="none" strike="noStrike" dirty="0">
                          <a:effectLst/>
                        </a:rPr>
                        <a:t>Plants and Animals in their Habitat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974162"/>
                  </a:ext>
                </a:extLst>
              </a:tr>
              <a:tr h="1612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8.3 </a:t>
                      </a:r>
                      <a:r>
                        <a:rPr lang="en-US" sz="1200" u="none" strike="noStrike" dirty="0">
                          <a:effectLst/>
                        </a:rPr>
                        <a:t>How Plants Adapt in their Habitat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021228"/>
                  </a:ext>
                </a:extLst>
              </a:tr>
              <a:tr h="1612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8.4 </a:t>
                      </a:r>
                      <a:r>
                        <a:rPr lang="en-US" sz="1200" u="none" strike="noStrike" dirty="0">
                          <a:effectLst/>
                        </a:rPr>
                        <a:t>How Animals Adapt in their Habitat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830718"/>
                  </a:ext>
                </a:extLst>
              </a:tr>
              <a:tr h="2468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8.5 </a:t>
                      </a:r>
                      <a:r>
                        <a:rPr lang="en-US" sz="1200" u="none" strike="noStrike" dirty="0">
                          <a:effectLst/>
                        </a:rPr>
                        <a:t>Living Together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“Issue related to ineffective waste management ” </a:t>
                      </a:r>
                      <a:endParaRPr lang="en-US" sz="1200" u="none" strike="noStrike" dirty="0" smtClean="0">
                        <a:effectLst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208550"/>
                  </a:ext>
                </a:extLst>
              </a:tr>
              <a:tr h="1612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     8.6 </a:t>
                      </a:r>
                      <a:r>
                        <a:rPr lang="en-US" sz="1200" u="none" strike="noStrike" dirty="0">
                          <a:effectLst/>
                        </a:rPr>
                        <a:t>Feeding Habits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4819" marR="4819" marT="48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785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61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170536"/>
            <a:ext cx="9069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latin typeface="Segoe UI Semibold" panose="020B0702040204020203" pitchFamily="34" charset="0"/>
              </a:rPr>
              <a:t>Kitakyusyu</a:t>
            </a:r>
            <a:r>
              <a:rPr lang="en-GB" sz="2800" b="1" dirty="0" smtClean="0">
                <a:latin typeface="Segoe UI Semibold" panose="020B0702040204020203" pitchFamily="34" charset="0"/>
              </a:rPr>
              <a:t> city</a:t>
            </a:r>
          </a:p>
          <a:p>
            <a:pPr algn="ctr"/>
            <a:r>
              <a:rPr lang="en-GB" sz="2800" b="1" dirty="0" smtClean="0">
                <a:latin typeface="Segoe UI Semibold" panose="020B0702040204020203" pitchFamily="34" charset="0"/>
              </a:rPr>
              <a:t>“Grey city” to “Green city” </a:t>
            </a:r>
          </a:p>
          <a:p>
            <a:pPr algn="ctr"/>
            <a:endParaRPr lang="en-GB" sz="2800" b="1" dirty="0" smtClean="0">
              <a:latin typeface="Segoe UI Semibold" panose="020B0702040204020203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10" y="1081069"/>
            <a:ext cx="3891877" cy="49807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1" y="1081069"/>
            <a:ext cx="3829050" cy="498079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38150" y="6092825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(Source: </a:t>
            </a:r>
            <a:r>
              <a:rPr kumimoji="1" lang="en-US" altLang="ja-JP" sz="1100" dirty="0" err="1" smtClean="0"/>
              <a:t>Kitakyusyu</a:t>
            </a:r>
            <a:r>
              <a:rPr kumimoji="1" lang="en-US" altLang="ja-JP" sz="1100" dirty="0" smtClean="0"/>
              <a:t> city)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8771" y="2096732"/>
            <a:ext cx="88633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1960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8770" y="4601807"/>
            <a:ext cx="886339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Present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61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91" y="1465727"/>
            <a:ext cx="2313879" cy="32878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319" y="1532402"/>
            <a:ext cx="2142371" cy="321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70536"/>
            <a:ext cx="9069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Segoe UI Semibold" panose="020B0702040204020203" pitchFamily="34" charset="0"/>
              </a:rPr>
              <a:t>Environmental education material </a:t>
            </a:r>
          </a:p>
          <a:p>
            <a:pPr algn="ctr"/>
            <a:r>
              <a:rPr lang="en-GB" sz="2800" b="1" dirty="0" smtClean="0">
                <a:latin typeface="Segoe UI Semibold" panose="020B0702040204020203" pitchFamily="34" charset="0"/>
              </a:rPr>
              <a:t>- </a:t>
            </a:r>
            <a:r>
              <a:rPr lang="en-GB" sz="2800" b="1" dirty="0" err="1" smtClean="0">
                <a:latin typeface="Segoe UI Semibold" panose="020B0702040204020203" pitchFamily="34" charset="0"/>
              </a:rPr>
              <a:t>Kitakyusyu</a:t>
            </a:r>
            <a:r>
              <a:rPr lang="en-GB" sz="2800" b="1" dirty="0" smtClean="0">
                <a:latin typeface="Segoe UI Semibold" panose="020B0702040204020203" pitchFamily="34" charset="0"/>
              </a:rPr>
              <a:t> city-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7" y="1522877"/>
            <a:ext cx="2285509" cy="3230722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79905" y="4784616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b="1" dirty="0">
                <a:latin typeface="Segoe UI Semibold" panose="020B0702040204020203" pitchFamily="34" charset="0"/>
              </a:rPr>
              <a:t>(Grade 1-2)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701175" y="4784616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b="1" dirty="0">
                <a:latin typeface="Segoe UI Semibold" panose="020B0702040204020203" pitchFamily="34" charset="0"/>
              </a:rPr>
              <a:t>(Grade </a:t>
            </a:r>
            <a:r>
              <a:rPr lang="en-GB" altLang="ja-JP" b="1" dirty="0" smtClean="0">
                <a:latin typeface="Segoe UI Semibold" panose="020B0702040204020203" pitchFamily="34" charset="0"/>
              </a:rPr>
              <a:t>3-4)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86321" y="4784616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b="1" dirty="0">
                <a:latin typeface="Segoe UI Semibold" panose="020B0702040204020203" pitchFamily="34" charset="0"/>
              </a:rPr>
              <a:t>(Grade </a:t>
            </a:r>
            <a:r>
              <a:rPr lang="en-GB" altLang="ja-JP" b="1" dirty="0" smtClean="0">
                <a:latin typeface="Segoe UI Semibold" panose="020B0702040204020203" pitchFamily="34" charset="0"/>
              </a:rPr>
              <a:t>5-6)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5873750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(Source: </a:t>
            </a:r>
            <a:r>
              <a:rPr kumimoji="1" lang="en-US" altLang="ja-JP" sz="1100" dirty="0" err="1" smtClean="0"/>
              <a:t>Kitakyusyu</a:t>
            </a:r>
            <a:r>
              <a:rPr kumimoji="1" lang="en-US" altLang="ja-JP" sz="1100" dirty="0" smtClean="0"/>
              <a:t> city) 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996" y="1463211"/>
            <a:ext cx="2253656" cy="3299289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7438562" y="4769881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b="1" dirty="0">
                <a:latin typeface="Segoe UI Semibold" panose="020B0702040204020203" pitchFamily="34" charset="0"/>
              </a:rPr>
              <a:t>(Grade </a:t>
            </a:r>
            <a:r>
              <a:rPr lang="en-GB" altLang="ja-JP" b="1" dirty="0" smtClean="0">
                <a:latin typeface="Segoe UI Semibold" panose="020B0702040204020203" pitchFamily="34" charset="0"/>
              </a:rPr>
              <a:t>7-9)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036256" y="1048443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600" b="1" dirty="0" smtClean="0">
                <a:latin typeface="Segoe UI Semibold" panose="020B0702040204020203" pitchFamily="34" charset="0"/>
              </a:rPr>
              <a:t>(Junior high school</a:t>
            </a:r>
            <a:r>
              <a:rPr lang="en-GB" altLang="ja-JP" b="1" dirty="0" smtClean="0">
                <a:latin typeface="Segoe UI Semibold" panose="020B0702040204020203" pitchFamily="34" charset="0"/>
              </a:rPr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4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5360" y="3665914"/>
            <a:ext cx="7026836" cy="1591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4"/>
          <p:cNvSpPr/>
          <p:nvPr/>
        </p:nvSpPr>
        <p:spPr>
          <a:xfrm>
            <a:off x="155360" y="1163874"/>
            <a:ext cx="87584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Explore the nature; listen, touch, watch, smell, taste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Living things in river, field, sea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Earthworms in soil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Play with plants, flower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Play in forest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Play with what you find in forest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Look around  your daily life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Save water, electricity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Tips to reduce waste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Expand recycling 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Let’s clean our city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Children’s Eco club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City eco museum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Segoe UI Semibold" panose="020B0702040204020203" pitchFamily="34" charset="0"/>
              </a:rPr>
              <a:t>Contents (Grade 1-2)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9380" y="5399738"/>
            <a:ext cx="2997295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*Topics related to waste management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676" y="292756"/>
            <a:ext cx="2285509" cy="32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225"/>
            <a:ext cx="5024437" cy="356503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04" y="2647950"/>
            <a:ext cx="4876146" cy="343274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6080691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(Source: </a:t>
            </a:r>
            <a:r>
              <a:rPr kumimoji="1" lang="en-US" altLang="ja-JP" sz="1100" dirty="0" err="1" smtClean="0"/>
              <a:t>Kitakyusyu</a:t>
            </a:r>
            <a:r>
              <a:rPr kumimoji="1" lang="en-US" altLang="ja-JP" sz="1100" dirty="0" smtClean="0"/>
              <a:t> city) </a:t>
            </a:r>
          </a:p>
        </p:txBody>
      </p:sp>
    </p:spTree>
    <p:extLst>
      <p:ext uri="{BB962C8B-B14F-4D97-AF65-F5344CB8AC3E}">
        <p14:creationId xmlns:p14="http://schemas.microsoft.com/office/powerpoint/2010/main" val="18636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301197" y="1124643"/>
            <a:ext cx="8767988" cy="5324535"/>
            <a:chOff x="301197" y="1124643"/>
            <a:chExt cx="8767988" cy="5324535"/>
          </a:xfrm>
        </p:grpSpPr>
        <p:sp>
          <p:nvSpPr>
            <p:cNvPr id="4" name="正方形/長方形 3"/>
            <p:cNvSpPr/>
            <p:nvPr/>
          </p:nvSpPr>
          <p:spPr>
            <a:xfrm>
              <a:off x="301197" y="3311465"/>
              <a:ext cx="8623728" cy="2527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4"/>
            <p:cNvSpPr/>
            <p:nvPr/>
          </p:nvSpPr>
          <p:spPr>
            <a:xfrm>
              <a:off x="310722" y="1124643"/>
              <a:ext cx="8758463" cy="5324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Nature in the city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Forest in the city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Rivers in the city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Sea along the city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Sound in the city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Air, sky in the city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Water and daily life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Daily life and waste:  waste generation in daily life, waste handling,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How to collect waste from household, rules for waste separation, incineration factory, recycling center, recycle of plastic container  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Waste as resource (recycle of can, bottle, plastic bottle, </a:t>
              </a:r>
              <a:r>
                <a:rPr lang="en-US" altLang="ja-JP" sz="2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paper</a:t>
              </a: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large-size garbage, organic waste, metal, and light bulb) 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The history of waste management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What we can do, tips to reduce waste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Eco activities: Eco-club, eco museum, etc.  </a:t>
              </a:r>
            </a:p>
            <a:p>
              <a:pPr marL="457200" indent="-457200">
                <a:buFont typeface="+mj-lt"/>
                <a:buAutoNum type="arabicPeriod"/>
              </a:pPr>
              <a:endPara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US" altLang="ja-JP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170536"/>
            <a:ext cx="9069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2800" b="1" dirty="0">
                <a:latin typeface="Segoe UI Semibold" panose="020B0702040204020203" pitchFamily="34" charset="0"/>
              </a:rPr>
              <a:t>Contents </a:t>
            </a:r>
            <a:r>
              <a:rPr lang="en-GB" sz="2800" b="1" dirty="0" smtClean="0">
                <a:latin typeface="Segoe UI Semibold" panose="020B0702040204020203" pitchFamily="34" charset="0"/>
              </a:rPr>
              <a:t>(Grade 3-4) </a:t>
            </a:r>
            <a:endParaRPr lang="en-GB" sz="2800" b="1" dirty="0">
              <a:latin typeface="Segoe UI Semibold" panose="020B0702040204020203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554" y="100417"/>
            <a:ext cx="2142371" cy="32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5" y="279400"/>
            <a:ext cx="4357970" cy="62103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88" y="320675"/>
            <a:ext cx="4295416" cy="61055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6550025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(Source: </a:t>
            </a:r>
            <a:r>
              <a:rPr kumimoji="1" lang="en-US" altLang="ja-JP" sz="1100" dirty="0" err="1" smtClean="0"/>
              <a:t>Kitakyusyu</a:t>
            </a:r>
            <a:r>
              <a:rPr kumimoji="1" lang="en-US" altLang="ja-JP" sz="1100" dirty="0" smtClean="0"/>
              <a:t> city) </a:t>
            </a:r>
          </a:p>
        </p:txBody>
      </p:sp>
    </p:spTree>
    <p:extLst>
      <p:ext uri="{BB962C8B-B14F-4D97-AF65-F5344CB8AC3E}">
        <p14:creationId xmlns:p14="http://schemas.microsoft.com/office/powerpoint/2010/main" val="1347654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7443</TotalTime>
  <Words>1629</Words>
  <Application>Microsoft Office PowerPoint</Application>
  <PresentationFormat>画面に合わせる (4:3)</PresentationFormat>
  <Paragraphs>269</Paragraphs>
  <Slides>37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8" baseType="lpstr">
      <vt:lpstr>HGPｺﾞｼｯｸM</vt:lpstr>
      <vt:lpstr>游ゴシック</vt:lpstr>
      <vt:lpstr>Arial</vt:lpstr>
      <vt:lpstr>Calibri</vt:lpstr>
      <vt:lpstr>Calibri Light</vt:lpstr>
      <vt:lpstr>Segoe UI</vt:lpstr>
      <vt:lpstr>Segoe UI Emoji</vt:lpstr>
      <vt:lpstr>Segoe UI Semibold</vt:lpstr>
      <vt:lpstr>Times New Roman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CCAC-MSWI Activities supported by IGES</dc:title>
  <dc:creator>singh</dc:creator>
  <cp:lastModifiedBy>tatsuno</cp:lastModifiedBy>
  <cp:revision>428</cp:revision>
  <cp:lastPrinted>2020-01-23T07:16:36Z</cp:lastPrinted>
  <dcterms:created xsi:type="dcterms:W3CDTF">2017-09-06T06:27:46Z</dcterms:created>
  <dcterms:modified xsi:type="dcterms:W3CDTF">2020-01-24T08:11:39Z</dcterms:modified>
</cp:coreProperties>
</file>