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5"/>
  </p:notesMasterIdLst>
  <p:handoutMasterIdLst>
    <p:handoutMasterId r:id="rId16"/>
  </p:handoutMasterIdLst>
  <p:sldIdLst>
    <p:sldId id="275" r:id="rId3"/>
    <p:sldId id="323" r:id="rId4"/>
    <p:sldId id="314" r:id="rId5"/>
    <p:sldId id="321" r:id="rId6"/>
    <p:sldId id="315" r:id="rId7"/>
    <p:sldId id="319" r:id="rId8"/>
    <p:sldId id="320" r:id="rId9"/>
    <p:sldId id="322" r:id="rId10"/>
    <p:sldId id="318" r:id="rId11"/>
    <p:sldId id="325" r:id="rId12"/>
    <p:sldId id="326" r:id="rId13"/>
    <p:sldId id="324" r:id="rId14"/>
  </p:sldIdLst>
  <p:sldSz cx="12192000" cy="6858000"/>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3C"/>
    <a:srgbClr val="FF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3971" autoAdjust="0"/>
  </p:normalViewPr>
  <p:slideViewPr>
    <p:cSldViewPr snapToGrid="0">
      <p:cViewPr varScale="1">
        <p:scale>
          <a:sx n="65" d="100"/>
          <a:sy n="65" d="100"/>
        </p:scale>
        <p:origin x="6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42831" cy="345453"/>
          </a:xfrm>
          <a:prstGeom prst="rect">
            <a:avLst/>
          </a:prstGeom>
        </p:spPr>
        <p:txBody>
          <a:bodyPr vert="horz" lIns="92327" tIns="46163" rIns="92327" bIns="4616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75132" y="1"/>
            <a:ext cx="4342831" cy="345453"/>
          </a:xfrm>
          <a:prstGeom prst="rect">
            <a:avLst/>
          </a:prstGeom>
        </p:spPr>
        <p:txBody>
          <a:bodyPr vert="horz" lIns="92327" tIns="46163" rIns="92327" bIns="46163" rtlCol="0"/>
          <a:lstStyle>
            <a:lvl1pPr algn="r">
              <a:defRPr sz="1200"/>
            </a:lvl1pPr>
          </a:lstStyle>
          <a:p>
            <a:fld id="{3D25A9BD-E010-4688-8719-CA2B0496AAD6}" type="datetimeFigureOut">
              <a:rPr kumimoji="1" lang="ja-JP" altLang="en-US" smtClean="0"/>
              <a:t>2019/9/19</a:t>
            </a:fld>
            <a:endParaRPr kumimoji="1" lang="ja-JP" altLang="en-US"/>
          </a:p>
        </p:txBody>
      </p:sp>
      <p:sp>
        <p:nvSpPr>
          <p:cNvPr id="4" name="フッター プレースホルダー 3"/>
          <p:cNvSpPr>
            <a:spLocks noGrp="1"/>
          </p:cNvSpPr>
          <p:nvPr>
            <p:ph type="ftr" sz="quarter" idx="2"/>
          </p:nvPr>
        </p:nvSpPr>
        <p:spPr>
          <a:xfrm>
            <a:off x="1" y="6542710"/>
            <a:ext cx="4342831" cy="345453"/>
          </a:xfrm>
          <a:prstGeom prst="rect">
            <a:avLst/>
          </a:prstGeom>
        </p:spPr>
        <p:txBody>
          <a:bodyPr vert="horz" lIns="92327" tIns="46163" rIns="92327" bIns="4616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75132" y="6542710"/>
            <a:ext cx="4342831" cy="345453"/>
          </a:xfrm>
          <a:prstGeom prst="rect">
            <a:avLst/>
          </a:prstGeom>
        </p:spPr>
        <p:txBody>
          <a:bodyPr vert="horz" lIns="92327" tIns="46163" rIns="92327" bIns="46163" rtlCol="0" anchor="b"/>
          <a:lstStyle>
            <a:lvl1pPr algn="r">
              <a:defRPr sz="1200"/>
            </a:lvl1pPr>
          </a:lstStyle>
          <a:p>
            <a:fld id="{499C6740-F733-403D-A09D-7EB664B18921}" type="slidenum">
              <a:rPr kumimoji="1" lang="ja-JP" altLang="en-US" smtClean="0"/>
              <a:t>‹#›</a:t>
            </a:fld>
            <a:endParaRPr kumimoji="1" lang="ja-JP" altLang="en-US"/>
          </a:p>
        </p:txBody>
      </p:sp>
    </p:spTree>
    <p:extLst>
      <p:ext uri="{BB962C8B-B14F-4D97-AF65-F5344CB8AC3E}">
        <p14:creationId xmlns:p14="http://schemas.microsoft.com/office/powerpoint/2010/main" val="393259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2131" cy="345605"/>
          </a:xfrm>
          <a:prstGeom prst="rect">
            <a:avLst/>
          </a:prstGeom>
        </p:spPr>
        <p:txBody>
          <a:bodyPr vert="horz" lIns="92327" tIns="46163" rIns="92327" bIns="4616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5852" y="0"/>
            <a:ext cx="4342131" cy="345605"/>
          </a:xfrm>
          <a:prstGeom prst="rect">
            <a:avLst/>
          </a:prstGeom>
        </p:spPr>
        <p:txBody>
          <a:bodyPr vert="horz" lIns="92327" tIns="46163" rIns="92327" bIns="46163" rtlCol="0"/>
          <a:lstStyle>
            <a:lvl1pPr algn="r">
              <a:defRPr sz="1200"/>
            </a:lvl1pPr>
          </a:lstStyle>
          <a:p>
            <a:fld id="{91D4C648-1128-4CA3-86DF-F70ABF0975F6}" type="datetimeFigureOut">
              <a:rPr kumimoji="1" lang="ja-JP" altLang="en-US" smtClean="0"/>
              <a:t>2019/9/19</a:t>
            </a:fld>
            <a:endParaRPr kumimoji="1" lang="ja-JP" altLang="en-US"/>
          </a:p>
        </p:txBody>
      </p:sp>
      <p:sp>
        <p:nvSpPr>
          <p:cNvPr id="4" name="スライド イメージ プレースホルダー 3"/>
          <p:cNvSpPr>
            <a:spLocks noGrp="1" noRot="1" noChangeAspect="1"/>
          </p:cNvSpPr>
          <p:nvPr>
            <p:ph type="sldImg" idx="2"/>
          </p:nvPr>
        </p:nvSpPr>
        <p:spPr>
          <a:xfrm>
            <a:off x="2944813" y="862013"/>
            <a:ext cx="4130675" cy="2324100"/>
          </a:xfrm>
          <a:prstGeom prst="rect">
            <a:avLst/>
          </a:prstGeom>
          <a:noFill/>
          <a:ln w="12700">
            <a:solidFill>
              <a:prstClr val="black"/>
            </a:solidFill>
          </a:ln>
        </p:spPr>
        <p:txBody>
          <a:bodyPr vert="horz" lIns="92327" tIns="46163" rIns="92327" bIns="46163" rtlCol="0" anchor="ctr"/>
          <a:lstStyle/>
          <a:p>
            <a:endParaRPr lang="ja-JP" altLang="en-US"/>
          </a:p>
        </p:txBody>
      </p:sp>
      <p:sp>
        <p:nvSpPr>
          <p:cNvPr id="5" name="ノート プレースホルダー 4"/>
          <p:cNvSpPr>
            <a:spLocks noGrp="1"/>
          </p:cNvSpPr>
          <p:nvPr>
            <p:ph type="body" sz="quarter" idx="3"/>
          </p:nvPr>
        </p:nvSpPr>
        <p:spPr>
          <a:xfrm>
            <a:off x="1002031" y="3314929"/>
            <a:ext cx="8016240" cy="2712214"/>
          </a:xfrm>
          <a:prstGeom prst="rect">
            <a:avLst/>
          </a:prstGeom>
        </p:spPr>
        <p:txBody>
          <a:bodyPr vert="horz" lIns="92327" tIns="46163" rIns="92327" bIns="4616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560"/>
            <a:ext cx="4342131" cy="345604"/>
          </a:xfrm>
          <a:prstGeom prst="rect">
            <a:avLst/>
          </a:prstGeom>
        </p:spPr>
        <p:txBody>
          <a:bodyPr vert="horz" lIns="92327" tIns="46163" rIns="92327" bIns="461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5852" y="6542560"/>
            <a:ext cx="4342131" cy="345604"/>
          </a:xfrm>
          <a:prstGeom prst="rect">
            <a:avLst/>
          </a:prstGeom>
        </p:spPr>
        <p:txBody>
          <a:bodyPr vert="horz" lIns="92327" tIns="46163" rIns="92327" bIns="46163" rtlCol="0" anchor="b"/>
          <a:lstStyle>
            <a:lvl1pPr algn="r">
              <a:defRPr sz="1200"/>
            </a:lvl1pPr>
          </a:lstStyle>
          <a:p>
            <a:fld id="{CC80D7D6-112A-4D05-B0FD-1898191249D4}" type="slidenum">
              <a:rPr kumimoji="1" lang="ja-JP" altLang="en-US" smtClean="0"/>
              <a:t>‹#›</a:t>
            </a:fld>
            <a:endParaRPr kumimoji="1" lang="ja-JP" altLang="en-US"/>
          </a:p>
        </p:txBody>
      </p:sp>
    </p:spTree>
    <p:extLst>
      <p:ext uri="{BB962C8B-B14F-4D97-AF65-F5344CB8AC3E}">
        <p14:creationId xmlns:p14="http://schemas.microsoft.com/office/powerpoint/2010/main" val="29559202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背景：急激な排出削減が必要。中国、インドの円滑な低炭素化、脱炭素化は決定的に重要になる。というのも、両国とも石炭依存のエネルギーシステムであり、そこから大きく転換していくことを意味する。ただし、その転換は技術的な問題のみではない。社会経済的な軋轢を生みかねない。このことが円滑な移行・転換が必要となる背景</a:t>
            </a:r>
            <a:endParaRPr kumimoji="1" lang="en-US" altLang="ja-JP" dirty="0" smtClean="0"/>
          </a:p>
          <a:p>
            <a:r>
              <a:rPr kumimoji="1" lang="ja-JP" altLang="en-US" dirty="0" smtClean="0"/>
              <a:t>中国：</a:t>
            </a:r>
            <a:endParaRPr kumimoji="1" lang="en-US" altLang="ja-JP" dirty="0" smtClean="0"/>
          </a:p>
          <a:p>
            <a:r>
              <a:rPr kumimoji="1" lang="ja-JP" altLang="en-US" dirty="0" smtClean="0"/>
              <a:t>インド：</a:t>
            </a:r>
            <a:endParaRPr kumimoji="1" lang="en-US" altLang="ja-JP" dirty="0" smtClean="0"/>
          </a:p>
          <a:p>
            <a:r>
              <a:rPr kumimoji="1" lang="ja-JP" altLang="en-US" dirty="0" smtClean="0"/>
              <a:t>異なる理由で炭鉱労働者が減っているが、パリ協定の長期目標達成は石炭消費量</a:t>
            </a:r>
            <a:r>
              <a:rPr kumimoji="1" lang="ja-JP" altLang="en-US" dirty="0" err="1" smtClean="0"/>
              <a:t>のを</a:t>
            </a:r>
            <a:r>
              <a:rPr kumimoji="1" lang="ja-JP" altLang="en-US" dirty="0" smtClean="0"/>
              <a:t>さらに減らすことになり、影響は甚大</a:t>
            </a:r>
            <a:endParaRPr kumimoji="1" lang="en-US" altLang="ja-JP" dirty="0" smtClean="0"/>
          </a:p>
          <a:p>
            <a:r>
              <a:rPr kumimoji="1" lang="ja-JP" altLang="en-US" dirty="0" smtClean="0"/>
              <a:t>脱炭素化は、新たな雇用を生むが、必要とされる技能なので面からミスマッチが発生。自然のままでは労働力は吸収されず。</a:t>
            </a:r>
            <a:endParaRPr kumimoji="1" lang="en-US" altLang="ja-JP" dirty="0" smtClean="0"/>
          </a:p>
          <a:p>
            <a:r>
              <a:rPr kumimoji="1" lang="ja-JP" altLang="en-US" dirty="0" smtClean="0"/>
              <a:t>移行支援措置が必要となってくる</a:t>
            </a:r>
            <a:endParaRPr kumimoji="1" lang="en-US" altLang="ja-JP" dirty="0" smtClean="0"/>
          </a:p>
          <a:p>
            <a:r>
              <a:rPr kumimoji="1" lang="ja-JP" altLang="en-US" dirty="0" smtClean="0"/>
              <a:t>移行支援措置は大きく二つの類型がある：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80D7D6-112A-4D05-B0FD-1898191249D4}" type="slidenum">
              <a:rPr kumimoji="1" lang="ja-JP" altLang="en-US" smtClean="0"/>
              <a:t>1</a:t>
            </a:fld>
            <a:endParaRPr kumimoji="1" lang="ja-JP" altLang="en-US"/>
          </a:p>
        </p:txBody>
      </p:sp>
    </p:spTree>
    <p:extLst>
      <p:ext uri="{BB962C8B-B14F-4D97-AF65-F5344CB8AC3E}">
        <p14:creationId xmlns:p14="http://schemas.microsoft.com/office/powerpoint/2010/main" val="14536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PA</a:t>
            </a:r>
            <a:r>
              <a:rPr kumimoji="1" lang="en-US" altLang="ja-JP" baseline="0" dirty="0" smtClean="0"/>
              <a:t> set a long-term goal to hold the global warming to well below 2C above pre-industrial levels, and to pursue efforts to limit the temperature increase 1.5. </a:t>
            </a:r>
          </a:p>
          <a:p>
            <a:endParaRPr kumimoji="1" lang="en-US" altLang="ja-JP" baseline="0" dirty="0" smtClean="0"/>
          </a:p>
          <a:p>
            <a:endParaRPr kumimoji="1" lang="en-US" altLang="ja-JP" baseline="0" dirty="0" smtClean="0"/>
          </a:p>
          <a:p>
            <a:r>
              <a:rPr kumimoji="1" lang="en-US" altLang="ja-JP" baseline="0" dirty="0" smtClean="0"/>
              <a:t>This effectively means that global emissions reach “net zero” by the second half of the century, implying that the world should move toward </a:t>
            </a:r>
            <a:r>
              <a:rPr kumimoji="1" lang="en-US" altLang="ja-JP" baseline="0" dirty="0" err="1" smtClean="0"/>
              <a:t>decarbonization</a:t>
            </a:r>
            <a:r>
              <a:rPr kumimoji="1" lang="en-US" altLang="ja-JP" baseline="0" dirty="0" smtClean="0"/>
              <a:t>. </a:t>
            </a:r>
          </a:p>
          <a:p>
            <a:r>
              <a:rPr kumimoji="1" lang="en-US" altLang="ja-JP" baseline="0" dirty="0" smtClean="0"/>
              <a:t>Since the current world is based upon fossil fuel, this means transformational changes in energy system, economy, and the society as a whole.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923270">
              <a:defRPr/>
            </a:pPr>
            <a:fld id="{44E42F83-FA1A-4A1E-BC89-D8D6C139F5ED}" type="slidenum">
              <a:rPr lang="ja-JP" altLang="en-US">
                <a:solidFill>
                  <a:prstClr val="black"/>
                </a:solidFill>
                <a:latin typeface="游ゴシック" panose="020F0502020204030204"/>
                <a:ea typeface="游ゴシック" panose="020B0400000000000000" pitchFamily="50" charset="-128"/>
              </a:rPr>
              <a:pPr defTabSz="923270">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0135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923270">
              <a:defRPr/>
            </a:pPr>
            <a:fld id="{44E42F83-FA1A-4A1E-BC89-D8D6C139F5ED}" type="slidenum">
              <a:rPr lang="ja-JP" altLang="en-US">
                <a:solidFill>
                  <a:prstClr val="black"/>
                </a:solidFill>
                <a:latin typeface="游ゴシック" panose="020F0502020204030204"/>
                <a:ea typeface="游ゴシック" panose="020B0400000000000000" pitchFamily="50" charset="-128"/>
              </a:rPr>
              <a:pPr defTabSz="923270">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7700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923270">
              <a:defRPr/>
            </a:pPr>
            <a:fld id="{44E42F83-FA1A-4A1E-BC89-D8D6C139F5ED}" type="slidenum">
              <a:rPr lang="ja-JP" altLang="en-US">
                <a:solidFill>
                  <a:prstClr val="black"/>
                </a:solidFill>
                <a:latin typeface="游ゴシック" panose="020F0502020204030204"/>
                <a:ea typeface="游ゴシック" panose="020B0400000000000000" pitchFamily="50" charset="-128"/>
              </a:rPr>
              <a:pPr defTabSz="923270">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8256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923270">
              <a:defRPr/>
            </a:pPr>
            <a:fld id="{44E42F83-FA1A-4A1E-BC89-D8D6C139F5ED}" type="slidenum">
              <a:rPr lang="ja-JP" altLang="en-US">
                <a:solidFill>
                  <a:prstClr val="black"/>
                </a:solidFill>
                <a:latin typeface="游ゴシック" panose="020F0502020204030204"/>
                <a:ea typeface="游ゴシック" panose="020B0400000000000000" pitchFamily="50" charset="-128"/>
              </a:rPr>
              <a:pPr defTabSz="923270">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0285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石炭依存型の地域経済や雇用を、低炭素化あるいは脱炭素化に向けた発展の中で活躍</a:t>
            </a:r>
            <a:endParaRPr kumimoji="1" lang="ja-JP" altLang="en-US" dirty="0"/>
          </a:p>
        </p:txBody>
      </p:sp>
      <p:sp>
        <p:nvSpPr>
          <p:cNvPr id="4" name="スライド番号プレースホルダー 3"/>
          <p:cNvSpPr>
            <a:spLocks noGrp="1"/>
          </p:cNvSpPr>
          <p:nvPr>
            <p:ph type="sldNum" sz="quarter" idx="10"/>
          </p:nvPr>
        </p:nvSpPr>
        <p:spPr/>
        <p:txBody>
          <a:bodyPr/>
          <a:lstStyle/>
          <a:p>
            <a:fld id="{CC80D7D6-112A-4D05-B0FD-1898191249D4}" type="slidenum">
              <a:rPr kumimoji="1" lang="ja-JP" altLang="en-US" smtClean="0"/>
              <a:t>8</a:t>
            </a:fld>
            <a:endParaRPr kumimoji="1" lang="ja-JP" altLang="en-US"/>
          </a:p>
        </p:txBody>
      </p:sp>
    </p:spTree>
    <p:extLst>
      <p:ext uri="{BB962C8B-B14F-4D97-AF65-F5344CB8AC3E}">
        <p14:creationId xmlns:p14="http://schemas.microsoft.com/office/powerpoint/2010/main" val="58250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石炭依存型の地域経済や雇用を、低炭素化あるいは脱炭素化に向けた発展の中で活躍</a:t>
            </a:r>
            <a:endParaRPr kumimoji="1" lang="ja-JP" altLang="en-US" dirty="0"/>
          </a:p>
        </p:txBody>
      </p:sp>
      <p:sp>
        <p:nvSpPr>
          <p:cNvPr id="4" name="スライド番号プレースホルダー 3"/>
          <p:cNvSpPr>
            <a:spLocks noGrp="1"/>
          </p:cNvSpPr>
          <p:nvPr>
            <p:ph type="sldNum" sz="quarter" idx="10"/>
          </p:nvPr>
        </p:nvSpPr>
        <p:spPr/>
        <p:txBody>
          <a:bodyPr/>
          <a:lstStyle/>
          <a:p>
            <a:pPr defTabSz="923270">
              <a:defRPr/>
            </a:pPr>
            <a:fld id="{CC80D7D6-112A-4D05-B0FD-1898191249D4}" type="slidenum">
              <a:rPr lang="ja-JP" altLang="en-US">
                <a:solidFill>
                  <a:prstClr val="black"/>
                </a:solidFill>
                <a:latin typeface="游ゴシック" panose="020F0502020204030204"/>
                <a:ea typeface="游ゴシック" panose="020B0400000000000000" pitchFamily="50" charset="-128"/>
              </a:rPr>
              <a:pPr defTabSz="923270">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8691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石炭依存型の地域経済や雇用を、低炭素化あるいは脱炭素化に向けた発展の中で活躍</a:t>
            </a:r>
            <a:endParaRPr kumimoji="1" lang="ja-JP" altLang="en-US" dirty="0"/>
          </a:p>
        </p:txBody>
      </p:sp>
      <p:sp>
        <p:nvSpPr>
          <p:cNvPr id="4" name="スライド番号プレースホルダー 3"/>
          <p:cNvSpPr>
            <a:spLocks noGrp="1"/>
          </p:cNvSpPr>
          <p:nvPr>
            <p:ph type="sldNum" sz="quarter" idx="10"/>
          </p:nvPr>
        </p:nvSpPr>
        <p:spPr/>
        <p:txBody>
          <a:bodyPr/>
          <a:lstStyle/>
          <a:p>
            <a:pPr defTabSz="923270">
              <a:defRPr/>
            </a:pPr>
            <a:fld id="{CC80D7D6-112A-4D05-B0FD-1898191249D4}" type="slidenum">
              <a:rPr lang="ja-JP" altLang="en-US">
                <a:solidFill>
                  <a:prstClr val="black"/>
                </a:solidFill>
                <a:latin typeface="游ゴシック" panose="020F0502020204030204"/>
                <a:ea typeface="游ゴシック" panose="020B0400000000000000" pitchFamily="50" charset="-128"/>
              </a:rPr>
              <a:pPr defTabSz="923270">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9270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8C04E1D-49B2-4C41-87F8-1EA4BC74D18A}" type="datetime1">
              <a:rPr kumimoji="1" lang="ja-JP" altLang="en-US" smtClean="0"/>
              <a:t>2019/9/19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14801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CE7CB2-F864-479C-A5AF-3C9B1DD37BE8}" type="datetime1">
              <a:rPr kumimoji="1" lang="ja-JP" altLang="en-US" smtClean="0"/>
              <a:t>2019/9/19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32556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EF4F43-D9D6-4D4E-9A28-89276C70B6EB}" type="datetime1">
              <a:rPr kumimoji="1" lang="ja-JP" altLang="en-US" smtClean="0"/>
              <a:t>2019/9/19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126960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96931" y="5590646"/>
            <a:ext cx="2262716"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6223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719" y="6537617"/>
            <a:ext cx="1284224"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11691" y="6500821"/>
            <a:ext cx="5568619" cy="195512"/>
          </a:xfrm>
          <a:prstGeom prst="rect">
            <a:avLst/>
          </a:prstGeom>
        </p:spPr>
      </p:pic>
      <p:sp>
        <p:nvSpPr>
          <p:cNvPr id="8" name="テキスト ボックス 7"/>
          <p:cNvSpPr txBox="1"/>
          <p:nvPr userDrawn="1"/>
        </p:nvSpPr>
        <p:spPr>
          <a:xfrm>
            <a:off x="11472597" y="6460079"/>
            <a:ext cx="576064"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0615193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45525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86363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11399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739583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14955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148024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E56787-C366-456A-994D-CD97FBE68DD0}" type="datetime1">
              <a:rPr kumimoji="1" lang="ja-JP" altLang="en-US" smtClean="0"/>
              <a:t>2019/9/19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0732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18786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78266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09361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226005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393272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96931" y="5590646"/>
            <a:ext cx="2262716"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1446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719" y="6537617"/>
            <a:ext cx="1284224"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11691" y="6500821"/>
            <a:ext cx="5568619" cy="195512"/>
          </a:xfrm>
          <a:prstGeom prst="rect">
            <a:avLst/>
          </a:prstGeom>
        </p:spPr>
      </p:pic>
      <p:sp>
        <p:nvSpPr>
          <p:cNvPr id="8" name="テキスト ボックス 7"/>
          <p:cNvSpPr txBox="1"/>
          <p:nvPr userDrawn="1"/>
        </p:nvSpPr>
        <p:spPr>
          <a:xfrm>
            <a:off x="11472597" y="6460079"/>
            <a:ext cx="576064"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202387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1754E1B-A9A1-464A-891D-51C34248209E}" type="datetime1">
              <a:rPr kumimoji="1" lang="ja-JP" altLang="en-US" smtClean="0"/>
              <a:t>2019/9/19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44711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040BD31-D895-4D66-B9D2-7559A0669A92}" type="datetime1">
              <a:rPr kumimoji="1" lang="ja-JP" altLang="en-US" smtClean="0"/>
              <a:t>2019/9/19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199840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4C0811-46FE-47B9-AA65-1C274638145C}" type="datetime1">
              <a:rPr kumimoji="1" lang="ja-JP" altLang="en-US" smtClean="0"/>
              <a:t>2019/9/19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9996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7D36C5-D9C5-4153-90BD-564D3E97B84B}" type="datetime1">
              <a:rPr kumimoji="1" lang="ja-JP" altLang="en-US" smtClean="0"/>
              <a:t>2019/9/19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18456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81E772-BA30-46DF-BEAC-28009A144416}" type="datetime1">
              <a:rPr kumimoji="1" lang="ja-JP" altLang="en-US" smtClean="0"/>
              <a:t>2019/9/19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367325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8254884-F024-4130-91C6-EFB8D6D9ECA2}" type="datetime1">
              <a:rPr kumimoji="1" lang="ja-JP" altLang="en-US" smtClean="0"/>
              <a:t>2019/9/19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181917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7D29D4-D5D4-4908-AD17-BB2D5FCC669E}" type="datetime1">
              <a:rPr kumimoji="1" lang="ja-JP" altLang="en-US" smtClean="0"/>
              <a:t>2019/9/19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400612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FA3B-F984-477B-B38E-2BED9F22C872}" type="datetime1">
              <a:rPr kumimoji="1" lang="ja-JP" altLang="en-US" smtClean="0"/>
              <a:t>2019/9/19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210382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8AC9D-1774-41C4-93AD-CB5ADD7F837C}" type="slidenum">
              <a:rPr kumimoji="1" lang="ja-JP" altLang="en-US" smtClean="0"/>
              <a:t>‹#›</a:t>
            </a:fld>
            <a:endParaRPr kumimoji="1" lang="ja-JP" altLang="en-US"/>
          </a:p>
        </p:txBody>
      </p:sp>
    </p:spTree>
    <p:extLst>
      <p:ext uri="{BB962C8B-B14F-4D97-AF65-F5344CB8AC3E}">
        <p14:creationId xmlns:p14="http://schemas.microsoft.com/office/powerpoint/2010/main" val="9339280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7474" y="3938620"/>
            <a:ext cx="8936281" cy="2246769"/>
          </a:xfrm>
          <a:prstGeom prst="rect">
            <a:avLst/>
          </a:prstGeom>
          <a:noFill/>
        </p:spPr>
        <p:txBody>
          <a:bodyPr wrap="square" rtlCol="0">
            <a:spAutoFit/>
          </a:bodyPr>
          <a:lstStyle/>
          <a:p>
            <a:r>
              <a:rPr lang="ja-JP" altLang="en-US" sz="2800" dirty="0" smtClean="0">
                <a:latin typeface="Segoe UI" panose="020B0502040204020203" pitchFamily="34" charset="0"/>
                <a:ea typeface="HGPｺﾞｼｯｸM" panose="020B0600000000000000" pitchFamily="50" charset="-128"/>
                <a:cs typeface="Segoe UI" panose="020B0502040204020203" pitchFamily="34" charset="0"/>
              </a:rPr>
              <a:t>田村堅太郎</a:t>
            </a:r>
            <a:endParaRPr lang="en-US" altLang="ja-JP" sz="2800" dirty="0" smtClean="0">
              <a:latin typeface="Segoe UI" panose="020B0502040204020203" pitchFamily="34" charset="0"/>
              <a:ea typeface="HGPｺﾞｼｯｸM" panose="020B0600000000000000" pitchFamily="50" charset="-128"/>
              <a:cs typeface="Segoe UI" panose="020B0502040204020203" pitchFamily="34" charset="0"/>
            </a:endParaRPr>
          </a:p>
          <a:p>
            <a:r>
              <a:rPr lang="en-US" altLang="ja-JP" sz="2800" dirty="0" err="1" smtClean="0">
                <a:latin typeface="Segoe UI" panose="020B0502040204020203" pitchFamily="34" charset="0"/>
                <a:ea typeface="HGPｺﾞｼｯｸM" panose="020B0600000000000000" pitchFamily="50" charset="-128"/>
                <a:cs typeface="Segoe UI" panose="020B0502040204020203" pitchFamily="34" charset="0"/>
              </a:rPr>
              <a:t>Kentaro</a:t>
            </a:r>
            <a:r>
              <a:rPr lang="en-US" altLang="ja-JP" sz="2800" dirty="0" smtClean="0">
                <a:latin typeface="Segoe UI" panose="020B0502040204020203" pitchFamily="34" charset="0"/>
                <a:ea typeface="HGPｺﾞｼｯｸM" panose="020B0600000000000000" pitchFamily="50" charset="-128"/>
                <a:cs typeface="Segoe UI" panose="020B0502040204020203" pitchFamily="34" charset="0"/>
              </a:rPr>
              <a:t> </a:t>
            </a:r>
            <a:r>
              <a:rPr lang="en-US" altLang="ja-JP" sz="2800" dirty="0">
                <a:latin typeface="Segoe UI" panose="020B0502040204020203" pitchFamily="34" charset="0"/>
                <a:ea typeface="HGPｺﾞｼｯｸM" panose="020B0600000000000000" pitchFamily="50" charset="-128"/>
                <a:cs typeface="Segoe UI" panose="020B0502040204020203" pitchFamily="34" charset="0"/>
              </a:rPr>
              <a:t>Tamura, PhD</a:t>
            </a:r>
          </a:p>
          <a:p>
            <a:endParaRPr lang="en-US" altLang="ja-JP" sz="2800" dirty="0">
              <a:latin typeface="Segoe UI" panose="020B0502040204020203" pitchFamily="34" charset="0"/>
              <a:ea typeface="HGPｺﾞｼｯｸM" panose="020B0600000000000000" pitchFamily="50" charset="-128"/>
              <a:cs typeface="Segoe UI" panose="020B0502040204020203" pitchFamily="34" charset="0"/>
            </a:endParaRPr>
          </a:p>
          <a:p>
            <a:r>
              <a:rPr lang="en-US" altLang="ja-JP" sz="2800" dirty="0" smtClean="0">
                <a:latin typeface="Segoe UI" panose="020B0502040204020203" pitchFamily="34" charset="0"/>
                <a:ea typeface="HGPｺﾞｼｯｸM" panose="020B0600000000000000" pitchFamily="50" charset="-128"/>
                <a:cs typeface="Segoe UI" panose="020B0502040204020203" pitchFamily="34" charset="0"/>
              </a:rPr>
              <a:t>Research Leader</a:t>
            </a:r>
            <a:r>
              <a:rPr lang="en-US" altLang="ja-JP" sz="2800" dirty="0">
                <a:latin typeface="Segoe UI" panose="020B0502040204020203" pitchFamily="34" charset="0"/>
                <a:ea typeface="HGPｺﾞｼｯｸM" panose="020B0600000000000000" pitchFamily="50" charset="-128"/>
                <a:cs typeface="Segoe UI" panose="020B0502040204020203" pitchFamily="34" charset="0"/>
              </a:rPr>
              <a:t>, Climate and Energy Area</a:t>
            </a:r>
          </a:p>
          <a:p>
            <a:r>
              <a:rPr lang="en-US" altLang="ja-JP" sz="2800" dirty="0">
                <a:latin typeface="Segoe UI" panose="020B0502040204020203" pitchFamily="34" charset="0"/>
                <a:ea typeface="HGPｺﾞｼｯｸM" panose="020B0600000000000000" pitchFamily="50" charset="-128"/>
                <a:cs typeface="Segoe UI" panose="020B0502040204020203" pitchFamily="34" charset="0"/>
              </a:rPr>
              <a:t>Institute for Global Environmental Strategies (IGES) </a:t>
            </a:r>
          </a:p>
        </p:txBody>
      </p:sp>
      <p:sp>
        <p:nvSpPr>
          <p:cNvPr id="2" name="正方形/長方形 1"/>
          <p:cNvSpPr/>
          <p:nvPr/>
        </p:nvSpPr>
        <p:spPr>
          <a:xfrm>
            <a:off x="0" y="749759"/>
            <a:ext cx="12056076" cy="1384995"/>
          </a:xfrm>
          <a:prstGeom prst="rect">
            <a:avLst/>
          </a:prstGeom>
        </p:spPr>
        <p:txBody>
          <a:bodyPr wrap="square">
            <a:spAutoFit/>
          </a:bodyPr>
          <a:lstStyle/>
          <a:p>
            <a:pPr algn="ctr"/>
            <a:r>
              <a:rPr lang="en-US" altLang="ja-JP" sz="4400" b="1" dirty="0" smtClean="0">
                <a:solidFill>
                  <a:schemeClr val="accent6">
                    <a:lumMod val="75000"/>
                  </a:schemeClr>
                </a:solidFill>
                <a:latin typeface="Segoe UI" panose="020B0502040204020203" pitchFamily="34" charset="0"/>
                <a:ea typeface="HGPｺﾞｼｯｸM" panose="020B0600000000000000" pitchFamily="50" charset="-128"/>
                <a:cs typeface="Segoe UI" panose="020B0502040204020203" pitchFamily="34" charset="0"/>
              </a:rPr>
              <a:t>Governing Coal Transition in China and India</a:t>
            </a:r>
          </a:p>
          <a:p>
            <a:pPr algn="ctr"/>
            <a:r>
              <a:rPr lang="ja-JP" altLang="en-US" sz="4000" b="1" dirty="0" smtClean="0">
                <a:solidFill>
                  <a:schemeClr val="accent6">
                    <a:lumMod val="75000"/>
                  </a:schemeClr>
                </a:solidFill>
                <a:latin typeface="Segoe UI" panose="020B0502040204020203" pitchFamily="34" charset="0"/>
                <a:ea typeface="HGPｺﾞｼｯｸM" panose="020B0600000000000000" pitchFamily="50" charset="-128"/>
                <a:cs typeface="Segoe UI" panose="020B0502040204020203" pitchFamily="34" charset="0"/>
              </a:rPr>
              <a:t>中国・インドにおける円滑な脱石炭に向けたガバナンス</a:t>
            </a:r>
            <a:endParaRPr lang="ja-JP" altLang="en-US" sz="4000" b="1" dirty="0">
              <a:solidFill>
                <a:schemeClr val="accent6">
                  <a:lumMod val="75000"/>
                </a:schemeClr>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4173632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183392"/>
            <a:ext cx="11777415" cy="885359"/>
          </a:xfrm>
          <a:prstGeom prst="rect">
            <a:avLst/>
          </a:prstGeom>
        </p:spPr>
        <p:txBody>
          <a:bodyPr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中国における取り組み  </a:t>
            </a:r>
            <a:r>
              <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Initiatives</a:t>
            </a:r>
            <a:r>
              <a:rPr kumimoji="1" lang="en-US" altLang="ja-JP" sz="3300" b="1" i="0" u="none" strike="noStrike" kern="1200" cap="none" spc="0" normalizeH="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 in China</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2573650530"/>
              </p:ext>
            </p:extLst>
          </p:nvPr>
        </p:nvGraphicFramePr>
        <p:xfrm>
          <a:off x="84083" y="2132600"/>
          <a:ext cx="11960772" cy="4145280"/>
        </p:xfrm>
        <a:graphic>
          <a:graphicData uri="http://schemas.openxmlformats.org/drawingml/2006/table">
            <a:tbl>
              <a:tblPr firstRow="1" bandRow="1">
                <a:tableStyleId>{5C22544A-7EE6-4342-B048-85BDC9FD1C3A}</a:tableStyleId>
              </a:tblPr>
              <a:tblGrid>
                <a:gridCol w="1797269">
                  <a:extLst>
                    <a:ext uri="{9D8B030D-6E8A-4147-A177-3AD203B41FA5}">
                      <a16:colId xmlns:a16="http://schemas.microsoft.com/office/drawing/2014/main" val="209421899"/>
                    </a:ext>
                  </a:extLst>
                </a:gridCol>
                <a:gridCol w="4277711">
                  <a:extLst>
                    <a:ext uri="{9D8B030D-6E8A-4147-A177-3AD203B41FA5}">
                      <a16:colId xmlns:a16="http://schemas.microsoft.com/office/drawing/2014/main" val="620069436"/>
                    </a:ext>
                  </a:extLst>
                </a:gridCol>
                <a:gridCol w="5885792">
                  <a:extLst>
                    <a:ext uri="{9D8B030D-6E8A-4147-A177-3AD203B41FA5}">
                      <a16:colId xmlns:a16="http://schemas.microsoft.com/office/drawing/2014/main" val="1938150212"/>
                    </a:ext>
                  </a:extLst>
                </a:gridCol>
              </a:tblGrid>
              <a:tr h="820807">
                <a:tc>
                  <a:txBody>
                    <a:bodyPr/>
                    <a:lstStyle/>
                    <a:p>
                      <a:endParaRPr kumimoji="1" lang="ja-JP" altLang="en-US" dirty="0"/>
                    </a:p>
                  </a:txBody>
                  <a:tcPr/>
                </a:tc>
                <a:tc>
                  <a:txBody>
                    <a:bodyPr/>
                    <a:lstStyle/>
                    <a:p>
                      <a:pPr algn="ctr"/>
                      <a:r>
                        <a:rPr kumimoji="1" lang="ja-JP" altLang="en-US" sz="2400" b="1" i="0" u="none" strike="noStrike" kern="1200" cap="none" spc="0" normalizeH="0" baseline="0" noProof="0" dirty="0" smtClean="0">
                          <a:ln>
                            <a:noFill/>
                          </a:ln>
                          <a:solidFill>
                            <a:schemeClr val="bg1"/>
                          </a:solidFill>
                          <a:effectLst/>
                          <a:uLnTx/>
                          <a:uFillTx/>
                          <a:latin typeface="+mn-lt"/>
                          <a:ea typeface="+mn-ea"/>
                          <a:cs typeface="+mn-cs"/>
                        </a:rPr>
                        <a:t>「後ろ向き」措置</a:t>
                      </a:r>
                      <a:endParaRPr kumimoji="1" lang="en-US" altLang="ja-JP" sz="2400" b="1" i="0" u="none" strike="noStrike" kern="1200" cap="none" spc="0" normalizeH="0" baseline="0" noProof="0" dirty="0" smtClean="0">
                        <a:ln>
                          <a:noFill/>
                        </a:ln>
                        <a:solidFill>
                          <a:schemeClr val="bg1"/>
                        </a:solidFill>
                        <a:effectLst/>
                        <a:uLnTx/>
                        <a:uFillTx/>
                        <a:latin typeface="+mn-lt"/>
                        <a:ea typeface="+mn-ea"/>
                        <a:cs typeface="+mn-cs"/>
                      </a:endParaRPr>
                    </a:p>
                    <a:p>
                      <a:pPr algn="ctr"/>
                      <a:r>
                        <a:rPr kumimoji="1" lang="en-US" altLang="ja-JP" sz="2400" b="1" i="0" u="none" strike="noStrike" kern="1200" cap="none" spc="0" normalizeH="0" baseline="0" noProof="0" dirty="0" smtClean="0">
                          <a:ln>
                            <a:noFill/>
                          </a:ln>
                          <a:solidFill>
                            <a:schemeClr val="bg1"/>
                          </a:solidFill>
                          <a:effectLst/>
                          <a:uLnTx/>
                          <a:uFillTx/>
                          <a:latin typeface="+mn-lt"/>
                          <a:ea typeface="+mn-ea"/>
                          <a:cs typeface="+mn-cs"/>
                        </a:rPr>
                        <a:t>“backward-looking” </a:t>
                      </a:r>
                      <a:endParaRPr kumimoji="1" lang="ja-JP" altLang="en-US" b="1" dirty="0">
                        <a:solidFill>
                          <a:schemeClr val="bg1"/>
                        </a:solidFill>
                      </a:endParaRPr>
                    </a:p>
                  </a:txBody>
                  <a:tcPr anchor="ctr"/>
                </a:tc>
                <a:tc>
                  <a:txBody>
                    <a:bodyPr/>
                    <a:lstStyle/>
                    <a:p>
                      <a:pPr algn="ctr"/>
                      <a:r>
                        <a:rPr kumimoji="1" lang="ja-JP" altLang="en-US" sz="2400" b="1" i="0" u="none" strike="noStrike" kern="1200" cap="none" spc="0" normalizeH="0" baseline="0" noProof="0" dirty="0" smtClean="0">
                          <a:ln>
                            <a:noFill/>
                          </a:ln>
                          <a:solidFill>
                            <a:schemeClr val="bg1"/>
                          </a:solidFill>
                          <a:effectLst/>
                          <a:uLnTx/>
                          <a:uFillTx/>
                          <a:latin typeface="+mn-lt"/>
                          <a:ea typeface="+mn-ea"/>
                          <a:cs typeface="+mn-cs"/>
                        </a:rPr>
                        <a:t>「前向き」措置</a:t>
                      </a:r>
                      <a:endParaRPr kumimoji="1" lang="en-US" altLang="ja-JP" sz="2400" b="1" i="0" u="none" strike="noStrike" kern="1200" cap="none" spc="0" normalizeH="0" baseline="0" noProof="0" dirty="0" smtClean="0">
                        <a:ln>
                          <a:noFill/>
                        </a:ln>
                        <a:solidFill>
                          <a:schemeClr val="bg1"/>
                        </a:solidFill>
                        <a:effectLst/>
                        <a:uLnTx/>
                        <a:uFillTx/>
                        <a:latin typeface="+mn-lt"/>
                        <a:ea typeface="+mn-ea"/>
                        <a:cs typeface="+mn-cs"/>
                      </a:endParaRPr>
                    </a:p>
                    <a:p>
                      <a:pPr algn="ctr"/>
                      <a:r>
                        <a:rPr kumimoji="1" lang="en-US" altLang="ja-JP" sz="2400" b="1" i="0" u="none" strike="noStrike" kern="1200" cap="none" spc="0" normalizeH="0" baseline="0" noProof="0" dirty="0" smtClean="0">
                          <a:ln>
                            <a:noFill/>
                          </a:ln>
                          <a:solidFill>
                            <a:schemeClr val="bg1"/>
                          </a:solidFill>
                          <a:effectLst/>
                          <a:uLnTx/>
                          <a:uFillTx/>
                          <a:latin typeface="+mn-lt"/>
                          <a:ea typeface="+mn-ea"/>
                          <a:cs typeface="+mn-cs"/>
                        </a:rPr>
                        <a:t>“forward-looking” </a:t>
                      </a:r>
                      <a:endParaRPr kumimoji="1" lang="ja-JP" altLang="en-US" b="1" dirty="0">
                        <a:solidFill>
                          <a:schemeClr val="bg1"/>
                        </a:solidFill>
                      </a:endParaRPr>
                    </a:p>
                  </a:txBody>
                  <a:tcPr anchor="ctr"/>
                </a:tc>
                <a:extLst>
                  <a:ext uri="{0D108BD9-81ED-4DB2-BD59-A6C34878D82A}">
                    <a16:rowId xmlns:a16="http://schemas.microsoft.com/office/drawing/2014/main" val="3488323531"/>
                  </a:ext>
                </a:extLst>
              </a:tr>
              <a:tr h="785477">
                <a:tc>
                  <a:txBody>
                    <a:bodyPr/>
                    <a:lstStyle/>
                    <a:p>
                      <a:r>
                        <a:rPr kumimoji="1" lang="ja-JP" altLang="en-US" b="1" dirty="0" smtClean="0"/>
                        <a:t>労働者</a:t>
                      </a:r>
                      <a:endParaRPr kumimoji="1" lang="en-US" altLang="ja-JP" b="1" dirty="0" smtClean="0"/>
                    </a:p>
                    <a:p>
                      <a:r>
                        <a:rPr kumimoji="1" lang="en-US" altLang="ja-JP" b="1" dirty="0" smtClean="0"/>
                        <a:t>Workers</a:t>
                      </a:r>
                      <a:endParaRPr kumimoji="1" lang="ja-JP" altLang="en-US" b="1" dirty="0"/>
                    </a:p>
                  </a:txBody>
                  <a:tcPr anchor="ctr"/>
                </a:tc>
                <a:tc>
                  <a:txBody>
                    <a:bodyPr/>
                    <a:lstStyle/>
                    <a:p>
                      <a:r>
                        <a:rPr kumimoji="1" lang="ja-JP" altLang="en-US" sz="2000" dirty="0" smtClean="0"/>
                        <a:t>早期退職手当</a:t>
                      </a:r>
                      <a:r>
                        <a:rPr kumimoji="1" lang="en-US" altLang="ja-JP" sz="1600" dirty="0" smtClean="0"/>
                        <a:t>(</a:t>
                      </a:r>
                      <a:r>
                        <a:rPr kumimoji="1" lang="en-US" altLang="ja-JP" sz="1600" baseline="0" dirty="0" smtClean="0"/>
                        <a:t>early retirement benefits</a:t>
                      </a:r>
                      <a:r>
                        <a:rPr kumimoji="1" lang="en-US" altLang="ja-JP" sz="1600" dirty="0" smtClean="0"/>
                        <a:t>)</a:t>
                      </a:r>
                      <a:endParaRPr kumimoji="1" lang="en-US" altLang="ja-JP" sz="2000" dirty="0" smtClean="0"/>
                    </a:p>
                    <a:p>
                      <a:r>
                        <a:rPr kumimoji="1" lang="ja-JP" altLang="en-US" sz="2000" baseline="0" dirty="0" smtClean="0"/>
                        <a:t>未払い賃金補償</a:t>
                      </a:r>
                      <a:r>
                        <a:rPr kumimoji="1" lang="en-US" altLang="ja-JP" sz="1600" baseline="0" dirty="0" smtClean="0"/>
                        <a:t>(reimbursement of arrearages)</a:t>
                      </a:r>
                      <a:r>
                        <a:rPr kumimoji="1" lang="ja-JP" altLang="en-US" sz="1600" baseline="0" dirty="0" smtClean="0"/>
                        <a:t> </a:t>
                      </a:r>
                      <a:endParaRPr kumimoji="1" lang="ja-JP" altLang="en-US" sz="1400" dirty="0"/>
                    </a:p>
                  </a:txBody>
                  <a:tcPr anchor="ctr"/>
                </a:tc>
                <a:tc>
                  <a:txBody>
                    <a:bodyPr/>
                    <a:lstStyle/>
                    <a:p>
                      <a:r>
                        <a:rPr kumimoji="1" lang="ja-JP" altLang="en-US" sz="2000" dirty="0" smtClean="0"/>
                        <a:t>職業訓練、転職・起業支援 等</a:t>
                      </a:r>
                      <a:endParaRPr kumimoji="1" lang="en-US" altLang="ja-JP" sz="2000" dirty="0" smtClean="0"/>
                    </a:p>
                    <a:p>
                      <a:r>
                        <a:rPr kumimoji="1" lang="en-US" altLang="ja-JP" sz="1600" dirty="0" smtClean="0"/>
                        <a:t>(subsided</a:t>
                      </a:r>
                      <a:r>
                        <a:rPr kumimoji="1" lang="en-US" altLang="ja-JP" sz="1600" baseline="0" dirty="0" smtClean="0"/>
                        <a:t> education/skilling, new business creation) </a:t>
                      </a:r>
                    </a:p>
                  </a:txBody>
                  <a:tcPr anchor="ctr"/>
                </a:tc>
                <a:extLst>
                  <a:ext uri="{0D108BD9-81ED-4DB2-BD59-A6C34878D82A}">
                    <a16:rowId xmlns:a16="http://schemas.microsoft.com/office/drawing/2014/main" val="665241867"/>
                  </a:ext>
                </a:extLst>
              </a:tr>
              <a:tr h="785477">
                <a:tc>
                  <a:txBody>
                    <a:bodyPr/>
                    <a:lstStyle/>
                    <a:p>
                      <a:r>
                        <a:rPr kumimoji="1" lang="ja-JP" altLang="en-US" b="1" dirty="0" smtClean="0"/>
                        <a:t>企業</a:t>
                      </a:r>
                      <a:endParaRPr kumimoji="1" lang="en-US" altLang="ja-JP" b="1" dirty="0" smtClean="0"/>
                    </a:p>
                    <a:p>
                      <a:r>
                        <a:rPr kumimoji="1" lang="en-US" altLang="ja-JP" b="1" dirty="0" smtClean="0"/>
                        <a:t>Companies</a:t>
                      </a:r>
                      <a:endParaRPr kumimoji="1" lang="ja-JP" alt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失業保険への補助金</a:t>
                      </a:r>
                      <a:r>
                        <a:rPr kumimoji="1" lang="en-US" altLang="ja-JP" sz="1800" dirty="0" smtClean="0"/>
                        <a:t>(s</a:t>
                      </a:r>
                      <a:r>
                        <a:rPr kumimoji="1" lang="en-US" altLang="ja-JP" sz="1600" dirty="0" smtClean="0"/>
                        <a:t>ubsidies</a:t>
                      </a:r>
                      <a:r>
                        <a:rPr kumimoji="1" lang="ja-JP" altLang="en-US" sz="1600" dirty="0" smtClean="0"/>
                        <a:t> </a:t>
                      </a:r>
                      <a:r>
                        <a:rPr kumimoji="1" lang="en-US" altLang="ja-JP" sz="1600" dirty="0" smtClean="0"/>
                        <a:t>for</a:t>
                      </a:r>
                      <a:r>
                        <a:rPr kumimoji="1" lang="ja-JP" altLang="en-US" sz="1600" baseline="0" dirty="0" smtClean="0"/>
                        <a:t> </a:t>
                      </a:r>
                      <a:r>
                        <a:rPr kumimoji="1" lang="en-US" altLang="ja-JP" sz="1600" baseline="0" dirty="0" smtClean="0"/>
                        <a:t>layoff insurance</a:t>
                      </a:r>
                      <a:r>
                        <a:rPr kumimoji="1" lang="en-US" altLang="ja-JP" sz="1600" dirty="0" smtClean="0"/>
                        <a:t> )</a:t>
                      </a:r>
                      <a:endParaRPr kumimoji="1" lang="en-US" altLang="ja-JP"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余剰人員の配置転換支援</a:t>
                      </a:r>
                      <a:r>
                        <a:rPr kumimoji="1" lang="en-US" altLang="ja-JP" sz="1600" dirty="0" smtClean="0"/>
                        <a:t>(personnel relocation)</a:t>
                      </a:r>
                      <a:endParaRPr kumimoji="1" lang="ja-JP" alt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ビジネス多様化支援</a:t>
                      </a:r>
                      <a:r>
                        <a:rPr kumimoji="1" lang="en-US" altLang="ja-JP" sz="1600" dirty="0" smtClean="0"/>
                        <a:t>(business diversification)</a:t>
                      </a:r>
                      <a:endParaRPr kumimoji="1" lang="en-US" altLang="ja-JP"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n-lt"/>
                          <a:ea typeface="+mn-ea"/>
                          <a:cs typeface="+mn-cs"/>
                        </a:rPr>
                        <a:t>人材紹介会社設立</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establishment of human resource companies</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600" dirty="0" smtClean="0"/>
                        <a:t> </a:t>
                      </a:r>
                      <a:endParaRPr kumimoji="1" lang="en-US" altLang="ja-JP" sz="1600" dirty="0"/>
                    </a:p>
                  </a:txBody>
                  <a:tcPr anchor="ctr"/>
                </a:tc>
                <a:extLst>
                  <a:ext uri="{0D108BD9-81ED-4DB2-BD59-A6C34878D82A}">
                    <a16:rowId xmlns:a16="http://schemas.microsoft.com/office/drawing/2014/main" val="569554983"/>
                  </a:ext>
                </a:extLst>
              </a:tr>
              <a:tr h="785477">
                <a:tc>
                  <a:txBody>
                    <a:bodyPr/>
                    <a:lstStyle/>
                    <a:p>
                      <a:r>
                        <a:rPr kumimoji="1" lang="ja-JP" altLang="en-US" b="1" dirty="0" smtClean="0"/>
                        <a:t>地域・コミュニティー</a:t>
                      </a:r>
                      <a:endParaRPr kumimoji="1" lang="en-US" altLang="ja-JP" b="1" dirty="0" smtClean="0"/>
                    </a:p>
                    <a:p>
                      <a:r>
                        <a:rPr kumimoji="1" lang="en-US" altLang="ja-JP" b="1" dirty="0" smtClean="0"/>
                        <a:t>Regions/</a:t>
                      </a:r>
                      <a:r>
                        <a:rPr kumimoji="1" lang="ja-JP" altLang="en-US" b="1" dirty="0" smtClean="0"/>
                        <a:t>　</a:t>
                      </a:r>
                      <a:r>
                        <a:rPr kumimoji="1" lang="en-US" altLang="ja-JP" b="1" dirty="0" smtClean="0"/>
                        <a:t>Communities</a:t>
                      </a:r>
                      <a:endParaRPr kumimoji="1" lang="ja-JP" altLang="en-US" b="1" dirty="0"/>
                    </a:p>
                  </a:txBody>
                  <a:tcPr anchor="ctr"/>
                </a:tc>
                <a:tc>
                  <a:txBody>
                    <a:bodyPr/>
                    <a:lstStyle/>
                    <a:p>
                      <a:pPr algn="ctr"/>
                      <a:r>
                        <a:rPr kumimoji="1" lang="ja-JP" altLang="en-US" sz="2000" dirty="0" err="1" smtClean="0"/>
                        <a:t>ー</a:t>
                      </a:r>
                      <a:r>
                        <a:rPr kumimoji="1" lang="en-US" altLang="ja-JP" sz="1800" dirty="0" smtClean="0"/>
                        <a:t> </a:t>
                      </a:r>
                      <a:endParaRPr kumimoji="1" lang="ja-JP" altLang="en-US" sz="1800" dirty="0"/>
                    </a:p>
                  </a:txBody>
                  <a:tcPr anchor="ctr"/>
                </a:tc>
                <a:tc>
                  <a:txBody>
                    <a:bodyPr/>
                    <a:lstStyle/>
                    <a:p>
                      <a:r>
                        <a:rPr kumimoji="1" lang="ja-JP" altLang="en-US" sz="2000" dirty="0" smtClean="0"/>
                        <a:t>観光業・環境配慮型農業への転換支援</a:t>
                      </a:r>
                    </a:p>
                    <a:p>
                      <a:r>
                        <a:rPr kumimoji="1" lang="en-US" altLang="ja-JP" sz="1600" dirty="0" smtClean="0"/>
                        <a:t>(Development of tourism and ecological agriculture</a:t>
                      </a:r>
                      <a:r>
                        <a:rPr kumimoji="1" lang="en-US" altLang="ja-JP" sz="1600" baseline="0" dirty="0" smtClean="0"/>
                        <a:t>) </a:t>
                      </a:r>
                      <a:endParaRPr kumimoji="1" lang="ja-JP" altLang="en-US" sz="1600" dirty="0"/>
                    </a:p>
                  </a:txBody>
                  <a:tcPr anchor="ctr"/>
                </a:tc>
                <a:extLst>
                  <a:ext uri="{0D108BD9-81ED-4DB2-BD59-A6C34878D82A}">
                    <a16:rowId xmlns:a16="http://schemas.microsoft.com/office/drawing/2014/main" val="2724401462"/>
                  </a:ext>
                </a:extLst>
              </a:tr>
            </a:tbl>
          </a:graphicData>
        </a:graphic>
      </p:graphicFrame>
      <p:grpSp>
        <p:nvGrpSpPr>
          <p:cNvPr id="10" name="グループ化 9"/>
          <p:cNvGrpSpPr/>
          <p:nvPr/>
        </p:nvGrpSpPr>
        <p:grpSpPr>
          <a:xfrm>
            <a:off x="84083" y="2132600"/>
            <a:ext cx="1807779" cy="841544"/>
            <a:chOff x="84083" y="1975945"/>
            <a:chExt cx="1807779" cy="841544"/>
          </a:xfrm>
        </p:grpSpPr>
        <p:cxnSp>
          <p:nvCxnSpPr>
            <p:cNvPr id="5" name="直線コネクタ 4"/>
            <p:cNvCxnSpPr/>
            <p:nvPr/>
          </p:nvCxnSpPr>
          <p:spPr>
            <a:xfrm>
              <a:off x="84083" y="1975945"/>
              <a:ext cx="1807779" cy="7987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89186" y="2417379"/>
              <a:ext cx="872359" cy="400110"/>
            </a:xfrm>
            <a:prstGeom prst="rect">
              <a:avLst/>
            </a:prstGeom>
            <a:noFill/>
          </p:spPr>
          <p:txBody>
            <a:bodyPr wrap="square" rtlCol="0">
              <a:spAutoFit/>
            </a:bodyPr>
            <a:lstStyle/>
            <a:p>
              <a:r>
                <a:rPr kumimoji="1" lang="ja-JP" altLang="en-US" sz="2000" b="1" dirty="0" smtClean="0">
                  <a:solidFill>
                    <a:schemeClr val="bg1"/>
                  </a:solidFill>
                </a:rPr>
                <a:t>対象</a:t>
              </a:r>
              <a:endParaRPr kumimoji="1" lang="ja-JP" altLang="en-US" sz="2000" b="1" dirty="0">
                <a:solidFill>
                  <a:schemeClr val="bg1"/>
                </a:solidFill>
              </a:endParaRPr>
            </a:p>
          </p:txBody>
        </p:sp>
      </p:grpSp>
      <p:sp>
        <p:nvSpPr>
          <p:cNvPr id="15" name="正方形/長方形 14"/>
          <p:cNvSpPr/>
          <p:nvPr/>
        </p:nvSpPr>
        <p:spPr>
          <a:xfrm>
            <a:off x="189186" y="1174569"/>
            <a:ext cx="11818311" cy="1015663"/>
          </a:xfrm>
          <a:prstGeom prst="rect">
            <a:avLst/>
          </a:prstGeom>
        </p:spPr>
        <p:txBody>
          <a:bodyPr wrap="square">
            <a:spAutoFit/>
          </a:bodyPr>
          <a:lstStyle/>
          <a:p>
            <a:pPr marL="1250950" indent="-1250950"/>
            <a:r>
              <a:rPr lang="ja-JP" altLang="en-US" sz="2000" b="1" dirty="0"/>
              <a:t>中央政府</a:t>
            </a:r>
            <a:r>
              <a:rPr lang="ja-JP" altLang="en-US" sz="2000" b="1" dirty="0" smtClean="0"/>
              <a:t>：</a:t>
            </a:r>
            <a:r>
              <a:rPr lang="ja-JP" altLang="en-US" sz="2000" b="1" dirty="0"/>
              <a:t> （例）</a:t>
            </a:r>
            <a:r>
              <a:rPr lang="ja-JP" altLang="en-US" sz="2000" b="1" dirty="0" smtClean="0"/>
              <a:t>石炭</a:t>
            </a:r>
            <a:r>
              <a:rPr lang="ja-JP" altLang="en-US" sz="2000" b="1" dirty="0"/>
              <a:t>・鉄鋼の過剰生産能力解消に向けた</a:t>
            </a:r>
            <a:r>
              <a:rPr lang="ja-JP" altLang="en-US" sz="2000" b="1" dirty="0" smtClean="0"/>
              <a:t>基金（</a:t>
            </a:r>
            <a:r>
              <a:rPr lang="en-US" altLang="ja-JP" sz="2000" b="1" dirty="0"/>
              <a:t>2020</a:t>
            </a:r>
            <a:r>
              <a:rPr lang="ja-JP" altLang="en-US" sz="2000" b="1" dirty="0"/>
              <a:t>年までに</a:t>
            </a:r>
            <a:r>
              <a:rPr lang="en-US" altLang="ja-JP" sz="2000" b="1" dirty="0"/>
              <a:t>1,000</a:t>
            </a:r>
            <a:r>
              <a:rPr lang="ja-JP" altLang="en-US" sz="2000" b="1" dirty="0" smtClean="0"/>
              <a:t>億元 </a:t>
            </a:r>
            <a:r>
              <a:rPr lang="en-US" altLang="ja-JP" sz="2000" b="1" dirty="0" smtClean="0"/>
              <a:t>(63</a:t>
            </a:r>
            <a:r>
              <a:rPr lang="ja-JP" altLang="en-US" sz="2000" b="1" dirty="0"/>
              <a:t>億</a:t>
            </a:r>
            <a:r>
              <a:rPr lang="ja-JP" altLang="en-US" sz="2000" b="1" dirty="0" smtClean="0"/>
              <a:t>円</a:t>
            </a:r>
            <a:r>
              <a:rPr lang="en-US" altLang="ja-JP" sz="2000" b="1" dirty="0" smtClean="0"/>
              <a:t>)</a:t>
            </a:r>
            <a:r>
              <a:rPr lang="ja-JP" altLang="en-US" sz="2000" b="1" dirty="0" err="1" smtClean="0"/>
              <a:t>、</a:t>
            </a:r>
            <a:r>
              <a:rPr lang="ja-JP" altLang="en-US" sz="2000" b="1" dirty="0" smtClean="0"/>
              <a:t>うち</a:t>
            </a:r>
            <a:r>
              <a:rPr lang="en-US" altLang="ja-JP" sz="2000" b="1" dirty="0" smtClean="0"/>
              <a:t>772</a:t>
            </a:r>
            <a:r>
              <a:rPr lang="ja-JP" altLang="en-US" sz="2000" b="1" dirty="0" smtClean="0"/>
              <a:t>億元（</a:t>
            </a:r>
            <a:r>
              <a:rPr lang="en-US" altLang="ja-JP" sz="2000" b="1" dirty="0" smtClean="0"/>
              <a:t>49</a:t>
            </a:r>
            <a:r>
              <a:rPr lang="ja-JP" altLang="en-US" sz="2000" b="1" dirty="0" smtClean="0"/>
              <a:t>億</a:t>
            </a:r>
            <a:r>
              <a:rPr lang="ja-JP" altLang="en-US" sz="2000" b="1" dirty="0"/>
              <a:t>円</a:t>
            </a:r>
            <a:r>
              <a:rPr lang="ja-JP" altLang="en-US" sz="2000" b="1" dirty="0" smtClean="0"/>
              <a:t>）が石炭関連へ</a:t>
            </a:r>
            <a:r>
              <a:rPr lang="en-US" altLang="ja-JP" sz="2000" b="1" dirty="0" smtClean="0"/>
              <a:t>)</a:t>
            </a:r>
          </a:p>
          <a:p>
            <a:pPr marL="1250950" indent="-1250950"/>
            <a:r>
              <a:rPr lang="ja-JP" altLang="en-US" sz="2000" b="1" dirty="0" smtClean="0"/>
              <a:t>省政府：（例）山西省の基金（</a:t>
            </a:r>
            <a:r>
              <a:rPr lang="en-US" altLang="ja-JP" sz="2000" b="1" dirty="0" smtClean="0"/>
              <a:t>12</a:t>
            </a:r>
            <a:r>
              <a:rPr lang="ja-JP" altLang="en-US" sz="2000" b="1" dirty="0" smtClean="0"/>
              <a:t>億</a:t>
            </a:r>
            <a:r>
              <a:rPr lang="en-US" altLang="ja-JP" sz="2000" b="1" dirty="0" smtClean="0"/>
              <a:t>1300</a:t>
            </a:r>
            <a:r>
              <a:rPr lang="ja-JP" altLang="en-US" sz="2000" b="1" dirty="0" smtClean="0"/>
              <a:t>万元（</a:t>
            </a:r>
            <a:r>
              <a:rPr lang="en-US" altLang="ja-JP" sz="2000" b="1" dirty="0" smtClean="0"/>
              <a:t>7,700</a:t>
            </a:r>
            <a:r>
              <a:rPr lang="ja-JP" altLang="en-US" sz="2000" b="1" dirty="0" smtClean="0"/>
              <a:t>万円））</a:t>
            </a:r>
            <a:endParaRPr lang="ja-JP" altLang="en-US" sz="2000" dirty="0"/>
          </a:p>
        </p:txBody>
      </p:sp>
    </p:spTree>
    <p:extLst>
      <p:ext uri="{BB962C8B-B14F-4D97-AF65-F5344CB8AC3E}">
        <p14:creationId xmlns:p14="http://schemas.microsoft.com/office/powerpoint/2010/main" val="3293569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183392"/>
            <a:ext cx="11777415" cy="885359"/>
          </a:xfrm>
          <a:prstGeom prst="rect">
            <a:avLst/>
          </a:prstGeom>
        </p:spPr>
        <p:txBody>
          <a:bodyPr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lang="ja-JP" altLang="en-US" sz="3300" b="1" dirty="0">
                <a:latin typeface="游ゴシック" panose="020F0502020204030204"/>
                <a:ea typeface="Segoe UI" panose="020B0502040204020203" pitchFamily="34" charset="0"/>
                <a:cs typeface="Segoe UI" panose="020B0502040204020203" pitchFamily="34" charset="0"/>
              </a:rPr>
              <a:t>インド</a:t>
            </a: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における取り組み  </a:t>
            </a:r>
            <a:r>
              <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Initiatives in India</a:t>
            </a:r>
          </a:p>
        </p:txBody>
      </p:sp>
      <p:sp>
        <p:nvSpPr>
          <p:cNvPr id="15" name="正方形/長方形 14"/>
          <p:cNvSpPr/>
          <p:nvPr/>
        </p:nvSpPr>
        <p:spPr>
          <a:xfrm>
            <a:off x="126696" y="848034"/>
            <a:ext cx="11650719" cy="2246769"/>
          </a:xfrm>
          <a:prstGeom prst="rect">
            <a:avLst/>
          </a:prstGeom>
        </p:spPr>
        <p:txBody>
          <a:bodyPr wrap="square">
            <a:spAutoFit/>
          </a:bodyPr>
          <a:lstStyle/>
          <a:p>
            <a:pPr marL="357188" marR="0" lvl="0" indent="-357188" algn="l" defTabSz="914400" rtl="0" eaLnBrk="1" fontAlgn="auto" latinLnBrk="0" hangingPunct="1">
              <a:spcBef>
                <a:spcPts val="600"/>
              </a:spcBef>
              <a:spcAft>
                <a:spcPts val="600"/>
              </a:spcAft>
              <a:buClrTx/>
              <a:buSzTx/>
              <a:buFont typeface="Arial" panose="020B0604020202020204" pitchFamily="34" charset="0"/>
              <a:buChar char="•"/>
              <a:tabLst/>
              <a:defRPr/>
            </a:pPr>
            <a:r>
              <a:rPr kumimoji="1" lang="ja-JP" altLang="en-US" sz="2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政府の職業訓練プログラムは規模の面において不十分</a:t>
            </a:r>
            <a:endParaRPr kumimoji="1" lang="en-US" altLang="ja-JP" sz="2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a:p>
            <a:pPr marL="814388" lvl="1" indent="-357188">
              <a:spcBef>
                <a:spcPts val="600"/>
              </a:spcBef>
              <a:spcAft>
                <a:spcPts val="600"/>
              </a:spcAft>
              <a:buFont typeface="Wingdings" panose="05000000000000000000" pitchFamily="2" charset="2"/>
              <a:buChar char="Ø"/>
              <a:defRPr/>
            </a:pPr>
            <a:r>
              <a:rPr lang="ja-JP" altLang="en-US" sz="2200" dirty="0" smtClean="0">
                <a:solidFill>
                  <a:prstClr val="black"/>
                </a:solidFill>
                <a:latin typeface="游ゴシック" panose="020F0502020204030204"/>
                <a:ea typeface="游ゴシック" panose="020B0400000000000000" pitchFamily="50" charset="-128"/>
              </a:rPr>
              <a:t>全国で年間</a:t>
            </a:r>
            <a:r>
              <a:rPr lang="en-US" altLang="ja-JP" sz="2200" dirty="0" smtClean="0">
                <a:solidFill>
                  <a:prstClr val="black"/>
                </a:solidFill>
                <a:latin typeface="游ゴシック" panose="020F0502020204030204"/>
                <a:ea typeface="游ゴシック" panose="020B0400000000000000" pitchFamily="50" charset="-128"/>
              </a:rPr>
              <a:t>40</a:t>
            </a:r>
            <a:r>
              <a:rPr lang="ja-JP" altLang="en-US" sz="2200" dirty="0" smtClean="0">
                <a:solidFill>
                  <a:prstClr val="black"/>
                </a:solidFill>
                <a:latin typeface="游ゴシック" panose="020F0502020204030204"/>
                <a:ea typeface="游ゴシック" panose="020B0400000000000000" pitchFamily="50" charset="-128"/>
              </a:rPr>
              <a:t>万人が職業訓練を受ける（⇔</a:t>
            </a:r>
            <a:r>
              <a:rPr lang="ja-JP" altLang="en-US" sz="2200" dirty="0">
                <a:solidFill>
                  <a:prstClr val="black"/>
                </a:solidFill>
                <a:latin typeface="游ゴシック" panose="020F0502020204030204"/>
                <a:ea typeface="游ゴシック" panose="020B0400000000000000" pitchFamily="50" charset="-128"/>
              </a:rPr>
              <a:t>インド</a:t>
            </a:r>
            <a:r>
              <a:rPr lang="ja-JP" altLang="en-US" sz="2200" dirty="0" smtClean="0">
                <a:solidFill>
                  <a:prstClr val="black"/>
                </a:solidFill>
                <a:latin typeface="游ゴシック" panose="020F0502020204030204"/>
                <a:ea typeface="游ゴシック" panose="020B0400000000000000" pitchFamily="50" charset="-128"/>
              </a:rPr>
              <a:t>の労働人口は</a:t>
            </a:r>
            <a:r>
              <a:rPr lang="en-US" altLang="ja-JP" sz="2200" dirty="0" smtClean="0">
                <a:solidFill>
                  <a:prstClr val="black"/>
                </a:solidFill>
              </a:rPr>
              <a:t>9</a:t>
            </a:r>
            <a:r>
              <a:rPr lang="ja-JP" altLang="en-US" sz="2200" dirty="0" smtClean="0">
                <a:solidFill>
                  <a:prstClr val="black"/>
                </a:solidFill>
              </a:rPr>
              <a:t>億</a:t>
            </a:r>
            <a:r>
              <a:rPr lang="en-US" altLang="ja-JP" sz="2200" dirty="0" smtClean="0">
                <a:solidFill>
                  <a:prstClr val="black"/>
                </a:solidFill>
              </a:rPr>
              <a:t>5</a:t>
            </a:r>
            <a:r>
              <a:rPr lang="ja-JP" altLang="en-US" sz="2200" dirty="0" smtClean="0">
                <a:solidFill>
                  <a:prstClr val="black"/>
                </a:solidFill>
              </a:rPr>
              <a:t>千万人）</a:t>
            </a:r>
            <a:endParaRPr lang="en-US" altLang="ja-JP" sz="2200" dirty="0" smtClean="0">
              <a:solidFill>
                <a:prstClr val="black"/>
              </a:solidFill>
            </a:endParaRPr>
          </a:p>
          <a:p>
            <a:pPr marL="814388" lvl="1" indent="-357188">
              <a:spcBef>
                <a:spcPts val="600"/>
              </a:spcBef>
              <a:spcAft>
                <a:spcPts val="600"/>
              </a:spcAft>
              <a:buFont typeface="Wingdings" panose="05000000000000000000" pitchFamily="2" charset="2"/>
              <a:buChar char="Ø"/>
              <a:defRPr/>
            </a:pPr>
            <a:r>
              <a:rPr lang="ja-JP" altLang="en-US" sz="2200" dirty="0" smtClean="0">
                <a:solidFill>
                  <a:prstClr val="black"/>
                </a:solidFill>
                <a:latin typeface="游ゴシック" panose="020F0502020204030204"/>
                <a:ea typeface="游ゴシック" panose="020B0400000000000000" pitchFamily="50" charset="-128"/>
              </a:rPr>
              <a:t>石炭部門からの失業者が受けられる職業訓練は非常に限定的</a:t>
            </a:r>
            <a:endParaRPr lang="en-US" altLang="ja-JP" sz="2200" dirty="0" smtClean="0">
              <a:solidFill>
                <a:prstClr val="black"/>
              </a:solidFill>
              <a:latin typeface="游ゴシック" panose="020F0502020204030204"/>
              <a:ea typeface="游ゴシック" panose="020B0400000000000000" pitchFamily="50" charset="-128"/>
            </a:endParaRPr>
          </a:p>
          <a:p>
            <a:pPr marL="357188" marR="0" lvl="0" indent="-357188" algn="l" defTabSz="914400" rtl="0" eaLnBrk="1" fontAlgn="auto" latinLnBrk="0" hangingPunct="1">
              <a:spcBef>
                <a:spcPts val="600"/>
              </a:spcBef>
              <a:spcAft>
                <a:spcPts val="600"/>
              </a:spcAft>
              <a:buClrTx/>
              <a:buSzTx/>
              <a:buFont typeface="Arial" panose="020B0604020202020204" pitchFamily="34" charset="0"/>
              <a:buChar char="•"/>
              <a:tabLst/>
              <a:defRPr/>
            </a:pPr>
            <a:r>
              <a:rPr kumimoji="1" lang="en-US" altLang="ja-JP" sz="220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Coal</a:t>
            </a:r>
            <a:r>
              <a:rPr kumimoji="1" lang="en-US" altLang="ja-JP"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 India Limited (</a:t>
            </a:r>
            <a:r>
              <a:rPr kumimoji="1" lang="ja-JP" altLang="en-US"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インド最大の石炭会社</a:t>
            </a:r>
            <a:r>
              <a:rPr kumimoji="1" lang="en-US" altLang="ja-JP"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a:t>
            </a:r>
            <a:r>
              <a:rPr kumimoji="1" lang="ja-JP" altLang="en-US"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：閉山する赤字炭鉱（</a:t>
            </a:r>
            <a:r>
              <a:rPr kumimoji="1" lang="en-US" altLang="ja-JP"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65</a:t>
            </a:r>
            <a:r>
              <a:rPr kumimoji="1" lang="ja-JP" altLang="en-US"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カ所）の雇用者のうち</a:t>
            </a:r>
            <a:r>
              <a:rPr kumimoji="1" lang="en-US" altLang="ja-JP"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13%</a:t>
            </a:r>
            <a:r>
              <a:rPr kumimoji="1" lang="ja-JP" altLang="en-US"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のみを配置転換（</a:t>
            </a:r>
            <a:r>
              <a:rPr kumimoji="1" lang="en-US" altLang="ja-JP"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2017</a:t>
            </a:r>
            <a:r>
              <a:rPr lang="ja-JP" altLang="en-US" sz="2200" dirty="0">
                <a:solidFill>
                  <a:prstClr val="black"/>
                </a:solidFill>
                <a:latin typeface="游ゴシック" panose="020F0502020204030204"/>
                <a:ea typeface="游ゴシック" panose="020B0400000000000000" pitchFamily="50" charset="-128"/>
              </a:rPr>
              <a:t>年</a:t>
            </a:r>
            <a:r>
              <a:rPr kumimoji="1" lang="ja-JP" altLang="en-US"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rPr>
              <a:t>）</a:t>
            </a:r>
            <a:endParaRPr kumimoji="1" lang="en-US" altLang="ja-JP" sz="2200" i="0" u="none" strike="noStrike" kern="1200" cap="none" spc="0" normalizeH="0" noProof="0" dirty="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4" name="テキスト ボックス 3"/>
          <p:cNvSpPr txBox="1"/>
          <p:nvPr/>
        </p:nvSpPr>
        <p:spPr>
          <a:xfrm>
            <a:off x="126696" y="4064510"/>
            <a:ext cx="6820642" cy="2169825"/>
          </a:xfrm>
          <a:prstGeom prst="rect">
            <a:avLst/>
          </a:prstGeom>
          <a:noFill/>
        </p:spPr>
        <p:txBody>
          <a:bodyPr wrap="square" rtlCol="0">
            <a:spAutoFit/>
          </a:bodyPr>
          <a:lstStyle/>
          <a:p>
            <a:r>
              <a:rPr kumimoji="1" lang="ja-JP" altLang="en-US" sz="2200" dirty="0" smtClean="0"/>
              <a:t>ただし、</a:t>
            </a:r>
            <a:endParaRPr kumimoji="1" lang="en-US" altLang="ja-JP" sz="2200" dirty="0" smtClean="0"/>
          </a:p>
          <a:p>
            <a:pPr marL="357188" indent="-357188">
              <a:spcBef>
                <a:spcPts val="600"/>
              </a:spcBef>
              <a:spcAft>
                <a:spcPts val="600"/>
              </a:spcAft>
              <a:buFont typeface="Arial" panose="020B0604020202020204" pitchFamily="34" charset="0"/>
              <a:buChar char="•"/>
              <a:defRPr/>
            </a:pPr>
            <a:r>
              <a:rPr lang="ja-JP" altLang="en-US" sz="2200" dirty="0">
                <a:solidFill>
                  <a:prstClr val="black"/>
                </a:solidFill>
                <a:latin typeface="游ゴシック" panose="020F0502020204030204"/>
                <a:ea typeface="游ゴシック" panose="020B0400000000000000" pitchFamily="50" charset="-128"/>
              </a:rPr>
              <a:t>既に太陽光発電コストは石炭火力のそれを</a:t>
            </a:r>
            <a:r>
              <a:rPr lang="ja-JP" altLang="en-US" sz="2200" dirty="0" smtClean="0">
                <a:solidFill>
                  <a:prstClr val="black"/>
                </a:solidFill>
                <a:latin typeface="游ゴシック" panose="020F0502020204030204"/>
                <a:ea typeface="游ゴシック" panose="020B0400000000000000" pitchFamily="50" charset="-128"/>
              </a:rPr>
              <a:t>下回る</a:t>
            </a:r>
            <a:endParaRPr lang="en-US" altLang="ja-JP" sz="2200" dirty="0">
              <a:solidFill>
                <a:prstClr val="black"/>
              </a:solidFill>
              <a:latin typeface="游ゴシック" panose="020F0502020204030204"/>
              <a:ea typeface="游ゴシック" panose="020B0400000000000000" pitchFamily="50" charset="-128"/>
            </a:endParaRPr>
          </a:p>
          <a:p>
            <a:pPr marL="357188" indent="-357188">
              <a:spcBef>
                <a:spcPts val="600"/>
              </a:spcBef>
              <a:spcAft>
                <a:spcPts val="600"/>
              </a:spcAft>
              <a:buFont typeface="Arial" panose="020B0604020202020204" pitchFamily="34" charset="0"/>
              <a:buChar char="•"/>
              <a:defRPr/>
            </a:pPr>
            <a:r>
              <a:rPr lang="ja-JP" altLang="en-US" sz="2200" dirty="0" smtClean="0">
                <a:solidFill>
                  <a:prstClr val="black"/>
                </a:solidFill>
                <a:latin typeface="游ゴシック" panose="020F0502020204030204"/>
                <a:ea typeface="游ゴシック" panose="020B0400000000000000" pitchFamily="50" charset="-128"/>
              </a:rPr>
              <a:t>再エネ</a:t>
            </a:r>
            <a:r>
              <a:rPr lang="ja-JP" altLang="en-US" sz="2200" dirty="0">
                <a:solidFill>
                  <a:prstClr val="black"/>
                </a:solidFill>
                <a:latin typeface="游ゴシック" panose="020F0502020204030204"/>
                <a:ea typeface="游ゴシック" panose="020B0400000000000000" pitchFamily="50" charset="-128"/>
              </a:rPr>
              <a:t>電源の大規模導入</a:t>
            </a:r>
            <a:r>
              <a:rPr lang="ja-JP" altLang="en-US" sz="2200" dirty="0" smtClean="0">
                <a:solidFill>
                  <a:prstClr val="black"/>
                </a:solidFill>
                <a:latin typeface="游ゴシック" panose="020F0502020204030204"/>
                <a:ea typeface="游ゴシック" panose="020B0400000000000000" pitchFamily="50" charset="-128"/>
              </a:rPr>
              <a:t>に伴う統合</a:t>
            </a:r>
            <a:r>
              <a:rPr lang="ja-JP" altLang="en-US" sz="2200" dirty="0">
                <a:solidFill>
                  <a:prstClr val="black"/>
                </a:solidFill>
                <a:latin typeface="游ゴシック" panose="020F0502020204030204"/>
                <a:ea typeface="游ゴシック" panose="020B0400000000000000" pitchFamily="50" charset="-128"/>
              </a:rPr>
              <a:t>コストを加味しても、再エネ電源の方が安価となる予測</a:t>
            </a:r>
            <a:endParaRPr lang="en-US" altLang="ja-JP" sz="2200" dirty="0">
              <a:solidFill>
                <a:prstClr val="black"/>
              </a:solidFill>
              <a:latin typeface="游ゴシック" panose="020F0502020204030204"/>
              <a:ea typeface="游ゴシック" panose="020B0400000000000000" pitchFamily="50" charset="-128"/>
            </a:endParaRPr>
          </a:p>
          <a:p>
            <a:pPr marL="1250950" indent="-893763">
              <a:spcBef>
                <a:spcPts val="600"/>
              </a:spcBef>
              <a:defRPr/>
            </a:pPr>
            <a:r>
              <a:rPr lang="ja-JP" altLang="en-US" sz="2200" b="1" dirty="0" smtClean="0">
                <a:solidFill>
                  <a:prstClr val="black"/>
                </a:solidFill>
              </a:rPr>
              <a:t>⇒石炭</a:t>
            </a:r>
            <a:r>
              <a:rPr lang="ja-JP" altLang="en-US" sz="2200" b="1" dirty="0">
                <a:solidFill>
                  <a:prstClr val="black"/>
                </a:solidFill>
              </a:rPr>
              <a:t>消費が大きく減少する可能性</a:t>
            </a:r>
          </a:p>
        </p:txBody>
      </p:sp>
      <p:sp>
        <p:nvSpPr>
          <p:cNvPr id="9" name="正方形/長方形 8"/>
          <p:cNvSpPr/>
          <p:nvPr/>
        </p:nvSpPr>
        <p:spPr>
          <a:xfrm>
            <a:off x="1" y="3194936"/>
            <a:ext cx="7441324" cy="769441"/>
          </a:xfrm>
          <a:prstGeom prst="rect">
            <a:avLst/>
          </a:prstGeom>
        </p:spPr>
        <p:txBody>
          <a:bodyPr wrap="square">
            <a:spAutoFit/>
          </a:bodyPr>
          <a:lstStyle/>
          <a:p>
            <a:pPr marL="714375" lvl="0" indent="-357188">
              <a:spcBef>
                <a:spcPts val="600"/>
              </a:spcBef>
              <a:defRPr/>
            </a:pPr>
            <a:r>
              <a:rPr lang="ja-JP" altLang="en-US" sz="2200" b="1" dirty="0" smtClean="0">
                <a:solidFill>
                  <a:prstClr val="black"/>
                </a:solidFill>
              </a:rPr>
              <a:t>⇒失業者対策の必要性の認識は薄い（</a:t>
            </a:r>
            <a:r>
              <a:rPr kumimoji="1" lang="ja-JP" altLang="en-US" sz="2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rPr>
              <a:t>中国と異なり、石炭需要の落ち込みはまだ見られないことが背景）</a:t>
            </a:r>
            <a:endParaRPr kumimoji="1" lang="en-US" altLang="ja-JP" sz="22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endParaRPr>
          </a:p>
        </p:txBody>
      </p:sp>
      <p:pic>
        <p:nvPicPr>
          <p:cNvPr id="8" name="図 7"/>
          <p:cNvPicPr>
            <a:picLocks noChangeAspect="1"/>
          </p:cNvPicPr>
          <p:nvPr/>
        </p:nvPicPr>
        <p:blipFill>
          <a:blip r:embed="rId3"/>
          <a:stretch>
            <a:fillRect/>
          </a:stretch>
        </p:blipFill>
        <p:spPr>
          <a:xfrm>
            <a:off x="7415623" y="2701276"/>
            <a:ext cx="4336090" cy="3832079"/>
          </a:xfrm>
          <a:prstGeom prst="rect">
            <a:avLst/>
          </a:prstGeom>
        </p:spPr>
      </p:pic>
    </p:spTree>
    <p:extLst>
      <p:ext uri="{BB962C8B-B14F-4D97-AF65-F5344CB8AC3E}">
        <p14:creationId xmlns:p14="http://schemas.microsoft.com/office/powerpoint/2010/main" val="1494005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44229" y="0"/>
            <a:ext cx="11777415" cy="961445"/>
          </a:xfrm>
          <a:prstGeom prst="rect">
            <a:avLst/>
          </a:prstGeom>
        </p:spPr>
        <p:txBody>
          <a:bodyPr anchor="ct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lang="ja-JP" altLang="en-US" sz="3300" b="1" dirty="0" smtClean="0">
                <a:latin typeface="游ゴシック" panose="020F0502020204030204"/>
                <a:ea typeface="Segoe UI" panose="020B0502040204020203" pitchFamily="34" charset="0"/>
                <a:cs typeface="Segoe UI" panose="020B0502040204020203" pitchFamily="34" charset="0"/>
              </a:rPr>
              <a:t>おわり</a:t>
            </a:r>
            <a:r>
              <a:rPr lang="ja-JP" altLang="en-US" sz="3300" b="1" dirty="0">
                <a:latin typeface="游ゴシック" panose="020F0502020204030204"/>
                <a:ea typeface="Segoe UI" panose="020B0502040204020203" pitchFamily="34" charset="0"/>
                <a:cs typeface="Segoe UI" panose="020B0502040204020203" pitchFamily="34" charset="0"/>
              </a:rPr>
              <a:t>に</a:t>
            </a:r>
            <a:endParaRPr kumimoji="1" lang="en-GB" sz="33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4" name="テキスト ボックス 3"/>
          <p:cNvSpPr txBox="1"/>
          <p:nvPr/>
        </p:nvSpPr>
        <p:spPr>
          <a:xfrm>
            <a:off x="162702" y="670668"/>
            <a:ext cx="7619108" cy="1600438"/>
          </a:xfrm>
          <a:prstGeom prst="rect">
            <a:avLst/>
          </a:prstGeom>
          <a:noFill/>
          <a:ln w="22225">
            <a:solidFill>
              <a:schemeClr val="accent1"/>
            </a:solidFill>
          </a:ln>
        </p:spPr>
        <p:txBody>
          <a:bodyPr wrap="square" rtlCol="0">
            <a:spAutoFit/>
          </a:bodyPr>
          <a:lstStyle/>
          <a:p>
            <a:pPr marL="265113" indent="-265113">
              <a:spcAft>
                <a:spcPts val="600"/>
              </a:spcAft>
              <a:buFont typeface="Arial" panose="020B0604020202020204" pitchFamily="34" charset="0"/>
              <a:buChar char="•"/>
              <a:defRPr/>
            </a:pPr>
            <a:r>
              <a:rPr lang="ja-JP" altLang="en-US" sz="2200" dirty="0">
                <a:solidFill>
                  <a:prstClr val="black"/>
                </a:solidFill>
              </a:rPr>
              <a:t>中国・インド共に石炭部門の雇用の減少がみられる。</a:t>
            </a:r>
            <a:endParaRPr lang="en-US" altLang="ja-JP" sz="2200" dirty="0">
              <a:solidFill>
                <a:prstClr val="black"/>
              </a:solidFill>
            </a:endParaRPr>
          </a:p>
          <a:p>
            <a:pPr marL="893763" lvl="0" indent="-350838">
              <a:spcAft>
                <a:spcPts val="600"/>
              </a:spcAft>
              <a:buFont typeface="Wingdings" panose="05000000000000000000" pitchFamily="2" charset="2"/>
              <a:buChar char="Ø"/>
              <a:defRPr/>
            </a:pPr>
            <a:r>
              <a:rPr lang="ja-JP" altLang="en-US" sz="2200" dirty="0" smtClean="0">
                <a:solidFill>
                  <a:prstClr val="black"/>
                </a:solidFill>
              </a:rPr>
              <a:t>中国：余剰生産能力の整理という観点から、失業者への対応が進む。</a:t>
            </a:r>
            <a:endParaRPr lang="en-US" altLang="ja-JP" sz="2200" dirty="0" smtClean="0">
              <a:solidFill>
                <a:prstClr val="black"/>
              </a:solidFill>
            </a:endParaRPr>
          </a:p>
          <a:p>
            <a:pPr marL="893763" indent="-350838">
              <a:spcAft>
                <a:spcPts val="600"/>
              </a:spcAft>
              <a:buFont typeface="Wingdings" panose="05000000000000000000" pitchFamily="2" charset="2"/>
              <a:buChar char="Ø"/>
              <a:defRPr/>
            </a:pPr>
            <a:r>
              <a:rPr lang="ja-JP" altLang="en-US" sz="2200" dirty="0">
                <a:solidFill>
                  <a:prstClr val="black"/>
                </a:solidFill>
              </a:rPr>
              <a:t>インド</a:t>
            </a:r>
            <a:r>
              <a:rPr lang="ja-JP" altLang="en-US" sz="2200" dirty="0" smtClean="0">
                <a:solidFill>
                  <a:prstClr val="black"/>
                </a:solidFill>
              </a:rPr>
              <a:t>：対応の必要性に関する認識はまだ薄い</a:t>
            </a:r>
            <a:endParaRPr lang="en-US" altLang="ja-JP" sz="2200" dirty="0">
              <a:solidFill>
                <a:prstClr val="black"/>
              </a:solidFill>
            </a:endParaRPr>
          </a:p>
        </p:txBody>
      </p:sp>
      <p:sp>
        <p:nvSpPr>
          <p:cNvPr id="2" name="正方形/長方形 1"/>
          <p:cNvSpPr/>
          <p:nvPr/>
        </p:nvSpPr>
        <p:spPr>
          <a:xfrm>
            <a:off x="144229" y="4933709"/>
            <a:ext cx="7308623" cy="769441"/>
          </a:xfrm>
          <a:prstGeom prst="rect">
            <a:avLst/>
          </a:prstGeom>
        </p:spPr>
        <p:txBody>
          <a:bodyPr wrap="square">
            <a:spAutoFit/>
          </a:bodyPr>
          <a:lstStyle/>
          <a:p>
            <a:pPr marL="265113" indent="-265113">
              <a:spcAft>
                <a:spcPts val="600"/>
              </a:spcAft>
              <a:buFont typeface="Arial" panose="020B0604020202020204" pitchFamily="34" charset="0"/>
              <a:buChar char="•"/>
              <a:defRPr/>
            </a:pPr>
            <a:r>
              <a:rPr lang="ja-JP" altLang="en-US" sz="2200" dirty="0" smtClean="0">
                <a:solidFill>
                  <a:prstClr val="black"/>
                </a:solidFill>
              </a:rPr>
              <a:t>脱炭素化社会：「誰も取り残されない」だけでなく、「</a:t>
            </a:r>
            <a:r>
              <a:rPr lang="ja-JP" altLang="en-US" sz="2200" b="1" dirty="0" smtClean="0">
                <a:solidFill>
                  <a:prstClr val="black"/>
                </a:solidFill>
              </a:rPr>
              <a:t>誰もが活躍できる社会」</a:t>
            </a:r>
            <a:r>
              <a:rPr lang="ja-JP" altLang="en-US" sz="2200" dirty="0" smtClean="0">
                <a:solidFill>
                  <a:prstClr val="black"/>
                </a:solidFill>
              </a:rPr>
              <a:t>という意識の共有</a:t>
            </a:r>
            <a:endParaRPr lang="ja-JP" altLang="en-US" sz="2200" dirty="0">
              <a:solidFill>
                <a:prstClr val="black"/>
              </a:solidFill>
            </a:endParaRPr>
          </a:p>
        </p:txBody>
      </p:sp>
      <p:sp>
        <p:nvSpPr>
          <p:cNvPr id="5" name="テキスト ボックス 4"/>
          <p:cNvSpPr txBox="1"/>
          <p:nvPr/>
        </p:nvSpPr>
        <p:spPr>
          <a:xfrm>
            <a:off x="696595" y="5651037"/>
            <a:ext cx="5940179" cy="769441"/>
          </a:xfrm>
          <a:prstGeom prst="rect">
            <a:avLst/>
          </a:prstGeom>
          <a:noFill/>
        </p:spPr>
        <p:txBody>
          <a:bodyPr wrap="square" rtlCol="0">
            <a:spAutoFit/>
          </a:bodyPr>
          <a:lstStyle/>
          <a:p>
            <a:r>
              <a:rPr kumimoji="1" lang="ja-JP" altLang="en-US" sz="2200" dirty="0" smtClean="0"/>
              <a:t>＝ガバナンス</a:t>
            </a:r>
            <a:endParaRPr kumimoji="1" lang="en-US" altLang="ja-JP" sz="2200" dirty="0" smtClean="0"/>
          </a:p>
          <a:p>
            <a:r>
              <a:rPr lang="ja-JP" altLang="en-US" sz="2200" dirty="0" smtClean="0"/>
              <a:t>＝円滑な移行を促すうえでの前提条件</a:t>
            </a:r>
            <a:endParaRPr kumimoji="1" lang="ja-JP" altLang="en-US" sz="2200" dirty="0"/>
          </a:p>
        </p:txBody>
      </p:sp>
      <p:sp>
        <p:nvSpPr>
          <p:cNvPr id="6" name="テキスト ボックス 5"/>
          <p:cNvSpPr txBox="1"/>
          <p:nvPr/>
        </p:nvSpPr>
        <p:spPr>
          <a:xfrm>
            <a:off x="144229" y="2754193"/>
            <a:ext cx="7628171" cy="1785104"/>
          </a:xfrm>
          <a:prstGeom prst="rect">
            <a:avLst/>
          </a:prstGeom>
          <a:noFill/>
          <a:ln w="19050">
            <a:solidFill>
              <a:schemeClr val="accent1"/>
            </a:solidFill>
          </a:ln>
        </p:spPr>
        <p:txBody>
          <a:bodyPr wrap="square" rtlCol="0">
            <a:spAutoFit/>
          </a:bodyPr>
          <a:lstStyle/>
          <a:p>
            <a:pPr marL="265113" lvl="0" indent="-265113">
              <a:spcAft>
                <a:spcPts val="600"/>
              </a:spcAft>
              <a:buFont typeface="Arial" panose="020B0604020202020204" pitchFamily="34" charset="0"/>
              <a:buChar char="•"/>
              <a:defRPr/>
            </a:pPr>
            <a:r>
              <a:rPr lang="ja-JP" altLang="en-US" sz="2200" dirty="0" smtClean="0">
                <a:solidFill>
                  <a:prstClr val="black"/>
                </a:solidFill>
              </a:rPr>
              <a:t>パリ協定の下での長期戦略策定にあたり、石炭</a:t>
            </a:r>
            <a:r>
              <a:rPr lang="ja-JP" altLang="en-US" sz="2200" dirty="0">
                <a:solidFill>
                  <a:prstClr val="black"/>
                </a:solidFill>
              </a:rPr>
              <a:t>依存型の地域経済や</a:t>
            </a:r>
            <a:r>
              <a:rPr lang="ja-JP" altLang="en-US" sz="2200" dirty="0" smtClean="0">
                <a:solidFill>
                  <a:prstClr val="black"/>
                </a:solidFill>
              </a:rPr>
              <a:t>雇用に対する場当たり的な対応ではなく、</a:t>
            </a:r>
            <a:r>
              <a:rPr lang="ja-JP" altLang="en-US" sz="2200" dirty="0">
                <a:solidFill>
                  <a:prstClr val="black"/>
                </a:solidFill>
              </a:rPr>
              <a:t>低炭素化あるいは脱炭素化に向けた発展の中で活躍させる</a:t>
            </a:r>
            <a:r>
              <a:rPr lang="ja-JP" altLang="en-US" sz="2200" dirty="0" smtClean="0">
                <a:solidFill>
                  <a:prstClr val="black"/>
                </a:solidFill>
              </a:rPr>
              <a:t>ことを主軸とした取り組み（「前向き」措置）を位置づけることが必要</a:t>
            </a:r>
            <a:endParaRPr lang="en-US" altLang="ja-JP" sz="2200" dirty="0" smtClean="0">
              <a:solidFill>
                <a:prstClr val="black"/>
              </a:solidFill>
            </a:endParaRPr>
          </a:p>
        </p:txBody>
      </p:sp>
      <p:sp>
        <p:nvSpPr>
          <p:cNvPr id="7" name="正方形/長方形 6"/>
          <p:cNvSpPr/>
          <p:nvPr/>
        </p:nvSpPr>
        <p:spPr>
          <a:xfrm>
            <a:off x="135166" y="4866492"/>
            <a:ext cx="7656055" cy="155398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3438776" y="2263457"/>
            <a:ext cx="1030014" cy="279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3460042" y="4577809"/>
            <a:ext cx="1030014" cy="279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791220" y="620956"/>
            <a:ext cx="4426469" cy="1754326"/>
          </a:xfrm>
          <a:prstGeom prst="rect">
            <a:avLst/>
          </a:prstGeom>
          <a:noFill/>
        </p:spPr>
        <p:txBody>
          <a:bodyPr wrap="square" rtlCol="0">
            <a:spAutoFit/>
          </a:bodyPr>
          <a:lstStyle/>
          <a:p>
            <a:r>
              <a:rPr kumimoji="1" lang="en-US" altLang="ja-JP" b="1" dirty="0" smtClean="0"/>
              <a:t>Decline</a:t>
            </a:r>
            <a:r>
              <a:rPr kumimoji="1" lang="ja-JP" altLang="en-US" b="1" dirty="0" smtClean="0"/>
              <a:t> </a:t>
            </a:r>
            <a:r>
              <a:rPr kumimoji="1" lang="en-US" altLang="ja-JP" b="1" dirty="0" smtClean="0"/>
              <a:t>in</a:t>
            </a:r>
            <a:r>
              <a:rPr kumimoji="1" lang="ja-JP" altLang="en-US" b="1" dirty="0" smtClean="0"/>
              <a:t> </a:t>
            </a:r>
            <a:r>
              <a:rPr kumimoji="1" lang="en-US" altLang="ja-JP" b="1" dirty="0" smtClean="0"/>
              <a:t>workers'</a:t>
            </a:r>
            <a:r>
              <a:rPr kumimoji="1" lang="ja-JP" altLang="en-US" b="1" dirty="0" smtClean="0"/>
              <a:t> </a:t>
            </a:r>
            <a:r>
              <a:rPr kumimoji="1" lang="en-US" altLang="ja-JP" b="1" dirty="0" smtClean="0"/>
              <a:t>number</a:t>
            </a:r>
            <a:r>
              <a:rPr kumimoji="1" lang="ja-JP" altLang="en-US" b="1" dirty="0" smtClean="0"/>
              <a:t> </a:t>
            </a:r>
            <a:r>
              <a:rPr kumimoji="1" lang="en-US" altLang="ja-JP" b="1" dirty="0" smtClean="0"/>
              <a:t>has</a:t>
            </a:r>
            <a:r>
              <a:rPr kumimoji="1" lang="ja-JP" altLang="en-US" b="1" dirty="0" smtClean="0"/>
              <a:t> </a:t>
            </a:r>
            <a:r>
              <a:rPr kumimoji="1" lang="en-US" altLang="ja-JP" b="1" dirty="0" smtClean="0"/>
              <a:t>already</a:t>
            </a:r>
            <a:r>
              <a:rPr kumimoji="1" lang="ja-JP" altLang="en-US" b="1" dirty="0" smtClean="0"/>
              <a:t> </a:t>
            </a:r>
            <a:r>
              <a:rPr kumimoji="1" lang="en-US" altLang="ja-JP" b="1" dirty="0" smtClean="0"/>
              <a:t>started.</a:t>
            </a:r>
            <a:r>
              <a:rPr kumimoji="1" lang="ja-JP" altLang="en-US" b="1" dirty="0" smtClean="0"/>
              <a:t> </a:t>
            </a:r>
            <a:endParaRPr kumimoji="1" lang="en-US" altLang="ja-JP" b="1" dirty="0" smtClean="0"/>
          </a:p>
          <a:p>
            <a:pPr marL="285750" indent="-285750">
              <a:buFont typeface="Arial" panose="020B0604020202020204" pitchFamily="34" charset="0"/>
              <a:buChar char="•"/>
            </a:pPr>
            <a:r>
              <a:rPr kumimoji="1" lang="en-US" altLang="ja-JP" dirty="0" smtClean="0"/>
              <a:t>Chia: To</a:t>
            </a:r>
            <a:r>
              <a:rPr kumimoji="1" lang="ja-JP" altLang="en-US" dirty="0" smtClean="0"/>
              <a:t> </a:t>
            </a:r>
            <a:r>
              <a:rPr kumimoji="1" lang="en-US" altLang="ja-JP" dirty="0" smtClean="0"/>
              <a:t>cope</a:t>
            </a:r>
            <a:r>
              <a:rPr kumimoji="1" lang="ja-JP" altLang="en-US" dirty="0" smtClean="0"/>
              <a:t> </a:t>
            </a:r>
            <a:r>
              <a:rPr kumimoji="1" lang="en-US" altLang="ja-JP" dirty="0" smtClean="0"/>
              <a:t>with</a:t>
            </a:r>
            <a:r>
              <a:rPr lang="ja-JP" altLang="en-US" dirty="0"/>
              <a:t> </a:t>
            </a:r>
            <a:r>
              <a:rPr lang="en-US" altLang="ja-JP" dirty="0" smtClean="0"/>
              <a:t>the overcapacity, several measures have been taken.</a:t>
            </a:r>
          </a:p>
          <a:p>
            <a:pPr marL="285750" indent="-285750">
              <a:buFont typeface="Arial" panose="020B0604020202020204" pitchFamily="34" charset="0"/>
              <a:buChar char="•"/>
            </a:pPr>
            <a:r>
              <a:rPr lang="en-US" altLang="ja-JP" dirty="0" smtClean="0"/>
              <a:t>India: Necessity to take measures yet to be </a:t>
            </a:r>
            <a:r>
              <a:rPr lang="en-US" altLang="ja-JP" dirty="0" err="1" smtClean="0"/>
              <a:t>awared</a:t>
            </a:r>
            <a:endParaRPr kumimoji="1" lang="ja-JP" altLang="en-US" dirty="0"/>
          </a:p>
        </p:txBody>
      </p:sp>
      <p:sp>
        <p:nvSpPr>
          <p:cNvPr id="11" name="テキスト ボックス 10"/>
          <p:cNvSpPr txBox="1"/>
          <p:nvPr/>
        </p:nvSpPr>
        <p:spPr>
          <a:xfrm>
            <a:off x="7791220" y="2472772"/>
            <a:ext cx="4426469" cy="1754326"/>
          </a:xfrm>
          <a:prstGeom prst="rect">
            <a:avLst/>
          </a:prstGeom>
          <a:noFill/>
        </p:spPr>
        <p:txBody>
          <a:bodyPr wrap="square" rtlCol="0">
            <a:spAutoFit/>
          </a:bodyPr>
          <a:lstStyle/>
          <a:p>
            <a:r>
              <a:rPr kumimoji="1" lang="en-US" altLang="ja-JP" b="1" dirty="0" smtClean="0"/>
              <a:t>Two points </a:t>
            </a:r>
            <a:r>
              <a:rPr lang="en-US" altLang="ja-JP" b="1" dirty="0" smtClean="0"/>
              <a:t>for consideration </a:t>
            </a:r>
            <a:r>
              <a:rPr kumimoji="1" lang="ja-JP" altLang="en-US" b="1" dirty="0" smtClean="0"/>
              <a:t> </a:t>
            </a:r>
            <a:endParaRPr kumimoji="1" lang="en-US" altLang="ja-JP" b="1" dirty="0" smtClean="0"/>
          </a:p>
          <a:p>
            <a:pPr marL="285750" indent="-285750">
              <a:buFont typeface="Arial" panose="020B0604020202020204" pitchFamily="34" charset="0"/>
              <a:buChar char="•"/>
            </a:pPr>
            <a:r>
              <a:rPr lang="en-US" altLang="ja-JP" dirty="0" smtClean="0"/>
              <a:t>Formulation of long-term strategies under the Paris Agreement provides opportunities to take “forward-looking measures”, rather than ad-hoc approach.</a:t>
            </a:r>
            <a:endParaRPr kumimoji="1" lang="ja-JP" altLang="en-US" dirty="0"/>
          </a:p>
        </p:txBody>
      </p:sp>
      <p:sp>
        <p:nvSpPr>
          <p:cNvPr id="12" name="テキスト ボックス 11"/>
          <p:cNvSpPr txBox="1"/>
          <p:nvPr/>
        </p:nvSpPr>
        <p:spPr>
          <a:xfrm>
            <a:off x="8005218" y="4866492"/>
            <a:ext cx="4426469" cy="1200329"/>
          </a:xfrm>
          <a:prstGeom prst="rect">
            <a:avLst/>
          </a:prstGeom>
          <a:noFill/>
        </p:spPr>
        <p:txBody>
          <a:bodyPr wrap="square" rtlCol="0">
            <a:spAutoFit/>
          </a:bodyPr>
          <a:lstStyle/>
          <a:p>
            <a:r>
              <a:rPr kumimoji="1" lang="en-US" altLang="ja-JP" b="1" dirty="0" smtClean="0"/>
              <a:t>By empowering those negatively affected, </a:t>
            </a:r>
            <a:r>
              <a:rPr kumimoji="1" lang="ja-JP" altLang="en-US" b="1" dirty="0" smtClean="0"/>
              <a:t> </a:t>
            </a:r>
            <a:r>
              <a:rPr kumimoji="1" lang="en-US" altLang="ja-JP" b="1" dirty="0" smtClean="0"/>
              <a:t>not only “</a:t>
            </a:r>
            <a:r>
              <a:rPr lang="en-US" altLang="ja-JP" b="1" dirty="0" smtClean="0"/>
              <a:t>no one is left behind” but also “everyone plays a role”!</a:t>
            </a:r>
          </a:p>
        </p:txBody>
      </p:sp>
    </p:spTree>
    <p:extLst>
      <p:ext uri="{BB962C8B-B14F-4D97-AF65-F5344CB8AC3E}">
        <p14:creationId xmlns:p14="http://schemas.microsoft.com/office/powerpoint/2010/main" val="337152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145" y="1988289"/>
            <a:ext cx="5346117" cy="4300354"/>
            <a:chOff x="6570922" y="2139478"/>
            <a:chExt cx="5080785" cy="4146621"/>
          </a:xfrm>
        </p:grpSpPr>
        <p:pic>
          <p:nvPicPr>
            <p:cNvPr id="5" name="図 4"/>
            <p:cNvPicPr>
              <a:picLocks noChangeAspect="1"/>
            </p:cNvPicPr>
            <p:nvPr/>
          </p:nvPicPr>
          <p:blipFill>
            <a:blip r:embed="rId3"/>
            <a:stretch>
              <a:fillRect/>
            </a:stretch>
          </p:blipFill>
          <p:spPr>
            <a:xfrm>
              <a:off x="6570922" y="2139478"/>
              <a:ext cx="5069694" cy="4146621"/>
            </a:xfrm>
            <a:prstGeom prst="rect">
              <a:avLst/>
            </a:prstGeom>
          </p:spPr>
        </p:pic>
        <p:sp>
          <p:nvSpPr>
            <p:cNvPr id="8" name="テキスト ボックス 7"/>
            <p:cNvSpPr txBox="1"/>
            <p:nvPr/>
          </p:nvSpPr>
          <p:spPr>
            <a:xfrm>
              <a:off x="8768879" y="3035881"/>
              <a:ext cx="2882828" cy="623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1.5</a:t>
              </a:r>
              <a:r>
                <a:rPr kumimoji="1" lang="ja-JP" altLang="en-US"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-compatible Global CO</a:t>
              </a:r>
              <a:r>
                <a:rPr kumimoji="1" lang="en-US" altLang="ja-JP" sz="1800" b="1" i="0" u="none" strike="noStrike" kern="1200" cap="none" spc="0" normalizeH="0" baseline="-25000" noProof="0" dirty="0" smtClean="0">
                  <a:ln>
                    <a:noFill/>
                  </a:ln>
                  <a:solidFill>
                    <a:prstClr val="black"/>
                  </a:solidFill>
                  <a:effectLst/>
                  <a:uLnTx/>
                  <a:uFillTx/>
                  <a:latin typeface="游ゴシック" panose="020F0502020204030204"/>
                  <a:ea typeface="游ゴシック" panose="020B0400000000000000" pitchFamily="50" charset="-128"/>
                  <a:cs typeface="+mn-cs"/>
                </a:rPr>
                <a:t>2</a:t>
              </a:r>
              <a:r>
                <a:rPr kumimoji="1" lang="en-US" altLang="ja-JP"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Emissions</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9" name="直線コネクタ 8"/>
            <p:cNvCxnSpPr/>
            <p:nvPr/>
          </p:nvCxnSpPr>
          <p:spPr>
            <a:xfrm flipV="1">
              <a:off x="8659448" y="4747326"/>
              <a:ext cx="484141" cy="51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9462977" y="4747326"/>
              <a:ext cx="56782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265418" y="4377994"/>
              <a:ext cx="14814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1.5</a:t>
              </a: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case</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9462977" y="4377994"/>
              <a:ext cx="14814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case</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7657508" y="5770331"/>
              <a:ext cx="24880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Source: IPCC SR15</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8535642" y="2412655"/>
              <a:ext cx="2843315" cy="623225"/>
            </a:xfrm>
            <a:prstGeom prst="rect">
              <a:avLst/>
            </a:prstGeom>
            <a:noFill/>
          </p:spPr>
          <p:txBody>
            <a:bodyPr wrap="square" rtlCol="0">
              <a:spAutoFit/>
            </a:bodyPr>
            <a:lstStyle/>
            <a:p>
              <a:r>
                <a:rPr lang="en-US" altLang="ja-JP" b="1" dirty="0" smtClean="0"/>
                <a:t>1.5</a:t>
              </a:r>
              <a:r>
                <a:rPr lang="ja-JP" altLang="en-US" b="1" dirty="0" smtClean="0"/>
                <a:t>℃目標と整合性のある世界の</a:t>
              </a:r>
              <a:r>
                <a:rPr lang="en-US" altLang="ja-JP" b="1" dirty="0" smtClean="0"/>
                <a:t>CO</a:t>
              </a:r>
              <a:r>
                <a:rPr lang="en-US" altLang="ja-JP" sz="1400" b="1" dirty="0" smtClean="0"/>
                <a:t>2</a:t>
              </a:r>
              <a:r>
                <a:rPr lang="ja-JP" altLang="en-US" b="1" dirty="0" smtClean="0"/>
                <a:t>排出量</a:t>
              </a:r>
              <a:endParaRPr kumimoji="1" lang="ja-JP" altLang="en-US" b="1" dirty="0"/>
            </a:p>
          </p:txBody>
        </p:sp>
      </p:grpSp>
      <p:grpSp>
        <p:nvGrpSpPr>
          <p:cNvPr id="26" name="グループ化 25"/>
          <p:cNvGrpSpPr/>
          <p:nvPr/>
        </p:nvGrpSpPr>
        <p:grpSpPr>
          <a:xfrm>
            <a:off x="5489884" y="2483517"/>
            <a:ext cx="6710053" cy="3805126"/>
            <a:chOff x="26872" y="2641872"/>
            <a:chExt cx="6361637" cy="3472244"/>
          </a:xfrm>
        </p:grpSpPr>
        <p:pic>
          <p:nvPicPr>
            <p:cNvPr id="12" name="図 11"/>
            <p:cNvPicPr>
              <a:picLocks noChangeAspect="1"/>
            </p:cNvPicPr>
            <p:nvPr/>
          </p:nvPicPr>
          <p:blipFill>
            <a:blip r:embed="rId4"/>
            <a:stretch>
              <a:fillRect/>
            </a:stretch>
          </p:blipFill>
          <p:spPr>
            <a:xfrm>
              <a:off x="26872" y="2641872"/>
              <a:ext cx="3193810" cy="3472244"/>
            </a:xfrm>
            <a:prstGeom prst="rect">
              <a:avLst/>
            </a:prstGeom>
          </p:spPr>
        </p:pic>
        <p:sp>
          <p:nvSpPr>
            <p:cNvPr id="18" name="コンテンツ プレースホルダ 2"/>
            <p:cNvSpPr txBox="1">
              <a:spLocks/>
            </p:cNvSpPr>
            <p:nvPr/>
          </p:nvSpPr>
          <p:spPr>
            <a:xfrm>
              <a:off x="3487063" y="3482534"/>
              <a:ext cx="2901446" cy="2357252"/>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dirty="0" smtClean="0">
                  <a:latin typeface="+mn-lt"/>
                </a:rPr>
                <a:t>中国</a:t>
              </a:r>
              <a:r>
                <a:rPr lang="ja-JP" altLang="en-US" sz="2400" dirty="0">
                  <a:latin typeface="+mn-lt"/>
                </a:rPr>
                <a:t>及び</a:t>
              </a:r>
              <a:r>
                <a:rPr lang="ja-JP" altLang="en-US" sz="2400" dirty="0" smtClean="0">
                  <a:latin typeface="+mn-lt"/>
                </a:rPr>
                <a:t>インドにおける</a:t>
              </a:r>
              <a:r>
                <a:rPr lang="ja-JP" altLang="en-US" sz="2400" b="1" dirty="0" smtClean="0">
                  <a:solidFill>
                    <a:srgbClr val="FF0000"/>
                  </a:solidFill>
                  <a:latin typeface="+mn-lt"/>
                </a:rPr>
                <a:t>円滑な</a:t>
              </a:r>
              <a:r>
                <a:rPr lang="ja-JP" altLang="en-US" sz="2400" dirty="0" smtClean="0">
                  <a:latin typeface="+mn-lt"/>
                </a:rPr>
                <a:t>低炭素化、脱炭素化が不可欠</a:t>
              </a:r>
              <a:r>
                <a:rPr lang="en-US" sz="2000" dirty="0" smtClean="0">
                  <a:latin typeface="+mn-lt"/>
                </a:rPr>
                <a:t>  </a:t>
              </a:r>
            </a:p>
            <a:p>
              <a:pPr marL="177800"/>
              <a:r>
                <a:rPr lang="en-US" sz="2200" dirty="0" smtClean="0">
                  <a:latin typeface="+mn-lt"/>
                </a:rPr>
                <a:t>Smooth </a:t>
              </a:r>
              <a:r>
                <a:rPr lang="en-US" sz="2200" dirty="0" err="1" smtClean="0">
                  <a:latin typeface="+mn-lt"/>
                </a:rPr>
                <a:t>decarbonisation</a:t>
              </a:r>
              <a:r>
                <a:rPr lang="en-US" sz="2200" dirty="0" smtClean="0">
                  <a:latin typeface="+mn-lt"/>
                </a:rPr>
                <a:t> in China and India is crucial. </a:t>
              </a:r>
            </a:p>
            <a:p>
              <a:pPr lvl="1" indent="0">
                <a:buNone/>
              </a:pPr>
              <a:endParaRPr lang="en-US" sz="2400" dirty="0" smtClean="0">
                <a:latin typeface="+mn-lt"/>
              </a:endParaRPr>
            </a:p>
          </p:txBody>
        </p:sp>
        <p:sp>
          <p:nvSpPr>
            <p:cNvPr id="19" name="楕円 18"/>
            <p:cNvSpPr/>
            <p:nvPr/>
          </p:nvSpPr>
          <p:spPr>
            <a:xfrm>
              <a:off x="2487881" y="2940170"/>
              <a:ext cx="457200" cy="4275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2684471" y="4781868"/>
              <a:ext cx="457200" cy="4275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flipV="1">
              <a:off x="2968422" y="3256920"/>
              <a:ext cx="504701" cy="5452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3076874" y="3887253"/>
              <a:ext cx="416941" cy="8946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タイトル 1"/>
          <p:cNvSpPr txBox="1">
            <a:spLocks/>
          </p:cNvSpPr>
          <p:nvPr/>
        </p:nvSpPr>
        <p:spPr>
          <a:xfrm>
            <a:off x="1218530" y="266240"/>
            <a:ext cx="9451230" cy="684076"/>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algn="ctr">
              <a:lnSpc>
                <a:spcPts val="3500"/>
              </a:lnSpc>
            </a:pPr>
            <a:r>
              <a:rPr lang="ja-JP" altLang="en-US" sz="3300" b="1" dirty="0" smtClean="0">
                <a:latin typeface="+mn-lt"/>
                <a:ea typeface="Segoe UI" panose="020B0502040204020203" pitchFamily="34" charset="0"/>
                <a:cs typeface="Segoe UI" panose="020B0502040204020203" pitchFamily="34" charset="0"/>
              </a:rPr>
              <a:t>背景</a:t>
            </a:r>
            <a:endParaRPr lang="en-GB" sz="3300" b="1" dirty="0">
              <a:latin typeface="+mn-lt"/>
              <a:ea typeface="Segoe UI" panose="020B0502040204020203" pitchFamily="34" charset="0"/>
              <a:cs typeface="Segoe UI" panose="020B0502040204020203" pitchFamily="34" charset="0"/>
            </a:endParaRPr>
          </a:p>
        </p:txBody>
      </p:sp>
      <p:sp>
        <p:nvSpPr>
          <p:cNvPr id="6" name="テキスト ボックス 5"/>
          <p:cNvSpPr txBox="1"/>
          <p:nvPr/>
        </p:nvSpPr>
        <p:spPr>
          <a:xfrm>
            <a:off x="6910626" y="2051440"/>
            <a:ext cx="4679337" cy="646331"/>
          </a:xfrm>
          <a:prstGeom prst="rect">
            <a:avLst/>
          </a:prstGeom>
          <a:noFill/>
        </p:spPr>
        <p:txBody>
          <a:bodyPr wrap="square" rtlCol="0">
            <a:spAutoFit/>
          </a:bodyPr>
          <a:lstStyle/>
          <a:p>
            <a:pPr algn="ctr"/>
            <a:r>
              <a:rPr kumimoji="1" lang="ja-JP" altLang="en-US" b="1" dirty="0" smtClean="0"/>
              <a:t>各国の</a:t>
            </a:r>
            <a:r>
              <a:rPr kumimoji="1" lang="en-US" altLang="ja-JP" b="1" dirty="0" smtClean="0"/>
              <a:t>CO</a:t>
            </a:r>
            <a:r>
              <a:rPr kumimoji="1" lang="en-US" altLang="ja-JP" sz="1200" b="1" dirty="0" smtClean="0"/>
              <a:t>2</a:t>
            </a:r>
            <a:r>
              <a:rPr kumimoji="1" lang="ja-JP" altLang="en-US" b="1" dirty="0" smtClean="0"/>
              <a:t>排出量</a:t>
            </a:r>
            <a:r>
              <a:rPr lang="ja-JP" altLang="en-US" b="1" dirty="0" smtClean="0"/>
              <a:t>の過去の推移</a:t>
            </a:r>
            <a:endParaRPr lang="en-US" altLang="ja-JP" b="1" dirty="0" smtClean="0"/>
          </a:p>
          <a:p>
            <a:pPr algn="ctr"/>
            <a:r>
              <a:rPr kumimoji="1" lang="en-US" altLang="ja-JP" b="1" dirty="0" smtClean="0"/>
              <a:t>Historical Trends of CO2 Emissions </a:t>
            </a:r>
          </a:p>
        </p:txBody>
      </p:sp>
      <p:sp>
        <p:nvSpPr>
          <p:cNvPr id="17" name="コンテンツ プレースホルダ 2"/>
          <p:cNvSpPr txBox="1">
            <a:spLocks/>
          </p:cNvSpPr>
          <p:nvPr/>
        </p:nvSpPr>
        <p:spPr>
          <a:xfrm>
            <a:off x="58569" y="939346"/>
            <a:ext cx="11951609" cy="1673787"/>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sz="2800" dirty="0" smtClean="0">
                <a:latin typeface="+mn-lt"/>
              </a:rPr>
              <a:t>パリ協定の目標達成には、早期のネットゼロ排出の達成が必要</a:t>
            </a:r>
            <a:endParaRPr lang="en-US" altLang="ja-JP" sz="2800" dirty="0" smtClean="0">
              <a:latin typeface="+mn-lt"/>
            </a:endParaRPr>
          </a:p>
          <a:p>
            <a:pPr marL="901700" indent="-457200"/>
            <a:r>
              <a:rPr lang="en-US" sz="2200" dirty="0" smtClean="0">
                <a:latin typeface="+mn-lt"/>
              </a:rPr>
              <a:t>To achieve the objectives of the Paris Agreement, early achievement of global net-zero emissions is required. </a:t>
            </a:r>
          </a:p>
        </p:txBody>
      </p:sp>
    </p:spTree>
    <p:extLst>
      <p:ext uri="{BB962C8B-B14F-4D97-AF65-F5344CB8AC3E}">
        <p14:creationId xmlns:p14="http://schemas.microsoft.com/office/powerpoint/2010/main" val="422762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788789" y="1190087"/>
            <a:ext cx="3595971" cy="3411313"/>
          </a:xfrm>
          <a:prstGeom prst="rect">
            <a:avLst/>
          </a:prstGeom>
        </p:spPr>
      </p:pic>
      <p:pic>
        <p:nvPicPr>
          <p:cNvPr id="15" name="図 14"/>
          <p:cNvPicPr>
            <a:picLocks noChangeAspect="1"/>
          </p:cNvPicPr>
          <p:nvPr/>
        </p:nvPicPr>
        <p:blipFill>
          <a:blip r:embed="rId4"/>
          <a:stretch>
            <a:fillRect/>
          </a:stretch>
        </p:blipFill>
        <p:spPr>
          <a:xfrm>
            <a:off x="5959996" y="1197042"/>
            <a:ext cx="3583397" cy="3381650"/>
          </a:xfrm>
          <a:prstGeom prst="rect">
            <a:avLst/>
          </a:prstGeom>
        </p:spPr>
      </p:pic>
      <p:sp>
        <p:nvSpPr>
          <p:cNvPr id="2" name="タイトル 1"/>
          <p:cNvSpPr txBox="1">
            <a:spLocks/>
          </p:cNvSpPr>
          <p:nvPr/>
        </p:nvSpPr>
        <p:spPr>
          <a:xfrm>
            <a:off x="84083" y="135144"/>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spcBef>
                <a:spcPct val="0"/>
              </a:spcBef>
              <a:spcAft>
                <a:spcPts val="0"/>
              </a:spcAft>
              <a:buClrTx/>
              <a:buSzTx/>
              <a:buFontTx/>
              <a:buNone/>
              <a:tabLst/>
              <a:defRPr/>
            </a:pP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石炭の役割：エネルギー</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a:p>
            <a:pPr marL="0" marR="0" lvl="0" indent="0" algn="ctr" defTabSz="914400" rtl="0" eaLnBrk="1" fontAlgn="auto" latinLnBrk="0" hangingPunct="1">
              <a:spcBef>
                <a:spcPct val="0"/>
              </a:spcBef>
              <a:spcAft>
                <a:spcPts val="0"/>
              </a:spcAft>
              <a:buClrTx/>
              <a:buSzTx/>
              <a:buFontTx/>
              <a:buNone/>
              <a:tabLst/>
              <a:defRPr/>
            </a:pPr>
            <a:r>
              <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Roles of Coal: Energy</a:t>
            </a:r>
            <a:endParaRPr kumimoji="1" lang="en-GB" sz="33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4" name="コンテンツ プレースホルダ 2"/>
          <p:cNvSpPr txBox="1">
            <a:spLocks/>
          </p:cNvSpPr>
          <p:nvPr/>
        </p:nvSpPr>
        <p:spPr>
          <a:xfrm>
            <a:off x="70463" y="4843790"/>
            <a:ext cx="12345606" cy="195138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石炭主流のエネルギー・システム</a:t>
            </a:r>
            <a:endPar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a:p>
            <a:pPr marL="444500" lvl="0">
              <a:defRPr/>
            </a:pPr>
            <a:r>
              <a:rPr lang="en-US" altLang="ja-JP" sz="1800" dirty="0">
                <a:solidFill>
                  <a:prstClr val="black"/>
                </a:solidFill>
                <a:latin typeface="游ゴシック" panose="020F0502020204030204"/>
              </a:rPr>
              <a:t>Predominant</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role</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of</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coal</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in</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energy</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mix</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and</a:t>
            </a:r>
            <a:r>
              <a:rPr lang="ja-JP" altLang="en-US" sz="1800" dirty="0">
                <a:solidFill>
                  <a:prstClr val="black"/>
                </a:solidFill>
                <a:latin typeface="游ゴシック" panose="020F0502020204030204"/>
              </a:rPr>
              <a:t> </a:t>
            </a:r>
            <a:r>
              <a:rPr lang="en-US" altLang="ja-JP" sz="1800" dirty="0">
                <a:solidFill>
                  <a:prstClr val="black"/>
                </a:solidFill>
                <a:latin typeface="游ゴシック" panose="020F0502020204030204"/>
              </a:rPr>
              <a:t>system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ja-JP" altLang="en-US" sz="2000" dirty="0" smtClean="0">
                <a:solidFill>
                  <a:prstClr val="black"/>
                </a:solidFill>
                <a:latin typeface="游ゴシック" panose="020F0502020204030204"/>
              </a:rPr>
              <a:t>しかし、脱石炭はエネルギーの技術的転換にとどまらない。急激な転換は政治・社会経済的軋轢を生みかねない。</a:t>
            </a:r>
            <a:r>
              <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endParaRPr kumimoji="1" 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a:p>
            <a:pPr marL="44450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But, coal transition goes beyond energy transition. </a:t>
            </a:r>
            <a:r>
              <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It may cause political and socio-economic</a:t>
            </a:r>
            <a:r>
              <a:rPr kumimoji="1" lang="en-US" sz="1800" b="0" i="0" u="none" strike="noStrike" kern="1200" cap="none" spc="0" normalizeH="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r>
              <a:rPr lang="en-US" sz="1800" dirty="0" smtClean="0">
                <a:solidFill>
                  <a:prstClr val="black"/>
                </a:solidFill>
                <a:latin typeface="游ゴシック" panose="020F0502020204030204"/>
              </a:rPr>
              <a:t>frictions.</a:t>
            </a:r>
            <a:endPar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a:p>
            <a:pPr marL="7429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p:txBody>
      </p:sp>
      <p:pic>
        <p:nvPicPr>
          <p:cNvPr id="3" name="図 2"/>
          <p:cNvPicPr>
            <a:picLocks noChangeAspect="1"/>
          </p:cNvPicPr>
          <p:nvPr/>
        </p:nvPicPr>
        <p:blipFill>
          <a:blip r:embed="rId5"/>
          <a:stretch>
            <a:fillRect/>
          </a:stretch>
        </p:blipFill>
        <p:spPr>
          <a:xfrm>
            <a:off x="-241120" y="1261050"/>
            <a:ext cx="3543512" cy="3340350"/>
          </a:xfrm>
          <a:prstGeom prst="rect">
            <a:avLst/>
          </a:prstGeom>
        </p:spPr>
      </p:pic>
      <p:pic>
        <p:nvPicPr>
          <p:cNvPr id="8" name="図 7"/>
          <p:cNvPicPr>
            <a:picLocks noChangeAspect="1"/>
          </p:cNvPicPr>
          <p:nvPr/>
        </p:nvPicPr>
        <p:blipFill>
          <a:blip r:embed="rId6"/>
          <a:stretch>
            <a:fillRect/>
          </a:stretch>
        </p:blipFill>
        <p:spPr>
          <a:xfrm>
            <a:off x="8989471" y="1212348"/>
            <a:ext cx="3585858" cy="3375487"/>
          </a:xfrm>
          <a:prstGeom prst="rect">
            <a:avLst/>
          </a:prstGeom>
        </p:spPr>
      </p:pic>
      <p:sp>
        <p:nvSpPr>
          <p:cNvPr id="9" name="テキスト ボックス 8"/>
          <p:cNvSpPr txBox="1"/>
          <p:nvPr/>
        </p:nvSpPr>
        <p:spPr>
          <a:xfrm>
            <a:off x="1405780" y="3419111"/>
            <a:ext cx="1383009" cy="369332"/>
          </a:xfrm>
          <a:prstGeom prst="rect">
            <a:avLst/>
          </a:prstGeom>
          <a:noFill/>
        </p:spPr>
        <p:txBody>
          <a:bodyPr wrap="square" rtlCol="0">
            <a:spAutoFit/>
          </a:bodyPr>
          <a:lstStyle/>
          <a:p>
            <a:r>
              <a:rPr lang="ja-JP" altLang="en-US" b="1" dirty="0" smtClean="0"/>
              <a:t>石炭</a:t>
            </a:r>
            <a:r>
              <a:rPr lang="en-US" altLang="ja-JP" b="1" dirty="0" smtClean="0"/>
              <a:t>63%</a:t>
            </a:r>
            <a:endParaRPr kumimoji="1" lang="ja-JP" altLang="en-US" b="1" dirty="0"/>
          </a:p>
        </p:txBody>
      </p:sp>
      <p:sp>
        <p:nvSpPr>
          <p:cNvPr id="10" name="テキスト ボックス 9"/>
          <p:cNvSpPr txBox="1"/>
          <p:nvPr/>
        </p:nvSpPr>
        <p:spPr>
          <a:xfrm>
            <a:off x="4435689" y="3419111"/>
            <a:ext cx="1383009" cy="369332"/>
          </a:xfrm>
          <a:prstGeom prst="rect">
            <a:avLst/>
          </a:prstGeom>
          <a:noFill/>
        </p:spPr>
        <p:txBody>
          <a:bodyPr wrap="square" rtlCol="0">
            <a:spAutoFit/>
          </a:bodyPr>
          <a:lstStyle/>
          <a:p>
            <a:r>
              <a:rPr lang="ja-JP" altLang="en-US" b="1" dirty="0" smtClean="0"/>
              <a:t>石炭</a:t>
            </a:r>
            <a:r>
              <a:rPr lang="en-US" altLang="ja-JP" b="1" dirty="0" smtClean="0"/>
              <a:t>79%</a:t>
            </a:r>
            <a:endParaRPr kumimoji="1" lang="ja-JP" altLang="en-US" b="1" dirty="0"/>
          </a:p>
        </p:txBody>
      </p:sp>
      <p:sp>
        <p:nvSpPr>
          <p:cNvPr id="11" name="テキスト ボックス 10"/>
          <p:cNvSpPr txBox="1"/>
          <p:nvPr/>
        </p:nvSpPr>
        <p:spPr>
          <a:xfrm>
            <a:off x="10695033" y="3419691"/>
            <a:ext cx="1383009" cy="369332"/>
          </a:xfrm>
          <a:prstGeom prst="rect">
            <a:avLst/>
          </a:prstGeom>
          <a:noFill/>
        </p:spPr>
        <p:txBody>
          <a:bodyPr wrap="square" rtlCol="0">
            <a:spAutoFit/>
          </a:bodyPr>
          <a:lstStyle/>
          <a:p>
            <a:r>
              <a:rPr lang="ja-JP" altLang="en-US" b="1" dirty="0" smtClean="0"/>
              <a:t>石炭</a:t>
            </a:r>
            <a:r>
              <a:rPr lang="en-US" altLang="ja-JP" b="1" dirty="0" smtClean="0"/>
              <a:t>77%</a:t>
            </a:r>
            <a:endParaRPr kumimoji="1" lang="ja-JP" altLang="en-US" b="1" dirty="0"/>
          </a:p>
        </p:txBody>
      </p:sp>
      <p:sp>
        <p:nvSpPr>
          <p:cNvPr id="12" name="テキスト ボックス 11"/>
          <p:cNvSpPr txBox="1"/>
          <p:nvPr/>
        </p:nvSpPr>
        <p:spPr>
          <a:xfrm>
            <a:off x="7837831" y="3026089"/>
            <a:ext cx="1383009" cy="369332"/>
          </a:xfrm>
          <a:prstGeom prst="rect">
            <a:avLst/>
          </a:prstGeom>
          <a:noFill/>
        </p:spPr>
        <p:txBody>
          <a:bodyPr wrap="square" rtlCol="0">
            <a:spAutoFit/>
          </a:bodyPr>
          <a:lstStyle/>
          <a:p>
            <a:r>
              <a:rPr lang="ja-JP" altLang="en-US" b="1" dirty="0" smtClean="0"/>
              <a:t>石炭</a:t>
            </a:r>
            <a:r>
              <a:rPr lang="en-US" altLang="ja-JP" b="1" dirty="0" smtClean="0"/>
              <a:t>45%</a:t>
            </a:r>
            <a:endParaRPr kumimoji="1" lang="ja-JP" altLang="en-US" b="1" dirty="0"/>
          </a:p>
        </p:txBody>
      </p:sp>
      <p:sp>
        <p:nvSpPr>
          <p:cNvPr id="13" name="テキスト ボックス 12"/>
          <p:cNvSpPr txBox="1"/>
          <p:nvPr/>
        </p:nvSpPr>
        <p:spPr>
          <a:xfrm>
            <a:off x="8854392" y="4395971"/>
            <a:ext cx="3337608" cy="307777"/>
          </a:xfrm>
          <a:prstGeom prst="rect">
            <a:avLst/>
          </a:prstGeom>
          <a:noFill/>
        </p:spPr>
        <p:txBody>
          <a:bodyPr wrap="square" rtlCol="0">
            <a:spAutoFit/>
          </a:bodyPr>
          <a:lstStyle/>
          <a:p>
            <a:r>
              <a:rPr lang="ja-JP" altLang="en-US" sz="1400" dirty="0" smtClean="0"/>
              <a:t>出典：</a:t>
            </a:r>
            <a:r>
              <a:rPr lang="en-US" altLang="ja-JP" sz="1400" dirty="0" smtClean="0"/>
              <a:t>IEA World Energy Outlook 2018</a:t>
            </a:r>
            <a:endParaRPr kumimoji="1" lang="ja-JP" altLang="en-US" sz="1400" dirty="0"/>
          </a:p>
        </p:txBody>
      </p:sp>
    </p:spTree>
    <p:extLst>
      <p:ext uri="{BB962C8B-B14F-4D97-AF65-F5344CB8AC3E}">
        <p14:creationId xmlns:p14="http://schemas.microsoft.com/office/powerpoint/2010/main" val="310022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55054" y="183563"/>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中国における石炭の役割：雇用・地域経済</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Roles of Coal in China: Employment and Local Economy</a:t>
            </a:r>
            <a:endParaRPr kumimoji="1" lang="en-GB" sz="33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4" name="コンテンツ プレースホルダ 2"/>
          <p:cNvSpPr txBox="1">
            <a:spLocks/>
          </p:cNvSpPr>
          <p:nvPr/>
        </p:nvSpPr>
        <p:spPr>
          <a:xfrm>
            <a:off x="84017" y="4945917"/>
            <a:ext cx="5565443" cy="1265360"/>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lang="ja-JP" altLang="en-US" sz="2200" dirty="0" smtClean="0">
                <a:solidFill>
                  <a:prstClr val="black"/>
                </a:solidFill>
                <a:latin typeface="游ゴシック" panose="020F0502020204030204"/>
              </a:rPr>
              <a:t>生産調整・大気汚染対策など</a:t>
            </a:r>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により、雇用は減少傾向。　現在、３５０万人程度。</a:t>
            </a:r>
            <a:endParaRPr kumimoji="1" 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a:p>
            <a:pPr marL="84138"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Continuous</a:t>
            </a:r>
            <a:r>
              <a:rPr kumimoji="1" lang="ja-JP" alt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r>
              <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decline in coal workers due to mechanization.</a:t>
            </a:r>
            <a:r>
              <a:rPr kumimoji="1" 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p>
          <a:p>
            <a:pPr marL="7429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p:txBody>
      </p:sp>
      <p:sp>
        <p:nvSpPr>
          <p:cNvPr id="9" name="コンテンツ プレースホルダ 2"/>
          <p:cNvSpPr txBox="1">
            <a:spLocks/>
          </p:cNvSpPr>
          <p:nvPr/>
        </p:nvSpPr>
        <p:spPr>
          <a:xfrm>
            <a:off x="5746169" y="4313237"/>
            <a:ext cx="6445831" cy="1265360"/>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さらなる生産調整に向け</a:t>
            </a:r>
            <a:r>
              <a:rPr lang="ja-JP" altLang="en-US" sz="2200" dirty="0" err="1" smtClean="0">
                <a:solidFill>
                  <a:prstClr val="black"/>
                </a:solidFill>
                <a:latin typeface="游ゴシック" panose="020F0502020204030204"/>
              </a:rPr>
              <a:t>、</a:t>
            </a:r>
            <a:r>
              <a:rPr lang="ja-JP" altLang="en-US" sz="2200" dirty="0" smtClean="0">
                <a:solidFill>
                  <a:prstClr val="black"/>
                </a:solidFill>
                <a:latin typeface="游ゴシック" panose="020F0502020204030204"/>
              </a:rPr>
              <a:t>石炭生産は</a:t>
            </a:r>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４地域</a:t>
            </a:r>
            <a:r>
              <a:rPr lang="ja-JP" altLang="en-US" sz="2200" dirty="0" smtClean="0">
                <a:solidFill>
                  <a:prstClr val="black"/>
                </a:solidFill>
                <a:latin typeface="游ゴシック" panose="020F0502020204030204"/>
              </a:rPr>
              <a:t>（</a:t>
            </a:r>
            <a:r>
              <a:rPr lang="ja-JP" altLang="en-US" sz="2200" dirty="0">
                <a:solidFill>
                  <a:prstClr val="black"/>
                </a:solidFill>
                <a:latin typeface="游ゴシック" panose="020F0502020204030204"/>
              </a:rPr>
              <a:t>山西省、</a:t>
            </a:r>
            <a:r>
              <a:rPr lang="ja-JP" altLang="en-US" sz="2200" dirty="0" smtClean="0">
                <a:solidFill>
                  <a:prstClr val="black"/>
                </a:solidFill>
                <a:latin typeface="游ゴシック" panose="020F0502020204030204"/>
              </a:rPr>
              <a:t>内モンゴル</a:t>
            </a:r>
            <a:r>
              <a:rPr lang="ja-JP" altLang="en-US" sz="2200" dirty="0">
                <a:solidFill>
                  <a:prstClr val="black"/>
                </a:solidFill>
                <a:latin typeface="游ゴシック" panose="020F0502020204030204"/>
              </a:rPr>
              <a:t>自治区</a:t>
            </a:r>
            <a:r>
              <a:rPr lang="ja-JP" altLang="en-US" sz="2200" dirty="0" smtClean="0">
                <a:solidFill>
                  <a:prstClr val="black"/>
                </a:solidFill>
                <a:latin typeface="游ゴシック" panose="020F0502020204030204"/>
              </a:rPr>
              <a:t>、新疆</a:t>
            </a:r>
            <a:r>
              <a:rPr lang="ja-JP" altLang="en-US" sz="2200" dirty="0">
                <a:solidFill>
                  <a:prstClr val="black"/>
                </a:solidFill>
                <a:latin typeface="游ゴシック" panose="020F0502020204030204"/>
              </a:rPr>
              <a:t>ウイグル自治</a:t>
            </a:r>
            <a:r>
              <a:rPr lang="ja-JP" altLang="en-US" sz="2200" dirty="0" smtClean="0">
                <a:solidFill>
                  <a:prstClr val="black"/>
                </a:solidFill>
                <a:latin typeface="游ゴシック" panose="020F0502020204030204"/>
              </a:rPr>
              <a:t>区</a:t>
            </a:r>
            <a:r>
              <a:rPr lang="ja-JP" altLang="en-US" sz="2200" dirty="0">
                <a:solidFill>
                  <a:prstClr val="black"/>
                </a:solidFill>
                <a:latin typeface="游ゴシック" panose="020F0502020204030204"/>
              </a:rPr>
              <a:t>、</a:t>
            </a:r>
            <a:r>
              <a:rPr lang="ja-JP" altLang="en-US" sz="2200" dirty="0" smtClean="0">
                <a:solidFill>
                  <a:prstClr val="black"/>
                </a:solidFill>
                <a:latin typeface="游ゴシック" panose="020F0502020204030204"/>
              </a:rPr>
              <a:t>陝西省）</a:t>
            </a:r>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に集中へ。他地域は生産減少へ。</a:t>
            </a:r>
            <a:r>
              <a:rPr kumimoji="1" 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p>
          <a:p>
            <a:pPr marL="179388"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To deal with overcapacity, coal production will be concentrated in 4 regions. Less production </a:t>
            </a:r>
            <a:r>
              <a:rPr kumimoji="1" lang="en-US" altLang="ja-JP" sz="2000" b="0" i="0" u="none" strike="noStrike" kern="1200" cap="none" spc="0" normalizeH="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in o</a:t>
            </a:r>
            <a:r>
              <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ther regions </a:t>
            </a:r>
            <a:endPar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p:txBody>
      </p:sp>
      <p:pic>
        <p:nvPicPr>
          <p:cNvPr id="14" name="図 13"/>
          <p:cNvPicPr>
            <a:picLocks noChangeAspect="1"/>
          </p:cNvPicPr>
          <p:nvPr/>
        </p:nvPicPr>
        <p:blipFill>
          <a:blip r:embed="rId3"/>
          <a:stretch>
            <a:fillRect/>
          </a:stretch>
        </p:blipFill>
        <p:spPr>
          <a:xfrm>
            <a:off x="5462147" y="1171971"/>
            <a:ext cx="3731026" cy="3010939"/>
          </a:xfrm>
          <a:prstGeom prst="rect">
            <a:avLst/>
          </a:prstGeom>
        </p:spPr>
      </p:pic>
      <p:pic>
        <p:nvPicPr>
          <p:cNvPr id="6" name="図 5"/>
          <p:cNvPicPr>
            <a:picLocks noChangeAspect="1"/>
          </p:cNvPicPr>
          <p:nvPr/>
        </p:nvPicPr>
        <p:blipFill>
          <a:blip r:embed="rId4"/>
          <a:stretch>
            <a:fillRect/>
          </a:stretch>
        </p:blipFill>
        <p:spPr>
          <a:xfrm>
            <a:off x="9517124" y="1125596"/>
            <a:ext cx="2413097" cy="1507116"/>
          </a:xfrm>
          <a:prstGeom prst="rect">
            <a:avLst/>
          </a:prstGeom>
        </p:spPr>
      </p:pic>
      <p:sp>
        <p:nvSpPr>
          <p:cNvPr id="16" name="楕円 15"/>
          <p:cNvSpPr/>
          <p:nvPr/>
        </p:nvSpPr>
        <p:spPr>
          <a:xfrm rot="19034225">
            <a:off x="8692738" y="1226062"/>
            <a:ext cx="368485" cy="68762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9088271" y="1819484"/>
            <a:ext cx="376342" cy="341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9506706" y="2719143"/>
            <a:ext cx="2635813" cy="1508105"/>
          </a:xfrm>
          <a:prstGeom prst="rect">
            <a:avLst/>
          </a:prstGeom>
          <a:noFill/>
        </p:spPr>
        <p:txBody>
          <a:bodyPr wrap="square" rtlCol="0">
            <a:spAutoFit/>
          </a:bodyPr>
          <a:lstStyle/>
          <a:p>
            <a:r>
              <a:rPr lang="ja-JP" altLang="en-US" dirty="0" smtClean="0"/>
              <a:t>解雇・賃金未払いに対する炭鉱労働者のデモ</a:t>
            </a:r>
            <a:endParaRPr lang="en-US" altLang="ja-JP" dirty="0" smtClean="0"/>
          </a:p>
          <a:p>
            <a:pPr marL="266700" indent="-88900">
              <a:lnSpc>
                <a:spcPts val="1600"/>
              </a:lnSpc>
            </a:pPr>
            <a:r>
              <a:rPr lang="en-US" altLang="ja-JP" sz="1400" dirty="0" smtClean="0"/>
              <a:t>Protest by coal miners over lay-offs and unpaid wages in </a:t>
            </a:r>
            <a:r>
              <a:rPr lang="en-US" altLang="ja-JP" sz="1400" dirty="0"/>
              <a:t>Heilongjiang province</a:t>
            </a:r>
          </a:p>
          <a:p>
            <a:r>
              <a:rPr lang="ja-JP" altLang="en-US" sz="1600" dirty="0" smtClean="0"/>
              <a:t>（黒龍</a:t>
            </a:r>
            <a:r>
              <a:rPr lang="ja-JP" altLang="en-US" sz="1600" dirty="0"/>
              <a:t>江省</a:t>
            </a:r>
            <a:r>
              <a:rPr lang="ja-JP" altLang="en-US" sz="1600" dirty="0" smtClean="0"/>
              <a:t>双鴨山市）</a:t>
            </a:r>
            <a:endParaRPr lang="en-US" altLang="ja-JP" sz="1600" dirty="0" smtClean="0"/>
          </a:p>
        </p:txBody>
      </p:sp>
      <p:sp>
        <p:nvSpPr>
          <p:cNvPr id="23" name="正方形/長方形 22"/>
          <p:cNvSpPr/>
          <p:nvPr/>
        </p:nvSpPr>
        <p:spPr>
          <a:xfrm>
            <a:off x="10573797" y="2514970"/>
            <a:ext cx="1378904" cy="246221"/>
          </a:xfrm>
          <a:prstGeom prst="rect">
            <a:avLst/>
          </a:prstGeom>
        </p:spPr>
        <p:txBody>
          <a:bodyPr wrap="none">
            <a:spAutoFit/>
          </a:bodyPr>
          <a:lstStyle/>
          <a:p>
            <a:r>
              <a:rPr lang="en-US" altLang="ja-JP" sz="1000" dirty="0"/>
              <a:t>15 March </a:t>
            </a:r>
            <a:r>
              <a:rPr lang="en-US" altLang="ja-JP" sz="1000" dirty="0" smtClean="0"/>
              <a:t>2016  AFP</a:t>
            </a:r>
            <a:endParaRPr lang="ja-JP" altLang="en-US" sz="1000" dirty="0"/>
          </a:p>
        </p:txBody>
      </p:sp>
      <p:pic>
        <p:nvPicPr>
          <p:cNvPr id="24" name="図 23"/>
          <p:cNvPicPr>
            <a:picLocks noChangeAspect="1"/>
          </p:cNvPicPr>
          <p:nvPr/>
        </p:nvPicPr>
        <p:blipFill>
          <a:blip r:embed="rId5"/>
          <a:stretch>
            <a:fillRect/>
          </a:stretch>
        </p:blipFill>
        <p:spPr>
          <a:xfrm>
            <a:off x="-1719" y="1281204"/>
            <a:ext cx="5368423" cy="3391741"/>
          </a:xfrm>
          <a:prstGeom prst="rect">
            <a:avLst/>
          </a:prstGeom>
        </p:spPr>
      </p:pic>
      <p:sp>
        <p:nvSpPr>
          <p:cNvPr id="8" name="テキスト ボックス 7"/>
          <p:cNvSpPr txBox="1"/>
          <p:nvPr/>
        </p:nvSpPr>
        <p:spPr>
          <a:xfrm>
            <a:off x="255054" y="1360702"/>
            <a:ext cx="9153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a:solidFill>
                  <a:prstClr val="black"/>
                </a:solidFill>
                <a:latin typeface="游ゴシック" panose="020F0502020204030204"/>
                <a:ea typeface="游ゴシック" panose="020B0400000000000000" pitchFamily="50" charset="-128"/>
              </a:rPr>
              <a:t>万</a:t>
            </a:r>
            <a:r>
              <a:rPr kumimoji="1" lang="ja-JP" altLang="en-US" sz="12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人</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テキスト ボックス 6"/>
          <p:cNvSpPr txBox="1"/>
          <p:nvPr/>
        </p:nvSpPr>
        <p:spPr>
          <a:xfrm>
            <a:off x="1716518" y="1242919"/>
            <a:ext cx="216072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游ゴシック" panose="020F0502020204030204"/>
                <a:ea typeface="游ゴシック" panose="020B0400000000000000" pitchFamily="50" charset="-128"/>
              </a:rPr>
              <a:t>中国</a:t>
            </a: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の炭鉱労働者</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6" name="直線矢印コネクタ 25"/>
          <p:cNvCxnSpPr/>
          <p:nvPr/>
        </p:nvCxnSpPr>
        <p:spPr>
          <a:xfrm>
            <a:off x="6222117" y="2412326"/>
            <a:ext cx="17088" cy="191744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6678345" y="2747632"/>
            <a:ext cx="1235066" cy="158214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488881" y="2956188"/>
            <a:ext cx="1116094" cy="137358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6347690" y="2357037"/>
            <a:ext cx="1352275" cy="197273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99879" y="3126084"/>
            <a:ext cx="4328218" cy="861774"/>
          </a:xfrm>
          <a:prstGeom prst="rect">
            <a:avLst/>
          </a:prstGeom>
          <a:noFill/>
        </p:spPr>
        <p:txBody>
          <a:bodyPr wrap="square" rtlCol="0">
            <a:spAutoFit/>
          </a:bodyPr>
          <a:lstStyle/>
          <a:p>
            <a:r>
              <a:rPr lang="ja-JP" altLang="en-US" dirty="0" smtClean="0"/>
              <a:t>過剰生産抑制のため、小規模炭鉱の閉鎖  </a:t>
            </a:r>
            <a:endParaRPr lang="en-US" altLang="ja-JP" dirty="0" smtClean="0"/>
          </a:p>
          <a:p>
            <a:r>
              <a:rPr lang="en-US" altLang="ja-JP" sz="1600" dirty="0" smtClean="0"/>
              <a:t>To cope with the overcapacity, many small coal mines were closed. </a:t>
            </a:r>
          </a:p>
        </p:txBody>
      </p:sp>
      <p:sp>
        <p:nvSpPr>
          <p:cNvPr id="42" name="正方形/長方形 41"/>
          <p:cNvSpPr/>
          <p:nvPr/>
        </p:nvSpPr>
        <p:spPr>
          <a:xfrm>
            <a:off x="168099" y="4654580"/>
            <a:ext cx="6096000" cy="246221"/>
          </a:xfrm>
          <a:prstGeom prst="rect">
            <a:avLst/>
          </a:prstGeom>
        </p:spPr>
        <p:txBody>
          <a:bodyPr>
            <a:spAutoFit/>
          </a:bodyPr>
          <a:lstStyle/>
          <a:p>
            <a:r>
              <a:rPr lang="ja-JP" altLang="en-US" sz="1000" dirty="0" smtClean="0"/>
              <a:t>出典：</a:t>
            </a:r>
            <a:r>
              <a:rPr lang="zh-CN" altLang="en-US" sz="1000" dirty="0" smtClean="0"/>
              <a:t>煤炭开采和洗选业企业数和</a:t>
            </a:r>
            <a:r>
              <a:rPr lang="zh-CN" altLang="en-US" sz="1000" dirty="0"/>
              <a:t>平均用工人数 </a:t>
            </a:r>
            <a:r>
              <a:rPr lang="en-US" altLang="zh-CN" sz="1000" dirty="0"/>
              <a:t>(At: http://www.stats.gov.cn/tjsj/ndsj/)</a:t>
            </a:r>
            <a:endParaRPr lang="ja-JP" altLang="en-US" sz="1000" dirty="0"/>
          </a:p>
        </p:txBody>
      </p:sp>
      <p:sp>
        <p:nvSpPr>
          <p:cNvPr id="45" name="テキスト ボックス 44"/>
          <p:cNvSpPr txBox="1"/>
          <p:nvPr/>
        </p:nvSpPr>
        <p:spPr>
          <a:xfrm>
            <a:off x="800861" y="1560893"/>
            <a:ext cx="4389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游ゴシック" panose="020F0502020204030204"/>
                <a:ea typeface="游ゴシック" panose="020B0400000000000000" pitchFamily="50" charset="-128"/>
              </a:rPr>
              <a:t>Number of Coal Mine Workers in China </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795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55054" y="195017"/>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インドにおける石炭の役割：</a:t>
            </a:r>
            <a:r>
              <a:rPr lang="ja-JP" altLang="en-US" sz="3300" b="1" dirty="0" smtClean="0">
                <a:latin typeface="游ゴシック" panose="020F0502020204030204"/>
                <a:ea typeface="Segoe UI" panose="020B0502040204020203" pitchFamily="34" charset="0"/>
                <a:cs typeface="Segoe UI" panose="020B0502040204020203" pitchFamily="34" charset="0"/>
              </a:rPr>
              <a:t>雇用・地域経済</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a:p>
            <a:pPr marL="0" marR="0" lvl="0" indent="0" algn="ctr" defTabSz="914400" rtl="0" eaLnBrk="1" fontAlgn="auto" latinLnBrk="0" hangingPunct="1">
              <a:spcBef>
                <a:spcPct val="0"/>
              </a:spcBef>
              <a:spcAft>
                <a:spcPts val="0"/>
              </a:spcAft>
              <a:buClrTx/>
              <a:buSzTx/>
              <a:buFontTx/>
              <a:buNone/>
              <a:tabLst/>
              <a:defRPr/>
            </a:pPr>
            <a:r>
              <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Roles of Coal in India: Employment and Local Economy</a:t>
            </a:r>
            <a:endParaRPr kumimoji="1" lang="en-GB" sz="33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4" name="コンテンツ プレースホルダ 2"/>
          <p:cNvSpPr txBox="1">
            <a:spLocks/>
          </p:cNvSpPr>
          <p:nvPr/>
        </p:nvSpPr>
        <p:spPr>
          <a:xfrm>
            <a:off x="194907" y="4962477"/>
            <a:ext cx="5948855" cy="1265360"/>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9388" marR="0" lvl="0" indent="-1793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機械化により、雇用は</a:t>
            </a:r>
            <a:r>
              <a:rPr lang="ja-JP" altLang="en-US" sz="2200" dirty="0" smtClean="0">
                <a:solidFill>
                  <a:prstClr val="black"/>
                </a:solidFill>
                <a:latin typeface="游ゴシック" panose="020F0502020204030204"/>
              </a:rPr>
              <a:t>継続的に</a:t>
            </a:r>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減少。　　　　　　</a:t>
            </a:r>
            <a:r>
              <a:rPr lang="ja-JP" altLang="en-US" sz="2200" dirty="0" smtClean="0">
                <a:solidFill>
                  <a:prstClr val="black"/>
                </a:solidFill>
                <a:latin typeface="游ゴシック" panose="020F0502020204030204"/>
              </a:rPr>
              <a:t>現在、３５万人程度。（</a:t>
            </a:r>
            <a:r>
              <a:rPr lang="en-US" altLang="ja-JP" sz="2200" dirty="0" smtClean="0">
                <a:solidFill>
                  <a:prstClr val="black"/>
                </a:solidFill>
                <a:latin typeface="游ゴシック" panose="020F0502020204030204"/>
              </a:rPr>
              <a:t>50</a:t>
            </a:r>
            <a:r>
              <a:rPr lang="ja-JP" altLang="en-US" sz="2200" dirty="0" smtClean="0">
                <a:solidFill>
                  <a:prstClr val="black"/>
                </a:solidFill>
                <a:latin typeface="游ゴシック" panose="020F0502020204030204"/>
              </a:rPr>
              <a:t>万人とも）</a:t>
            </a:r>
            <a:r>
              <a:rPr kumimoji="1" 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p>
          <a:p>
            <a:pPr marL="84138"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Continuous</a:t>
            </a:r>
            <a:r>
              <a:rPr kumimoji="1" lang="ja-JP" alt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r>
              <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decline</a:t>
            </a:r>
            <a:r>
              <a:rPr kumimoji="1" lang="en-US" altLang="ja-JP" sz="2000" b="0" i="0" u="none" strike="noStrike" kern="1200" cap="none" spc="0" normalizeH="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in coal workers due to mechanization.</a:t>
            </a:r>
            <a:r>
              <a:rPr kumimoji="1" lang="en-US" sz="20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p>
          <a:p>
            <a:pPr marL="7429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p:txBody>
      </p:sp>
      <p:pic>
        <p:nvPicPr>
          <p:cNvPr id="5" name="図 4"/>
          <p:cNvPicPr>
            <a:picLocks noChangeAspect="1"/>
          </p:cNvPicPr>
          <p:nvPr/>
        </p:nvPicPr>
        <p:blipFill>
          <a:blip r:embed="rId3"/>
          <a:stretch>
            <a:fillRect/>
          </a:stretch>
        </p:blipFill>
        <p:spPr>
          <a:xfrm>
            <a:off x="41113" y="1344277"/>
            <a:ext cx="6338670" cy="3673070"/>
          </a:xfrm>
          <a:prstGeom prst="rect">
            <a:avLst/>
          </a:prstGeom>
        </p:spPr>
      </p:pic>
      <p:sp>
        <p:nvSpPr>
          <p:cNvPr id="7" name="テキスト ボックス 6"/>
          <p:cNvSpPr txBox="1"/>
          <p:nvPr/>
        </p:nvSpPr>
        <p:spPr>
          <a:xfrm>
            <a:off x="2005549" y="1172335"/>
            <a:ext cx="3478924" cy="369332"/>
          </a:xfrm>
          <a:prstGeom prst="rect">
            <a:avLst/>
          </a:prstGeom>
          <a:noFill/>
        </p:spPr>
        <p:txBody>
          <a:bodyPr wrap="square" rtlCol="0">
            <a:spAutoFit/>
          </a:bodyPr>
          <a:lstStyle/>
          <a:p>
            <a:r>
              <a:rPr lang="ja-JP" altLang="en-US" dirty="0" smtClean="0"/>
              <a:t>インドの炭鉱労働者</a:t>
            </a:r>
            <a:endParaRPr kumimoji="1" lang="ja-JP" altLang="en-US" dirty="0"/>
          </a:p>
        </p:txBody>
      </p:sp>
      <p:sp>
        <p:nvSpPr>
          <p:cNvPr id="8" name="テキスト ボックス 7"/>
          <p:cNvSpPr txBox="1"/>
          <p:nvPr/>
        </p:nvSpPr>
        <p:spPr>
          <a:xfrm>
            <a:off x="194907" y="1357001"/>
            <a:ext cx="915332" cy="276999"/>
          </a:xfrm>
          <a:prstGeom prst="rect">
            <a:avLst/>
          </a:prstGeom>
          <a:noFill/>
        </p:spPr>
        <p:txBody>
          <a:bodyPr wrap="square" rtlCol="0">
            <a:spAutoFit/>
          </a:bodyPr>
          <a:lstStyle/>
          <a:p>
            <a:r>
              <a:rPr kumimoji="1" lang="ja-JP" altLang="en-US" sz="1200" dirty="0" smtClean="0"/>
              <a:t>千人</a:t>
            </a:r>
            <a:endParaRPr kumimoji="1" lang="ja-JP" altLang="en-US" sz="1200" dirty="0"/>
          </a:p>
        </p:txBody>
      </p:sp>
      <p:sp>
        <p:nvSpPr>
          <p:cNvPr id="9" name="コンテンツ プレースホルダ 2"/>
          <p:cNvSpPr txBox="1">
            <a:spLocks/>
          </p:cNvSpPr>
          <p:nvPr/>
        </p:nvSpPr>
        <p:spPr>
          <a:xfrm>
            <a:off x="6400799" y="5254679"/>
            <a:ext cx="5855895" cy="1265360"/>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9388" marR="0" lvl="0" indent="-1793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ただし、偏在。石炭依存の地方経済も！</a:t>
            </a:r>
            <a:r>
              <a:rPr kumimoji="1" lang="en-US" sz="22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rPr>
              <a:t>  </a:t>
            </a:r>
          </a:p>
          <a:p>
            <a:pPr marL="179388"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sz="2000" dirty="0" smtClean="0">
                <a:solidFill>
                  <a:prstClr val="black"/>
                </a:solidFill>
                <a:latin typeface="游ゴシック" panose="020F0502020204030204"/>
              </a:rPr>
              <a:t>Coal production is concentrated in certain  areas. There are heavily coal-dependent areas.</a:t>
            </a:r>
            <a:endParaRPr kumimoji="1" lang="en-US" sz="1800" b="0" i="0" u="none" strike="noStrike" kern="1200" cap="none" spc="0" normalizeH="0" baseline="0" noProof="0" dirty="0" smtClean="0">
              <a:ln>
                <a:noFill/>
              </a:ln>
              <a:solidFill>
                <a:prstClr val="black"/>
              </a:solidFill>
              <a:effectLst/>
              <a:uLnTx/>
              <a:uFillTx/>
              <a:latin typeface="游ゴシック" panose="020F0502020204030204"/>
              <a:ea typeface="HGPｺﾞｼｯｸM" panose="020B0600000000000000" pitchFamily="50" charset="-128"/>
              <a:cs typeface="Segoe UI" panose="020B0502040204020203" pitchFamily="34" charset="0"/>
            </a:endParaRPr>
          </a:p>
        </p:txBody>
      </p:sp>
      <p:grpSp>
        <p:nvGrpSpPr>
          <p:cNvPr id="13" name="グループ化 12"/>
          <p:cNvGrpSpPr/>
          <p:nvPr/>
        </p:nvGrpSpPr>
        <p:grpSpPr>
          <a:xfrm>
            <a:off x="6476391" y="1453275"/>
            <a:ext cx="3256198" cy="3720579"/>
            <a:chOff x="6770671" y="1453275"/>
            <a:chExt cx="3256198" cy="3720579"/>
          </a:xfrm>
        </p:grpSpPr>
        <p:pic>
          <p:nvPicPr>
            <p:cNvPr id="3" name="図 2"/>
            <p:cNvPicPr>
              <a:picLocks noChangeAspect="1"/>
            </p:cNvPicPr>
            <p:nvPr/>
          </p:nvPicPr>
          <p:blipFill>
            <a:blip r:embed="rId4"/>
            <a:stretch>
              <a:fillRect/>
            </a:stretch>
          </p:blipFill>
          <p:spPr>
            <a:xfrm>
              <a:off x="6770671" y="1453275"/>
              <a:ext cx="3256198" cy="3720579"/>
            </a:xfrm>
            <a:prstGeom prst="rect">
              <a:avLst/>
            </a:prstGeom>
          </p:spPr>
        </p:pic>
        <p:sp>
          <p:nvSpPr>
            <p:cNvPr id="10" name="楕円 9"/>
            <p:cNvSpPr/>
            <p:nvPr/>
          </p:nvSpPr>
          <p:spPr>
            <a:xfrm>
              <a:off x="7798676" y="2722179"/>
              <a:ext cx="1366345" cy="135583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9165021" y="2328040"/>
              <a:ext cx="786268" cy="78827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9732589" y="2219199"/>
            <a:ext cx="2524105" cy="2954655"/>
          </a:xfrm>
          <a:prstGeom prst="rect">
            <a:avLst/>
          </a:prstGeom>
          <a:solidFill>
            <a:schemeClr val="bg1"/>
          </a:solidFill>
        </p:spPr>
        <p:txBody>
          <a:bodyPr wrap="square" rtlCol="0">
            <a:spAutoFit/>
          </a:bodyPr>
          <a:lstStyle/>
          <a:p>
            <a:pPr marL="179388" indent="-179388">
              <a:buFont typeface="Arial" panose="020B0604020202020204" pitchFamily="34" charset="0"/>
              <a:buChar char="•"/>
            </a:pPr>
            <a:r>
              <a:rPr kumimoji="1" lang="ja-JP" altLang="en-US" sz="2000" dirty="0" smtClean="0"/>
              <a:t>地域経済の</a:t>
            </a:r>
            <a:r>
              <a:rPr kumimoji="1" lang="en-US" altLang="ja-JP" sz="2000" dirty="0" smtClean="0"/>
              <a:t>2</a:t>
            </a:r>
            <a:r>
              <a:rPr kumimoji="1" lang="ja-JP" altLang="en-US" sz="2000" dirty="0" smtClean="0"/>
              <a:t>～</a:t>
            </a:r>
            <a:r>
              <a:rPr kumimoji="1" lang="en-US" altLang="ja-JP" sz="2000" dirty="0" smtClean="0"/>
              <a:t>3</a:t>
            </a:r>
            <a:r>
              <a:rPr kumimoji="1" lang="ja-JP" altLang="en-US" sz="2000" dirty="0" smtClean="0"/>
              <a:t>割</a:t>
            </a:r>
            <a:endParaRPr kumimoji="1" lang="en-US" altLang="ja-JP" sz="2000" dirty="0" smtClean="0"/>
          </a:p>
          <a:p>
            <a:pPr marL="273050"/>
            <a:r>
              <a:rPr lang="en-US" altLang="ja-JP" dirty="0" smtClean="0"/>
              <a:t>Coal sector comprises 20-30% </a:t>
            </a:r>
            <a:r>
              <a:rPr lang="en-US" altLang="ja-JP" dirty="0"/>
              <a:t>of </a:t>
            </a:r>
            <a:r>
              <a:rPr lang="en-US" altLang="ja-JP" dirty="0" smtClean="0"/>
              <a:t>certain districts' economies</a:t>
            </a:r>
            <a:endParaRPr lang="en-US" altLang="ja-JP" dirty="0"/>
          </a:p>
          <a:p>
            <a:pPr marL="179388" indent="-179388">
              <a:buFont typeface="Arial" panose="020B0604020202020204" pitchFamily="34" charset="0"/>
              <a:buChar char="•"/>
            </a:pPr>
            <a:r>
              <a:rPr kumimoji="1" lang="ja-JP" altLang="en-US" sz="2000" dirty="0" smtClean="0"/>
              <a:t>炭鉱ロイヤリティが州収入の</a:t>
            </a:r>
            <a:r>
              <a:rPr kumimoji="1" lang="en-US" altLang="ja-JP" sz="2000" dirty="0" smtClean="0"/>
              <a:t>3</a:t>
            </a:r>
            <a:r>
              <a:rPr kumimoji="1" lang="ja-JP" altLang="en-US" sz="2000" dirty="0" smtClean="0"/>
              <a:t>割</a:t>
            </a:r>
            <a:endParaRPr kumimoji="1" lang="en-US" altLang="ja-JP" sz="2000" dirty="0" smtClean="0"/>
          </a:p>
          <a:p>
            <a:pPr marL="273050"/>
            <a:r>
              <a:rPr lang="en-US" altLang="ja-JP" dirty="0"/>
              <a:t>30% of state revenues come form coal </a:t>
            </a:r>
            <a:r>
              <a:rPr lang="en-US" altLang="ja-JP" dirty="0" smtClean="0"/>
              <a:t>royalties. </a:t>
            </a:r>
            <a:endParaRPr lang="ja-JP" altLang="en-US" dirty="0"/>
          </a:p>
        </p:txBody>
      </p:sp>
      <p:cxnSp>
        <p:nvCxnSpPr>
          <p:cNvPr id="15" name="直線矢印コネクタ 14"/>
          <p:cNvCxnSpPr/>
          <p:nvPr/>
        </p:nvCxnSpPr>
        <p:spPr>
          <a:xfrm flipH="1">
            <a:off x="8904295" y="3457904"/>
            <a:ext cx="924902" cy="525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158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73604" y="221260"/>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lang="ja-JP" altLang="en-US" sz="3300" b="1" dirty="0" smtClean="0">
                <a:latin typeface="游ゴシック" panose="020F0502020204030204"/>
                <a:ea typeface="Segoe UI" panose="020B0502040204020203" pitchFamily="34" charset="0"/>
                <a:cs typeface="Segoe UI" panose="020B0502040204020203" pitchFamily="34" charset="0"/>
              </a:rPr>
              <a:t>異なる排出削減シナリオの下での石炭消費量</a:t>
            </a:r>
            <a:endParaRPr kumimoji="1" lang="en-GB" sz="33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pic>
        <p:nvPicPr>
          <p:cNvPr id="6" name="図 5"/>
          <p:cNvPicPr>
            <a:picLocks noChangeAspect="1"/>
          </p:cNvPicPr>
          <p:nvPr/>
        </p:nvPicPr>
        <p:blipFill>
          <a:blip r:embed="rId2"/>
          <a:stretch>
            <a:fillRect/>
          </a:stretch>
        </p:blipFill>
        <p:spPr>
          <a:xfrm>
            <a:off x="142066" y="705937"/>
            <a:ext cx="8346147" cy="5590517"/>
          </a:xfrm>
          <a:prstGeom prst="rect">
            <a:avLst/>
          </a:prstGeom>
        </p:spPr>
      </p:pic>
      <p:grpSp>
        <p:nvGrpSpPr>
          <p:cNvPr id="38" name="グループ化 37"/>
          <p:cNvGrpSpPr/>
          <p:nvPr/>
        </p:nvGrpSpPr>
        <p:grpSpPr>
          <a:xfrm>
            <a:off x="7685308" y="2345738"/>
            <a:ext cx="4096789" cy="2220659"/>
            <a:chOff x="7685308" y="2345738"/>
            <a:chExt cx="4096789" cy="2220659"/>
          </a:xfrm>
        </p:grpSpPr>
        <p:sp>
          <p:nvSpPr>
            <p:cNvPr id="7" name="楕円 6"/>
            <p:cNvSpPr/>
            <p:nvPr/>
          </p:nvSpPr>
          <p:spPr>
            <a:xfrm>
              <a:off x="7685308" y="2568327"/>
              <a:ext cx="459815" cy="616431"/>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837091" y="2345738"/>
              <a:ext cx="2945006" cy="646331"/>
            </a:xfrm>
            <a:prstGeom prst="rect">
              <a:avLst/>
            </a:prstGeom>
            <a:noFill/>
          </p:spPr>
          <p:txBody>
            <a:bodyPr wrap="square" rtlCol="0">
              <a:spAutoFit/>
            </a:bodyPr>
            <a:lstStyle/>
            <a:p>
              <a:r>
                <a:rPr kumimoji="1" lang="ja-JP" altLang="en-US" b="1" dirty="0" smtClean="0"/>
                <a:t>中国 国別削減目標</a:t>
              </a:r>
              <a:r>
                <a:rPr kumimoji="1" lang="en-US" altLang="ja-JP" b="1" dirty="0" smtClean="0"/>
                <a:t>(NDC)</a:t>
              </a:r>
              <a:r>
                <a:rPr kumimoji="1" lang="ja-JP" altLang="en-US" b="1" dirty="0" smtClean="0"/>
                <a:t>シナリオ</a:t>
              </a:r>
              <a:endParaRPr kumimoji="1" lang="ja-JP" altLang="en-US" b="1" dirty="0"/>
            </a:p>
          </p:txBody>
        </p:sp>
        <p:sp>
          <p:nvSpPr>
            <p:cNvPr id="9" name="テキスト ボックス 8"/>
            <p:cNvSpPr txBox="1"/>
            <p:nvPr/>
          </p:nvSpPr>
          <p:spPr>
            <a:xfrm>
              <a:off x="8852648" y="3426389"/>
              <a:ext cx="2133600" cy="369332"/>
            </a:xfrm>
            <a:prstGeom prst="rect">
              <a:avLst/>
            </a:prstGeom>
            <a:noFill/>
          </p:spPr>
          <p:txBody>
            <a:bodyPr wrap="square" rtlCol="0">
              <a:spAutoFit/>
            </a:bodyPr>
            <a:lstStyle/>
            <a:p>
              <a:r>
                <a:rPr kumimoji="1" lang="ja-JP" altLang="en-US" b="1" dirty="0" smtClean="0"/>
                <a:t>中国</a:t>
              </a:r>
              <a:r>
                <a:rPr kumimoji="1" lang="en-US" altLang="ja-JP" b="1" dirty="0" smtClean="0"/>
                <a:t>2</a:t>
              </a:r>
              <a:r>
                <a:rPr kumimoji="1" lang="ja-JP" altLang="en-US" b="1" dirty="0" smtClean="0"/>
                <a:t>℃シナリオ</a:t>
              </a:r>
              <a:endParaRPr kumimoji="1" lang="ja-JP" altLang="en-US" b="1" dirty="0"/>
            </a:p>
          </p:txBody>
        </p:sp>
        <p:sp>
          <p:nvSpPr>
            <p:cNvPr id="11" name="テキスト ボックス 10"/>
            <p:cNvSpPr txBox="1"/>
            <p:nvPr/>
          </p:nvSpPr>
          <p:spPr>
            <a:xfrm>
              <a:off x="8837092" y="3897061"/>
              <a:ext cx="2133600" cy="369332"/>
            </a:xfrm>
            <a:prstGeom prst="rect">
              <a:avLst/>
            </a:prstGeom>
            <a:noFill/>
          </p:spPr>
          <p:txBody>
            <a:bodyPr wrap="square" rtlCol="0">
              <a:spAutoFit/>
            </a:bodyPr>
            <a:lstStyle/>
            <a:p>
              <a:r>
                <a:rPr kumimoji="1" lang="ja-JP" altLang="en-US" b="1" dirty="0" smtClean="0"/>
                <a:t>中国</a:t>
              </a:r>
              <a:r>
                <a:rPr lang="en-US" altLang="ja-JP" b="1" dirty="0" smtClean="0"/>
                <a:t>1.5</a:t>
              </a:r>
              <a:r>
                <a:rPr kumimoji="1" lang="ja-JP" altLang="en-US" b="1" dirty="0" smtClean="0"/>
                <a:t>℃シナリオ</a:t>
              </a:r>
              <a:endParaRPr kumimoji="1" lang="ja-JP" altLang="en-US" b="1" dirty="0"/>
            </a:p>
          </p:txBody>
        </p:sp>
        <p:sp>
          <p:nvSpPr>
            <p:cNvPr id="14" name="楕円 13"/>
            <p:cNvSpPr/>
            <p:nvPr/>
          </p:nvSpPr>
          <p:spPr>
            <a:xfrm>
              <a:off x="7879170" y="3927282"/>
              <a:ext cx="336480" cy="639115"/>
            </a:xfrm>
            <a:prstGeom prst="ellipse">
              <a:avLst/>
            </a:prstGeom>
            <a:solidFill>
              <a:srgbClr val="FFC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rot="225270">
              <a:off x="7701068" y="3610243"/>
              <a:ext cx="485524" cy="696848"/>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H="1">
              <a:off x="8280847" y="2531002"/>
              <a:ext cx="584862" cy="2212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8303653" y="4064191"/>
              <a:ext cx="562056" cy="1614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9" idx="1"/>
            </p:cNvCxnSpPr>
            <p:nvPr/>
          </p:nvCxnSpPr>
          <p:spPr>
            <a:xfrm flipH="1">
              <a:off x="8280847" y="3611055"/>
              <a:ext cx="571801" cy="13899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6384225" y="3022961"/>
            <a:ext cx="4962968" cy="2262260"/>
            <a:chOff x="6439222" y="3023355"/>
            <a:chExt cx="4962968" cy="2262260"/>
          </a:xfrm>
        </p:grpSpPr>
        <p:sp>
          <p:nvSpPr>
            <p:cNvPr id="13" name="テキスト ボックス 12"/>
            <p:cNvSpPr txBox="1"/>
            <p:nvPr/>
          </p:nvSpPr>
          <p:spPr>
            <a:xfrm>
              <a:off x="8933079" y="4916283"/>
              <a:ext cx="2442835" cy="369332"/>
            </a:xfrm>
            <a:prstGeom prst="rect">
              <a:avLst/>
            </a:prstGeom>
            <a:noFill/>
          </p:spPr>
          <p:txBody>
            <a:bodyPr wrap="square" rtlCol="0">
              <a:spAutoFit/>
            </a:bodyPr>
            <a:lstStyle/>
            <a:p>
              <a:r>
                <a:rPr kumimoji="1" lang="ja-JP" altLang="en-US" b="1" dirty="0" smtClean="0"/>
                <a:t>インド</a:t>
              </a:r>
              <a:r>
                <a:rPr kumimoji="1" lang="en-US" altLang="ja-JP" b="1" dirty="0" smtClean="0"/>
                <a:t>1.5</a:t>
              </a:r>
              <a:r>
                <a:rPr kumimoji="1" lang="ja-JP" altLang="en-US" b="1" dirty="0" smtClean="0"/>
                <a:t>℃シナリオ</a:t>
              </a:r>
              <a:endParaRPr kumimoji="1" lang="ja-JP" altLang="en-US" b="1" dirty="0"/>
            </a:p>
          </p:txBody>
        </p:sp>
        <p:sp>
          <p:nvSpPr>
            <p:cNvPr id="12" name="テキスト ボックス 11"/>
            <p:cNvSpPr txBox="1"/>
            <p:nvPr/>
          </p:nvSpPr>
          <p:spPr>
            <a:xfrm>
              <a:off x="8933079" y="4413650"/>
              <a:ext cx="2469111" cy="369332"/>
            </a:xfrm>
            <a:prstGeom prst="rect">
              <a:avLst/>
            </a:prstGeom>
            <a:noFill/>
          </p:spPr>
          <p:txBody>
            <a:bodyPr wrap="square" rtlCol="0">
              <a:spAutoFit/>
            </a:bodyPr>
            <a:lstStyle/>
            <a:p>
              <a:r>
                <a:rPr lang="ja-JP" altLang="en-US" b="1" dirty="0"/>
                <a:t>インド</a:t>
              </a:r>
              <a:r>
                <a:rPr kumimoji="1" lang="en-US" altLang="ja-JP" b="1" dirty="0" smtClean="0"/>
                <a:t>2</a:t>
              </a:r>
              <a:r>
                <a:rPr kumimoji="1" lang="ja-JP" altLang="en-US" b="1" dirty="0" smtClean="0"/>
                <a:t>℃シナリオ</a:t>
              </a:r>
              <a:endParaRPr kumimoji="1" lang="ja-JP" altLang="en-US" b="1" dirty="0"/>
            </a:p>
          </p:txBody>
        </p:sp>
        <p:cxnSp>
          <p:nvCxnSpPr>
            <p:cNvPr id="18" name="直線矢印コネクタ 17"/>
            <p:cNvCxnSpPr/>
            <p:nvPr/>
          </p:nvCxnSpPr>
          <p:spPr>
            <a:xfrm flipH="1">
              <a:off x="6439222" y="3208021"/>
              <a:ext cx="2336205" cy="30868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7879170" y="4303598"/>
              <a:ext cx="1072633" cy="2897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8161565" y="4815214"/>
              <a:ext cx="775086" cy="26364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759661" y="3023355"/>
              <a:ext cx="2498888" cy="369332"/>
            </a:xfrm>
            <a:prstGeom prst="rect">
              <a:avLst/>
            </a:prstGeom>
            <a:noFill/>
          </p:spPr>
          <p:txBody>
            <a:bodyPr wrap="square" rtlCol="0">
              <a:spAutoFit/>
            </a:bodyPr>
            <a:lstStyle/>
            <a:p>
              <a:r>
                <a:rPr lang="ja-JP" altLang="en-US" b="1" dirty="0" smtClean="0"/>
                <a:t>インド</a:t>
              </a:r>
              <a:r>
                <a:rPr kumimoji="1" lang="en-US" altLang="ja-JP" b="1" dirty="0" smtClean="0"/>
                <a:t>NDC</a:t>
              </a:r>
              <a:r>
                <a:rPr kumimoji="1" lang="ja-JP" altLang="en-US" b="1" dirty="0" smtClean="0"/>
                <a:t>シナリオ</a:t>
              </a:r>
              <a:endParaRPr kumimoji="1" lang="ja-JP" altLang="en-US" b="1" dirty="0"/>
            </a:p>
          </p:txBody>
        </p:sp>
        <p:sp>
          <p:nvSpPr>
            <p:cNvPr id="28" name="楕円 27"/>
            <p:cNvSpPr/>
            <p:nvPr/>
          </p:nvSpPr>
          <p:spPr>
            <a:xfrm>
              <a:off x="7692278" y="3937195"/>
              <a:ext cx="309082" cy="612152"/>
            </a:xfrm>
            <a:prstGeom prst="ellipse">
              <a:avLst/>
            </a:prstGeom>
            <a:solidFill>
              <a:schemeClr val="accent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useBgFill="1">
        <p:nvSpPr>
          <p:cNvPr id="37" name="テキスト ボックス 36"/>
          <p:cNvSpPr txBox="1"/>
          <p:nvPr/>
        </p:nvSpPr>
        <p:spPr>
          <a:xfrm>
            <a:off x="6625702" y="839683"/>
            <a:ext cx="5307112" cy="1107996"/>
          </a:xfrm>
          <a:prstGeom prst="rect">
            <a:avLst/>
          </a:prstGeom>
        </p:spPr>
        <p:txBody>
          <a:bodyPr wrap="square" rtlCol="0">
            <a:spAutoFit/>
          </a:bodyPr>
          <a:lstStyle/>
          <a:p>
            <a:pPr marL="1166813" indent="-809625"/>
            <a:r>
              <a:rPr kumimoji="1" lang="ja-JP" altLang="en-US" sz="2200" b="1" dirty="0" smtClean="0"/>
              <a:t>中国：すべてのシナリオで大幅減</a:t>
            </a:r>
            <a:endParaRPr kumimoji="1" lang="en-US" altLang="ja-JP" sz="2200" b="1" dirty="0" smtClean="0"/>
          </a:p>
          <a:p>
            <a:pPr marL="1344613" indent="-987425"/>
            <a:r>
              <a:rPr lang="ja-JP" altLang="en-US" sz="2200" b="1" dirty="0" smtClean="0"/>
              <a:t>インド：</a:t>
            </a:r>
            <a:r>
              <a:rPr lang="en-US" altLang="ja-JP" sz="2200" b="1" dirty="0" smtClean="0"/>
              <a:t>NDC</a:t>
            </a:r>
            <a:r>
              <a:rPr lang="ja-JP" altLang="en-US" sz="2200" b="1" dirty="0" smtClean="0"/>
              <a:t>では上昇、</a:t>
            </a:r>
            <a:r>
              <a:rPr lang="en-US" altLang="ja-JP" sz="2200" b="1" dirty="0" smtClean="0"/>
              <a:t>2℃</a:t>
            </a:r>
            <a:r>
              <a:rPr lang="ja-JP" altLang="en-US" sz="2200" b="1" dirty="0" smtClean="0"/>
              <a:t>は横ばい　　　もしくは減少、</a:t>
            </a:r>
            <a:r>
              <a:rPr lang="en-US" altLang="ja-JP" sz="2200" b="1" dirty="0" smtClean="0"/>
              <a:t>1.5</a:t>
            </a:r>
            <a:r>
              <a:rPr lang="ja-JP" altLang="en-US" sz="2200" b="1" dirty="0" smtClean="0"/>
              <a:t>℃は大幅減</a:t>
            </a:r>
            <a:endParaRPr kumimoji="1" lang="ja-JP" altLang="en-US" sz="2200" b="1" dirty="0"/>
          </a:p>
        </p:txBody>
      </p:sp>
      <p:sp>
        <p:nvSpPr>
          <p:cNvPr id="40" name="テキスト ボックス 39"/>
          <p:cNvSpPr txBox="1"/>
          <p:nvPr/>
        </p:nvSpPr>
        <p:spPr>
          <a:xfrm>
            <a:off x="142066" y="1294840"/>
            <a:ext cx="940189" cy="276999"/>
          </a:xfrm>
          <a:prstGeom prst="rect">
            <a:avLst/>
          </a:prstGeom>
          <a:noFill/>
        </p:spPr>
        <p:txBody>
          <a:bodyPr wrap="square" rtlCol="0">
            <a:spAutoFit/>
          </a:bodyPr>
          <a:lstStyle/>
          <a:p>
            <a:r>
              <a:rPr kumimoji="1" lang="en-US" altLang="ja-JP" sz="1200" dirty="0" err="1" smtClean="0"/>
              <a:t>Mtoe</a:t>
            </a:r>
            <a:endParaRPr kumimoji="1" lang="ja-JP" altLang="en-US" sz="1200" dirty="0"/>
          </a:p>
        </p:txBody>
      </p:sp>
    </p:spTree>
    <p:extLst>
      <p:ext uri="{BB962C8B-B14F-4D97-AF65-F5344CB8AC3E}">
        <p14:creationId xmlns:p14="http://schemas.microsoft.com/office/powerpoint/2010/main" val="10323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179675"/>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lang="ja-JP" altLang="en-US" sz="3300" b="1" dirty="0" smtClean="0">
                <a:latin typeface="游ゴシック" panose="020F0502020204030204"/>
                <a:ea typeface="Segoe UI" panose="020B0502040204020203" pitchFamily="34" charset="0"/>
                <a:cs typeface="Segoe UI" panose="020B0502040204020203" pitchFamily="34" charset="0"/>
              </a:rPr>
              <a:t>脱炭素化に向けた転換：ミスマッチ</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4" name="テキスト ボックス 3"/>
          <p:cNvSpPr txBox="1"/>
          <p:nvPr/>
        </p:nvSpPr>
        <p:spPr>
          <a:xfrm>
            <a:off x="234141" y="1253731"/>
            <a:ext cx="10068807" cy="523220"/>
          </a:xfrm>
          <a:prstGeom prst="rect">
            <a:avLst/>
          </a:prstGeom>
          <a:noFill/>
          <a:ln w="158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再生可能エネルギーを筆頭とする新たな産業・雇用の創出</a:t>
            </a: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a:stretch>
            <a:fillRect/>
          </a:stretch>
        </p:blipFill>
        <p:spPr>
          <a:xfrm>
            <a:off x="0" y="2550835"/>
            <a:ext cx="5580991" cy="3588482"/>
          </a:xfrm>
          <a:prstGeom prst="rect">
            <a:avLst/>
          </a:prstGeom>
        </p:spPr>
      </p:pic>
      <p:sp>
        <p:nvSpPr>
          <p:cNvPr id="5" name="テキスト ボックス 4"/>
          <p:cNvSpPr txBox="1"/>
          <p:nvPr/>
        </p:nvSpPr>
        <p:spPr>
          <a:xfrm>
            <a:off x="903891" y="1986076"/>
            <a:ext cx="4340770" cy="646331"/>
          </a:xfrm>
          <a:prstGeom prst="rect">
            <a:avLst/>
          </a:prstGeom>
          <a:noFill/>
        </p:spPr>
        <p:txBody>
          <a:bodyPr wrap="square" rtlCol="0">
            <a:spAutoFit/>
          </a:bodyPr>
          <a:lstStyle/>
          <a:p>
            <a:r>
              <a:rPr kumimoji="1" lang="ja-JP" altLang="en-US" b="1" dirty="0" smtClean="0"/>
              <a:t>主要国・地域の再生可能エネルギー分野の雇用者数（</a:t>
            </a:r>
            <a:r>
              <a:rPr kumimoji="1" lang="en-US" altLang="ja-JP" b="1" dirty="0" smtClean="0"/>
              <a:t>2018</a:t>
            </a:r>
            <a:r>
              <a:rPr kumimoji="1" lang="ja-JP" altLang="en-US" b="1" dirty="0" smtClean="0"/>
              <a:t>年）</a:t>
            </a:r>
            <a:endParaRPr kumimoji="1" lang="ja-JP" altLang="en-US" b="1" dirty="0"/>
          </a:p>
        </p:txBody>
      </p:sp>
      <p:sp>
        <p:nvSpPr>
          <p:cNvPr id="6" name="テキスト ボックス 5"/>
          <p:cNvSpPr txBox="1"/>
          <p:nvPr/>
        </p:nvSpPr>
        <p:spPr>
          <a:xfrm>
            <a:off x="4813006" y="2404024"/>
            <a:ext cx="2839256" cy="1200329"/>
          </a:xfrm>
          <a:prstGeom prst="rect">
            <a:avLst/>
          </a:prstGeom>
          <a:noFill/>
        </p:spPr>
        <p:txBody>
          <a:bodyPr wrap="square" rtlCol="0">
            <a:spAutoFit/>
          </a:bodyPr>
          <a:lstStyle/>
          <a:p>
            <a:r>
              <a:rPr kumimoji="1" lang="ja-JP" altLang="en-US" b="1" dirty="0" smtClean="0"/>
              <a:t>中国：</a:t>
            </a:r>
            <a:r>
              <a:rPr kumimoji="1" lang="en-US" altLang="ja-JP" b="1" dirty="0" smtClean="0"/>
              <a:t>407.8</a:t>
            </a:r>
            <a:r>
              <a:rPr kumimoji="1" lang="ja-JP" altLang="en-US" b="1" dirty="0" smtClean="0"/>
              <a:t>万人</a:t>
            </a:r>
            <a:endParaRPr kumimoji="1" lang="en-US" altLang="ja-JP" b="1" dirty="0" smtClean="0"/>
          </a:p>
          <a:p>
            <a:pPr marL="179388"/>
            <a:r>
              <a:rPr kumimoji="1" lang="ja-JP" altLang="en-US" dirty="0" smtClean="0"/>
              <a:t>太陽光発電：</a:t>
            </a:r>
            <a:r>
              <a:rPr kumimoji="1" lang="en-US" altLang="ja-JP" dirty="0" smtClean="0"/>
              <a:t>220</a:t>
            </a:r>
            <a:r>
              <a:rPr lang="ja-JP" altLang="en-US" dirty="0" smtClean="0"/>
              <a:t>万人</a:t>
            </a:r>
            <a:endParaRPr lang="en-US" altLang="ja-JP" dirty="0" smtClean="0"/>
          </a:p>
          <a:p>
            <a:pPr marL="179388"/>
            <a:r>
              <a:rPr kumimoji="1" lang="ja-JP" altLang="en-US" dirty="0" smtClean="0"/>
              <a:t>太陽熱温水：</a:t>
            </a:r>
            <a:r>
              <a:rPr kumimoji="1" lang="en-US" altLang="ja-JP" dirty="0" smtClean="0"/>
              <a:t>67</a:t>
            </a:r>
            <a:r>
              <a:rPr kumimoji="1" lang="ja-JP" altLang="en-US" dirty="0" smtClean="0"/>
              <a:t>万人</a:t>
            </a:r>
            <a:endParaRPr kumimoji="1" lang="en-US" altLang="ja-JP" dirty="0" smtClean="0"/>
          </a:p>
          <a:p>
            <a:pPr marL="179388"/>
            <a:r>
              <a:rPr lang="ja-JP" altLang="en-US" dirty="0" smtClean="0"/>
              <a:t>風力発電：</a:t>
            </a:r>
            <a:r>
              <a:rPr lang="en-US" altLang="ja-JP" dirty="0" smtClean="0"/>
              <a:t>51</a:t>
            </a:r>
            <a:r>
              <a:rPr lang="ja-JP" altLang="en-US" dirty="0" smtClean="0"/>
              <a:t>万人</a:t>
            </a:r>
            <a:endParaRPr kumimoji="1" lang="ja-JP" altLang="en-US" dirty="0"/>
          </a:p>
        </p:txBody>
      </p:sp>
      <p:sp>
        <p:nvSpPr>
          <p:cNvPr id="7" name="テキスト ボックス 6"/>
          <p:cNvSpPr txBox="1"/>
          <p:nvPr/>
        </p:nvSpPr>
        <p:spPr>
          <a:xfrm>
            <a:off x="4813006" y="3999825"/>
            <a:ext cx="2839256" cy="1200329"/>
          </a:xfrm>
          <a:prstGeom prst="rect">
            <a:avLst/>
          </a:prstGeom>
          <a:noFill/>
        </p:spPr>
        <p:txBody>
          <a:bodyPr wrap="square" rtlCol="0">
            <a:spAutoFit/>
          </a:bodyPr>
          <a:lstStyle/>
          <a:p>
            <a:r>
              <a:rPr kumimoji="1" lang="ja-JP" altLang="en-US" b="1" dirty="0" smtClean="0"/>
              <a:t>インド：</a:t>
            </a:r>
            <a:r>
              <a:rPr kumimoji="1" lang="en-US" altLang="ja-JP" b="1" dirty="0" smtClean="0"/>
              <a:t>71</a:t>
            </a:r>
            <a:r>
              <a:rPr lang="en-US" altLang="ja-JP" b="1" dirty="0" smtClean="0"/>
              <a:t>.9</a:t>
            </a:r>
            <a:r>
              <a:rPr kumimoji="1" lang="ja-JP" altLang="en-US" b="1" dirty="0" smtClean="0"/>
              <a:t>万人</a:t>
            </a:r>
            <a:endParaRPr kumimoji="1" lang="en-US" altLang="ja-JP" b="1" dirty="0" smtClean="0"/>
          </a:p>
          <a:p>
            <a:pPr marL="179388"/>
            <a:r>
              <a:rPr kumimoji="1" lang="ja-JP" altLang="en-US" dirty="0" smtClean="0"/>
              <a:t>大規模水力：</a:t>
            </a:r>
            <a:r>
              <a:rPr kumimoji="1" lang="en-US" altLang="ja-JP" dirty="0" smtClean="0"/>
              <a:t>34.7</a:t>
            </a:r>
            <a:r>
              <a:rPr lang="ja-JP" altLang="en-US" dirty="0" smtClean="0"/>
              <a:t>万人</a:t>
            </a:r>
            <a:endParaRPr lang="en-US" altLang="ja-JP" dirty="0" smtClean="0"/>
          </a:p>
          <a:p>
            <a:pPr marL="179388"/>
            <a:r>
              <a:rPr kumimoji="1" lang="ja-JP" altLang="en-US" dirty="0" smtClean="0"/>
              <a:t>太陽光発電：</a:t>
            </a:r>
            <a:r>
              <a:rPr kumimoji="1" lang="en-US" altLang="ja-JP" dirty="0" smtClean="0"/>
              <a:t>11.5</a:t>
            </a:r>
            <a:r>
              <a:rPr kumimoji="1" lang="ja-JP" altLang="en-US" dirty="0" smtClean="0"/>
              <a:t>万人</a:t>
            </a:r>
            <a:endParaRPr kumimoji="1" lang="en-US" altLang="ja-JP" dirty="0" smtClean="0"/>
          </a:p>
          <a:p>
            <a:pPr marL="179388"/>
            <a:r>
              <a:rPr lang="ja-JP" altLang="en-US" dirty="0" smtClean="0"/>
              <a:t>風力発電：</a:t>
            </a:r>
            <a:r>
              <a:rPr lang="en-US" altLang="ja-JP" dirty="0" smtClean="0"/>
              <a:t>5.8</a:t>
            </a:r>
            <a:r>
              <a:rPr lang="ja-JP" altLang="en-US" dirty="0" smtClean="0"/>
              <a:t>万人</a:t>
            </a:r>
            <a:endParaRPr kumimoji="1" lang="ja-JP" altLang="en-US" dirty="0"/>
          </a:p>
        </p:txBody>
      </p:sp>
      <p:sp>
        <p:nvSpPr>
          <p:cNvPr id="8" name="テキスト ボックス 7"/>
          <p:cNvSpPr txBox="1"/>
          <p:nvPr/>
        </p:nvSpPr>
        <p:spPr>
          <a:xfrm>
            <a:off x="7851067" y="3999825"/>
            <a:ext cx="3926348" cy="923330"/>
          </a:xfrm>
          <a:prstGeom prst="rect">
            <a:avLst/>
          </a:prstGeom>
          <a:noFill/>
        </p:spPr>
        <p:txBody>
          <a:bodyPr wrap="square" rtlCol="0">
            <a:spAutoFit/>
          </a:bodyPr>
          <a:lstStyle/>
          <a:p>
            <a:r>
              <a:rPr kumimoji="1" lang="en-US" altLang="ja-JP" dirty="0" smtClean="0"/>
              <a:t>2023</a:t>
            </a:r>
            <a:r>
              <a:rPr kumimoji="1" lang="ja-JP" altLang="en-US" dirty="0" smtClean="0"/>
              <a:t>年の導入目標に向け、</a:t>
            </a:r>
            <a:r>
              <a:rPr lang="ja-JP" altLang="en-US" dirty="0" smtClean="0"/>
              <a:t>太陽光・</a:t>
            </a:r>
            <a:r>
              <a:rPr kumimoji="1" lang="ja-JP" altLang="en-US" dirty="0" smtClean="0"/>
              <a:t>風力産業の雇用は</a:t>
            </a:r>
            <a:r>
              <a:rPr kumimoji="1" lang="en-US" altLang="ja-JP" dirty="0" smtClean="0"/>
              <a:t>30</a:t>
            </a:r>
            <a:r>
              <a:rPr lang="ja-JP" altLang="en-US" dirty="0"/>
              <a:t>万人</a:t>
            </a:r>
            <a:r>
              <a:rPr lang="ja-JP" altLang="en-US" dirty="0" smtClean="0"/>
              <a:t>へ </a:t>
            </a:r>
            <a:r>
              <a:rPr lang="en-US" altLang="ja-JP" dirty="0" smtClean="0"/>
              <a:t>(CEEW/NRDC, 2017)</a:t>
            </a:r>
            <a:endParaRPr kumimoji="1" lang="ja-JP" altLang="en-US" dirty="0"/>
          </a:p>
        </p:txBody>
      </p:sp>
      <p:sp>
        <p:nvSpPr>
          <p:cNvPr id="9" name="テキスト ボックス 8"/>
          <p:cNvSpPr txBox="1"/>
          <p:nvPr/>
        </p:nvSpPr>
        <p:spPr>
          <a:xfrm>
            <a:off x="7713856" y="2345576"/>
            <a:ext cx="3520964" cy="646331"/>
          </a:xfrm>
          <a:prstGeom prst="rect">
            <a:avLst/>
          </a:prstGeom>
          <a:noFill/>
        </p:spPr>
        <p:txBody>
          <a:bodyPr wrap="square" rtlCol="0">
            <a:spAutoFit/>
          </a:bodyPr>
          <a:lstStyle/>
          <a:p>
            <a:r>
              <a:rPr kumimoji="1" lang="ja-JP" altLang="en-US" dirty="0" smtClean="0"/>
              <a:t>再エネ拡大シナリオでは</a:t>
            </a:r>
            <a:r>
              <a:rPr kumimoji="1" lang="en-US" altLang="ja-JP" dirty="0" smtClean="0"/>
              <a:t>2050</a:t>
            </a:r>
            <a:r>
              <a:rPr kumimoji="1" lang="ja-JP" altLang="en-US" dirty="0" smtClean="0"/>
              <a:t>年に</a:t>
            </a:r>
            <a:r>
              <a:rPr kumimoji="1" lang="en-US" altLang="ja-JP" dirty="0" smtClean="0"/>
              <a:t>1200</a:t>
            </a:r>
            <a:r>
              <a:rPr kumimoji="1" lang="ja-JP" altLang="en-US" dirty="0" smtClean="0"/>
              <a:t>万人規模へ</a:t>
            </a:r>
            <a:r>
              <a:rPr kumimoji="1" lang="en-US" altLang="ja-JP" dirty="0" smtClean="0"/>
              <a:t>(ERI</a:t>
            </a:r>
            <a:r>
              <a:rPr lang="en-US" altLang="ja-JP" dirty="0" smtClean="0"/>
              <a:t>, </a:t>
            </a:r>
            <a:r>
              <a:rPr kumimoji="1" lang="en-US" altLang="ja-JP" dirty="0" smtClean="0"/>
              <a:t>2015</a:t>
            </a:r>
            <a:r>
              <a:rPr kumimoji="1" lang="ja-JP" altLang="en-US" dirty="0" smtClean="0"/>
              <a:t>）</a:t>
            </a:r>
            <a:endParaRPr kumimoji="1" lang="ja-JP" altLang="en-US" dirty="0"/>
          </a:p>
        </p:txBody>
      </p:sp>
      <p:cxnSp>
        <p:nvCxnSpPr>
          <p:cNvPr id="11" name="直線矢印コネクタ 10"/>
          <p:cNvCxnSpPr/>
          <p:nvPr/>
        </p:nvCxnSpPr>
        <p:spPr>
          <a:xfrm>
            <a:off x="6772817" y="2528801"/>
            <a:ext cx="86257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6867045" y="4141076"/>
            <a:ext cx="862579" cy="125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310727" y="5302832"/>
            <a:ext cx="5780690" cy="954107"/>
          </a:xfrm>
          <a:prstGeom prst="rect">
            <a:avLst/>
          </a:prstGeom>
          <a:noFill/>
          <a:ln w="158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しかし、求められる専門的技能を炭鉱労働者の多くは持たず</a:t>
            </a: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8848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179675"/>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移行支援措置の類型</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Typology of Transition Assistant Measures</a:t>
            </a:r>
            <a:endParaRPr kumimoji="1" lang="en-GB" sz="33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4" name="テキスト ボックス 3"/>
          <p:cNvSpPr txBox="1"/>
          <p:nvPr/>
        </p:nvSpPr>
        <p:spPr>
          <a:xfrm>
            <a:off x="341585" y="1166115"/>
            <a:ext cx="114878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過去の状況に応じて補償する</a:t>
            </a:r>
            <a:r>
              <a:rPr kumimoji="1" lang="ja-JP" altLang="en-US" sz="2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「後ろ向き」措置</a:t>
            </a:r>
            <a:r>
              <a:rPr kumimoji="1" lang="ja-JP" altLang="en-US"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と</a:t>
            </a:r>
            <a:r>
              <a:rPr lang="ja-JP" altLang="en-US" sz="2400" noProof="0" dirty="0" smtClean="0">
                <a:solidFill>
                  <a:prstClr val="black"/>
                </a:solidFill>
                <a:latin typeface="游ゴシック" panose="020F0502020204030204"/>
                <a:ea typeface="游ゴシック" panose="020B0400000000000000" pitchFamily="50" charset="-128"/>
              </a:rPr>
              <a:t>、</a:t>
            </a:r>
            <a:endParaRPr kumimoji="1" lang="en-US" altLang="ja-JP"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a:p>
            <a:pPr marR="0" lvl="0" indent="808038"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新しい状況・環境への適応を促す</a:t>
            </a:r>
            <a:r>
              <a:rPr kumimoji="1" lang="ja-JP" altLang="en-US" sz="2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「前向き」措置</a:t>
            </a:r>
            <a:r>
              <a:rPr kumimoji="1" lang="ja-JP" altLang="en-US"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に大別</a:t>
            </a: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4053085326"/>
              </p:ext>
            </p:extLst>
          </p:nvPr>
        </p:nvGraphicFramePr>
        <p:xfrm>
          <a:off x="105104" y="1997112"/>
          <a:ext cx="11960772" cy="4046837"/>
        </p:xfrm>
        <a:graphic>
          <a:graphicData uri="http://schemas.openxmlformats.org/drawingml/2006/table">
            <a:tbl>
              <a:tblPr firstRow="1" bandRow="1">
                <a:tableStyleId>{5C22544A-7EE6-4342-B048-85BDC9FD1C3A}</a:tableStyleId>
              </a:tblPr>
              <a:tblGrid>
                <a:gridCol w="1797269">
                  <a:extLst>
                    <a:ext uri="{9D8B030D-6E8A-4147-A177-3AD203B41FA5}">
                      <a16:colId xmlns:a16="http://schemas.microsoft.com/office/drawing/2014/main" val="209421899"/>
                    </a:ext>
                  </a:extLst>
                </a:gridCol>
                <a:gridCol w="4277711">
                  <a:extLst>
                    <a:ext uri="{9D8B030D-6E8A-4147-A177-3AD203B41FA5}">
                      <a16:colId xmlns:a16="http://schemas.microsoft.com/office/drawing/2014/main" val="620069436"/>
                    </a:ext>
                  </a:extLst>
                </a:gridCol>
                <a:gridCol w="5885792">
                  <a:extLst>
                    <a:ext uri="{9D8B030D-6E8A-4147-A177-3AD203B41FA5}">
                      <a16:colId xmlns:a16="http://schemas.microsoft.com/office/drawing/2014/main" val="1938150212"/>
                    </a:ext>
                  </a:extLst>
                </a:gridCol>
              </a:tblGrid>
              <a:tr h="785477">
                <a:tc>
                  <a:txBody>
                    <a:bodyPr/>
                    <a:lstStyle/>
                    <a:p>
                      <a:endParaRPr kumimoji="1" lang="ja-JP" altLang="en-US" dirty="0"/>
                    </a:p>
                  </a:txBody>
                  <a:tcPr/>
                </a:tc>
                <a:tc>
                  <a:txBody>
                    <a:bodyPr/>
                    <a:lstStyle/>
                    <a:p>
                      <a:pPr algn="ctr"/>
                      <a:r>
                        <a:rPr kumimoji="1" lang="ja-JP" altLang="en-US" sz="2400" b="1" i="0" u="none" strike="noStrike" kern="1200" cap="none" spc="0" normalizeH="0" baseline="0" noProof="0" dirty="0" smtClean="0">
                          <a:ln>
                            <a:noFill/>
                          </a:ln>
                          <a:solidFill>
                            <a:schemeClr val="bg1"/>
                          </a:solidFill>
                          <a:effectLst/>
                          <a:uLnTx/>
                          <a:uFillTx/>
                          <a:latin typeface="+mn-lt"/>
                          <a:ea typeface="+mn-ea"/>
                          <a:cs typeface="+mn-cs"/>
                        </a:rPr>
                        <a:t>「後ろ向き」措置</a:t>
                      </a:r>
                      <a:endParaRPr kumimoji="1" lang="en-US" altLang="ja-JP" sz="2400" b="1" i="0" u="none" strike="noStrike" kern="1200" cap="none" spc="0" normalizeH="0" baseline="0" noProof="0" dirty="0" smtClean="0">
                        <a:ln>
                          <a:noFill/>
                        </a:ln>
                        <a:solidFill>
                          <a:schemeClr val="bg1"/>
                        </a:solidFill>
                        <a:effectLst/>
                        <a:uLnTx/>
                        <a:uFillTx/>
                        <a:latin typeface="+mn-lt"/>
                        <a:ea typeface="+mn-ea"/>
                        <a:cs typeface="+mn-cs"/>
                      </a:endParaRPr>
                    </a:p>
                    <a:p>
                      <a:pPr algn="ctr"/>
                      <a:r>
                        <a:rPr kumimoji="1" lang="en-US" altLang="ja-JP" sz="2400" b="1" i="0" u="none" strike="noStrike" kern="1200" cap="none" spc="0" normalizeH="0" baseline="0" noProof="0" dirty="0" smtClean="0">
                          <a:ln>
                            <a:noFill/>
                          </a:ln>
                          <a:solidFill>
                            <a:schemeClr val="bg1"/>
                          </a:solidFill>
                          <a:effectLst/>
                          <a:uLnTx/>
                          <a:uFillTx/>
                          <a:latin typeface="+mn-lt"/>
                          <a:ea typeface="+mn-ea"/>
                          <a:cs typeface="+mn-cs"/>
                        </a:rPr>
                        <a:t>“backward-looking” </a:t>
                      </a:r>
                      <a:endParaRPr kumimoji="1" lang="ja-JP" altLang="en-US" b="1" dirty="0">
                        <a:solidFill>
                          <a:schemeClr val="bg1"/>
                        </a:solidFill>
                      </a:endParaRPr>
                    </a:p>
                  </a:txBody>
                  <a:tcPr anchor="ctr"/>
                </a:tc>
                <a:tc>
                  <a:txBody>
                    <a:bodyPr/>
                    <a:lstStyle/>
                    <a:p>
                      <a:pPr algn="ctr"/>
                      <a:r>
                        <a:rPr kumimoji="1" lang="ja-JP" altLang="en-US" sz="2400" b="1" i="0" u="none" strike="noStrike" kern="1200" cap="none" spc="0" normalizeH="0" baseline="0" noProof="0" dirty="0" smtClean="0">
                          <a:ln>
                            <a:noFill/>
                          </a:ln>
                          <a:solidFill>
                            <a:schemeClr val="bg1"/>
                          </a:solidFill>
                          <a:effectLst/>
                          <a:uLnTx/>
                          <a:uFillTx/>
                          <a:latin typeface="+mn-lt"/>
                          <a:ea typeface="+mn-ea"/>
                          <a:cs typeface="+mn-cs"/>
                        </a:rPr>
                        <a:t>「前向き」措置</a:t>
                      </a:r>
                      <a:endParaRPr kumimoji="1" lang="en-US" altLang="ja-JP" sz="2400" b="1" i="0" u="none" strike="noStrike" kern="1200" cap="none" spc="0" normalizeH="0" baseline="0" noProof="0" dirty="0" smtClean="0">
                        <a:ln>
                          <a:noFill/>
                        </a:ln>
                        <a:solidFill>
                          <a:schemeClr val="bg1"/>
                        </a:solidFill>
                        <a:effectLst/>
                        <a:uLnTx/>
                        <a:uFillTx/>
                        <a:latin typeface="+mn-lt"/>
                        <a:ea typeface="+mn-ea"/>
                        <a:cs typeface="+mn-cs"/>
                      </a:endParaRPr>
                    </a:p>
                    <a:p>
                      <a:pPr algn="ctr"/>
                      <a:r>
                        <a:rPr kumimoji="1" lang="en-US" altLang="ja-JP" sz="2400" b="1" i="0" u="none" strike="noStrike" kern="1200" cap="none" spc="0" normalizeH="0" baseline="0" noProof="0" dirty="0" smtClean="0">
                          <a:ln>
                            <a:noFill/>
                          </a:ln>
                          <a:solidFill>
                            <a:schemeClr val="bg1"/>
                          </a:solidFill>
                          <a:effectLst/>
                          <a:uLnTx/>
                          <a:uFillTx/>
                          <a:latin typeface="+mn-lt"/>
                          <a:ea typeface="+mn-ea"/>
                          <a:cs typeface="+mn-cs"/>
                        </a:rPr>
                        <a:t>“forward-looking” </a:t>
                      </a:r>
                      <a:endParaRPr kumimoji="1" lang="ja-JP" altLang="en-US" b="1" dirty="0">
                        <a:solidFill>
                          <a:schemeClr val="bg1"/>
                        </a:solidFill>
                      </a:endParaRPr>
                    </a:p>
                  </a:txBody>
                  <a:tcPr anchor="ctr"/>
                </a:tc>
                <a:extLst>
                  <a:ext uri="{0D108BD9-81ED-4DB2-BD59-A6C34878D82A}">
                    <a16:rowId xmlns:a16="http://schemas.microsoft.com/office/drawing/2014/main" val="3488323531"/>
                  </a:ext>
                </a:extLst>
              </a:tr>
              <a:tr h="785477">
                <a:tc>
                  <a:txBody>
                    <a:bodyPr/>
                    <a:lstStyle/>
                    <a:p>
                      <a:r>
                        <a:rPr kumimoji="1" lang="ja-JP" altLang="en-US" b="1" dirty="0" smtClean="0"/>
                        <a:t>労働者</a:t>
                      </a:r>
                      <a:endParaRPr kumimoji="1" lang="en-US" altLang="ja-JP" b="1" dirty="0" smtClean="0"/>
                    </a:p>
                    <a:p>
                      <a:r>
                        <a:rPr kumimoji="1" lang="en-US" altLang="ja-JP" b="1" dirty="0" smtClean="0"/>
                        <a:t>Workers</a:t>
                      </a:r>
                      <a:endParaRPr kumimoji="1" lang="ja-JP" altLang="en-US" b="1" dirty="0"/>
                    </a:p>
                  </a:txBody>
                  <a:tcPr anchor="ctr"/>
                </a:tc>
                <a:tc>
                  <a:txBody>
                    <a:bodyPr/>
                    <a:lstStyle/>
                    <a:p>
                      <a:r>
                        <a:rPr kumimoji="1" lang="ja-JP" altLang="en-US" sz="2000" dirty="0" smtClean="0"/>
                        <a:t>早期退職手当</a:t>
                      </a:r>
                      <a:r>
                        <a:rPr kumimoji="1" lang="ja-JP" altLang="en-US" sz="2000" baseline="0" dirty="0" smtClean="0"/>
                        <a:t> 等</a:t>
                      </a:r>
                      <a:endParaRPr kumimoji="1" lang="en-US" altLang="ja-JP" sz="2000" baseline="0" dirty="0" smtClean="0"/>
                    </a:p>
                    <a:p>
                      <a:r>
                        <a:rPr kumimoji="1" lang="en-US" altLang="ja-JP" sz="1800" baseline="0" dirty="0" smtClean="0"/>
                        <a:t>Early retirement benefits</a:t>
                      </a:r>
                      <a:endParaRPr kumimoji="1" lang="ja-JP" altLang="en-US" sz="1800" dirty="0"/>
                    </a:p>
                  </a:txBody>
                  <a:tcPr anchor="ctr"/>
                </a:tc>
                <a:tc>
                  <a:txBody>
                    <a:bodyPr/>
                    <a:lstStyle/>
                    <a:p>
                      <a:r>
                        <a:rPr kumimoji="1" lang="ja-JP" altLang="en-US" sz="2000" dirty="0" smtClean="0"/>
                        <a:t>職業訓練、転職支援 等</a:t>
                      </a:r>
                      <a:endParaRPr kumimoji="1" lang="en-US" altLang="ja-JP" sz="2000" dirty="0" smtClean="0"/>
                    </a:p>
                    <a:p>
                      <a:r>
                        <a:rPr kumimoji="1" lang="en-US" altLang="ja-JP" sz="1800" dirty="0" smtClean="0"/>
                        <a:t>Subsided</a:t>
                      </a:r>
                      <a:r>
                        <a:rPr kumimoji="1" lang="en-US" altLang="ja-JP" sz="1800" baseline="0" dirty="0" smtClean="0"/>
                        <a:t> education/skilling, relocation assistance </a:t>
                      </a:r>
                      <a:endParaRPr kumimoji="1" lang="ja-JP" altLang="en-US" sz="1800" dirty="0"/>
                    </a:p>
                  </a:txBody>
                  <a:tcPr anchor="ctr"/>
                </a:tc>
                <a:extLst>
                  <a:ext uri="{0D108BD9-81ED-4DB2-BD59-A6C34878D82A}">
                    <a16:rowId xmlns:a16="http://schemas.microsoft.com/office/drawing/2014/main" val="665241867"/>
                  </a:ext>
                </a:extLst>
              </a:tr>
              <a:tr h="785477">
                <a:tc>
                  <a:txBody>
                    <a:bodyPr/>
                    <a:lstStyle/>
                    <a:p>
                      <a:r>
                        <a:rPr kumimoji="1" lang="ja-JP" altLang="en-US" b="1" dirty="0" smtClean="0"/>
                        <a:t>企業</a:t>
                      </a:r>
                      <a:endParaRPr kumimoji="1" lang="en-US" altLang="ja-JP" b="1" dirty="0" smtClean="0"/>
                    </a:p>
                    <a:p>
                      <a:r>
                        <a:rPr kumimoji="1" lang="en-US" altLang="ja-JP" b="1" dirty="0" smtClean="0"/>
                        <a:t>Companies</a:t>
                      </a:r>
                      <a:endParaRPr kumimoji="1" lang="ja-JP" altLang="en-US" b="1" dirty="0"/>
                    </a:p>
                  </a:txBody>
                  <a:tcPr anchor="ctr"/>
                </a:tc>
                <a:tc>
                  <a:txBody>
                    <a:bodyPr/>
                    <a:lstStyle/>
                    <a:p>
                      <a:r>
                        <a:rPr kumimoji="1" lang="ja-JP" altLang="en-US" sz="2000" dirty="0" smtClean="0"/>
                        <a:t>失われた企業資産の補償</a:t>
                      </a:r>
                      <a:r>
                        <a:rPr kumimoji="1" lang="ja-JP" altLang="en-US" sz="2000" baseline="0" dirty="0" smtClean="0"/>
                        <a:t> </a:t>
                      </a:r>
                      <a:r>
                        <a:rPr kumimoji="1" lang="ja-JP" altLang="en-US" sz="2000" b="0" i="0" u="none" strike="noStrike" kern="1200" cap="none" spc="0" normalizeH="0" baseline="0" noProof="0" dirty="0" smtClean="0">
                          <a:ln>
                            <a:noFill/>
                          </a:ln>
                          <a:solidFill>
                            <a:prstClr val="black"/>
                          </a:solidFill>
                          <a:effectLst/>
                          <a:uLnTx/>
                          <a:uFillTx/>
                          <a:latin typeface="+mn-lt"/>
                          <a:ea typeface="+mn-ea"/>
                          <a:cs typeface="+mn-cs"/>
                        </a:rPr>
                        <a:t>等</a:t>
                      </a:r>
                      <a:endParaRPr kumimoji="1" lang="en-US" altLang="ja-JP" sz="2000" dirty="0" smtClean="0"/>
                    </a:p>
                    <a:p>
                      <a:r>
                        <a:rPr kumimoji="1" lang="en-US" altLang="ja-JP" sz="1800" dirty="0" smtClean="0"/>
                        <a:t>Compensation for lost corporate</a:t>
                      </a:r>
                      <a:r>
                        <a:rPr kumimoji="1" lang="en-US" altLang="ja-JP" sz="1800" baseline="0" dirty="0" smtClean="0"/>
                        <a:t> assets</a:t>
                      </a:r>
                      <a:r>
                        <a:rPr kumimoji="1" lang="en-US" altLang="ja-JP" sz="1800" dirty="0" smtClean="0"/>
                        <a:t> </a:t>
                      </a:r>
                      <a:endParaRPr kumimoji="1" lang="ja-JP" alt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新政策・状況に適応するための支援（技術更新のためのひも付き補助金 </a:t>
                      </a:r>
                      <a:r>
                        <a:rPr kumimoji="1" lang="ja-JP" altLang="en-US" sz="2000" b="0" i="0" u="none" strike="noStrike" kern="1200" cap="none" spc="0" normalizeH="0" baseline="0" noProof="0" dirty="0" smtClean="0">
                          <a:ln>
                            <a:noFill/>
                          </a:ln>
                          <a:solidFill>
                            <a:prstClr val="black"/>
                          </a:solidFill>
                          <a:effectLst/>
                          <a:uLnTx/>
                          <a:uFillTx/>
                          <a:latin typeface="+mn-lt"/>
                          <a:ea typeface="+mn-ea"/>
                          <a:cs typeface="+mn-cs"/>
                        </a:rPr>
                        <a:t> 等</a:t>
                      </a:r>
                      <a:endParaRPr kumimoji="1" lang="en-US" altLang="ja-JP" sz="2000" b="0" i="0" u="none" strike="noStrike" kern="1200" cap="none" spc="0" normalizeH="0" baseline="0" noProof="0" dirty="0" smtClean="0">
                        <a:ln>
                          <a:noFill/>
                        </a:ln>
                        <a:solidFill>
                          <a:prstClr val="black"/>
                        </a:solidFill>
                        <a:effectLst/>
                        <a:uLnTx/>
                        <a:uFillTx/>
                        <a:latin typeface="+mn-lt"/>
                        <a:ea typeface="+mn-ea"/>
                        <a:cs typeface="+mn-cs"/>
                      </a:endParaRPr>
                    </a:p>
                    <a:p>
                      <a:r>
                        <a:rPr kumimoji="1" lang="en-US" altLang="ja-JP" sz="1800" dirty="0" smtClean="0"/>
                        <a:t>Assistance to companies to adapt to new policy/context, </a:t>
                      </a:r>
                      <a:r>
                        <a:rPr kumimoji="1" lang="en-US" altLang="ja-JP" sz="1800" dirty="0" err="1" smtClean="0"/>
                        <a:t>eg</a:t>
                      </a:r>
                      <a:r>
                        <a:rPr kumimoji="1" lang="en-US" altLang="ja-JP" sz="1800" dirty="0" smtClean="0"/>
                        <a:t> tied grans for technology updating </a:t>
                      </a:r>
                      <a:endParaRPr kumimoji="1" lang="en-US" altLang="ja-JP" sz="1800" dirty="0"/>
                    </a:p>
                  </a:txBody>
                  <a:tcPr anchor="ctr"/>
                </a:tc>
                <a:extLst>
                  <a:ext uri="{0D108BD9-81ED-4DB2-BD59-A6C34878D82A}">
                    <a16:rowId xmlns:a16="http://schemas.microsoft.com/office/drawing/2014/main" val="569554983"/>
                  </a:ext>
                </a:extLst>
              </a:tr>
              <a:tr h="785477">
                <a:tc>
                  <a:txBody>
                    <a:bodyPr/>
                    <a:lstStyle/>
                    <a:p>
                      <a:r>
                        <a:rPr kumimoji="1" lang="ja-JP" altLang="en-US" b="1" dirty="0" smtClean="0"/>
                        <a:t>地域・コミュニティー</a:t>
                      </a:r>
                      <a:endParaRPr kumimoji="1" lang="en-US" altLang="ja-JP" b="1" dirty="0" smtClean="0"/>
                    </a:p>
                    <a:p>
                      <a:r>
                        <a:rPr kumimoji="1" lang="en-US" altLang="ja-JP" b="1" dirty="0" smtClean="0"/>
                        <a:t>Regions/</a:t>
                      </a:r>
                      <a:r>
                        <a:rPr kumimoji="1" lang="ja-JP" altLang="en-US" b="1" dirty="0" smtClean="0"/>
                        <a:t>　</a:t>
                      </a:r>
                      <a:r>
                        <a:rPr kumimoji="1" lang="en-US" altLang="ja-JP" b="1" dirty="0" smtClean="0"/>
                        <a:t>Communities</a:t>
                      </a:r>
                      <a:endParaRPr kumimoji="1" lang="ja-JP" altLang="en-US" b="1" dirty="0"/>
                    </a:p>
                  </a:txBody>
                  <a:tcPr anchor="ctr"/>
                </a:tc>
                <a:tc>
                  <a:txBody>
                    <a:bodyPr/>
                    <a:lstStyle/>
                    <a:p>
                      <a:r>
                        <a:rPr kumimoji="1" lang="ja-JP" altLang="en-US" sz="2000" dirty="0" smtClean="0"/>
                        <a:t>失われた税収の補償  等</a:t>
                      </a:r>
                    </a:p>
                    <a:p>
                      <a:r>
                        <a:rPr kumimoji="1" lang="en-US" altLang="ja-JP" sz="1800" dirty="0" smtClean="0"/>
                        <a:t>Compensation for lost tax revenues </a:t>
                      </a:r>
                      <a:endParaRPr kumimoji="1" lang="ja-JP" altLang="en-US" sz="1800" dirty="0"/>
                    </a:p>
                  </a:txBody>
                  <a:tcPr anchor="ctr"/>
                </a:tc>
                <a:tc>
                  <a:txBody>
                    <a:bodyPr/>
                    <a:lstStyle/>
                    <a:p>
                      <a:r>
                        <a:rPr kumimoji="1" lang="ja-JP" altLang="en-US" sz="2000" dirty="0" smtClean="0"/>
                        <a:t>（低炭素型）地方公共財への投資支援  等</a:t>
                      </a:r>
                    </a:p>
                    <a:p>
                      <a:r>
                        <a:rPr kumimoji="1" lang="en-US" altLang="ja-JP" sz="1800" dirty="0" smtClean="0"/>
                        <a:t>Investment</a:t>
                      </a:r>
                      <a:r>
                        <a:rPr kumimoji="1" lang="en-US" altLang="ja-JP" sz="1800" baseline="0" dirty="0" smtClean="0"/>
                        <a:t> in (low-carbon) local-level public investment </a:t>
                      </a:r>
                      <a:endParaRPr kumimoji="1" lang="ja-JP" altLang="en-US" sz="1800" dirty="0"/>
                    </a:p>
                  </a:txBody>
                  <a:tcPr anchor="ctr"/>
                </a:tc>
                <a:extLst>
                  <a:ext uri="{0D108BD9-81ED-4DB2-BD59-A6C34878D82A}">
                    <a16:rowId xmlns:a16="http://schemas.microsoft.com/office/drawing/2014/main" val="2724401462"/>
                  </a:ext>
                </a:extLst>
              </a:tr>
            </a:tbl>
          </a:graphicData>
        </a:graphic>
      </p:graphicFrame>
      <p:sp>
        <p:nvSpPr>
          <p:cNvPr id="7" name="テキスト ボックス 6"/>
          <p:cNvSpPr txBox="1"/>
          <p:nvPr/>
        </p:nvSpPr>
        <p:spPr>
          <a:xfrm>
            <a:off x="6369269" y="5990897"/>
            <a:ext cx="5696607" cy="369332"/>
          </a:xfrm>
          <a:prstGeom prst="rect">
            <a:avLst/>
          </a:prstGeom>
          <a:noFill/>
        </p:spPr>
        <p:txBody>
          <a:bodyPr wrap="square" rtlCol="0">
            <a:spAutoFit/>
          </a:bodyPr>
          <a:lstStyle/>
          <a:p>
            <a:r>
              <a:rPr lang="ja-JP" altLang="en-US" dirty="0" smtClean="0"/>
              <a:t>出典：</a:t>
            </a:r>
            <a:r>
              <a:rPr lang="en-US" altLang="ja-JP" dirty="0" smtClean="0"/>
              <a:t>Green 2018, Spencer et al. 2018</a:t>
            </a:r>
            <a:r>
              <a:rPr lang="ja-JP" altLang="en-US" dirty="0" smtClean="0"/>
              <a:t>をもとに作成</a:t>
            </a:r>
            <a:endParaRPr kumimoji="1" lang="ja-JP" altLang="en-US" dirty="0"/>
          </a:p>
        </p:txBody>
      </p:sp>
      <p:grpSp>
        <p:nvGrpSpPr>
          <p:cNvPr id="8" name="グループ化 7"/>
          <p:cNvGrpSpPr/>
          <p:nvPr/>
        </p:nvGrpSpPr>
        <p:grpSpPr>
          <a:xfrm>
            <a:off x="84083" y="1975945"/>
            <a:ext cx="1807779" cy="841544"/>
            <a:chOff x="84083" y="1975945"/>
            <a:chExt cx="1807779" cy="841544"/>
          </a:xfrm>
        </p:grpSpPr>
        <p:cxnSp>
          <p:nvCxnSpPr>
            <p:cNvPr id="9" name="直線コネクタ 8"/>
            <p:cNvCxnSpPr/>
            <p:nvPr/>
          </p:nvCxnSpPr>
          <p:spPr>
            <a:xfrm>
              <a:off x="84083" y="1975945"/>
              <a:ext cx="1807779" cy="7987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89186" y="2417379"/>
              <a:ext cx="872359" cy="400110"/>
            </a:xfrm>
            <a:prstGeom prst="rect">
              <a:avLst/>
            </a:prstGeom>
            <a:noFill/>
          </p:spPr>
          <p:txBody>
            <a:bodyPr wrap="square" rtlCol="0">
              <a:spAutoFit/>
            </a:bodyPr>
            <a:lstStyle/>
            <a:p>
              <a:r>
                <a:rPr kumimoji="1" lang="ja-JP" altLang="en-US" sz="2000" b="1" dirty="0" smtClean="0">
                  <a:solidFill>
                    <a:schemeClr val="bg1"/>
                  </a:solidFill>
                </a:rPr>
                <a:t>対象</a:t>
              </a:r>
              <a:endParaRPr kumimoji="1" lang="ja-JP" altLang="en-US" sz="2000" b="1" dirty="0">
                <a:solidFill>
                  <a:schemeClr val="bg1"/>
                </a:solidFill>
              </a:endParaRPr>
            </a:p>
          </p:txBody>
        </p:sp>
      </p:grpSp>
      <p:sp>
        <p:nvSpPr>
          <p:cNvPr id="11" name="テキスト ボックス 10"/>
          <p:cNvSpPr txBox="1"/>
          <p:nvPr/>
        </p:nvSpPr>
        <p:spPr>
          <a:xfrm>
            <a:off x="998482" y="2017269"/>
            <a:ext cx="1061546" cy="400110"/>
          </a:xfrm>
          <a:prstGeom prst="rect">
            <a:avLst/>
          </a:prstGeom>
          <a:noFill/>
        </p:spPr>
        <p:txBody>
          <a:bodyPr wrap="square" rtlCol="0">
            <a:spAutoFit/>
          </a:bodyPr>
          <a:lstStyle/>
          <a:p>
            <a:r>
              <a:rPr lang="ja-JP" altLang="en-US" sz="2000" b="1" dirty="0">
                <a:solidFill>
                  <a:schemeClr val="bg1"/>
                </a:solidFill>
              </a:rPr>
              <a:t>タイプ</a:t>
            </a:r>
            <a:endParaRPr kumimoji="1" lang="ja-JP" altLang="en-US" sz="2000" b="1" dirty="0">
              <a:solidFill>
                <a:schemeClr val="bg1"/>
              </a:solidFill>
            </a:endParaRPr>
          </a:p>
        </p:txBody>
      </p:sp>
    </p:spTree>
    <p:extLst>
      <p:ext uri="{BB962C8B-B14F-4D97-AF65-F5344CB8AC3E}">
        <p14:creationId xmlns:p14="http://schemas.microsoft.com/office/powerpoint/2010/main" val="2540170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35" y="1672242"/>
            <a:ext cx="6608825" cy="39388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214259" y="2564148"/>
            <a:ext cx="4684817" cy="2554545"/>
          </a:xfrm>
          <a:prstGeom prst="rect">
            <a:avLst/>
          </a:prstGeom>
          <a:ln w="38100">
            <a:solidFill>
              <a:schemeClr val="accent1"/>
            </a:solidFill>
          </a:ln>
        </p:spPr>
        <p:txBody>
          <a:bodyPr wrap="square">
            <a:spAutoFit/>
          </a:bodyPr>
          <a:lstStyle/>
          <a:p>
            <a:r>
              <a:rPr lang="ja-JP" altLang="en-US" sz="2000" dirty="0"/>
              <a:t>石炭依存型の地域経済や雇用を、低炭素化あるいは脱炭素化に向けた発展の中で活躍させることが重要</a:t>
            </a:r>
          </a:p>
          <a:p>
            <a:r>
              <a:rPr lang="en-US" altLang="ja-JP" sz="2000" dirty="0" smtClean="0"/>
              <a:t>Empowering those workers and regions that otherwise would be locked in carbon-intensive systems to find their roles in decarbonized societies.  </a:t>
            </a:r>
          </a:p>
        </p:txBody>
      </p:sp>
      <p:sp>
        <p:nvSpPr>
          <p:cNvPr id="5" name="上カーブ矢印 4"/>
          <p:cNvSpPr/>
          <p:nvPr/>
        </p:nvSpPr>
        <p:spPr>
          <a:xfrm>
            <a:off x="2463974" y="2623524"/>
            <a:ext cx="2891746" cy="7437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 name="直線矢印コネクタ 6"/>
          <p:cNvCxnSpPr/>
          <p:nvPr/>
        </p:nvCxnSpPr>
        <p:spPr>
          <a:xfrm flipH="1" flipV="1">
            <a:off x="5231082" y="3141682"/>
            <a:ext cx="1923801" cy="331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71252" y="250641"/>
            <a:ext cx="11777415" cy="1052525"/>
          </a:xfrm>
          <a:prstGeom prst="rect">
            <a:avLst/>
          </a:prstGeom>
        </p:spPr>
        <p:txBody>
          <a:bodyPr>
            <a:noAutofit/>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ja-JP" altLang="en-US"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「前向き」型の移行支援措置の重要性</a:t>
            </a:r>
            <a:endParaRPr kumimoji="1" lang="en-US" altLang="ja-JP" sz="33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smtClean="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rPr>
              <a:t>Importance of Forward-looking Transition Assistant Measures</a:t>
            </a:r>
            <a:endParaRPr kumimoji="1" lang="en-GB" sz="2800" b="1" i="0" u="none" strike="noStrike" kern="1200" cap="none" spc="0" normalizeH="0" baseline="0" noProof="0" dirty="0">
              <a:ln>
                <a:noFill/>
              </a:ln>
              <a:solidFill>
                <a:srgbClr val="418438"/>
              </a:solidFill>
              <a:effectLst/>
              <a:uLnTx/>
              <a:uFillTx/>
              <a:latin typeface="游ゴシック" panose="020F0502020204030204"/>
              <a:ea typeface="Segoe UI" panose="020B0502040204020203" pitchFamily="34" charset="0"/>
              <a:cs typeface="Segoe UI" panose="020B0502040204020203" pitchFamily="34" charset="0"/>
            </a:endParaRPr>
          </a:p>
        </p:txBody>
      </p:sp>
      <p:sp>
        <p:nvSpPr>
          <p:cNvPr id="10" name="正方形/長方形 9"/>
          <p:cNvSpPr/>
          <p:nvPr/>
        </p:nvSpPr>
        <p:spPr>
          <a:xfrm>
            <a:off x="6963067" y="2098430"/>
            <a:ext cx="5228934" cy="461665"/>
          </a:xfrm>
          <a:prstGeom prst="rect">
            <a:avLst/>
          </a:prstGeom>
        </p:spPr>
        <p:txBody>
          <a:bodyPr wrap="square">
            <a:spAutoFit/>
          </a:bodyPr>
          <a:lstStyle/>
          <a:p>
            <a:r>
              <a:rPr lang="ja-JP" altLang="en-US" sz="2400" b="1" dirty="0">
                <a:solidFill>
                  <a:prstClr val="black"/>
                </a:solidFill>
              </a:rPr>
              <a:t>「前向き」</a:t>
            </a:r>
            <a:r>
              <a:rPr lang="ja-JP" altLang="en-US" sz="2400" b="1" dirty="0" smtClean="0">
                <a:solidFill>
                  <a:prstClr val="black"/>
                </a:solidFill>
              </a:rPr>
              <a:t>措置 </a:t>
            </a:r>
            <a:r>
              <a:rPr lang="en-US" altLang="ja-JP" dirty="0" smtClean="0">
                <a:solidFill>
                  <a:prstClr val="black"/>
                </a:solidFill>
              </a:rPr>
              <a:t>Forward-looking measures</a:t>
            </a:r>
            <a:endParaRPr lang="ja-JP" altLang="en-US" dirty="0"/>
          </a:p>
        </p:txBody>
      </p:sp>
    </p:spTree>
    <p:extLst>
      <p:ext uri="{BB962C8B-B14F-4D97-AF65-F5344CB8AC3E}">
        <p14:creationId xmlns:p14="http://schemas.microsoft.com/office/powerpoint/2010/main" val="904487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26948</TotalTime>
  <Words>1780</Words>
  <Application>Microsoft Office PowerPoint</Application>
  <PresentationFormat>ワイド画面</PresentationFormat>
  <Paragraphs>188</Paragraphs>
  <Slides>12</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12</vt:i4>
      </vt:variant>
    </vt:vector>
  </HeadingPairs>
  <TitlesOfParts>
    <vt:vector size="21" baseType="lpstr">
      <vt:lpstr>等线</vt:lpstr>
      <vt:lpstr>HGPｺﾞｼｯｸM</vt:lpstr>
      <vt:lpstr>游ゴシック</vt:lpstr>
      <vt:lpstr>游ゴシック Light</vt:lpstr>
      <vt:lpstr>Arial</vt:lpstr>
      <vt:lpstr>Segoe UI</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地球温暖化対策計画（案）</dc:title>
  <dc:creator>tamura</dc:creator>
  <cp:lastModifiedBy>tamura</cp:lastModifiedBy>
  <cp:revision>324</cp:revision>
  <cp:lastPrinted>2019-07-30T13:52:35Z</cp:lastPrinted>
  <dcterms:created xsi:type="dcterms:W3CDTF">2016-03-12T03:45:48Z</dcterms:created>
  <dcterms:modified xsi:type="dcterms:W3CDTF">2019-09-19T00:53:11Z</dcterms:modified>
</cp:coreProperties>
</file>